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Varela Round"/>
      <p:regular r:id="rId41"/>
    </p:embeddedFont>
    <p:embeddedFont>
      <p:font typeface="Shadows Into Light"/>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3" Type="http://schemas.openxmlformats.org/officeDocument/2006/relationships/slide" Target="slides/slide9.xml"/><Relationship Id="rId39" Type="http://schemas.openxmlformats.org/officeDocument/2006/relationships/slide" Target="slides/slide35.xml"/><Relationship Id="rId18" Type="http://schemas.openxmlformats.org/officeDocument/2006/relationships/slide" Target="slides/slide14.xml"/><Relationship Id="rId42" Type="http://schemas.openxmlformats.org/officeDocument/2006/relationships/font" Target="fonts/ShadowsIntoLight-regular.fntdata"/><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presProps" Target="presProps.xml"/><Relationship Id="rId29" Type="http://schemas.openxmlformats.org/officeDocument/2006/relationships/slide" Target="slides/slide25.xml"/><Relationship Id="rId16" Type="http://schemas.openxmlformats.org/officeDocument/2006/relationships/slide" Target="slides/slide12.xml"/><Relationship Id="rId40" Type="http://schemas.openxmlformats.org/officeDocument/2006/relationships/slide" Target="slides/slide36.xml"/><Relationship Id="rId24" Type="http://schemas.openxmlformats.org/officeDocument/2006/relationships/slide" Target="slides/slide20.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45" Type="http://schemas.openxmlformats.org/officeDocument/2006/relationships/customXml" Target="../customXml/item3.xml"/><Relationship Id="rId23" Type="http://schemas.openxmlformats.org/officeDocument/2006/relationships/slide" Target="slides/slide19.xml"/><Relationship Id="rId28" Type="http://schemas.openxmlformats.org/officeDocument/2006/relationships/slide" Target="slides/slide24.xml"/><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slide" Target="slides/slide32.xml"/><Relationship Id="rId31" Type="http://schemas.openxmlformats.org/officeDocument/2006/relationships/slide" Target="slides/slide27.xml"/><Relationship Id="rId10" Type="http://schemas.openxmlformats.org/officeDocument/2006/relationships/slide" Target="slides/slide6.xml"/><Relationship Id="rId19" Type="http://schemas.openxmlformats.org/officeDocument/2006/relationships/slide" Target="slides/slide15.xml"/><Relationship Id="rId44" Type="http://schemas.openxmlformats.org/officeDocument/2006/relationships/customXml" Target="../customXml/item2.xml"/><Relationship Id="rId22" Type="http://schemas.openxmlformats.org/officeDocument/2006/relationships/slide" Target="slides/slide18.xml"/><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14" Type="http://schemas.openxmlformats.org/officeDocument/2006/relationships/slide" Target="slides/slide10.xml"/><Relationship Id="rId43" Type="http://schemas.openxmlformats.org/officeDocument/2006/relationships/customXml" Target="../customXml/item1.xml"/><Relationship Id="rId8" Type="http://schemas.openxmlformats.org/officeDocument/2006/relationships/slide" Target="slides/slide4.xml"/><Relationship Id="rId3" Type="http://schemas.openxmlformats.org/officeDocument/2006/relationships/slideMaster" Target="slideMasters/slideMaster1.xml"/><Relationship Id="rId25" Type="http://schemas.openxmlformats.org/officeDocument/2006/relationships/slide" Target="slides/slide21.xml"/><Relationship Id="rId33" Type="http://schemas.openxmlformats.org/officeDocument/2006/relationships/slide" Target="slides/slide29.xml"/><Relationship Id="rId12" Type="http://schemas.openxmlformats.org/officeDocument/2006/relationships/slide" Target="slides/slide8.xml"/><Relationship Id="rId17" Type="http://schemas.openxmlformats.org/officeDocument/2006/relationships/slide" Target="slides/slide13.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font" Target="fonts/VarelaRou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fed1f66f2_1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fed1f66f2_1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fed1f66f2_1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fed1f66f2_1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fed1f66f2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fed1f66f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fed1f66f2_1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fed1f66f2_1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fed1f66f2_1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fed1f66f2_1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fed1f66f2_1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fed1f66f2_1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fed1f66f2_1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fed1f66f2_1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fed1f66f2_1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fed1f66f2_1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fed1f66f2_1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fed1f66f2_1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fed1f66f2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fed1f66f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fed1f66f2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fed1f66f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fed1f66f2_10_2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fed1f66f2_1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fed1f66f2_10_2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fed1f66f2_1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fed1f66f2_10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fed1f66f2_1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fed1f66f2_10_2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fed1f66f2_1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fed1f66f2_10_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fed1f66f2_1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fed1f66f2_10_2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fed1f66f2_1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fed1f66f2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fed1f66f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fed1f66f2_1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fed1f66f2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fed1f66f2_16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fed1f66f2_1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fed1f66f2_16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9fed1f66f2_1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fed1f66f2_16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fed1f66f2_1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fed1f66f2_16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fed1f66f2_1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fed1f66f2_16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9fed1f66f2_1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fed1f66f2_1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fed1f66f2_1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fed1f66f2_1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fed1f66f2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fed1f66f2_1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fed1f66f2_1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fed1f66f2_1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fed1f66f2_1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yellow"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1630650" y="1991813"/>
            <a:ext cx="58827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FFFFF"/>
              </a:buClr>
              <a:buSzPts val="5800"/>
              <a:buNone/>
              <a:defRPr sz="5800">
                <a:solidFill>
                  <a:srgbClr val="FFFFFF"/>
                </a:solidFill>
              </a:defRPr>
            </a:lvl1pPr>
            <a:lvl2pPr lvl="1" algn="ctr">
              <a:spcBef>
                <a:spcPts val="0"/>
              </a:spcBef>
              <a:spcAft>
                <a:spcPts val="0"/>
              </a:spcAft>
              <a:buClr>
                <a:srgbClr val="FFFFFF"/>
              </a:buClr>
              <a:buSzPts val="5800"/>
              <a:buNone/>
              <a:defRPr sz="5800">
                <a:solidFill>
                  <a:srgbClr val="FFFFFF"/>
                </a:solidFill>
              </a:defRPr>
            </a:lvl2pPr>
            <a:lvl3pPr lvl="2" algn="ctr">
              <a:spcBef>
                <a:spcPts val="0"/>
              </a:spcBef>
              <a:spcAft>
                <a:spcPts val="0"/>
              </a:spcAft>
              <a:buClr>
                <a:srgbClr val="FFFFFF"/>
              </a:buClr>
              <a:buSzPts val="5800"/>
              <a:buNone/>
              <a:defRPr sz="5800">
                <a:solidFill>
                  <a:srgbClr val="FFFFFF"/>
                </a:solidFill>
              </a:defRPr>
            </a:lvl3pPr>
            <a:lvl4pPr lvl="3" algn="ctr">
              <a:spcBef>
                <a:spcPts val="0"/>
              </a:spcBef>
              <a:spcAft>
                <a:spcPts val="0"/>
              </a:spcAft>
              <a:buClr>
                <a:srgbClr val="FFFFFF"/>
              </a:buClr>
              <a:buSzPts val="5800"/>
              <a:buNone/>
              <a:defRPr sz="5800">
                <a:solidFill>
                  <a:srgbClr val="FFFFFF"/>
                </a:solidFill>
              </a:defRPr>
            </a:lvl4pPr>
            <a:lvl5pPr lvl="4" algn="ctr">
              <a:spcBef>
                <a:spcPts val="0"/>
              </a:spcBef>
              <a:spcAft>
                <a:spcPts val="0"/>
              </a:spcAft>
              <a:buClr>
                <a:srgbClr val="FFFFFF"/>
              </a:buClr>
              <a:buSzPts val="5800"/>
              <a:buNone/>
              <a:defRPr sz="5800">
                <a:solidFill>
                  <a:srgbClr val="FFFFFF"/>
                </a:solidFill>
              </a:defRPr>
            </a:lvl5pPr>
            <a:lvl6pPr lvl="5" algn="ctr">
              <a:spcBef>
                <a:spcPts val="0"/>
              </a:spcBef>
              <a:spcAft>
                <a:spcPts val="0"/>
              </a:spcAft>
              <a:buClr>
                <a:srgbClr val="FFFFFF"/>
              </a:buClr>
              <a:buSzPts val="5800"/>
              <a:buNone/>
              <a:defRPr sz="5800">
                <a:solidFill>
                  <a:srgbClr val="FFFFFF"/>
                </a:solidFill>
              </a:defRPr>
            </a:lvl6pPr>
            <a:lvl7pPr lvl="6" algn="ctr">
              <a:spcBef>
                <a:spcPts val="0"/>
              </a:spcBef>
              <a:spcAft>
                <a:spcPts val="0"/>
              </a:spcAft>
              <a:buClr>
                <a:srgbClr val="FFFFFF"/>
              </a:buClr>
              <a:buSzPts val="5800"/>
              <a:buNone/>
              <a:defRPr sz="5800">
                <a:solidFill>
                  <a:srgbClr val="FFFFFF"/>
                </a:solidFill>
              </a:defRPr>
            </a:lvl7pPr>
            <a:lvl8pPr lvl="7" algn="ctr">
              <a:spcBef>
                <a:spcPts val="0"/>
              </a:spcBef>
              <a:spcAft>
                <a:spcPts val="0"/>
              </a:spcAft>
              <a:buClr>
                <a:srgbClr val="FFFFFF"/>
              </a:buClr>
              <a:buSzPts val="5800"/>
              <a:buNone/>
              <a:defRPr sz="5800">
                <a:solidFill>
                  <a:srgbClr val="FFFFFF"/>
                </a:solidFill>
              </a:defRPr>
            </a:lvl8pPr>
            <a:lvl9pPr lvl="8" algn="ctr">
              <a:spcBef>
                <a:spcPts val="0"/>
              </a:spcBef>
              <a:spcAft>
                <a:spcPts val="0"/>
              </a:spcAft>
              <a:buClr>
                <a:srgbClr val="FFFFFF"/>
              </a:buClr>
              <a:buSzPts val="5800"/>
              <a:buNone/>
              <a:defRPr sz="5800">
                <a:solidFill>
                  <a:srgbClr val="FFFFFF"/>
                </a:solidFill>
              </a:defRPr>
            </a:lvl9pPr>
          </a:lstStyle>
          <a:p/>
        </p:txBody>
      </p:sp>
      <p:sp>
        <p:nvSpPr>
          <p:cNvPr id="12" name="Google Shape;12;p2"/>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650450" y="1524982"/>
            <a:ext cx="58431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4600"/>
              <a:buNone/>
              <a:defRPr sz="4600">
                <a:solidFill>
                  <a:schemeClr val="dk1"/>
                </a:solidFill>
              </a:defRPr>
            </a:lvl1pPr>
            <a:lvl2pPr lvl="1" rtl="0" algn="ctr">
              <a:spcBef>
                <a:spcPts val="0"/>
              </a:spcBef>
              <a:spcAft>
                <a:spcPts val="0"/>
              </a:spcAft>
              <a:buClr>
                <a:schemeClr val="dk1"/>
              </a:buClr>
              <a:buSzPts val="4600"/>
              <a:buNone/>
              <a:defRPr sz="4600">
                <a:solidFill>
                  <a:schemeClr val="dk1"/>
                </a:solidFill>
              </a:defRPr>
            </a:lvl2pPr>
            <a:lvl3pPr lvl="2" rtl="0" algn="ctr">
              <a:spcBef>
                <a:spcPts val="0"/>
              </a:spcBef>
              <a:spcAft>
                <a:spcPts val="0"/>
              </a:spcAft>
              <a:buClr>
                <a:schemeClr val="dk1"/>
              </a:buClr>
              <a:buSzPts val="4600"/>
              <a:buNone/>
              <a:defRPr sz="4600">
                <a:solidFill>
                  <a:schemeClr val="dk1"/>
                </a:solidFill>
              </a:defRPr>
            </a:lvl3pPr>
            <a:lvl4pPr lvl="3" rtl="0" algn="ctr">
              <a:spcBef>
                <a:spcPts val="0"/>
              </a:spcBef>
              <a:spcAft>
                <a:spcPts val="0"/>
              </a:spcAft>
              <a:buClr>
                <a:schemeClr val="dk1"/>
              </a:buClr>
              <a:buSzPts val="4600"/>
              <a:buNone/>
              <a:defRPr sz="4600">
                <a:solidFill>
                  <a:schemeClr val="dk1"/>
                </a:solidFill>
              </a:defRPr>
            </a:lvl4pPr>
            <a:lvl5pPr lvl="4" rtl="0" algn="ctr">
              <a:spcBef>
                <a:spcPts val="0"/>
              </a:spcBef>
              <a:spcAft>
                <a:spcPts val="0"/>
              </a:spcAft>
              <a:buClr>
                <a:schemeClr val="dk1"/>
              </a:buClr>
              <a:buSzPts val="4600"/>
              <a:buNone/>
              <a:defRPr sz="4600">
                <a:solidFill>
                  <a:schemeClr val="dk1"/>
                </a:solidFill>
              </a:defRPr>
            </a:lvl5pPr>
            <a:lvl6pPr lvl="5" rtl="0" algn="ctr">
              <a:spcBef>
                <a:spcPts val="0"/>
              </a:spcBef>
              <a:spcAft>
                <a:spcPts val="0"/>
              </a:spcAft>
              <a:buClr>
                <a:schemeClr val="dk1"/>
              </a:buClr>
              <a:buSzPts val="4600"/>
              <a:buNone/>
              <a:defRPr sz="4600">
                <a:solidFill>
                  <a:schemeClr val="dk1"/>
                </a:solidFill>
              </a:defRPr>
            </a:lvl6pPr>
            <a:lvl7pPr lvl="6" rtl="0" algn="ctr">
              <a:spcBef>
                <a:spcPts val="0"/>
              </a:spcBef>
              <a:spcAft>
                <a:spcPts val="0"/>
              </a:spcAft>
              <a:buClr>
                <a:schemeClr val="dk1"/>
              </a:buClr>
              <a:buSzPts val="4600"/>
              <a:buNone/>
              <a:defRPr sz="4600">
                <a:solidFill>
                  <a:schemeClr val="dk1"/>
                </a:solidFill>
              </a:defRPr>
            </a:lvl7pPr>
            <a:lvl8pPr lvl="7" rtl="0" algn="ctr">
              <a:spcBef>
                <a:spcPts val="0"/>
              </a:spcBef>
              <a:spcAft>
                <a:spcPts val="0"/>
              </a:spcAft>
              <a:buClr>
                <a:schemeClr val="dk1"/>
              </a:buClr>
              <a:buSzPts val="4600"/>
              <a:buNone/>
              <a:defRPr sz="4600">
                <a:solidFill>
                  <a:schemeClr val="dk1"/>
                </a:solidFill>
              </a:defRPr>
            </a:lvl8pPr>
            <a:lvl9pPr lvl="8" rtl="0" algn="ctr">
              <a:spcBef>
                <a:spcPts val="0"/>
              </a:spcBef>
              <a:spcAft>
                <a:spcPts val="0"/>
              </a:spcAft>
              <a:buClr>
                <a:schemeClr val="dk1"/>
              </a:buClr>
              <a:buSzPts val="4600"/>
              <a:buNone/>
              <a:defRPr sz="4600">
                <a:solidFill>
                  <a:schemeClr val="dk1"/>
                </a:solidFill>
              </a:defRPr>
            </a:lvl9pPr>
          </a:lstStyle>
          <a:p/>
        </p:txBody>
      </p:sp>
      <p:sp>
        <p:nvSpPr>
          <p:cNvPr id="15" name="Google Shape;15;p3"/>
          <p:cNvSpPr txBox="1"/>
          <p:nvPr>
            <p:ph idx="1" type="subTitle"/>
          </p:nvPr>
        </p:nvSpPr>
        <p:spPr>
          <a:xfrm>
            <a:off x="1650450" y="2629294"/>
            <a:ext cx="58431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p:txBody>
      </p:sp>
      <p:sp>
        <p:nvSpPr>
          <p:cNvPr id="16" name="Google Shape;16;p3"/>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7" name="Shape 17"/>
        <p:cNvGrpSpPr/>
        <p:nvPr/>
      </p:nvGrpSpPr>
      <p:grpSpPr>
        <a:xfrm>
          <a:off x="0" y="0"/>
          <a:ext cx="0" cy="0"/>
          <a:chOff x="0" y="0"/>
          <a:chExt cx="0" cy="0"/>
        </a:xfrm>
      </p:grpSpPr>
      <p:sp>
        <p:nvSpPr>
          <p:cNvPr id="18" name="Google Shape;18;p4"/>
          <p:cNvSpPr txBox="1"/>
          <p:nvPr>
            <p:ph idx="1" type="body"/>
          </p:nvPr>
        </p:nvSpPr>
        <p:spPr>
          <a:xfrm>
            <a:off x="1404600" y="2161800"/>
            <a:ext cx="6334800" cy="8199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Shadows Into Light"/>
              <a:buChar char="▧"/>
              <a:defRPr sz="3000">
                <a:latin typeface="Shadows Into Light"/>
                <a:ea typeface="Shadows Into Light"/>
                <a:cs typeface="Shadows Into Light"/>
                <a:sym typeface="Shadows Into Light"/>
              </a:defRPr>
            </a:lvl1pPr>
            <a:lvl2pPr indent="-419100" lvl="1" marL="9144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2pPr>
            <a:lvl3pPr indent="-419100" lvl="2" marL="13716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3pPr>
            <a:lvl4pPr indent="-419100" lvl="3" marL="18288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4pPr>
            <a:lvl5pPr indent="-419100" lvl="4" marL="22860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5pPr>
            <a:lvl6pPr indent="-419100" lvl="5" marL="27432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6pPr>
            <a:lvl7pPr indent="-419100" lvl="6" marL="32004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7pPr>
            <a:lvl8pPr indent="-419100" lvl="7" marL="36576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8pPr>
            <a:lvl9pPr indent="-419100" lvl="8" marL="411480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9pPr>
          </a:lstStyle>
          <a:p/>
        </p:txBody>
      </p:sp>
      <p:sp>
        <p:nvSpPr>
          <p:cNvPr id="19" name="Google Shape;19;p4"/>
          <p:cNvSpPr txBox="1"/>
          <p:nvPr/>
        </p:nvSpPr>
        <p:spPr>
          <a:xfrm>
            <a:off x="3593400" y="10861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dk2"/>
                </a:solidFill>
                <a:latin typeface="Varela Round"/>
                <a:ea typeface="Varela Round"/>
                <a:cs typeface="Varela Round"/>
                <a:sym typeface="Varela Round"/>
              </a:rPr>
              <a:t>“</a:t>
            </a:r>
            <a:endParaRPr sz="9600">
              <a:solidFill>
                <a:schemeClr val="dk2"/>
              </a:solidFill>
              <a:latin typeface="Varela Round"/>
              <a:ea typeface="Varela Round"/>
              <a:cs typeface="Varela Round"/>
              <a:sym typeface="Varela Round"/>
            </a:endParaRPr>
          </a:p>
        </p:txBody>
      </p:sp>
      <p:sp>
        <p:nvSpPr>
          <p:cNvPr id="20" name="Google Shape;20;p4"/>
          <p:cNvSpPr/>
          <p:nvPr/>
        </p:nvSpPr>
        <p:spPr>
          <a:xfrm>
            <a:off x="4103660" y="1178421"/>
            <a:ext cx="986085" cy="869309"/>
          </a:xfrm>
          <a:custGeom>
            <a:rect b="b" l="l" r="r" t="t"/>
            <a:pathLst>
              <a:path extrusionOk="0" h="52447" w="59251">
                <a:moveTo>
                  <a:pt x="31417" y="954"/>
                </a:moveTo>
                <a:cubicBezTo>
                  <a:pt x="25372" y="537"/>
                  <a:pt x="17283" y="-1744"/>
                  <a:pt x="13340" y="2856"/>
                </a:cubicBezTo>
                <a:cubicBezTo>
                  <a:pt x="3771" y="14019"/>
                  <a:pt x="374" y="37628"/>
                  <a:pt x="11755" y="46938"/>
                </a:cubicBezTo>
                <a:cubicBezTo>
                  <a:pt x="19208" y="53034"/>
                  <a:pt x="30839" y="53180"/>
                  <a:pt x="40297" y="51378"/>
                </a:cubicBezTo>
                <a:cubicBezTo>
                  <a:pt x="46481" y="50200"/>
                  <a:pt x="49934" y="42779"/>
                  <a:pt x="52665" y="37107"/>
                </a:cubicBezTo>
                <a:cubicBezTo>
                  <a:pt x="55247" y="31745"/>
                  <a:pt x="60979" y="25793"/>
                  <a:pt x="58690" y="20299"/>
                </a:cubicBezTo>
                <a:cubicBezTo>
                  <a:pt x="57279" y="16912"/>
                  <a:pt x="53473" y="15077"/>
                  <a:pt x="50445" y="13005"/>
                </a:cubicBezTo>
                <a:cubicBezTo>
                  <a:pt x="41918" y="7171"/>
                  <a:pt x="31006" y="-916"/>
                  <a:pt x="21269" y="2539"/>
                </a:cubicBezTo>
                <a:cubicBezTo>
                  <a:pt x="13737" y="5212"/>
                  <a:pt x="5208" y="9706"/>
                  <a:pt x="2241" y="17127"/>
                </a:cubicBezTo>
                <a:cubicBezTo>
                  <a:pt x="-1025" y="25295"/>
                  <a:pt x="-738" y="36131"/>
                  <a:pt x="4144" y="43449"/>
                </a:cubicBezTo>
              </a:path>
            </a:pathLst>
          </a:custGeom>
          <a:noFill/>
          <a:ln cap="flat" cmpd="sng" w="9525">
            <a:solidFill>
              <a:schemeClr val="dk2"/>
            </a:solidFill>
            <a:prstDash val="solid"/>
            <a:round/>
            <a:headEnd len="med" w="med" type="none"/>
            <a:tailEnd len="med" w="med" type="none"/>
          </a:ln>
        </p:spPr>
      </p:sp>
      <p:sp>
        <p:nvSpPr>
          <p:cNvPr id="21" name="Google Shape;21;p4"/>
          <p:cNvSpPr/>
          <p:nvPr/>
        </p:nvSpPr>
        <p:spPr>
          <a:xfrm>
            <a:off x="4046425" y="1113850"/>
            <a:ext cx="1051090" cy="976914"/>
          </a:xfrm>
          <a:custGeom>
            <a:rect b="b" l="l" r="r" t="t"/>
            <a:pathLst>
              <a:path extrusionOk="0" h="58939" w="63157">
                <a:moveTo>
                  <a:pt x="20826" y="0"/>
                </a:moveTo>
                <a:cubicBezTo>
                  <a:pt x="13566" y="0"/>
                  <a:pt x="6296" y="7516"/>
                  <a:pt x="4652" y="14588"/>
                </a:cubicBezTo>
                <a:cubicBezTo>
                  <a:pt x="2364" y="24428"/>
                  <a:pt x="5707" y="35897"/>
                  <a:pt x="11629" y="44082"/>
                </a:cubicBezTo>
                <a:cubicBezTo>
                  <a:pt x="17782" y="52587"/>
                  <a:pt x="29173" y="60332"/>
                  <a:pt x="39537" y="58670"/>
                </a:cubicBezTo>
                <a:cubicBezTo>
                  <a:pt x="49203" y="57120"/>
                  <a:pt x="49748" y="56659"/>
                  <a:pt x="57296" y="50424"/>
                </a:cubicBezTo>
                <a:cubicBezTo>
                  <a:pt x="62556" y="46079"/>
                  <a:pt x="64679" y="36600"/>
                  <a:pt x="61736" y="30445"/>
                </a:cubicBezTo>
                <a:cubicBezTo>
                  <a:pt x="58298" y="23257"/>
                  <a:pt x="56273" y="24644"/>
                  <a:pt x="50954" y="18711"/>
                </a:cubicBezTo>
                <a:cubicBezTo>
                  <a:pt x="47260" y="14591"/>
                  <a:pt x="44103" y="9185"/>
                  <a:pt x="38903" y="7294"/>
                </a:cubicBezTo>
                <a:cubicBezTo>
                  <a:pt x="33439" y="5307"/>
                  <a:pt x="26891" y="5218"/>
                  <a:pt x="21460" y="7294"/>
                </a:cubicBezTo>
                <a:cubicBezTo>
                  <a:pt x="9149" y="12001"/>
                  <a:pt x="-3826" y="29029"/>
                  <a:pt x="1164" y="41228"/>
                </a:cubicBezTo>
                <a:cubicBezTo>
                  <a:pt x="8128" y="58254"/>
                  <a:pt x="49341" y="57602"/>
                  <a:pt x="56345" y="40593"/>
                </a:cubicBezTo>
                <a:cubicBezTo>
                  <a:pt x="58882" y="34432"/>
                  <a:pt x="60567" y="26229"/>
                  <a:pt x="56979" y="20614"/>
                </a:cubicBezTo>
                <a:cubicBezTo>
                  <a:pt x="53070" y="14496"/>
                  <a:pt x="47109" y="9628"/>
                  <a:pt x="40806" y="6026"/>
                </a:cubicBezTo>
                <a:cubicBezTo>
                  <a:pt x="32309" y="1170"/>
                  <a:pt x="17818" y="3588"/>
                  <a:pt x="11946" y="11417"/>
                </a:cubicBezTo>
              </a:path>
            </a:pathLst>
          </a:custGeom>
          <a:noFill/>
          <a:ln cap="flat" cmpd="sng" w="9525">
            <a:solidFill>
              <a:schemeClr val="dk2"/>
            </a:solidFill>
            <a:prstDash val="solid"/>
            <a:round/>
            <a:headEnd len="med" w="med" type="none"/>
            <a:tailEnd len="med" w="med" type="none"/>
          </a:ln>
        </p:spPr>
      </p:sp>
      <p:sp>
        <p:nvSpPr>
          <p:cNvPr id="22" name="Google Shape;22;p4"/>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atin typeface="Shadows Into Light"/>
                <a:ea typeface="Shadows Into Light"/>
                <a:cs typeface="Shadows Into Light"/>
                <a:sym typeface="Shadows Into Light"/>
              </a:defRPr>
            </a:lvl1pPr>
            <a:lvl2pPr lvl="1">
              <a:buNone/>
              <a:defRPr>
                <a:latin typeface="Shadows Into Light"/>
                <a:ea typeface="Shadows Into Light"/>
                <a:cs typeface="Shadows Into Light"/>
                <a:sym typeface="Shadows Into Light"/>
              </a:defRPr>
            </a:lvl2pPr>
            <a:lvl3pPr lvl="2">
              <a:buNone/>
              <a:defRPr>
                <a:latin typeface="Shadows Into Light"/>
                <a:ea typeface="Shadows Into Light"/>
                <a:cs typeface="Shadows Into Light"/>
                <a:sym typeface="Shadows Into Light"/>
              </a:defRPr>
            </a:lvl3pPr>
            <a:lvl4pPr lvl="3">
              <a:buNone/>
              <a:defRPr>
                <a:latin typeface="Shadows Into Light"/>
                <a:ea typeface="Shadows Into Light"/>
                <a:cs typeface="Shadows Into Light"/>
                <a:sym typeface="Shadows Into Light"/>
              </a:defRPr>
            </a:lvl4pPr>
            <a:lvl5pPr lvl="4">
              <a:buNone/>
              <a:defRPr>
                <a:latin typeface="Shadows Into Light"/>
                <a:ea typeface="Shadows Into Light"/>
                <a:cs typeface="Shadows Into Light"/>
                <a:sym typeface="Shadows Into Light"/>
              </a:defRPr>
            </a:lvl5pPr>
            <a:lvl6pPr lvl="5">
              <a:buNone/>
              <a:defRPr>
                <a:latin typeface="Shadows Into Light"/>
                <a:ea typeface="Shadows Into Light"/>
                <a:cs typeface="Shadows Into Light"/>
                <a:sym typeface="Shadows Into Light"/>
              </a:defRPr>
            </a:lvl6pPr>
            <a:lvl7pPr lvl="6">
              <a:buNone/>
              <a:defRPr>
                <a:latin typeface="Shadows Into Light"/>
                <a:ea typeface="Shadows Into Light"/>
                <a:cs typeface="Shadows Into Light"/>
                <a:sym typeface="Shadows Into Light"/>
              </a:defRPr>
            </a:lvl7pPr>
            <a:lvl8pPr lvl="7">
              <a:buNone/>
              <a:defRPr>
                <a:latin typeface="Shadows Into Light"/>
                <a:ea typeface="Shadows Into Light"/>
                <a:cs typeface="Shadows Into Light"/>
                <a:sym typeface="Shadows Into Light"/>
              </a:defRPr>
            </a:lvl8pPr>
            <a:lvl9pPr lvl="8">
              <a:buNone/>
              <a:defRPr>
                <a:latin typeface="Shadows Into Light"/>
                <a:ea typeface="Shadows Into Light"/>
                <a:cs typeface="Shadows Into Light"/>
                <a:sym typeface="Shadows Into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lvl1pPr lvl="0">
              <a:spcBef>
                <a:spcPts val="0"/>
              </a:spcBef>
              <a:spcAft>
                <a:spcPts val="0"/>
              </a:spcAft>
              <a:buClr>
                <a:srgbClr val="979CB8"/>
              </a:buClr>
              <a:buSzPts val="2600"/>
              <a:buNone/>
              <a:defRPr>
                <a:solidFill>
                  <a:srgbClr val="979CB8"/>
                </a:solidFill>
              </a:defRPr>
            </a:lvl1pPr>
            <a:lvl2pPr lvl="1">
              <a:spcBef>
                <a:spcPts val="0"/>
              </a:spcBef>
              <a:spcAft>
                <a:spcPts val="0"/>
              </a:spcAft>
              <a:buClr>
                <a:srgbClr val="979CB8"/>
              </a:buClr>
              <a:buSzPts val="2600"/>
              <a:buNone/>
              <a:defRPr>
                <a:solidFill>
                  <a:srgbClr val="979CB8"/>
                </a:solidFill>
              </a:defRPr>
            </a:lvl2pPr>
            <a:lvl3pPr lvl="2">
              <a:spcBef>
                <a:spcPts val="0"/>
              </a:spcBef>
              <a:spcAft>
                <a:spcPts val="0"/>
              </a:spcAft>
              <a:buClr>
                <a:srgbClr val="979CB8"/>
              </a:buClr>
              <a:buSzPts val="2600"/>
              <a:buNone/>
              <a:defRPr>
                <a:solidFill>
                  <a:srgbClr val="979CB8"/>
                </a:solidFill>
              </a:defRPr>
            </a:lvl3pPr>
            <a:lvl4pPr lvl="3">
              <a:spcBef>
                <a:spcPts val="0"/>
              </a:spcBef>
              <a:spcAft>
                <a:spcPts val="0"/>
              </a:spcAft>
              <a:buClr>
                <a:srgbClr val="979CB8"/>
              </a:buClr>
              <a:buSzPts val="2600"/>
              <a:buNone/>
              <a:defRPr>
                <a:solidFill>
                  <a:srgbClr val="979CB8"/>
                </a:solidFill>
              </a:defRPr>
            </a:lvl4pPr>
            <a:lvl5pPr lvl="4">
              <a:spcBef>
                <a:spcPts val="0"/>
              </a:spcBef>
              <a:spcAft>
                <a:spcPts val="0"/>
              </a:spcAft>
              <a:buClr>
                <a:srgbClr val="979CB8"/>
              </a:buClr>
              <a:buSzPts val="2600"/>
              <a:buNone/>
              <a:defRPr>
                <a:solidFill>
                  <a:srgbClr val="979CB8"/>
                </a:solidFill>
              </a:defRPr>
            </a:lvl5pPr>
            <a:lvl6pPr lvl="5">
              <a:spcBef>
                <a:spcPts val="0"/>
              </a:spcBef>
              <a:spcAft>
                <a:spcPts val="0"/>
              </a:spcAft>
              <a:buClr>
                <a:srgbClr val="979CB8"/>
              </a:buClr>
              <a:buSzPts val="2600"/>
              <a:buNone/>
              <a:defRPr>
                <a:solidFill>
                  <a:srgbClr val="979CB8"/>
                </a:solidFill>
              </a:defRPr>
            </a:lvl6pPr>
            <a:lvl7pPr lvl="6">
              <a:spcBef>
                <a:spcPts val="0"/>
              </a:spcBef>
              <a:spcAft>
                <a:spcPts val="0"/>
              </a:spcAft>
              <a:buClr>
                <a:srgbClr val="979CB8"/>
              </a:buClr>
              <a:buSzPts val="2600"/>
              <a:buNone/>
              <a:defRPr>
                <a:solidFill>
                  <a:srgbClr val="979CB8"/>
                </a:solidFill>
              </a:defRPr>
            </a:lvl7pPr>
            <a:lvl8pPr lvl="7">
              <a:spcBef>
                <a:spcPts val="0"/>
              </a:spcBef>
              <a:spcAft>
                <a:spcPts val="0"/>
              </a:spcAft>
              <a:buClr>
                <a:srgbClr val="979CB8"/>
              </a:buClr>
              <a:buSzPts val="2600"/>
              <a:buNone/>
              <a:defRPr>
                <a:solidFill>
                  <a:srgbClr val="979CB8"/>
                </a:solidFill>
              </a:defRPr>
            </a:lvl8pPr>
            <a:lvl9pPr lvl="8">
              <a:spcBef>
                <a:spcPts val="0"/>
              </a:spcBef>
              <a:spcAft>
                <a:spcPts val="0"/>
              </a:spcAft>
              <a:buClr>
                <a:srgbClr val="979CB8"/>
              </a:buClr>
              <a:buSzPts val="2600"/>
              <a:buNone/>
              <a:defRPr>
                <a:solidFill>
                  <a:srgbClr val="979CB8"/>
                </a:solidFill>
              </a:defRPr>
            </a:lvl9pPr>
          </a:lstStyle>
          <a:p/>
        </p:txBody>
      </p:sp>
      <p:sp>
        <p:nvSpPr>
          <p:cNvPr id="25" name="Google Shape;25;p5"/>
          <p:cNvSpPr txBox="1"/>
          <p:nvPr>
            <p:ph idx="1" type="body"/>
          </p:nvPr>
        </p:nvSpPr>
        <p:spPr>
          <a:xfrm>
            <a:off x="1070325" y="1438988"/>
            <a:ext cx="7056300" cy="30621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p:nvPr/>
        </p:nvSpPr>
        <p:spPr>
          <a:xfrm>
            <a:off x="3120675" y="1149938"/>
            <a:ext cx="3060325" cy="11494"/>
          </a:xfrm>
          <a:custGeom>
            <a:rect b="b" l="l" r="r" t="t"/>
            <a:pathLst>
              <a:path extrusionOk="0" h="613" w="122413">
                <a:moveTo>
                  <a:pt x="0" y="317"/>
                </a:moveTo>
                <a:cubicBezTo>
                  <a:pt x="40797" y="1117"/>
                  <a:pt x="81609" y="0"/>
                  <a:pt x="122413" y="0"/>
                </a:cubicBezTo>
              </a:path>
            </a:pathLst>
          </a:custGeom>
          <a:noFill/>
          <a:ln cap="flat" cmpd="sng" w="9525">
            <a:solidFill>
              <a:schemeClr val="dk2"/>
            </a:solidFill>
            <a:prstDash val="solid"/>
            <a:round/>
            <a:headEnd len="med" w="med" type="none"/>
            <a:tailEnd len="med" w="med" type="none"/>
          </a:ln>
        </p:spPr>
      </p:sp>
      <p:sp>
        <p:nvSpPr>
          <p:cNvPr id="27" name="Google Shape;27;p5"/>
          <p:cNvSpPr/>
          <p:nvPr/>
        </p:nvSpPr>
        <p:spPr>
          <a:xfrm>
            <a:off x="3068250" y="1183294"/>
            <a:ext cx="3226850" cy="11906"/>
          </a:xfrm>
          <a:custGeom>
            <a:rect b="b" l="l" r="r" t="t"/>
            <a:pathLst>
              <a:path extrusionOk="0" h="635" w="129074">
                <a:moveTo>
                  <a:pt x="0" y="0"/>
                </a:moveTo>
                <a:cubicBezTo>
                  <a:pt x="43025" y="0"/>
                  <a:pt x="86049" y="635"/>
                  <a:pt x="129074" y="635"/>
                </a:cubicBezTo>
              </a:path>
            </a:pathLst>
          </a:custGeom>
          <a:noFill/>
          <a:ln cap="flat" cmpd="sng" w="9525">
            <a:solidFill>
              <a:schemeClr val="dk2"/>
            </a:solidFill>
            <a:prstDash val="solid"/>
            <a:round/>
            <a:headEnd len="med" w="med" type="none"/>
            <a:tailEnd len="med" w="med" type="none"/>
          </a:ln>
        </p:spPr>
      </p:sp>
      <p:sp>
        <p:nvSpPr>
          <p:cNvPr id="28" name="Google Shape;28;p5"/>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9" name="Shape 29"/>
        <p:cNvGrpSpPr/>
        <p:nvPr/>
      </p:nvGrpSpPr>
      <p:grpSpPr>
        <a:xfrm>
          <a:off x="0" y="0"/>
          <a:ext cx="0" cy="0"/>
          <a:chOff x="0" y="0"/>
          <a:chExt cx="0" cy="0"/>
        </a:xfrm>
      </p:grpSpPr>
      <p:sp>
        <p:nvSpPr>
          <p:cNvPr id="30" name="Google Shape;30;p6"/>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1" name="Google Shape;31;p6"/>
          <p:cNvSpPr txBox="1"/>
          <p:nvPr>
            <p:ph idx="2" type="body"/>
          </p:nvPr>
        </p:nvSpPr>
        <p:spPr>
          <a:xfrm>
            <a:off x="4915550" y="1373588"/>
            <a:ext cx="3155400" cy="3086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2" name="Google Shape;32;p6"/>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p:txBody>
      </p:sp>
      <p:sp>
        <p:nvSpPr>
          <p:cNvPr id="33" name="Google Shape;33;p6"/>
          <p:cNvSpPr/>
          <p:nvPr/>
        </p:nvSpPr>
        <p:spPr>
          <a:xfrm>
            <a:off x="3120675" y="1149938"/>
            <a:ext cx="3060325" cy="11494"/>
          </a:xfrm>
          <a:custGeom>
            <a:rect b="b" l="l" r="r" t="t"/>
            <a:pathLst>
              <a:path extrusionOk="0" h="613" w="122413">
                <a:moveTo>
                  <a:pt x="0" y="317"/>
                </a:moveTo>
                <a:cubicBezTo>
                  <a:pt x="40797" y="1117"/>
                  <a:pt x="81609" y="0"/>
                  <a:pt x="122413" y="0"/>
                </a:cubicBezTo>
              </a:path>
            </a:pathLst>
          </a:custGeom>
          <a:noFill/>
          <a:ln cap="flat" cmpd="sng" w="9525">
            <a:solidFill>
              <a:schemeClr val="dk2"/>
            </a:solidFill>
            <a:prstDash val="solid"/>
            <a:round/>
            <a:headEnd len="med" w="med" type="none"/>
            <a:tailEnd len="med" w="med" type="none"/>
          </a:ln>
        </p:spPr>
      </p:sp>
      <p:sp>
        <p:nvSpPr>
          <p:cNvPr id="34" name="Google Shape;34;p6"/>
          <p:cNvSpPr/>
          <p:nvPr/>
        </p:nvSpPr>
        <p:spPr>
          <a:xfrm>
            <a:off x="3068250" y="1183294"/>
            <a:ext cx="3226850" cy="11906"/>
          </a:xfrm>
          <a:custGeom>
            <a:rect b="b" l="l" r="r" t="t"/>
            <a:pathLst>
              <a:path extrusionOk="0" h="635" w="129074">
                <a:moveTo>
                  <a:pt x="0" y="0"/>
                </a:moveTo>
                <a:cubicBezTo>
                  <a:pt x="43025" y="0"/>
                  <a:pt x="86049" y="635"/>
                  <a:pt x="129074" y="635"/>
                </a:cubicBezTo>
              </a:path>
            </a:pathLst>
          </a:custGeom>
          <a:noFill/>
          <a:ln cap="flat" cmpd="sng" w="9525">
            <a:solidFill>
              <a:schemeClr val="dk2"/>
            </a:solidFill>
            <a:prstDash val="solid"/>
            <a:round/>
            <a:headEnd len="med" w="med" type="none"/>
            <a:tailEnd len="med" w="med" type="none"/>
          </a:ln>
        </p:spPr>
      </p:sp>
      <p:sp>
        <p:nvSpPr>
          <p:cNvPr id="35" name="Google Shape;35;p6"/>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6" name="Shape 36"/>
        <p:cNvGrpSpPr/>
        <p:nvPr/>
      </p:nvGrpSpPr>
      <p:grpSpPr>
        <a:xfrm>
          <a:off x="0" y="0"/>
          <a:ext cx="0" cy="0"/>
          <a:chOff x="0" y="0"/>
          <a:chExt cx="0" cy="0"/>
        </a:xfrm>
      </p:grpSpPr>
      <p:sp>
        <p:nvSpPr>
          <p:cNvPr id="37" name="Google Shape;37;p7"/>
          <p:cNvSpPr txBox="1"/>
          <p:nvPr>
            <p:ph idx="1" type="body"/>
          </p:nvPr>
        </p:nvSpPr>
        <p:spPr>
          <a:xfrm>
            <a:off x="1014825" y="1427100"/>
            <a:ext cx="2297400" cy="3068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2" type="body"/>
          </p:nvPr>
        </p:nvSpPr>
        <p:spPr>
          <a:xfrm>
            <a:off x="3429925" y="1427100"/>
            <a:ext cx="2297400" cy="3068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3" type="body"/>
          </p:nvPr>
        </p:nvSpPr>
        <p:spPr>
          <a:xfrm>
            <a:off x="5845025" y="1427100"/>
            <a:ext cx="2297400" cy="3068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7"/>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p:txBody>
      </p:sp>
      <p:sp>
        <p:nvSpPr>
          <p:cNvPr id="41" name="Google Shape;41;p7"/>
          <p:cNvSpPr/>
          <p:nvPr/>
        </p:nvSpPr>
        <p:spPr>
          <a:xfrm>
            <a:off x="3120675" y="1149938"/>
            <a:ext cx="3060325" cy="11494"/>
          </a:xfrm>
          <a:custGeom>
            <a:rect b="b" l="l" r="r" t="t"/>
            <a:pathLst>
              <a:path extrusionOk="0" h="613" w="122413">
                <a:moveTo>
                  <a:pt x="0" y="317"/>
                </a:moveTo>
                <a:cubicBezTo>
                  <a:pt x="40797" y="1117"/>
                  <a:pt x="81609" y="0"/>
                  <a:pt x="122413" y="0"/>
                </a:cubicBezTo>
              </a:path>
            </a:pathLst>
          </a:custGeom>
          <a:noFill/>
          <a:ln cap="flat" cmpd="sng" w="9525">
            <a:solidFill>
              <a:schemeClr val="dk2"/>
            </a:solidFill>
            <a:prstDash val="solid"/>
            <a:round/>
            <a:headEnd len="med" w="med" type="none"/>
            <a:tailEnd len="med" w="med" type="none"/>
          </a:ln>
        </p:spPr>
      </p:sp>
      <p:sp>
        <p:nvSpPr>
          <p:cNvPr id="42" name="Google Shape;42;p7"/>
          <p:cNvSpPr/>
          <p:nvPr/>
        </p:nvSpPr>
        <p:spPr>
          <a:xfrm>
            <a:off x="3068250" y="1183294"/>
            <a:ext cx="3226850" cy="11906"/>
          </a:xfrm>
          <a:custGeom>
            <a:rect b="b" l="l" r="r" t="t"/>
            <a:pathLst>
              <a:path extrusionOk="0" h="635" w="129074">
                <a:moveTo>
                  <a:pt x="0" y="0"/>
                </a:moveTo>
                <a:cubicBezTo>
                  <a:pt x="43025" y="0"/>
                  <a:pt x="86049" y="635"/>
                  <a:pt x="129074" y="635"/>
                </a:cubicBezTo>
              </a:path>
            </a:pathLst>
          </a:custGeom>
          <a:noFill/>
          <a:ln cap="flat" cmpd="sng" w="9525">
            <a:solidFill>
              <a:schemeClr val="dk2"/>
            </a:solidFill>
            <a:prstDash val="solid"/>
            <a:round/>
            <a:headEnd len="med" w="med" type="none"/>
            <a:tailEnd len="med" w="med" type="none"/>
          </a:ln>
        </p:spPr>
      </p:sp>
      <p:sp>
        <p:nvSpPr>
          <p:cNvPr id="43" name="Google Shape;43;p7"/>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8"/>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p:txBody>
      </p:sp>
      <p:sp>
        <p:nvSpPr>
          <p:cNvPr id="46" name="Google Shape;46;p8"/>
          <p:cNvSpPr/>
          <p:nvPr/>
        </p:nvSpPr>
        <p:spPr>
          <a:xfrm>
            <a:off x="3120675" y="1149938"/>
            <a:ext cx="3060325" cy="11494"/>
          </a:xfrm>
          <a:custGeom>
            <a:rect b="b" l="l" r="r" t="t"/>
            <a:pathLst>
              <a:path extrusionOk="0" h="613" w="122413">
                <a:moveTo>
                  <a:pt x="0" y="317"/>
                </a:moveTo>
                <a:cubicBezTo>
                  <a:pt x="40797" y="1117"/>
                  <a:pt x="81609" y="0"/>
                  <a:pt x="122413" y="0"/>
                </a:cubicBezTo>
              </a:path>
            </a:pathLst>
          </a:custGeom>
          <a:noFill/>
          <a:ln cap="flat" cmpd="sng" w="9525">
            <a:solidFill>
              <a:schemeClr val="dk2"/>
            </a:solidFill>
            <a:prstDash val="solid"/>
            <a:round/>
            <a:headEnd len="med" w="med" type="none"/>
            <a:tailEnd len="med" w="med" type="none"/>
          </a:ln>
        </p:spPr>
      </p:sp>
      <p:sp>
        <p:nvSpPr>
          <p:cNvPr id="47" name="Google Shape;47;p8"/>
          <p:cNvSpPr/>
          <p:nvPr/>
        </p:nvSpPr>
        <p:spPr>
          <a:xfrm>
            <a:off x="3068250" y="1183294"/>
            <a:ext cx="3226850" cy="11906"/>
          </a:xfrm>
          <a:custGeom>
            <a:rect b="b" l="l" r="r" t="t"/>
            <a:pathLst>
              <a:path extrusionOk="0" h="635" w="129074">
                <a:moveTo>
                  <a:pt x="0" y="0"/>
                </a:moveTo>
                <a:cubicBezTo>
                  <a:pt x="43025" y="0"/>
                  <a:pt x="86049" y="635"/>
                  <a:pt x="129074" y="635"/>
                </a:cubicBezTo>
              </a:path>
            </a:pathLst>
          </a:custGeom>
          <a:noFill/>
          <a:ln cap="flat" cmpd="sng" w="9525">
            <a:solidFill>
              <a:schemeClr val="dk2"/>
            </a:solidFill>
            <a:prstDash val="solid"/>
            <a:round/>
            <a:headEnd len="med" w="med" type="none"/>
            <a:tailEnd len="med" w="med" type="none"/>
          </a:ln>
        </p:spPr>
      </p:sp>
      <p:sp>
        <p:nvSpPr>
          <p:cNvPr id="48" name="Google Shape;48;p8"/>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ph idx="1" type="body"/>
          </p:nvPr>
        </p:nvSpPr>
        <p:spPr>
          <a:xfrm>
            <a:off x="980400" y="4120556"/>
            <a:ext cx="71832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Clr>
                <a:srgbClr val="979CB8"/>
              </a:buClr>
              <a:buSzPts val="1600"/>
              <a:buNone/>
              <a:defRPr sz="1600">
                <a:solidFill>
                  <a:srgbClr val="979CB8"/>
                </a:solidFill>
              </a:defRPr>
            </a:lvl1pPr>
          </a:lstStyle>
          <a:p/>
        </p:txBody>
      </p:sp>
      <p:sp>
        <p:nvSpPr>
          <p:cNvPr id="51" name="Google Shape;51;p9"/>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solidFill>
                  <a:srgbClr val="979CB8"/>
                </a:solidFill>
              </a:defRPr>
            </a:lvl1pPr>
            <a:lvl2pPr lvl="1">
              <a:buNone/>
              <a:defRPr>
                <a:solidFill>
                  <a:srgbClr val="979CB8"/>
                </a:solidFill>
              </a:defRPr>
            </a:lvl2pPr>
            <a:lvl3pPr lvl="2">
              <a:buNone/>
              <a:defRPr>
                <a:solidFill>
                  <a:srgbClr val="979CB8"/>
                </a:solidFill>
              </a:defRPr>
            </a:lvl3pPr>
            <a:lvl4pPr lvl="3">
              <a:buNone/>
              <a:defRPr>
                <a:solidFill>
                  <a:srgbClr val="979CB8"/>
                </a:solidFill>
              </a:defRPr>
            </a:lvl4pPr>
            <a:lvl5pPr lvl="4">
              <a:buNone/>
              <a:defRPr>
                <a:solidFill>
                  <a:srgbClr val="979CB8"/>
                </a:solidFill>
              </a:defRPr>
            </a:lvl5pPr>
            <a:lvl6pPr lvl="5">
              <a:buNone/>
              <a:defRPr>
                <a:solidFill>
                  <a:srgbClr val="979CB8"/>
                </a:solidFill>
              </a:defRPr>
            </a:lvl6pPr>
            <a:lvl7pPr lvl="6">
              <a:buNone/>
              <a:defRPr>
                <a:solidFill>
                  <a:srgbClr val="979CB8"/>
                </a:solidFill>
              </a:defRPr>
            </a:lvl7pPr>
            <a:lvl8pPr lvl="7">
              <a:buNone/>
              <a:defRPr>
                <a:solidFill>
                  <a:srgbClr val="979CB8"/>
                </a:solidFill>
              </a:defRPr>
            </a:lvl8pPr>
            <a:lvl9pPr lvl="8">
              <a:buNone/>
              <a:defRPr>
                <a:solidFill>
                  <a:srgbClr val="979CB8"/>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0"/>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0" cy="5143500"/>
          </a:xfrm>
          <a:prstGeom prst="rect">
            <a:avLst/>
          </a:prstGeom>
          <a:noFill/>
          <a:ln>
            <a:noFill/>
          </a:ln>
        </p:spPr>
      </p:pic>
      <p:sp>
        <p:nvSpPr>
          <p:cNvPr id="7" name="Google Shape;7;p1"/>
          <p:cNvSpPr txBox="1"/>
          <p:nvPr>
            <p:ph type="title"/>
          </p:nvPr>
        </p:nvSpPr>
        <p:spPr>
          <a:xfrm>
            <a:off x="824550" y="593531"/>
            <a:ext cx="7547700" cy="682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1pPr>
            <a:lvl2pPr lvl="1"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2pPr>
            <a:lvl3pPr lvl="2"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3pPr>
            <a:lvl4pPr lvl="3"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4pPr>
            <a:lvl5pPr lvl="4"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5pPr>
            <a:lvl6pPr lvl="5"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6pPr>
            <a:lvl7pPr lvl="6"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7pPr>
            <a:lvl8pPr lvl="7"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8pPr>
            <a:lvl9pPr lvl="8"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9pPr>
          </a:lstStyle>
          <a:p/>
        </p:txBody>
      </p:sp>
      <p:sp>
        <p:nvSpPr>
          <p:cNvPr id="8" name="Google Shape;8;p1"/>
          <p:cNvSpPr txBox="1"/>
          <p:nvPr>
            <p:ph idx="1" type="body"/>
          </p:nvPr>
        </p:nvSpPr>
        <p:spPr>
          <a:xfrm>
            <a:off x="1070325" y="1438988"/>
            <a:ext cx="7056300" cy="30621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Varela Round"/>
              <a:buChar char="▧"/>
              <a:defRPr sz="2400">
                <a:solidFill>
                  <a:schemeClr val="dk1"/>
                </a:solidFill>
                <a:latin typeface="Varela Round"/>
                <a:ea typeface="Varela Round"/>
                <a:cs typeface="Varela Round"/>
                <a:sym typeface="Varela Round"/>
              </a:defRPr>
            </a:lvl1pPr>
            <a:lvl2pPr indent="-381000" lvl="1" marL="9144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2pPr>
            <a:lvl3pPr indent="-381000" lvl="2" marL="13716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3pPr>
            <a:lvl4pPr indent="-381000" lvl="3" marL="18288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4pPr>
            <a:lvl5pPr indent="-381000" lvl="4" marL="2286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5pPr>
            <a:lvl6pPr indent="-381000" lvl="5" marL="27432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6pPr>
            <a:lvl7pPr indent="-381000" lvl="6" marL="32004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7pPr>
            <a:lvl8pPr indent="-381000" lvl="7" marL="36576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8pPr>
            <a:lvl9pPr indent="-381000" lvl="8" marL="41148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9pPr>
          </a:lstStyle>
          <a:p/>
        </p:txBody>
      </p:sp>
      <p:sp>
        <p:nvSpPr>
          <p:cNvPr id="9" name="Google Shape;9;p1"/>
          <p:cNvSpPr txBox="1"/>
          <p:nvPr>
            <p:ph idx="12" type="sldNum"/>
          </p:nvPr>
        </p:nvSpPr>
        <p:spPr>
          <a:xfrm>
            <a:off x="4348076" y="4726751"/>
            <a:ext cx="548700" cy="299100"/>
          </a:xfrm>
          <a:prstGeom prst="rect">
            <a:avLst/>
          </a:prstGeom>
          <a:noFill/>
          <a:ln>
            <a:noFill/>
          </a:ln>
        </p:spPr>
        <p:txBody>
          <a:bodyPr anchorCtr="0" anchor="t" bIns="91425" lIns="91425" spcFirstLastPara="1" rIns="91425" wrap="square" tIns="91425">
            <a:noAutofit/>
          </a:bodyPr>
          <a:lstStyle>
            <a:lvl1pPr lvl="0" algn="ctr">
              <a:buNone/>
              <a:defRPr sz="1300">
                <a:solidFill>
                  <a:schemeClr val="dk2"/>
                </a:solidFill>
                <a:latin typeface="Shadows Into Light"/>
                <a:ea typeface="Shadows Into Light"/>
                <a:cs typeface="Shadows Into Light"/>
                <a:sym typeface="Shadows Into Light"/>
              </a:defRPr>
            </a:lvl1pPr>
            <a:lvl2pPr lvl="1" algn="ctr">
              <a:buNone/>
              <a:defRPr sz="1300">
                <a:solidFill>
                  <a:schemeClr val="dk2"/>
                </a:solidFill>
                <a:latin typeface="Shadows Into Light"/>
                <a:ea typeface="Shadows Into Light"/>
                <a:cs typeface="Shadows Into Light"/>
                <a:sym typeface="Shadows Into Light"/>
              </a:defRPr>
            </a:lvl2pPr>
            <a:lvl3pPr lvl="2" algn="ctr">
              <a:buNone/>
              <a:defRPr sz="1300">
                <a:solidFill>
                  <a:schemeClr val="dk2"/>
                </a:solidFill>
                <a:latin typeface="Shadows Into Light"/>
                <a:ea typeface="Shadows Into Light"/>
                <a:cs typeface="Shadows Into Light"/>
                <a:sym typeface="Shadows Into Light"/>
              </a:defRPr>
            </a:lvl3pPr>
            <a:lvl4pPr lvl="3" algn="ctr">
              <a:buNone/>
              <a:defRPr sz="1300">
                <a:solidFill>
                  <a:schemeClr val="dk2"/>
                </a:solidFill>
                <a:latin typeface="Shadows Into Light"/>
                <a:ea typeface="Shadows Into Light"/>
                <a:cs typeface="Shadows Into Light"/>
                <a:sym typeface="Shadows Into Light"/>
              </a:defRPr>
            </a:lvl4pPr>
            <a:lvl5pPr lvl="4" algn="ctr">
              <a:buNone/>
              <a:defRPr sz="1300">
                <a:solidFill>
                  <a:schemeClr val="dk2"/>
                </a:solidFill>
                <a:latin typeface="Shadows Into Light"/>
                <a:ea typeface="Shadows Into Light"/>
                <a:cs typeface="Shadows Into Light"/>
                <a:sym typeface="Shadows Into Light"/>
              </a:defRPr>
            </a:lvl5pPr>
            <a:lvl6pPr lvl="5" algn="ctr">
              <a:buNone/>
              <a:defRPr sz="1300">
                <a:solidFill>
                  <a:schemeClr val="dk2"/>
                </a:solidFill>
                <a:latin typeface="Shadows Into Light"/>
                <a:ea typeface="Shadows Into Light"/>
                <a:cs typeface="Shadows Into Light"/>
                <a:sym typeface="Shadows Into Light"/>
              </a:defRPr>
            </a:lvl6pPr>
            <a:lvl7pPr lvl="6" algn="ctr">
              <a:buNone/>
              <a:defRPr sz="1300">
                <a:solidFill>
                  <a:schemeClr val="dk2"/>
                </a:solidFill>
                <a:latin typeface="Shadows Into Light"/>
                <a:ea typeface="Shadows Into Light"/>
                <a:cs typeface="Shadows Into Light"/>
                <a:sym typeface="Shadows Into Light"/>
              </a:defRPr>
            </a:lvl7pPr>
            <a:lvl8pPr lvl="7" algn="ctr">
              <a:buNone/>
              <a:defRPr sz="1300">
                <a:solidFill>
                  <a:schemeClr val="dk2"/>
                </a:solidFill>
                <a:latin typeface="Shadows Into Light"/>
                <a:ea typeface="Shadows Into Light"/>
                <a:cs typeface="Shadows Into Light"/>
                <a:sym typeface="Shadows Into Light"/>
              </a:defRPr>
            </a:lvl8pPr>
            <a:lvl9pPr lvl="8" algn="ctr">
              <a:buNone/>
              <a:defRPr sz="1300">
                <a:solidFill>
                  <a:schemeClr val="dk2"/>
                </a:solidFill>
                <a:latin typeface="Shadows Into Light"/>
                <a:ea typeface="Shadows Into Light"/>
                <a:cs typeface="Shadows Into Light"/>
                <a:sym typeface="Shadows Into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michaelsevans.com/pdf/Wiki05-harderA.pdf" TargetMode="External"/><Relationship Id="rId4" Type="http://schemas.openxmlformats.org/officeDocument/2006/relationships/hyperlink" Target="https://link.springer.com/chapter/10.1007/978-3-030-19875-6_1" TargetMode="External"/><Relationship Id="rId5" Type="http://schemas.openxmlformats.org/officeDocument/2006/relationships/hyperlink" Target="https://www.sciencedirect.com/science/article/pii/S1877050915031051?via%3Dihu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ocs.google.com/document/d/1AuJZlTeLqUBYqFy9qDpEDUblxERkeEgJ68lUF7QVtvY/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bcsiriuschen.github.io/pdf/bmvc17video.pdf" TargetMode="External"/><Relationship Id="rId4" Type="http://schemas.openxmlformats.org/officeDocument/2006/relationships/hyperlink" Target="https://www.researchgate.net/publication/334997213_Lecture2Note_Automatic_Generation_of_Lecture_Notes_from_Slide-Based_Educational_Videos/link/5f53c71592851c250b94e316/download" TargetMode="External"/><Relationship Id="rId5" Type="http://schemas.openxmlformats.org/officeDocument/2006/relationships/hyperlink" Target="https://www.researchgate.net/publication/220763005_Video_Summarization_with_Visual_and_Semantic_Featur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www.researchgate.net/publication/316948434_Semantic_Text_Summarization_of_Long_Videos" TargetMode="External"/><Relationship Id="rId4" Type="http://schemas.openxmlformats.org/officeDocument/2006/relationships/hyperlink" Target="https://openaccess.thecvf.com/content_ICCVW_2019/papers/CoView/Jiang_Comprehensive_Video_Understanding_Video_Summarization_with_Content-Based_Video_Recommender_Design_ICCVW_2019_paper.pdf" TargetMode="External"/><Relationship Id="rId5" Type="http://schemas.openxmlformats.org/officeDocument/2006/relationships/hyperlink" Target="https://www.ijera.com/papers/vol10no8/Series-1/F1008013337.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www.ijera.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5" Type="http://schemas.openxmlformats.org/officeDocument/2006/relationships/hyperlink" Target="http://www.pixede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arxiv.org/abs/2005.13270" TargetMode="External"/><Relationship Id="rId4" Type="http://schemas.openxmlformats.org/officeDocument/2006/relationships/hyperlink" Target="http://eprints.bournemouth.ac.uk/34469/1/ConnorHCII20paper.pdf" TargetMode="External"/><Relationship Id="rId5" Type="http://schemas.openxmlformats.org/officeDocument/2006/relationships/hyperlink" Target="https://research.google/pubs/pub3742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ph type="ctrTitle"/>
          </p:nvPr>
        </p:nvSpPr>
        <p:spPr>
          <a:xfrm>
            <a:off x="1630650" y="1991813"/>
            <a:ext cx="5882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Literature Review</a:t>
            </a:r>
            <a:r>
              <a:rPr lang="en"/>
              <a:t> </a:t>
            </a:r>
            <a:r>
              <a:rPr lang="en"/>
              <a:t>Group B5</a:t>
            </a:r>
            <a:endParaRPr/>
          </a:p>
        </p:txBody>
      </p:sp>
      <p:sp>
        <p:nvSpPr>
          <p:cNvPr id="59" name="Google Shape;59;p11"/>
          <p:cNvSpPr/>
          <p:nvPr/>
        </p:nvSpPr>
        <p:spPr>
          <a:xfrm rot="-3774511">
            <a:off x="2588275" y="1038066"/>
            <a:ext cx="316447" cy="1133981"/>
          </a:xfrm>
          <a:custGeom>
            <a:rect b="b" l="l" r="r" t="t"/>
            <a:pathLst>
              <a:path extrusionOk="0" h="89819" w="30959">
                <a:moveTo>
                  <a:pt x="0" y="0"/>
                </a:moveTo>
                <a:cubicBezTo>
                  <a:pt x="5134" y="6918"/>
                  <a:pt x="29561" y="26535"/>
                  <a:pt x="30804" y="41505"/>
                </a:cubicBezTo>
                <a:cubicBezTo>
                  <a:pt x="32047" y="56475"/>
                  <a:pt x="11349" y="81767"/>
                  <a:pt x="7458" y="89819"/>
                </a:cubicBezTo>
              </a:path>
            </a:pathLst>
          </a:custGeom>
          <a:noFill/>
          <a:ln cap="flat" cmpd="sng" w="9525">
            <a:solidFill>
              <a:srgbClr val="FFFFFF"/>
            </a:solidFill>
            <a:prstDash val="dash"/>
            <a:round/>
            <a:headEnd len="med" w="med" type="none"/>
            <a:tailEnd len="med" w="med" type="stealth"/>
          </a:ln>
        </p:spPr>
      </p:sp>
      <p:sp>
        <p:nvSpPr>
          <p:cNvPr id="60" name="Google Shape;60;p11"/>
          <p:cNvSpPr/>
          <p:nvPr/>
        </p:nvSpPr>
        <p:spPr>
          <a:xfrm>
            <a:off x="3031800" y="3386919"/>
            <a:ext cx="3153375" cy="25875"/>
          </a:xfrm>
          <a:custGeom>
            <a:rect b="b" l="l" r="r" t="t"/>
            <a:pathLst>
              <a:path extrusionOk="0" h="1380" w="126135">
                <a:moveTo>
                  <a:pt x="0" y="973"/>
                </a:moveTo>
                <a:cubicBezTo>
                  <a:pt x="29075" y="973"/>
                  <a:pt x="58158" y="273"/>
                  <a:pt x="87224" y="973"/>
                </a:cubicBezTo>
                <a:cubicBezTo>
                  <a:pt x="100195" y="1285"/>
                  <a:pt x="113312" y="1974"/>
                  <a:pt x="126135" y="0"/>
                </a:cubicBezTo>
              </a:path>
            </a:pathLst>
          </a:custGeom>
          <a:noFill/>
          <a:ln cap="flat" cmpd="sng" w="9525">
            <a:solidFill>
              <a:srgbClr val="FFFFFF"/>
            </a:solidFill>
            <a:prstDash val="solid"/>
            <a:round/>
            <a:headEnd len="med" w="med" type="none"/>
            <a:tailEnd len="med" w="med" type="none"/>
          </a:ln>
        </p:spPr>
      </p:sp>
      <p:sp>
        <p:nvSpPr>
          <p:cNvPr id="61" name="Google Shape;61;p11"/>
          <p:cNvSpPr/>
          <p:nvPr/>
        </p:nvSpPr>
        <p:spPr>
          <a:xfrm>
            <a:off x="2958825" y="3422733"/>
            <a:ext cx="3177700" cy="31069"/>
          </a:xfrm>
          <a:custGeom>
            <a:rect b="b" l="l" r="r" t="t"/>
            <a:pathLst>
              <a:path extrusionOk="0" h="1657" w="127108">
                <a:moveTo>
                  <a:pt x="0" y="1657"/>
                </a:moveTo>
                <a:cubicBezTo>
                  <a:pt x="42250" y="-1532"/>
                  <a:pt x="84738" y="1008"/>
                  <a:pt x="127108" y="1008"/>
                </a:cubicBezTo>
              </a:path>
            </a:pathLst>
          </a:custGeom>
          <a:noFill/>
          <a:ln cap="flat" cmpd="sng" w="9525">
            <a:solidFill>
              <a:srgbClr val="FFFFFF"/>
            </a:solidFill>
            <a:prstDash val="solid"/>
            <a:round/>
            <a:headEnd len="med" w="med" type="none"/>
            <a:tailEnd len="med" w="med" type="none"/>
          </a:ln>
        </p:spPr>
      </p:sp>
      <p:cxnSp>
        <p:nvCxnSpPr>
          <p:cNvPr id="62" name="Google Shape;62;p11"/>
          <p:cNvCxnSpPr/>
          <p:nvPr/>
        </p:nvCxnSpPr>
        <p:spPr>
          <a:xfrm flipH="1" rot="10800000">
            <a:off x="6702113" y="1401513"/>
            <a:ext cx="291900" cy="407100"/>
          </a:xfrm>
          <a:prstGeom prst="straightConnector1">
            <a:avLst/>
          </a:prstGeom>
          <a:noFill/>
          <a:ln cap="flat" cmpd="sng" w="9525">
            <a:solidFill>
              <a:srgbClr val="FFFFFF"/>
            </a:solidFill>
            <a:prstDash val="dash"/>
            <a:round/>
            <a:headEnd len="med" w="med" type="stealth"/>
            <a:tailEnd len="med" w="med" type="none"/>
          </a:ln>
        </p:spPr>
      </p:cxnSp>
      <p:sp>
        <p:nvSpPr>
          <p:cNvPr id="63" name="Google Shape;63;p11"/>
          <p:cNvSpPr/>
          <p:nvPr/>
        </p:nvSpPr>
        <p:spPr>
          <a:xfrm>
            <a:off x="5941850" y="3724900"/>
            <a:ext cx="2368763" cy="595378"/>
          </a:xfrm>
          <a:custGeom>
            <a:rect b="b" l="l" r="r" t="t"/>
            <a:pathLst>
              <a:path extrusionOk="0" h="41004" w="53808">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cap="flat" cmpd="sng" w="9525">
            <a:solidFill>
              <a:srgbClr val="FFFFFF"/>
            </a:solidFill>
            <a:prstDash val="solid"/>
            <a:round/>
            <a:headEnd len="med" w="med" type="none"/>
            <a:tailEnd len="med" w="med" type="none"/>
          </a:ln>
        </p:spPr>
      </p:sp>
      <p:sp>
        <p:nvSpPr>
          <p:cNvPr id="64" name="Google Shape;64;p11"/>
          <p:cNvSpPr txBox="1"/>
          <p:nvPr/>
        </p:nvSpPr>
        <p:spPr>
          <a:xfrm>
            <a:off x="5941850" y="3787088"/>
            <a:ext cx="26436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Shadows Into Light"/>
                <a:ea typeface="Shadows Into Light"/>
                <a:cs typeface="Shadows Into Light"/>
                <a:sym typeface="Shadows Into Light"/>
              </a:rPr>
              <a:t>Guide: Ms. Sandhya Harikumar</a:t>
            </a:r>
            <a:endParaRPr b="1" sz="1600">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b="1" sz="3000"/>
          </a:p>
          <a:p>
            <a:pPr indent="0" lvl="0" marL="0" rtl="0" algn="l">
              <a:spcBef>
                <a:spcPts val="600"/>
              </a:spcBef>
              <a:spcAft>
                <a:spcPts val="0"/>
              </a:spcAft>
              <a:buNone/>
            </a:pPr>
            <a:r>
              <a:rPr lang="en" sz="1400"/>
              <a:t>Thomas Steiner, Ruben Verborgh, Rik Van de Walle, Michael Hausenblas, and Joaquim Gabarro 2011. Crowdsourcing Event Detection in YouTube Videos. In Detection, Representation, and Exploitation of Events in the Semantic Web (DeRiVE 2011).</a:t>
            </a:r>
            <a:endParaRPr sz="1400"/>
          </a:p>
        </p:txBody>
      </p:sp>
      <p:sp>
        <p:nvSpPr>
          <p:cNvPr id="138" name="Google Shape;138;p20"/>
          <p:cNvSpPr txBox="1"/>
          <p:nvPr>
            <p:ph type="title"/>
          </p:nvPr>
        </p:nvSpPr>
        <p:spPr>
          <a:xfrm>
            <a:off x="1027950" y="593606"/>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Crowdsourcing Event Detection in YouTube videos</a:t>
            </a:r>
            <a:endParaRPr/>
          </a:p>
        </p:txBody>
      </p:sp>
      <p:sp>
        <p:nvSpPr>
          <p:cNvPr id="139" name="Google Shape;139;p20"/>
          <p:cNvSpPr txBox="1"/>
          <p:nvPr>
            <p:ph idx="2" type="body"/>
          </p:nvPr>
        </p:nvSpPr>
        <p:spPr>
          <a:xfrm>
            <a:off x="4915550" y="1373588"/>
            <a:ext cx="3155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a:t>The paper focuses on textual and visual analysis of the actual video content and the accompanying metadata of YouTube videos. This is similar to what we have to do for our problem statement.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40" name="Google Shape;140;p20"/>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Crowdsourcing Event Detection in YouTube videos</a:t>
            </a:r>
            <a:endParaRPr>
              <a:solidFill>
                <a:schemeClr val="dk2"/>
              </a:solidFill>
            </a:endParaRPr>
          </a:p>
        </p:txBody>
      </p:sp>
      <p:sp>
        <p:nvSpPr>
          <p:cNvPr id="146" name="Google Shape;146;p21"/>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The paper focuses on making video content on the Web more accessible, searchable, and navigable by research on both textual and visual analysis of the actual video content and the accompanying metadata.</a:t>
            </a:r>
            <a:endParaRPr sz="1200"/>
          </a:p>
        </p:txBody>
      </p:sp>
      <p:sp>
        <p:nvSpPr>
          <p:cNvPr id="147" name="Google Shape;147;p21"/>
          <p:cNvSpPr txBox="1"/>
          <p:nvPr>
            <p:ph idx="2" type="body"/>
          </p:nvPr>
        </p:nvSpPr>
        <p:spPr>
          <a:xfrm>
            <a:off x="34299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Methodology used in the paper to solve the problem</a:t>
            </a:r>
            <a:endParaRPr b="1"/>
          </a:p>
          <a:p>
            <a:pPr indent="0" lvl="0" marL="0" rtl="0" algn="l">
              <a:spcBef>
                <a:spcPts val="600"/>
              </a:spcBef>
              <a:spcAft>
                <a:spcPts val="0"/>
              </a:spcAft>
              <a:buNone/>
            </a:pPr>
            <a:r>
              <a:rPr lang="en" sz="1200"/>
              <a:t>The paper reports on a browser extension that enables crowdsourcing of event detection (visual events in the sense of shot changes, occurrence events in the sense of the appearance of a named entity, and interest-based events in the sense of purposeful in-video navigation by users) in YouTube videos through a combination of textual, visual, and behavioral analysis techniques.</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148" name="Google Shape;148;p21"/>
          <p:cNvSpPr txBox="1"/>
          <p:nvPr>
            <p:ph idx="3" type="body"/>
          </p:nvPr>
        </p:nvSpPr>
        <p:spPr>
          <a:xfrm>
            <a:off x="58450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b="1"/>
          </a:p>
          <a:p>
            <a:pPr indent="0" lvl="0" marL="0" rtl="0" algn="l">
              <a:spcBef>
                <a:spcPts val="600"/>
              </a:spcBef>
              <a:spcAft>
                <a:spcPts val="0"/>
              </a:spcAft>
              <a:buNone/>
            </a:pPr>
            <a:r>
              <a:rPr lang="en" sz="1200"/>
              <a:t>The current approach is slow, depending on the nature of the video being streamed. The solution is to work with lower resolution versions of the video files in the background.</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lang="en" sz="1200"/>
              <a:t>More elaborate interaction tracking for interest-based events is necessary.</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a:p>
        </p:txBody>
      </p:sp>
      <p:sp>
        <p:nvSpPr>
          <p:cNvPr id="149" name="Google Shape;149;p21"/>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Papers read by </a:t>
            </a:r>
            <a:r>
              <a:rPr b="1" lang="en"/>
              <a:t>Sanket</a:t>
            </a:r>
            <a:endParaRPr b="1"/>
          </a:p>
        </p:txBody>
      </p:sp>
      <p:sp>
        <p:nvSpPr>
          <p:cNvPr id="155" name="Google Shape;155;p22"/>
          <p:cNvSpPr txBox="1"/>
          <p:nvPr>
            <p:ph idx="1" type="body"/>
          </p:nvPr>
        </p:nvSpPr>
        <p:spPr>
          <a:xfrm>
            <a:off x="1070325" y="1438988"/>
            <a:ext cx="7056300" cy="30621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Wikipedia Verification Check: A Chrome Browser Extension</a:t>
            </a:r>
            <a:endParaRPr/>
          </a:p>
          <a:p>
            <a:pPr indent="-381000" lvl="0" marL="457200" rtl="0" algn="l">
              <a:spcBef>
                <a:spcPts val="0"/>
              </a:spcBef>
              <a:spcAft>
                <a:spcPts val="0"/>
              </a:spcAft>
              <a:buSzPts val="2400"/>
              <a:buChar char="▧"/>
            </a:pPr>
            <a:r>
              <a:rPr lang="en"/>
              <a:t>Chrome Plug-in to Support SRL in MOOCs</a:t>
            </a:r>
            <a:r>
              <a:rPr lang="en"/>
              <a:t> </a:t>
            </a:r>
            <a:endParaRPr/>
          </a:p>
          <a:p>
            <a:pPr indent="-381000" lvl="0" marL="457200" rtl="0" algn="l">
              <a:spcBef>
                <a:spcPts val="0"/>
              </a:spcBef>
              <a:spcAft>
                <a:spcPts val="0"/>
              </a:spcAft>
              <a:buSzPts val="2400"/>
              <a:buChar char="▧"/>
            </a:pPr>
            <a:r>
              <a:rPr lang="en"/>
              <a:t>WebHelpDyslexia: A Browser Extension to Adapt Web Content for People With Dyslexia</a:t>
            </a:r>
            <a:endParaRPr/>
          </a:p>
          <a:p>
            <a:pPr indent="0" lvl="0" marL="0" rtl="0" algn="l">
              <a:spcBef>
                <a:spcPts val="600"/>
              </a:spcBef>
              <a:spcAft>
                <a:spcPts val="0"/>
              </a:spcAft>
              <a:buNone/>
            </a:pPr>
            <a:r>
              <a:t/>
            </a:r>
            <a:endParaRPr/>
          </a:p>
        </p:txBody>
      </p:sp>
      <p:sp>
        <p:nvSpPr>
          <p:cNvPr id="156" name="Google Shape;156;p22"/>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7" name="Google Shape;157;p22">
            <a:hlinkClick r:id="rId3"/>
          </p:cNvPr>
          <p:cNvSpPr/>
          <p:nvPr/>
        </p:nvSpPr>
        <p:spPr>
          <a:xfrm>
            <a:off x="4374625" y="1998486"/>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a:hlinkClick r:id="rId4"/>
          </p:cNvPr>
          <p:cNvSpPr/>
          <p:nvPr/>
        </p:nvSpPr>
        <p:spPr>
          <a:xfrm>
            <a:off x="7804750" y="2323111"/>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a:hlinkClick r:id="rId5"/>
          </p:cNvPr>
          <p:cNvSpPr/>
          <p:nvPr/>
        </p:nvSpPr>
        <p:spPr>
          <a:xfrm>
            <a:off x="2936150" y="3408486"/>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b="1" sz="3000"/>
          </a:p>
          <a:p>
            <a:pPr indent="0" lvl="0" marL="0" rtl="0" algn="l">
              <a:spcBef>
                <a:spcPts val="600"/>
              </a:spcBef>
              <a:spcAft>
                <a:spcPts val="0"/>
              </a:spcAft>
              <a:buNone/>
            </a:pPr>
            <a:r>
              <a:rPr lang="en" sz="1400"/>
              <a:t>Reed H. Harder, Alfredo Velasco, Michael Evans, Chuankai An, and Daniel Rockmore. 2017. Wikipedia Verification Check: A Chrome Browser Extension. In Proceedings of the 26th International Conference on World Wide Web Companion (WWW '17 Companion). International World Wide Web Conferences Steering Committee, Republic and Canton of Geneva, CHE, 1619–1625. DOI:https://doi.org/10.1145/3041021.3053364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165" name="Google Shape;165;p23"/>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Wikipedia Verification Check: A Chrome Browser Extension</a:t>
            </a:r>
            <a:endParaRPr/>
          </a:p>
        </p:txBody>
      </p:sp>
      <p:sp>
        <p:nvSpPr>
          <p:cNvPr id="166" name="Google Shape;166;p23"/>
          <p:cNvSpPr txBox="1"/>
          <p:nvPr>
            <p:ph idx="2" type="body"/>
          </p:nvPr>
        </p:nvSpPr>
        <p:spPr>
          <a:xfrm>
            <a:off x="4915550" y="1373588"/>
            <a:ext cx="3155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a:t>The paper is on the development of a chrome extension that passes the URL/title of the wiki article to an offline database of predicted values.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7" name="Google Shape;167;p23"/>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Wikipedia Verification Check: A Chrome Browser Extension</a:t>
            </a:r>
            <a:endParaRPr/>
          </a:p>
        </p:txBody>
      </p:sp>
      <p:sp>
        <p:nvSpPr>
          <p:cNvPr id="173" name="Google Shape;173;p24"/>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This paper focuses on the notion of “verifiability” or the extent to which information can be checked for reliability, truth content, or accuracy and introduces the idea of a verifiability score that would be automatically displayed at the top of a Wikipedia page, in this case one viewed through a Chrome browser.</a:t>
            </a:r>
            <a:endParaRPr sz="1200"/>
          </a:p>
        </p:txBody>
      </p:sp>
      <p:sp>
        <p:nvSpPr>
          <p:cNvPr id="174" name="Google Shape;174;p24"/>
          <p:cNvSpPr txBox="1"/>
          <p:nvPr>
            <p:ph idx="2" type="body"/>
          </p:nvPr>
        </p:nvSpPr>
        <p:spPr>
          <a:xfrm>
            <a:off x="34299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Methodology used in the paper to solve the problem</a:t>
            </a:r>
            <a:endParaRPr b="1"/>
          </a:p>
          <a:p>
            <a:pPr indent="0" lvl="0" marL="0" rtl="0" algn="l">
              <a:spcBef>
                <a:spcPts val="600"/>
              </a:spcBef>
              <a:spcAft>
                <a:spcPts val="0"/>
              </a:spcAft>
              <a:buNone/>
            </a:pPr>
            <a:r>
              <a:rPr lang="en" sz="1200"/>
              <a:t>Their method evaluates article verifiability based on an automated analysis of references found in the article and thus extends related work on the quality and content of Wikipedia article references. </a:t>
            </a:r>
            <a:endParaRPr sz="1200"/>
          </a:p>
          <a:p>
            <a:pPr indent="0" lvl="0" marL="0" rtl="0" algn="l">
              <a:spcBef>
                <a:spcPts val="600"/>
              </a:spcBef>
              <a:spcAft>
                <a:spcPts val="0"/>
              </a:spcAft>
              <a:buNone/>
            </a:pPr>
            <a:r>
              <a:rPr lang="en" sz="1200"/>
              <a:t>The current version works only on the sandboxed Wikipedia dataset of 5,000 pages.</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175" name="Google Shape;175;p24"/>
          <p:cNvSpPr txBox="1"/>
          <p:nvPr>
            <p:ph idx="3" type="body"/>
          </p:nvPr>
        </p:nvSpPr>
        <p:spPr>
          <a:xfrm>
            <a:off x="58450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b="1"/>
          </a:p>
          <a:p>
            <a:pPr indent="0" lvl="0" marL="0" rtl="0" algn="l">
              <a:spcBef>
                <a:spcPts val="600"/>
              </a:spcBef>
              <a:spcAft>
                <a:spcPts val="0"/>
              </a:spcAft>
              <a:buNone/>
            </a:pPr>
            <a:r>
              <a:rPr lang="en" sz="1200"/>
              <a:t>Model only considers obviously Open Access sources such as PubMed and arXiv, and might productively be expanded to include other sources known to be Open Access (e.g., listed in the Directory of Open Access Journals).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a:p>
        </p:txBody>
      </p:sp>
      <p:sp>
        <p:nvSpPr>
          <p:cNvPr id="176" name="Google Shape;176;p24"/>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b="1" sz="3000"/>
          </a:p>
          <a:p>
            <a:pPr indent="0" lvl="0" marL="0" rtl="0" algn="l">
              <a:spcBef>
                <a:spcPts val="600"/>
              </a:spcBef>
              <a:spcAft>
                <a:spcPts val="0"/>
              </a:spcAft>
              <a:buNone/>
            </a:pPr>
            <a:r>
              <a:rPr lang="en" sz="1400"/>
              <a:t>Alonso-Mencía, María &amp; Alario-Hoyos, Carlos &amp; Delgado-Kloos, Carlos. (2019). Chrome Plug-in to Support SRL in MOOCs. 10.1007/978-3-030-19875-6_1. </a:t>
            </a:r>
            <a:endParaRPr sz="1400"/>
          </a:p>
        </p:txBody>
      </p:sp>
      <p:sp>
        <p:nvSpPr>
          <p:cNvPr id="182" name="Google Shape;182;p25"/>
          <p:cNvSpPr txBox="1"/>
          <p:nvPr>
            <p:ph type="title"/>
          </p:nvPr>
        </p:nvSpPr>
        <p:spPr>
          <a:xfrm>
            <a:off x="1027950" y="593606"/>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Chrome Plug-in to Support SRL in MOOCs</a:t>
            </a:r>
            <a:endParaRPr/>
          </a:p>
        </p:txBody>
      </p:sp>
      <p:sp>
        <p:nvSpPr>
          <p:cNvPr id="183" name="Google Shape;183;p25"/>
          <p:cNvSpPr txBox="1"/>
          <p:nvPr>
            <p:ph idx="2" type="body"/>
          </p:nvPr>
        </p:nvSpPr>
        <p:spPr>
          <a:xfrm>
            <a:off x="4915550" y="1373588"/>
            <a:ext cx="3155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a:t>The paper develops a browser extension that helps users manage and track their learning from MOOCs. It helps with planning, time management and self-evaluation.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4" name="Google Shape;184;p25"/>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Chrome Plug-in to Support SRL in MOOCs</a:t>
            </a:r>
            <a:endParaRPr>
              <a:solidFill>
                <a:schemeClr val="dk2"/>
              </a:solidFill>
            </a:endParaRPr>
          </a:p>
        </p:txBody>
      </p:sp>
      <p:sp>
        <p:nvSpPr>
          <p:cNvPr id="190" name="Google Shape;190;p26"/>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This paper aims to solve the problem of the large attrition rate in the completion of MOOC courses. It introduces the concept of self-regulated in MOOCs to help and motivate users to complete the courses. </a:t>
            </a:r>
            <a:endParaRPr sz="1200"/>
          </a:p>
        </p:txBody>
      </p:sp>
      <p:sp>
        <p:nvSpPr>
          <p:cNvPr id="191" name="Google Shape;191;p26"/>
          <p:cNvSpPr txBox="1"/>
          <p:nvPr>
            <p:ph idx="2" type="body"/>
          </p:nvPr>
        </p:nvSpPr>
        <p:spPr>
          <a:xfrm>
            <a:off x="34299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Methodology used in the paper to solve the problem</a:t>
            </a:r>
            <a:endParaRPr b="1"/>
          </a:p>
          <a:p>
            <a:pPr indent="0" lvl="0" marL="0" rtl="0" algn="l">
              <a:spcBef>
                <a:spcPts val="600"/>
              </a:spcBef>
              <a:spcAft>
                <a:spcPts val="0"/>
              </a:spcAft>
              <a:buNone/>
            </a:pPr>
            <a:r>
              <a:rPr lang="en" sz="1200"/>
              <a:t>The paper presents MOOCnager, a Chrome plug-in to help learners improve their SRL(Self-regulated learning) skills. Specifically, this work focuses on 3 areas: goal setting, time management and self-evaluation.</a:t>
            </a:r>
            <a:endParaRPr sz="1200"/>
          </a:p>
        </p:txBody>
      </p:sp>
      <p:sp>
        <p:nvSpPr>
          <p:cNvPr id="192" name="Google Shape;192;p26"/>
          <p:cNvSpPr txBox="1"/>
          <p:nvPr>
            <p:ph idx="3" type="body"/>
          </p:nvPr>
        </p:nvSpPr>
        <p:spPr>
          <a:xfrm>
            <a:off x="58450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b="1"/>
          </a:p>
          <a:p>
            <a:pPr indent="0" lvl="0" marL="0" rtl="0" algn="l">
              <a:spcBef>
                <a:spcPts val="600"/>
              </a:spcBef>
              <a:spcAft>
                <a:spcPts val="0"/>
              </a:spcAft>
              <a:buNone/>
            </a:pPr>
            <a:r>
              <a:rPr lang="en" sz="1200"/>
              <a:t>MOOCnager is an external plugin and a plugin built into the MOOC platform would be more seamless for the users. Personalised feedback needs to be provided for users based on the goals completed.</a:t>
            </a:r>
            <a:endParaRPr sz="1200"/>
          </a:p>
          <a:p>
            <a:pPr indent="0" lvl="0" marL="0" rtl="0" algn="l">
              <a:spcBef>
                <a:spcPts val="600"/>
              </a:spcBef>
              <a:spcAft>
                <a:spcPts val="0"/>
              </a:spcAft>
              <a:buNone/>
            </a:pPr>
            <a:r>
              <a:t/>
            </a:r>
            <a:endParaRPr/>
          </a:p>
        </p:txBody>
      </p:sp>
      <p:sp>
        <p:nvSpPr>
          <p:cNvPr id="193" name="Google Shape;193;p26"/>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b="1" sz="3000"/>
          </a:p>
          <a:p>
            <a:pPr indent="0" lvl="0" marL="0" rtl="0" algn="l">
              <a:spcBef>
                <a:spcPts val="600"/>
              </a:spcBef>
              <a:spcAft>
                <a:spcPts val="0"/>
              </a:spcAft>
              <a:buNone/>
            </a:pPr>
            <a:r>
              <a:rPr lang="en" sz="1400"/>
              <a:t>Luis Otávio de Avelar, Guilherme Camillo Rezende, André Pimenta Freire, WebHelpDyslexia: A Browser Extension to Adapt Web Content for People with Dyslexia, Procedia Computer Science, Volume 67, 2015, Pages 150-159, ISSN 1877-0509, https://doi.org/10.1016/j.procs.2015.09.259. </a:t>
            </a:r>
            <a:endParaRPr sz="1400"/>
          </a:p>
        </p:txBody>
      </p:sp>
      <p:sp>
        <p:nvSpPr>
          <p:cNvPr id="199" name="Google Shape;199;p27"/>
          <p:cNvSpPr txBox="1"/>
          <p:nvPr>
            <p:ph type="title"/>
          </p:nvPr>
        </p:nvSpPr>
        <p:spPr>
          <a:xfrm>
            <a:off x="1027950" y="593606"/>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WebHelpDyslexia: A Browser Extension to Adapt Web Content for People With Dyslexia</a:t>
            </a:r>
            <a:endParaRPr/>
          </a:p>
        </p:txBody>
      </p:sp>
      <p:sp>
        <p:nvSpPr>
          <p:cNvPr id="200" name="Google Shape;200;p27"/>
          <p:cNvSpPr txBox="1"/>
          <p:nvPr>
            <p:ph idx="2" type="body"/>
          </p:nvPr>
        </p:nvSpPr>
        <p:spPr>
          <a:xfrm>
            <a:off x="4915550" y="1373588"/>
            <a:ext cx="3155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a:t>This paper shows how we can override the content of a webpage to modify content and how it is displayed using a browser extension.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01" name="Google Shape;201;p27"/>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WebHelpDyslexia: A Browser Extension to Adapt Web Content for People With Dyslexia</a:t>
            </a:r>
            <a:endParaRPr>
              <a:solidFill>
                <a:schemeClr val="dk2"/>
              </a:solidFill>
            </a:endParaRPr>
          </a:p>
        </p:txBody>
      </p:sp>
      <p:sp>
        <p:nvSpPr>
          <p:cNvPr id="207" name="Google Shape;207;p28"/>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The paper aims to solve web accessibility issues for users with specific learning difficulties such as dyslexia.</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208" name="Google Shape;208;p28"/>
          <p:cNvSpPr txBox="1"/>
          <p:nvPr>
            <p:ph idx="2" type="body"/>
          </p:nvPr>
        </p:nvSpPr>
        <p:spPr>
          <a:xfrm>
            <a:off x="34299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Methodology used in the paper to solve the problem</a:t>
            </a:r>
            <a:endParaRPr b="1"/>
          </a:p>
          <a:p>
            <a:pPr indent="0" lvl="0" marL="0" rtl="0" algn="l">
              <a:spcBef>
                <a:spcPts val="600"/>
              </a:spcBef>
              <a:spcAft>
                <a:spcPts val="0"/>
              </a:spcAft>
              <a:buNone/>
            </a:pPr>
            <a:r>
              <a:rPr lang="en" sz="1200"/>
              <a:t>The present study involved the design and implementation of a prototype extension for a Web browser that offers customization features of Web pages, based on requirements from problems encountered by users with dyslexia. The implemented prototype included features to adjust layout characteristics of text and other features to aid concentration and dealing with difficult words, such as a “reading ruler”.</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209" name="Google Shape;209;p28"/>
          <p:cNvSpPr txBox="1"/>
          <p:nvPr>
            <p:ph idx="3" type="body"/>
          </p:nvPr>
        </p:nvSpPr>
        <p:spPr>
          <a:xfrm>
            <a:off x="58450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b="1"/>
          </a:p>
          <a:p>
            <a:pPr indent="0" lvl="0" marL="0" rtl="0" algn="l">
              <a:spcBef>
                <a:spcPts val="600"/>
              </a:spcBef>
              <a:spcAft>
                <a:spcPts val="0"/>
              </a:spcAft>
              <a:buNone/>
            </a:pPr>
            <a:r>
              <a:rPr lang="en" sz="1200"/>
              <a:t>More in-depth evaluations needs to be done with a broader range of dyslexic users</a:t>
            </a:r>
            <a:endParaRPr sz="1200"/>
          </a:p>
          <a:p>
            <a:pPr indent="0" lvl="0" marL="0" rtl="0" algn="l">
              <a:spcBef>
                <a:spcPts val="600"/>
              </a:spcBef>
              <a:spcAft>
                <a:spcPts val="0"/>
              </a:spcAft>
              <a:buNone/>
            </a:pPr>
            <a:r>
              <a:rPr lang="en" sz="1200"/>
              <a:t>performing other tasks on Websites.</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lang="en" sz="1200"/>
              <a:t>Features such as text-to-speech functions, word</a:t>
            </a:r>
            <a:endParaRPr sz="1200"/>
          </a:p>
          <a:p>
            <a:pPr indent="0" lvl="0" marL="0" rtl="0" algn="l">
              <a:spcBef>
                <a:spcPts val="600"/>
              </a:spcBef>
              <a:spcAft>
                <a:spcPts val="0"/>
              </a:spcAft>
              <a:buNone/>
            </a:pPr>
            <a:r>
              <a:rPr lang="en" sz="1200"/>
              <a:t>spacing and adaptation of brightness are yet to be implemented.</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a:p>
        </p:txBody>
      </p:sp>
      <p:sp>
        <p:nvSpPr>
          <p:cNvPr id="210" name="Google Shape;210;p28"/>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idx="4294967295" type="ctrTitle"/>
          </p:nvPr>
        </p:nvSpPr>
        <p:spPr>
          <a:xfrm>
            <a:off x="685800" y="3493267"/>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chemeClr val="accent6"/>
                </a:solidFill>
              </a:rPr>
              <a:t>Papers Based on </a:t>
            </a:r>
            <a:br>
              <a:rPr b="1" lang="en" sz="6000">
                <a:solidFill>
                  <a:schemeClr val="accent6"/>
                </a:solidFill>
              </a:rPr>
            </a:br>
            <a:r>
              <a:rPr b="1" lang="en" sz="6000">
                <a:solidFill>
                  <a:schemeClr val="accent6"/>
                </a:solidFill>
              </a:rPr>
              <a:t>Generating Semantic Text from videos</a:t>
            </a:r>
            <a:endParaRPr b="1" sz="6000">
              <a:solidFill>
                <a:schemeClr val="accent6"/>
              </a:solidFill>
            </a:endParaRPr>
          </a:p>
        </p:txBody>
      </p:sp>
      <p:sp>
        <p:nvSpPr>
          <p:cNvPr id="216" name="Google Shape;216;p29"/>
          <p:cNvSpPr/>
          <p:nvPr/>
        </p:nvSpPr>
        <p:spPr>
          <a:xfrm>
            <a:off x="3969325" y="532500"/>
            <a:ext cx="1306200" cy="1276800"/>
          </a:xfrm>
          <a:prstGeom prst="wedgeEllipseCallout">
            <a:avLst>
              <a:gd fmla="val 463" name="adj1"/>
              <a:gd fmla="val 63799" name="adj2"/>
            </a:avLst>
          </a:prstGeom>
          <a:solidFill>
            <a:schemeClr val="accent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a:off x="4286932" y="832222"/>
            <a:ext cx="670996" cy="677346"/>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0" name="Google Shape;70;p12"/>
          <p:cNvSpPr txBox="1"/>
          <p:nvPr/>
        </p:nvSpPr>
        <p:spPr>
          <a:xfrm>
            <a:off x="1101075" y="1355063"/>
            <a:ext cx="31857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Varela Round"/>
                <a:ea typeface="Varela Round"/>
                <a:cs typeface="Varela Round"/>
                <a:sym typeface="Varela Round"/>
              </a:rPr>
              <a:t>Browser Extensions</a:t>
            </a:r>
            <a:endParaRPr>
              <a:solidFill>
                <a:schemeClr val="accent3"/>
              </a:solidFill>
              <a:latin typeface="Varela Round"/>
              <a:ea typeface="Varela Round"/>
              <a:cs typeface="Varela Round"/>
              <a:sym typeface="Varela Round"/>
            </a:endParaRPr>
          </a:p>
          <a:p>
            <a:pPr indent="0" lvl="0" marL="0" rtl="0" algn="l">
              <a:spcBef>
                <a:spcPts val="600"/>
              </a:spcBef>
              <a:spcAft>
                <a:spcPts val="0"/>
              </a:spcAft>
              <a:buClr>
                <a:schemeClr val="dk1"/>
              </a:buClr>
              <a:buSzPts val="1100"/>
              <a:buFont typeface="Arial"/>
              <a:buNone/>
            </a:pPr>
            <a:r>
              <a:rPr lang="en">
                <a:solidFill>
                  <a:srgbClr val="505670"/>
                </a:solidFill>
                <a:latin typeface="Varela Round"/>
                <a:ea typeface="Varela Round"/>
                <a:cs typeface="Varela Round"/>
                <a:sym typeface="Varela Round"/>
              </a:rPr>
              <a:t>Anirudh and Sanket focussed on reading papers related to browser extensions.</a:t>
            </a:r>
            <a:endParaRPr>
              <a:solidFill>
                <a:srgbClr val="505670"/>
              </a:solidFill>
              <a:latin typeface="Varela Round"/>
              <a:ea typeface="Varela Round"/>
              <a:cs typeface="Varela Round"/>
              <a:sym typeface="Varela Round"/>
            </a:endParaRPr>
          </a:p>
          <a:p>
            <a:pPr indent="0" lvl="0" marL="0" rtl="0" algn="l">
              <a:spcBef>
                <a:spcPts val="600"/>
              </a:spcBef>
              <a:spcAft>
                <a:spcPts val="0"/>
              </a:spcAft>
              <a:buNone/>
            </a:pPr>
            <a:r>
              <a:t/>
            </a:r>
            <a:endParaRPr>
              <a:solidFill>
                <a:srgbClr val="505670"/>
              </a:solidFill>
              <a:latin typeface="Varela Round"/>
              <a:ea typeface="Varela Round"/>
              <a:cs typeface="Varela Round"/>
              <a:sym typeface="Varela Round"/>
            </a:endParaRPr>
          </a:p>
        </p:txBody>
      </p:sp>
      <p:sp>
        <p:nvSpPr>
          <p:cNvPr id="71" name="Google Shape;71;p12"/>
          <p:cNvSpPr txBox="1"/>
          <p:nvPr/>
        </p:nvSpPr>
        <p:spPr>
          <a:xfrm>
            <a:off x="4717908" y="1355063"/>
            <a:ext cx="33249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Varela Round"/>
                <a:ea typeface="Varela Round"/>
                <a:cs typeface="Varela Round"/>
                <a:sym typeface="Varela Round"/>
              </a:rPr>
              <a:t>Generating semantic text from videos</a:t>
            </a:r>
            <a:endParaRPr>
              <a:solidFill>
                <a:schemeClr val="accent3"/>
              </a:solidFill>
              <a:latin typeface="Varela Round"/>
              <a:ea typeface="Varela Round"/>
              <a:cs typeface="Varela Round"/>
              <a:sym typeface="Varela Round"/>
            </a:endParaRPr>
          </a:p>
          <a:p>
            <a:pPr indent="0" lvl="0" marL="0" rtl="0" algn="l">
              <a:spcBef>
                <a:spcPts val="600"/>
              </a:spcBef>
              <a:spcAft>
                <a:spcPts val="0"/>
              </a:spcAft>
              <a:buNone/>
            </a:pPr>
            <a:r>
              <a:rPr lang="en">
                <a:solidFill>
                  <a:srgbClr val="505670"/>
                </a:solidFill>
                <a:latin typeface="Varela Round"/>
                <a:ea typeface="Varela Round"/>
                <a:cs typeface="Varela Round"/>
                <a:sym typeface="Varela Round"/>
              </a:rPr>
              <a:t>Hariharan and Chandu focussed on reading papers related to generating semantic text from videos.</a:t>
            </a:r>
            <a:endParaRPr>
              <a:solidFill>
                <a:srgbClr val="505670"/>
              </a:solidFill>
              <a:latin typeface="Varela Round"/>
              <a:ea typeface="Varela Round"/>
              <a:cs typeface="Varela Round"/>
              <a:sym typeface="Varela Round"/>
            </a:endParaRPr>
          </a:p>
        </p:txBody>
      </p:sp>
      <p:sp>
        <p:nvSpPr>
          <p:cNvPr id="72" name="Google Shape;72;p12"/>
          <p:cNvSpPr txBox="1"/>
          <p:nvPr/>
        </p:nvSpPr>
        <p:spPr>
          <a:xfrm>
            <a:off x="1101075" y="3500944"/>
            <a:ext cx="6941700" cy="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latin typeface="Varela Round"/>
                <a:ea typeface="Varela Round"/>
                <a:cs typeface="Varela Round"/>
                <a:sym typeface="Varela Round"/>
              </a:rPr>
              <a:t>A total of 12 papers were read! All members read 3 papers each. </a:t>
            </a:r>
            <a:endParaRPr b="1">
              <a:solidFill>
                <a:schemeClr val="accent4"/>
              </a:solidFill>
              <a:latin typeface="Varela Round"/>
              <a:ea typeface="Varela Round"/>
              <a:cs typeface="Varela Round"/>
              <a:sym typeface="Varela Round"/>
            </a:endParaRPr>
          </a:p>
          <a:p>
            <a:pPr indent="0" lvl="0" marL="0" rtl="0" algn="l">
              <a:spcBef>
                <a:spcPts val="1000"/>
              </a:spcBef>
              <a:spcAft>
                <a:spcPts val="0"/>
              </a:spcAft>
              <a:buNone/>
            </a:pPr>
            <a:r>
              <a:rPr b="1" lang="en">
                <a:solidFill>
                  <a:schemeClr val="accent4"/>
                </a:solidFill>
                <a:latin typeface="Varela Round"/>
                <a:ea typeface="Varela Round"/>
                <a:cs typeface="Varela Round"/>
                <a:sym typeface="Varela Round"/>
              </a:rPr>
              <a:t>The list of papers read and their summary (key points, limitations, etc) can be found in this document: </a:t>
            </a:r>
            <a:r>
              <a:rPr b="1" lang="en" u="sng">
                <a:solidFill>
                  <a:schemeClr val="hlink"/>
                </a:solidFill>
                <a:latin typeface="Varela Round"/>
                <a:ea typeface="Varela Round"/>
                <a:cs typeface="Varela Round"/>
                <a:sym typeface="Varela Round"/>
                <a:hlinkClick r:id="rId3"/>
              </a:rPr>
              <a:t>Link</a:t>
            </a:r>
            <a:endParaRPr b="1">
              <a:solidFill>
                <a:schemeClr val="accent4"/>
              </a:solidFill>
              <a:latin typeface="Varela Round"/>
              <a:ea typeface="Varela Round"/>
              <a:cs typeface="Varela Round"/>
              <a:sym typeface="Varela Round"/>
            </a:endParaRPr>
          </a:p>
          <a:p>
            <a:pPr indent="0" lvl="0" marL="0" rtl="0" algn="l">
              <a:spcBef>
                <a:spcPts val="1000"/>
              </a:spcBef>
              <a:spcAft>
                <a:spcPts val="0"/>
              </a:spcAft>
              <a:buNone/>
            </a:pPr>
            <a:r>
              <a:t/>
            </a:r>
            <a:endParaRPr>
              <a:solidFill>
                <a:schemeClr val="accent4"/>
              </a:solidFill>
              <a:latin typeface="Varela Round"/>
              <a:ea typeface="Varela Round"/>
              <a:cs typeface="Varela Round"/>
              <a:sym typeface="Varela Round"/>
            </a:endParaRPr>
          </a:p>
          <a:p>
            <a:pPr indent="0" lvl="0" marL="0" rtl="0" algn="l">
              <a:spcBef>
                <a:spcPts val="1000"/>
              </a:spcBef>
              <a:spcAft>
                <a:spcPts val="1000"/>
              </a:spcAft>
              <a:buNone/>
            </a:pPr>
            <a:r>
              <a:t/>
            </a:r>
            <a:endParaRPr>
              <a:solidFill>
                <a:schemeClr val="accent4"/>
              </a:solidFill>
              <a:latin typeface="Varela Round"/>
              <a:ea typeface="Varela Round"/>
              <a:cs typeface="Varela Round"/>
              <a:sym typeface="Varela Round"/>
            </a:endParaRPr>
          </a:p>
        </p:txBody>
      </p:sp>
      <p:sp>
        <p:nvSpPr>
          <p:cNvPr id="73" name="Google Shape;73;p12"/>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Papers read by </a:t>
            </a:r>
            <a:r>
              <a:rPr b="1" lang="en"/>
              <a:t>Hariharan</a:t>
            </a:r>
            <a:endParaRPr b="1"/>
          </a:p>
        </p:txBody>
      </p:sp>
      <p:sp>
        <p:nvSpPr>
          <p:cNvPr id="224" name="Google Shape;224;p30"/>
          <p:cNvSpPr txBox="1"/>
          <p:nvPr>
            <p:ph idx="1" type="body"/>
          </p:nvPr>
        </p:nvSpPr>
        <p:spPr>
          <a:xfrm>
            <a:off x="1070325" y="1438988"/>
            <a:ext cx="7056300" cy="30621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Video to Text Summary: Joint Video Summarization and Captioning with Recurrent Neural Networks</a:t>
            </a:r>
            <a:r>
              <a:rPr lang="en"/>
              <a:t> </a:t>
            </a:r>
            <a:endParaRPr/>
          </a:p>
          <a:p>
            <a:pPr indent="-381000" lvl="0" marL="457200" rtl="0" algn="l">
              <a:spcBef>
                <a:spcPts val="0"/>
              </a:spcBef>
              <a:spcAft>
                <a:spcPts val="0"/>
              </a:spcAft>
              <a:buSzPts val="2400"/>
              <a:buChar char="▧"/>
            </a:pPr>
            <a:r>
              <a:rPr lang="en"/>
              <a:t>Automatic Generation of Text Notes from Slide Based Educational Videos</a:t>
            </a:r>
            <a:r>
              <a:rPr lang="en"/>
              <a:t> </a:t>
            </a:r>
            <a:endParaRPr/>
          </a:p>
          <a:p>
            <a:pPr indent="-381000" lvl="0" marL="457200" rtl="0" algn="l">
              <a:spcBef>
                <a:spcPts val="0"/>
              </a:spcBef>
              <a:spcAft>
                <a:spcPts val="0"/>
              </a:spcAft>
              <a:buSzPts val="2400"/>
              <a:buChar char="▧"/>
            </a:pPr>
            <a:r>
              <a:rPr lang="en"/>
              <a:t>Video Summarization with Visual and Semantic Features</a:t>
            </a:r>
            <a:r>
              <a:rPr lang="en"/>
              <a:t> </a:t>
            </a:r>
            <a:endParaRPr/>
          </a:p>
        </p:txBody>
      </p:sp>
      <p:sp>
        <p:nvSpPr>
          <p:cNvPr id="225" name="Google Shape;225;p30"/>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26" name="Google Shape;226;p30">
            <a:hlinkClick r:id="rId3"/>
          </p:cNvPr>
          <p:cNvSpPr/>
          <p:nvPr/>
        </p:nvSpPr>
        <p:spPr>
          <a:xfrm>
            <a:off x="5593825" y="2379486"/>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a:hlinkClick r:id="rId4"/>
          </p:cNvPr>
          <p:cNvSpPr/>
          <p:nvPr/>
        </p:nvSpPr>
        <p:spPr>
          <a:xfrm>
            <a:off x="6186850" y="3039111"/>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a:hlinkClick r:id="rId5"/>
          </p:cNvPr>
          <p:cNvSpPr/>
          <p:nvPr/>
        </p:nvSpPr>
        <p:spPr>
          <a:xfrm>
            <a:off x="4348075" y="3788036"/>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b="1" sz="3000"/>
          </a:p>
          <a:p>
            <a:pPr indent="0" lvl="0" marL="0" rtl="0" algn="l">
              <a:spcBef>
                <a:spcPts val="600"/>
              </a:spcBef>
              <a:spcAft>
                <a:spcPts val="0"/>
              </a:spcAft>
              <a:buNone/>
            </a:pPr>
            <a:r>
              <a:rPr lang="en" sz="1400"/>
              <a:t>Bor-Chun Chen, Yan-Ying Chen and Francine Chen. Video to Text Summary: Joint Video Summarization and Captioning with Recurrent Neural Networks. In T.K. Kim, S. Zafeiriou, G. Brostow and K. Mikolajczyk, editors, Proceedings of the British Machine Vision Conference (BMVC), pages 118.1-118.14. BMVA Press, September 2017.</a:t>
            </a:r>
            <a:r>
              <a:rPr lang="en" sz="1400"/>
              <a:t> </a:t>
            </a:r>
            <a:endParaRPr sz="1400"/>
          </a:p>
        </p:txBody>
      </p:sp>
      <p:sp>
        <p:nvSpPr>
          <p:cNvPr id="234" name="Google Shape;234;p31"/>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Video to Text Summary: Joint Video Summarization and Captioning with Recurrent Neural Networks</a:t>
            </a:r>
            <a:endParaRPr/>
          </a:p>
        </p:txBody>
      </p:sp>
      <p:sp>
        <p:nvSpPr>
          <p:cNvPr id="235" name="Google Shape;235;p31"/>
          <p:cNvSpPr txBox="1"/>
          <p:nvPr>
            <p:ph idx="2" type="body"/>
          </p:nvPr>
        </p:nvSpPr>
        <p:spPr>
          <a:xfrm>
            <a:off x="4915550" y="1373588"/>
            <a:ext cx="3155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a:t>Video summarization and video captioning are considered two separate tasks in existing studies. This paper shows how summary signals can help a video captioning model learn to focus on important frames.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36" name="Google Shape;236;p31"/>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Video to Text Summary: Joint Video Summarization and Captioning with Recurrent Neural Networks</a:t>
            </a:r>
            <a:endParaRPr/>
          </a:p>
        </p:txBody>
      </p:sp>
      <p:sp>
        <p:nvSpPr>
          <p:cNvPr id="242" name="Google Shape;242;p32"/>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This paper proposes a general neural network configuration (V2TS) that jointly considers two supervisory signals (i.e., an image-based video summary and text-based video captions) in the training phase and generates both a video summary and corresponding captions for a given video in the test phase. </a:t>
            </a:r>
            <a:endParaRPr sz="1200"/>
          </a:p>
        </p:txBody>
      </p:sp>
      <p:sp>
        <p:nvSpPr>
          <p:cNvPr id="243" name="Google Shape;243;p32"/>
          <p:cNvSpPr txBox="1"/>
          <p:nvPr>
            <p:ph idx="2" type="body"/>
          </p:nvPr>
        </p:nvSpPr>
        <p:spPr>
          <a:xfrm>
            <a:off x="3429925" y="1122300"/>
            <a:ext cx="25911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Methodology used in the paper to solve the problem</a:t>
            </a:r>
            <a:endParaRPr b="1"/>
          </a:p>
          <a:p>
            <a:pPr indent="0" lvl="0" marL="0" rtl="0" algn="l">
              <a:spcBef>
                <a:spcPts val="600"/>
              </a:spcBef>
              <a:spcAft>
                <a:spcPts val="0"/>
              </a:spcAft>
              <a:buNone/>
            </a:pPr>
            <a:r>
              <a:rPr lang="en" sz="1200"/>
              <a:t>Simply, applying segmentation and then captioning to long videos may result in several redundant or uninformative video captions. To facilitate navigation of long videos, the paper proposes a system, namely, Video to Text Summary (V2TS), to generate captions that summarize long video content. The proposed system offers a brief semantic understanding of a long video through a text summary.</a:t>
            </a:r>
            <a:endParaRPr sz="1200"/>
          </a:p>
        </p:txBody>
      </p:sp>
      <p:sp>
        <p:nvSpPr>
          <p:cNvPr id="244" name="Google Shape;244;p32"/>
          <p:cNvSpPr txBox="1"/>
          <p:nvPr>
            <p:ph idx="3" type="body"/>
          </p:nvPr>
        </p:nvSpPr>
        <p:spPr>
          <a:xfrm>
            <a:off x="6347825" y="1122300"/>
            <a:ext cx="17946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b="1"/>
          </a:p>
          <a:p>
            <a:pPr indent="0" lvl="0" marL="0" rtl="0" algn="l">
              <a:spcBef>
                <a:spcPts val="600"/>
              </a:spcBef>
              <a:spcAft>
                <a:spcPts val="0"/>
              </a:spcAft>
              <a:buNone/>
            </a:pPr>
            <a:r>
              <a:rPr lang="en" sz="1200"/>
              <a:t>Currently, the model proposed only employs a simple encoder-decoder RNN.</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lang="en" sz="1200"/>
              <a:t>More complicated structures such as hierarchical RNN or bi-directional RNN can be applied to further improve the performance.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a:p>
        </p:txBody>
      </p:sp>
      <p:sp>
        <p:nvSpPr>
          <p:cNvPr id="245" name="Google Shape;245;p32"/>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b="1" sz="3000"/>
          </a:p>
          <a:p>
            <a:pPr indent="0" lvl="0" marL="0" rtl="0" algn="l">
              <a:spcBef>
                <a:spcPts val="600"/>
              </a:spcBef>
              <a:spcAft>
                <a:spcPts val="0"/>
              </a:spcAft>
              <a:buNone/>
            </a:pPr>
            <a:r>
              <a:rPr lang="en" sz="1400"/>
              <a:t>Xu, Chengpei &amp; Wang, Ruomei &amp; Lin, Shujin &amp; Luo, Xiaonan &amp; Zhao, Baoquan &amp; Shao, Lijie &amp; Hu, Mengqiu. (2019). Lecture2Note: Automatic Generation of Lecture Notes from Slide-Based Educational Videos. 898-903. 10.1109/ICME.2019.00159. </a:t>
            </a:r>
            <a:endParaRPr sz="1400"/>
          </a:p>
        </p:txBody>
      </p:sp>
      <p:sp>
        <p:nvSpPr>
          <p:cNvPr id="251" name="Google Shape;251;p33"/>
          <p:cNvSpPr txBox="1"/>
          <p:nvPr>
            <p:ph type="title"/>
          </p:nvPr>
        </p:nvSpPr>
        <p:spPr>
          <a:xfrm>
            <a:off x="1027950" y="593606"/>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Automatic Generation of Text Notes from Slide Based Educational Videos</a:t>
            </a:r>
            <a:endParaRPr/>
          </a:p>
        </p:txBody>
      </p:sp>
      <p:sp>
        <p:nvSpPr>
          <p:cNvPr id="252" name="Google Shape;252;p33"/>
          <p:cNvSpPr txBox="1"/>
          <p:nvPr>
            <p:ph idx="2" type="body"/>
          </p:nvPr>
        </p:nvSpPr>
        <p:spPr>
          <a:xfrm>
            <a:off x="4915550" y="1373600"/>
            <a:ext cx="33939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sz="1400"/>
              <a:t>Most educational videos on the internet are lengthy and lack of elaborate annotations, which poses a challenge for learners to explore and locate content of interest efﬁciently. To address this, we present an automatic note-generating method to establish correspondences between visual entities in the slide-based lecture video and their descriptive speech texts by evaluating the semantic relationship</a:t>
            </a:r>
            <a:endParaRPr sz="14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53" name="Google Shape;253;p33"/>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Automatic Generation of Text Notes from Slide Based Educational Videos</a:t>
            </a:r>
            <a:endParaRPr>
              <a:solidFill>
                <a:schemeClr val="dk2"/>
              </a:solidFill>
            </a:endParaRPr>
          </a:p>
        </p:txBody>
      </p:sp>
      <p:sp>
        <p:nvSpPr>
          <p:cNvPr id="259" name="Google Shape;259;p34"/>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The paper presents an automatic note-generating method to establish correspondences between visual entities in the slide-based lecture video and their descriptive speech texts by evaluating the semantic relationship.</a:t>
            </a:r>
            <a:endParaRPr sz="1200"/>
          </a:p>
        </p:txBody>
      </p:sp>
      <p:sp>
        <p:nvSpPr>
          <p:cNvPr id="260" name="Google Shape;260;p34"/>
          <p:cNvSpPr txBox="1"/>
          <p:nvPr>
            <p:ph idx="2" type="body"/>
          </p:nvPr>
        </p:nvSpPr>
        <p:spPr>
          <a:xfrm>
            <a:off x="34299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Methodology used in the paper to solve the problem</a:t>
            </a:r>
            <a:endParaRPr b="1"/>
          </a:p>
          <a:p>
            <a:pPr indent="0" lvl="0" marL="0" rtl="0" algn="l">
              <a:spcBef>
                <a:spcPts val="600"/>
              </a:spcBef>
              <a:spcAft>
                <a:spcPts val="0"/>
              </a:spcAft>
              <a:buNone/>
            </a:pPr>
            <a:r>
              <a:rPr lang="en" sz="1200"/>
              <a:t>1. Firstly, the visual entities are extracted and recognised from the presentation slides.</a:t>
            </a:r>
            <a:endParaRPr sz="1200"/>
          </a:p>
          <a:p>
            <a:pPr indent="0" lvl="0" marL="0" rtl="0" algn="l">
              <a:spcBef>
                <a:spcPts val="600"/>
              </a:spcBef>
              <a:spcAft>
                <a:spcPts val="0"/>
              </a:spcAft>
              <a:buNone/>
            </a:pPr>
            <a:r>
              <a:rPr lang="en" sz="1200"/>
              <a:t>2. Then, each of the visual entities is associated with its corresponding descriptive speech text.</a:t>
            </a:r>
            <a:endParaRPr sz="1200"/>
          </a:p>
          <a:p>
            <a:pPr indent="0" lvl="0" marL="0" rtl="0" algn="l">
              <a:spcBef>
                <a:spcPts val="600"/>
              </a:spcBef>
              <a:spcAft>
                <a:spcPts val="0"/>
              </a:spcAft>
              <a:buNone/>
            </a:pPr>
            <a:r>
              <a:rPr lang="en" sz="1200"/>
              <a:t>3. Finally, a placement optimisation scheme is put forward to pack the visual entities and speech texts into a note-like layout in a compact fashion, which can help learners to improve their learning efficiency.</a:t>
            </a:r>
            <a:endParaRPr sz="1200"/>
          </a:p>
          <a:p>
            <a:pPr indent="0" lvl="0" marL="0" rtl="0" algn="l">
              <a:spcBef>
                <a:spcPts val="600"/>
              </a:spcBef>
              <a:spcAft>
                <a:spcPts val="0"/>
              </a:spcAft>
              <a:buNone/>
            </a:pPr>
            <a:r>
              <a:t/>
            </a:r>
            <a:endParaRPr sz="1200"/>
          </a:p>
        </p:txBody>
      </p:sp>
      <p:sp>
        <p:nvSpPr>
          <p:cNvPr id="261" name="Google Shape;261;p34"/>
          <p:cNvSpPr txBox="1"/>
          <p:nvPr>
            <p:ph idx="3" type="body"/>
          </p:nvPr>
        </p:nvSpPr>
        <p:spPr>
          <a:xfrm>
            <a:off x="58450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b="1"/>
          </a:p>
          <a:p>
            <a:pPr indent="0" lvl="0" marL="0" rtl="0" algn="l">
              <a:spcBef>
                <a:spcPts val="600"/>
              </a:spcBef>
              <a:spcAft>
                <a:spcPts val="0"/>
              </a:spcAft>
              <a:buNone/>
            </a:pPr>
            <a:r>
              <a:rPr lang="en" sz="1200"/>
              <a:t>Several assumptions are made such as the order of the visual entity and the lecturer’s explanation, which means that the framework proposed does not work well in some specific cases that disobey these assumptions. </a:t>
            </a:r>
            <a:endParaRPr sz="1200"/>
          </a:p>
          <a:p>
            <a:pPr indent="0" lvl="0" marL="0" rtl="0" algn="l">
              <a:spcBef>
                <a:spcPts val="600"/>
              </a:spcBef>
              <a:spcAft>
                <a:spcPts val="0"/>
              </a:spcAft>
              <a:buNone/>
            </a:pPr>
            <a:r>
              <a:t/>
            </a:r>
            <a:endParaRPr/>
          </a:p>
        </p:txBody>
      </p:sp>
      <p:sp>
        <p:nvSpPr>
          <p:cNvPr id="262" name="Google Shape;262;p34"/>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b="1" sz="3000"/>
          </a:p>
          <a:p>
            <a:pPr indent="0" lvl="0" marL="0" rtl="0" algn="l">
              <a:spcBef>
                <a:spcPts val="600"/>
              </a:spcBef>
              <a:spcAft>
                <a:spcPts val="0"/>
              </a:spcAft>
              <a:buNone/>
            </a:pPr>
            <a:r>
              <a:rPr lang="en" sz="1400"/>
              <a:t>Dong, Pei &amp; Wang, Zhiyong &amp; Zhuo, li &amp; Feng, David Dagan Feng. (2010). Video Summarization with Visual and Semantic Features. 6297. 203-214. 10.1007/978-3-642-15702-8_19. </a:t>
            </a:r>
            <a:endParaRPr sz="1400"/>
          </a:p>
        </p:txBody>
      </p:sp>
      <p:sp>
        <p:nvSpPr>
          <p:cNvPr id="268" name="Google Shape;268;p35"/>
          <p:cNvSpPr txBox="1"/>
          <p:nvPr>
            <p:ph type="title"/>
          </p:nvPr>
        </p:nvSpPr>
        <p:spPr>
          <a:xfrm>
            <a:off x="1027950" y="593606"/>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Video Summarization with Visual and Semantic Features</a:t>
            </a:r>
            <a:endParaRPr/>
          </a:p>
        </p:txBody>
      </p:sp>
      <p:sp>
        <p:nvSpPr>
          <p:cNvPr id="269" name="Google Shape;269;p35"/>
          <p:cNvSpPr txBox="1"/>
          <p:nvPr>
            <p:ph idx="2" type="body"/>
          </p:nvPr>
        </p:nvSpPr>
        <p:spPr>
          <a:xfrm>
            <a:off x="4915550" y="1373600"/>
            <a:ext cx="34482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a:t>This paper presents a method that combines both the visual and semantic features in order to summarize the video in an efficient manner. The paper also highlights the importance of semantic coherence in video summarization (in a video) with different visual features.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70" name="Google Shape;270;p35"/>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Video Summarization with Visual and Semantic Features</a:t>
            </a:r>
            <a:endParaRPr>
              <a:solidFill>
                <a:schemeClr val="dk2"/>
              </a:solidFill>
            </a:endParaRPr>
          </a:p>
        </p:txBody>
      </p:sp>
      <p:sp>
        <p:nvSpPr>
          <p:cNvPr id="276" name="Google Shape;276;p36"/>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This paper presents a method that combines both the visual and semantic features in order to summarize the video in an efficient manner. The paper also highlights the importance of semantic coherence in video summarization (in a video) with different visual features. </a:t>
            </a:r>
            <a:endParaRPr sz="1200"/>
          </a:p>
        </p:txBody>
      </p:sp>
      <p:sp>
        <p:nvSpPr>
          <p:cNvPr id="277" name="Google Shape;277;p36"/>
          <p:cNvSpPr txBox="1"/>
          <p:nvPr>
            <p:ph idx="2" type="body"/>
          </p:nvPr>
        </p:nvSpPr>
        <p:spPr>
          <a:xfrm>
            <a:off x="3429925" y="1122300"/>
            <a:ext cx="29832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Methodology used in the paper to solve the problem</a:t>
            </a:r>
            <a:endParaRPr b="1"/>
          </a:p>
          <a:p>
            <a:pPr indent="0" lvl="0" marL="0" rtl="0" algn="l">
              <a:spcBef>
                <a:spcPts val="600"/>
              </a:spcBef>
              <a:spcAft>
                <a:spcPts val="0"/>
              </a:spcAft>
              <a:buNone/>
            </a:pPr>
            <a:r>
              <a:rPr lang="en" sz="1200"/>
              <a:t>1. Proposing a new semantic feature, namely semantic coherence, to exploit semantic features systematically, rather than heuristically. </a:t>
            </a:r>
            <a:endParaRPr sz="1200"/>
          </a:p>
          <a:p>
            <a:pPr indent="0" lvl="0" marL="0" rtl="0" algn="l">
              <a:spcBef>
                <a:spcPts val="600"/>
              </a:spcBef>
              <a:spcAft>
                <a:spcPts val="0"/>
              </a:spcAft>
              <a:buNone/>
            </a:pPr>
            <a:r>
              <a:rPr lang="en" sz="1200"/>
              <a:t>2. Leveraging the development from automatic video content annotation so that video content is represented in high-level features. </a:t>
            </a:r>
            <a:endParaRPr sz="1200"/>
          </a:p>
          <a:p>
            <a:pPr indent="0" lvl="0" marL="0" rtl="0" algn="l">
              <a:spcBef>
                <a:spcPts val="600"/>
              </a:spcBef>
              <a:spcAft>
                <a:spcPts val="0"/>
              </a:spcAft>
              <a:buNone/>
            </a:pPr>
            <a:r>
              <a:rPr lang="en" sz="1200"/>
              <a:t>3. Proposing to measure semantic coherence through the semantic similarity between two sets of linguistic terms. </a:t>
            </a:r>
            <a:endParaRPr sz="1200"/>
          </a:p>
          <a:p>
            <a:pPr indent="0" lvl="0" marL="0" rtl="0" algn="l">
              <a:spcBef>
                <a:spcPts val="600"/>
              </a:spcBef>
              <a:spcAft>
                <a:spcPts val="0"/>
              </a:spcAft>
              <a:buNone/>
            </a:pPr>
            <a:r>
              <a:rPr lang="en" sz="1200"/>
              <a:t>4. Conducting experiments to investigate various factors of semantic coherence on summarization performance.</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278" name="Google Shape;278;p36"/>
          <p:cNvSpPr txBox="1"/>
          <p:nvPr>
            <p:ph idx="3" type="body"/>
          </p:nvPr>
        </p:nvSpPr>
        <p:spPr>
          <a:xfrm>
            <a:off x="6642050" y="1122300"/>
            <a:ext cx="15003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b="1"/>
          </a:p>
          <a:p>
            <a:pPr indent="0" lvl="0" marL="0" rtl="0" algn="l">
              <a:spcBef>
                <a:spcPts val="600"/>
              </a:spcBef>
              <a:spcAft>
                <a:spcPts val="0"/>
              </a:spcAft>
              <a:buNone/>
            </a:pPr>
            <a:r>
              <a:rPr lang="en" sz="1200"/>
              <a:t>Integrating semantic coherence is a key to attaining better summarization performance. So any issues encountered during the integration semantic coherence might disparage the overall summarization performance. </a:t>
            </a:r>
            <a:endParaRPr sz="1200"/>
          </a:p>
          <a:p>
            <a:pPr indent="0" lvl="0" marL="0" rtl="0" algn="l">
              <a:spcBef>
                <a:spcPts val="600"/>
              </a:spcBef>
              <a:spcAft>
                <a:spcPts val="0"/>
              </a:spcAft>
              <a:buNone/>
            </a:pPr>
            <a:r>
              <a:t/>
            </a:r>
            <a:endParaRPr/>
          </a:p>
        </p:txBody>
      </p:sp>
      <p:sp>
        <p:nvSpPr>
          <p:cNvPr id="279" name="Google Shape;279;p36"/>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Papers read by </a:t>
            </a:r>
            <a:r>
              <a:rPr b="1" lang="en"/>
              <a:t>Chandu</a:t>
            </a:r>
            <a:endParaRPr b="1"/>
          </a:p>
        </p:txBody>
      </p:sp>
      <p:sp>
        <p:nvSpPr>
          <p:cNvPr id="285" name="Google Shape;285;p37"/>
          <p:cNvSpPr txBox="1"/>
          <p:nvPr>
            <p:ph idx="1" type="body"/>
          </p:nvPr>
        </p:nvSpPr>
        <p:spPr>
          <a:xfrm>
            <a:off x="1070325" y="1438988"/>
            <a:ext cx="7056300" cy="30621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Semantic Text Summarization of Long Videos</a:t>
            </a:r>
            <a:endParaRPr/>
          </a:p>
          <a:p>
            <a:pPr indent="-381000" lvl="0" marL="457200" rtl="0" algn="l">
              <a:spcBef>
                <a:spcPts val="0"/>
              </a:spcBef>
              <a:spcAft>
                <a:spcPts val="0"/>
              </a:spcAft>
              <a:buSzPts val="2400"/>
              <a:buChar char="▧"/>
            </a:pPr>
            <a:r>
              <a:rPr lang="en"/>
              <a:t>Comprehensive Video Understanding: Video summarization with content-based video recommender design</a:t>
            </a:r>
            <a:endParaRPr/>
          </a:p>
          <a:p>
            <a:pPr indent="-381000" lvl="0" marL="457200" rtl="0" algn="l">
              <a:spcBef>
                <a:spcPts val="0"/>
              </a:spcBef>
              <a:spcAft>
                <a:spcPts val="0"/>
              </a:spcAft>
              <a:buSzPts val="2400"/>
              <a:buChar char="▧"/>
            </a:pPr>
            <a:r>
              <a:rPr lang="en"/>
              <a:t>Automatic Extraction of Text Notes from Video Tutorials</a:t>
            </a:r>
            <a:endParaRPr/>
          </a:p>
          <a:p>
            <a:pPr indent="0" lvl="0" marL="0" rtl="0" algn="l">
              <a:spcBef>
                <a:spcPts val="600"/>
              </a:spcBef>
              <a:spcAft>
                <a:spcPts val="0"/>
              </a:spcAft>
              <a:buNone/>
            </a:pPr>
            <a:r>
              <a:t/>
            </a:r>
            <a:endParaRPr/>
          </a:p>
        </p:txBody>
      </p:sp>
      <p:sp>
        <p:nvSpPr>
          <p:cNvPr id="286" name="Google Shape;286;p37"/>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87" name="Google Shape;287;p37">
            <a:hlinkClick r:id="rId3"/>
          </p:cNvPr>
          <p:cNvSpPr/>
          <p:nvPr/>
        </p:nvSpPr>
        <p:spPr>
          <a:xfrm>
            <a:off x="2698225" y="1972311"/>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a:hlinkClick r:id="rId4"/>
          </p:cNvPr>
          <p:cNvSpPr/>
          <p:nvPr/>
        </p:nvSpPr>
        <p:spPr>
          <a:xfrm>
            <a:off x="4786450" y="3065286"/>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a:hlinkClick r:id="rId5"/>
          </p:cNvPr>
          <p:cNvSpPr/>
          <p:nvPr/>
        </p:nvSpPr>
        <p:spPr>
          <a:xfrm>
            <a:off x="3865375" y="3814186"/>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idx="1" type="body"/>
          </p:nvPr>
        </p:nvSpPr>
        <p:spPr>
          <a:xfrm>
            <a:off x="1109975" y="1373600"/>
            <a:ext cx="30078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b="1" sz="3000"/>
          </a:p>
          <a:p>
            <a:pPr indent="0" lvl="0" marL="0" rtl="0" algn="l">
              <a:spcBef>
                <a:spcPts val="600"/>
              </a:spcBef>
              <a:spcAft>
                <a:spcPts val="0"/>
              </a:spcAft>
              <a:buNone/>
            </a:pPr>
            <a:r>
              <a:rPr lang="en" sz="1400"/>
              <a:t>2017 IEEE Winter Conference on Applications of Computer Vision</a:t>
            </a:r>
            <a:endParaRPr sz="1400"/>
          </a:p>
          <a:p>
            <a:pPr indent="0" lvl="0" marL="0" rtl="0" algn="l">
              <a:spcBef>
                <a:spcPts val="600"/>
              </a:spcBef>
              <a:spcAft>
                <a:spcPts val="0"/>
              </a:spcAft>
              <a:buNone/>
            </a:pPr>
            <a:r>
              <a:rPr lang="en" sz="1400"/>
              <a:t>Shagan Sah1∗Sourabh Kulhare1Allison Gray1Subhashini Venugopalan2Emily Prud’hommeaux1Raymond Ptucha11Rochester Institute of Technology 2University of Texas at Austin</a:t>
            </a:r>
            <a:endParaRPr sz="1400"/>
          </a:p>
          <a:p>
            <a:pPr indent="0" lvl="0" marL="0" rtl="0" algn="l">
              <a:spcBef>
                <a:spcPts val="600"/>
              </a:spcBef>
              <a:spcAft>
                <a:spcPts val="0"/>
              </a:spcAft>
              <a:buNone/>
            </a:pPr>
            <a:r>
              <a:rPr lang="en" sz="1400"/>
              <a:t>Semantic Text Summarization of Long Videos</a:t>
            </a:r>
            <a:endParaRPr sz="1400"/>
          </a:p>
        </p:txBody>
      </p:sp>
      <p:sp>
        <p:nvSpPr>
          <p:cNvPr id="295" name="Google Shape;295;p38"/>
          <p:cNvSpPr txBox="1"/>
          <p:nvPr>
            <p:ph type="title"/>
          </p:nvPr>
        </p:nvSpPr>
        <p:spPr>
          <a:xfrm>
            <a:off x="1078375" y="500000"/>
            <a:ext cx="7088100" cy="5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Semantic Text Summarization of Long Videos</a:t>
            </a:r>
            <a:endParaRPr/>
          </a:p>
        </p:txBody>
      </p:sp>
      <p:sp>
        <p:nvSpPr>
          <p:cNvPr id="296" name="Google Shape;296;p38"/>
          <p:cNvSpPr txBox="1"/>
          <p:nvPr>
            <p:ph idx="2" type="body"/>
          </p:nvPr>
        </p:nvSpPr>
        <p:spPr>
          <a:xfrm>
            <a:off x="4644600" y="1137750"/>
            <a:ext cx="3522000" cy="332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sz="1700"/>
              <a:t>This paper provides novel techniques to annotate and generate textual summaries from long consumer videos using Deep Learning Models. And also provides insights on how to go about generating textual summaries from videos which in turn will help generate the smart notes.</a:t>
            </a:r>
            <a:endParaRPr sz="17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97" name="Google Shape;297;p38"/>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Semantic Text Summarization of Long Videos</a:t>
            </a:r>
            <a:endParaRPr>
              <a:solidFill>
                <a:schemeClr val="dk2"/>
              </a:solidFill>
            </a:endParaRPr>
          </a:p>
        </p:txBody>
      </p:sp>
      <p:sp>
        <p:nvSpPr>
          <p:cNvPr id="303" name="Google Shape;303;p39"/>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This paper generate visual summaries of long videos, and in addition proposes techniques to annotate and generate textual summaries of the videos using recurrent network</a:t>
            </a:r>
            <a:endParaRPr sz="1200"/>
          </a:p>
        </p:txBody>
      </p:sp>
      <p:sp>
        <p:nvSpPr>
          <p:cNvPr id="304" name="Google Shape;304;p39"/>
          <p:cNvSpPr txBox="1"/>
          <p:nvPr>
            <p:ph idx="2" type="body"/>
          </p:nvPr>
        </p:nvSpPr>
        <p:spPr>
          <a:xfrm>
            <a:off x="34299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Methodology used in the paper to solve the problem</a:t>
            </a:r>
            <a:endParaRPr b="1"/>
          </a:p>
          <a:p>
            <a:pPr indent="0" lvl="0" marL="0" rtl="0" algn="l">
              <a:spcBef>
                <a:spcPts val="600"/>
              </a:spcBef>
              <a:spcAft>
                <a:spcPts val="0"/>
              </a:spcAft>
              <a:buNone/>
            </a:pPr>
            <a:r>
              <a:rPr lang="en" sz="1200"/>
              <a:t>Identification of interesting segments from the full video. Key frame extraction from these interesting segments. Annotations for these key frames are generated using a deep video captioning network. The annotations are summarized to generate a paragraph description of the sequence of events in the video.</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305" name="Google Shape;305;p39"/>
          <p:cNvSpPr txBox="1"/>
          <p:nvPr>
            <p:ph idx="3" type="body"/>
          </p:nvPr>
        </p:nvSpPr>
        <p:spPr>
          <a:xfrm>
            <a:off x="58450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b="1"/>
          </a:p>
          <a:p>
            <a:pPr indent="0" lvl="0" marL="0" rtl="0" algn="l">
              <a:spcBef>
                <a:spcPts val="600"/>
              </a:spcBef>
              <a:spcAft>
                <a:spcPts val="0"/>
              </a:spcAft>
              <a:buNone/>
            </a:pPr>
            <a:r>
              <a:rPr lang="en" sz="1200"/>
              <a:t>Limitation in this paper is passing incorrect superframe or key frame information to the captioning framework.</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306" name="Google Shape;306;p39"/>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ctrTitle"/>
          </p:nvPr>
        </p:nvSpPr>
        <p:spPr>
          <a:xfrm>
            <a:off x="1650450" y="1524982"/>
            <a:ext cx="584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Quick Review of </a:t>
            </a:r>
            <a:br>
              <a:rPr lang="en"/>
            </a:br>
            <a:r>
              <a:rPr lang="en"/>
              <a:t>Papers Read</a:t>
            </a:r>
            <a:endParaRPr/>
          </a:p>
        </p:txBody>
      </p:sp>
      <p:sp>
        <p:nvSpPr>
          <p:cNvPr id="79" name="Google Shape;79;p13"/>
          <p:cNvSpPr txBox="1"/>
          <p:nvPr>
            <p:ph idx="1" type="subTitle"/>
          </p:nvPr>
        </p:nvSpPr>
        <p:spPr>
          <a:xfrm>
            <a:off x="1650450" y="2629294"/>
            <a:ext cx="58431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3"/>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b="1" sz="3000"/>
          </a:p>
          <a:p>
            <a:pPr indent="0" lvl="0" marL="0" rtl="0" algn="l">
              <a:spcBef>
                <a:spcPts val="600"/>
              </a:spcBef>
              <a:spcAft>
                <a:spcPts val="0"/>
              </a:spcAft>
              <a:buNone/>
            </a:pPr>
            <a:r>
              <a:rPr lang="en" sz="1200"/>
              <a:t>Comprehensive Video understanding: Video summarization with content-based</a:t>
            </a:r>
            <a:endParaRPr sz="1200"/>
          </a:p>
          <a:p>
            <a:pPr indent="0" lvl="0" marL="0" rtl="0" algn="l">
              <a:spcBef>
                <a:spcPts val="600"/>
              </a:spcBef>
              <a:spcAft>
                <a:spcPts val="0"/>
              </a:spcAft>
              <a:buNone/>
            </a:pPr>
            <a:r>
              <a:rPr lang="en" sz="1200"/>
              <a:t>video recommender design Yudong Jiang1, Kaixu Cui1, Bo Peng2‡</a:t>
            </a:r>
            <a:endParaRPr sz="1200"/>
          </a:p>
          <a:p>
            <a:pPr indent="0" lvl="0" marL="0" rtl="0" algn="l">
              <a:spcBef>
                <a:spcPts val="600"/>
              </a:spcBef>
              <a:spcAft>
                <a:spcPts val="0"/>
              </a:spcAft>
              <a:buNone/>
            </a:pPr>
            <a:r>
              <a:rPr lang="en" sz="1200"/>
              <a:t>, Changliang Xu1.Xinhua Zhiyun Technology Co., Ltd.Dept. of Statistics, Columbia University in the City of New York</a:t>
            </a:r>
            <a:endParaRPr sz="12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312" name="Google Shape;312;p40"/>
          <p:cNvSpPr txBox="1"/>
          <p:nvPr>
            <p:ph type="title"/>
          </p:nvPr>
        </p:nvSpPr>
        <p:spPr>
          <a:xfrm>
            <a:off x="1027950" y="690806"/>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Comprehensive Video Understanding: Video summarization with content-based video recommender design</a:t>
            </a:r>
            <a:endParaRPr/>
          </a:p>
        </p:txBody>
      </p:sp>
      <p:sp>
        <p:nvSpPr>
          <p:cNvPr id="313" name="Google Shape;313;p40"/>
          <p:cNvSpPr txBox="1"/>
          <p:nvPr>
            <p:ph idx="2" type="body"/>
          </p:nvPr>
        </p:nvSpPr>
        <p:spPr>
          <a:xfrm>
            <a:off x="4915550" y="1373588"/>
            <a:ext cx="3155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a:t>The paper proposes a scalable deep neural network for video summarization in content-based recommender formulation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14" name="Google Shape;314;p40"/>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Comprehensive Video Understanding: Video summarization with content-based video recommender design</a:t>
            </a:r>
            <a:endParaRPr>
              <a:solidFill>
                <a:schemeClr val="dk2"/>
              </a:solidFill>
            </a:endParaRPr>
          </a:p>
        </p:txBody>
      </p:sp>
      <p:sp>
        <p:nvSpPr>
          <p:cNvPr id="320" name="Google Shape;320;p41"/>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In this paper they discuss video summarization as a content based recommender problem, which should distill the most useful content from a long video for users who suffer from information overload.</a:t>
            </a:r>
            <a:endParaRPr sz="1200"/>
          </a:p>
        </p:txBody>
      </p:sp>
      <p:sp>
        <p:nvSpPr>
          <p:cNvPr id="321" name="Google Shape;321;p41"/>
          <p:cNvSpPr txBox="1"/>
          <p:nvPr>
            <p:ph idx="2" type="body"/>
          </p:nvPr>
        </p:nvSpPr>
        <p:spPr>
          <a:xfrm>
            <a:off x="34299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Methodology used in the paper to solve the problem</a:t>
            </a:r>
            <a:endParaRPr b="1"/>
          </a:p>
          <a:p>
            <a:pPr indent="0" lvl="0" marL="0" rtl="0" algn="l">
              <a:spcBef>
                <a:spcPts val="600"/>
              </a:spcBef>
              <a:spcAft>
                <a:spcPts val="0"/>
              </a:spcAft>
              <a:buNone/>
            </a:pPr>
            <a:r>
              <a:rPr lang="en" sz="1200"/>
              <a:t>In this paper First they  simply introduce the work on action and scene recognition in untrimmed video. Second,  formalize the summarization problem and present the solution based on deep neural networks. Third, they discuss some important technology on how to prevent the DNN from early-stage overfitting</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322" name="Google Shape;322;p41"/>
          <p:cNvSpPr txBox="1"/>
          <p:nvPr>
            <p:ph idx="3" type="body"/>
          </p:nvPr>
        </p:nvSpPr>
        <p:spPr>
          <a:xfrm>
            <a:off x="58450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sz="1200"/>
          </a:p>
          <a:p>
            <a:pPr indent="0" lvl="0" marL="0" rtl="0" algn="l">
              <a:spcBef>
                <a:spcPts val="600"/>
              </a:spcBef>
              <a:spcAft>
                <a:spcPts val="0"/>
              </a:spcAft>
              <a:buNone/>
            </a:pPr>
            <a:r>
              <a:rPr lang="en" sz="1200"/>
              <a:t>There is scope to improve comprehensive video understanding better.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323" name="Google Shape;323;p41"/>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sz="1400"/>
          </a:p>
          <a:p>
            <a:pPr indent="0" lvl="0" marL="0" rtl="0" algn="l">
              <a:spcBef>
                <a:spcPts val="600"/>
              </a:spcBef>
              <a:spcAft>
                <a:spcPts val="0"/>
              </a:spcAft>
              <a:buNone/>
            </a:pPr>
            <a:r>
              <a:rPr lang="en" sz="1400"/>
              <a:t>Sunil Poojari, et. al. International Journal of Engineering Research and Applications </a:t>
            </a:r>
            <a:r>
              <a:rPr lang="en" sz="1400" u="sng">
                <a:solidFill>
                  <a:schemeClr val="hlink"/>
                </a:solidFill>
                <a:hlinkClick r:id="rId3"/>
              </a:rPr>
              <a:t>www.ijera.com</a:t>
            </a:r>
            <a:r>
              <a:rPr lang="en" sz="1400"/>
              <a:t> ISSN: 2248-9622, Vol. 10, Issue 8, (Series-I) August 2020, pp. 33-37</a:t>
            </a:r>
            <a:endParaRPr sz="1400"/>
          </a:p>
          <a:p>
            <a:pPr indent="0" lvl="0" marL="0" rtl="0" algn="l">
              <a:spcBef>
                <a:spcPts val="600"/>
              </a:spcBef>
              <a:spcAft>
                <a:spcPts val="0"/>
              </a:spcAft>
              <a:buNone/>
            </a:pPr>
            <a:r>
              <a:rPr lang="en" sz="1400"/>
              <a:t>Automatic Extraction of Text Notes from Video Tutorials</a:t>
            </a:r>
            <a:endParaRPr sz="1400"/>
          </a:p>
          <a:p>
            <a:pPr indent="0" lvl="0" marL="0" rtl="0" algn="l">
              <a:spcBef>
                <a:spcPts val="600"/>
              </a:spcBef>
              <a:spcAft>
                <a:spcPts val="0"/>
              </a:spcAft>
              <a:buNone/>
            </a:pPr>
            <a:r>
              <a:t/>
            </a:r>
            <a:endParaRPr sz="1400"/>
          </a:p>
        </p:txBody>
      </p:sp>
      <p:sp>
        <p:nvSpPr>
          <p:cNvPr id="329" name="Google Shape;329;p42"/>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Automatic Extraction of Text Notes from Video Tutorials</a:t>
            </a:r>
            <a:endParaRPr/>
          </a:p>
        </p:txBody>
      </p:sp>
      <p:sp>
        <p:nvSpPr>
          <p:cNvPr id="330" name="Google Shape;330;p42"/>
          <p:cNvSpPr txBox="1"/>
          <p:nvPr>
            <p:ph idx="2" type="body"/>
          </p:nvPr>
        </p:nvSpPr>
        <p:spPr>
          <a:xfrm>
            <a:off x="4915550" y="1373588"/>
            <a:ext cx="3155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a:t>The paper shows how </a:t>
            </a:r>
            <a:r>
              <a:rPr lang="en"/>
              <a:t>about  text summarization and how one can implement text</a:t>
            </a:r>
            <a:endParaRPr/>
          </a:p>
          <a:p>
            <a:pPr indent="0" lvl="0" marL="0" rtl="0" algn="l">
              <a:spcBef>
                <a:spcPts val="600"/>
              </a:spcBef>
              <a:spcAft>
                <a:spcPts val="0"/>
              </a:spcAft>
              <a:buNone/>
            </a:pPr>
            <a:r>
              <a:rPr lang="en"/>
              <a:t>summarization using NLTK</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31" name="Google Shape;331;p42"/>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Automatic Extraction of Text Notes from Video Tutorials</a:t>
            </a:r>
            <a:endParaRPr>
              <a:solidFill>
                <a:schemeClr val="dk2"/>
              </a:solidFill>
            </a:endParaRPr>
          </a:p>
        </p:txBody>
      </p:sp>
      <p:sp>
        <p:nvSpPr>
          <p:cNvPr id="337" name="Google Shape;337;p43"/>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In this paper a system is proposed which  automatically generates text notes for the video tutorial which would contain the gist of the video tutorial. It uses the concept of text summarization that is used to summarize the video tutorials after transcribing video and would display the important contents in a notes format.</a:t>
            </a:r>
            <a:endParaRPr sz="1200"/>
          </a:p>
        </p:txBody>
      </p:sp>
      <p:sp>
        <p:nvSpPr>
          <p:cNvPr id="338" name="Google Shape;338;p43"/>
          <p:cNvSpPr txBox="1"/>
          <p:nvPr>
            <p:ph idx="2" type="body"/>
          </p:nvPr>
        </p:nvSpPr>
        <p:spPr>
          <a:xfrm>
            <a:off x="3429925" y="9991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t>Methodology used in the paper to solve the problem</a:t>
            </a:r>
            <a:endParaRPr b="1" sz="1400"/>
          </a:p>
          <a:p>
            <a:pPr indent="0" lvl="0" marL="0" rtl="0" algn="l">
              <a:spcBef>
                <a:spcPts val="600"/>
              </a:spcBef>
              <a:spcAft>
                <a:spcPts val="0"/>
              </a:spcAft>
              <a:buNone/>
            </a:pPr>
            <a:r>
              <a:rPr lang="en" sz="1000"/>
              <a:t>The speech from the video is converted into text format using Speech-to-text API and then the text is summarised using NLTK. After the summary gets generated, a text document is created in which summarized data is present. In this process a source text will be passed to the program and then the frequency table gets generated, the frequency table is for determining how many times a particular word is repeated in the entire source text passed to the program, using this frequency the weightage of sentence is decided based on how many times the most repeated/popular words are present in the sentence.Once the data is summarized user can download the document there are 2 formats available to download. 1 st is the full text version which contains entire Speech-To-Text as it is from the video, 2 nd is the summarized text which contains the summarized version that is available after text processing &amp; summarization process</a:t>
            </a:r>
            <a:endParaRPr sz="10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339" name="Google Shape;339;p43"/>
          <p:cNvSpPr txBox="1"/>
          <p:nvPr>
            <p:ph idx="3" type="body"/>
          </p:nvPr>
        </p:nvSpPr>
        <p:spPr>
          <a:xfrm>
            <a:off x="58450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b="1"/>
          </a:p>
          <a:p>
            <a:pPr indent="0" lvl="0" marL="0" rtl="0" algn="l">
              <a:spcBef>
                <a:spcPts val="600"/>
              </a:spcBef>
              <a:spcAft>
                <a:spcPts val="0"/>
              </a:spcAft>
              <a:buNone/>
            </a:pPr>
            <a:r>
              <a:rPr lang="en" sz="1200"/>
              <a:t>Currently, it is possible to summarize notes for tutorials that are delivered in the standard English language. The future scope is to summarize tutorials for Programming Languages which contains complex syntax i.e. difficult to convert from Speech-To-Text, documents that contain mathematical and scientific formulas.</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340" name="Google Shape;340;p43"/>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4"/>
          <p:cNvSpPr txBox="1"/>
          <p:nvPr>
            <p:ph idx="4294967295" type="ctrTitle"/>
          </p:nvPr>
        </p:nvSpPr>
        <p:spPr>
          <a:xfrm>
            <a:off x="3031774" y="983869"/>
            <a:ext cx="4961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chemeClr val="accent3"/>
                </a:solidFill>
              </a:rPr>
              <a:t>Team</a:t>
            </a:r>
            <a:r>
              <a:rPr lang="en" sz="9600">
                <a:solidFill>
                  <a:schemeClr val="accent3"/>
                </a:solidFill>
              </a:rPr>
              <a:t>!</a:t>
            </a:r>
            <a:endParaRPr sz="9600">
              <a:solidFill>
                <a:schemeClr val="accent3"/>
              </a:solidFill>
            </a:endParaRPr>
          </a:p>
        </p:txBody>
      </p:sp>
      <p:sp>
        <p:nvSpPr>
          <p:cNvPr id="346" name="Google Shape;346;p44"/>
          <p:cNvSpPr txBox="1"/>
          <p:nvPr>
            <p:ph idx="4294967295" type="body"/>
          </p:nvPr>
        </p:nvSpPr>
        <p:spPr>
          <a:xfrm>
            <a:off x="1057550" y="2073600"/>
            <a:ext cx="2307900" cy="88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 Anirudh</a:t>
            </a:r>
            <a:endParaRPr sz="2400"/>
          </a:p>
          <a:p>
            <a:pPr indent="0" lvl="0" marL="0" rtl="0" algn="l">
              <a:spcBef>
                <a:spcPts val="600"/>
              </a:spcBef>
              <a:spcAft>
                <a:spcPts val="0"/>
              </a:spcAft>
              <a:buNone/>
            </a:pPr>
            <a:r>
              <a:rPr lang="en" sz="1600">
                <a:solidFill>
                  <a:schemeClr val="accent3"/>
                </a:solidFill>
              </a:rPr>
              <a:t>AM.EN.U4CSE17116</a:t>
            </a:r>
            <a:endParaRPr sz="1600">
              <a:solidFill>
                <a:schemeClr val="accent3"/>
              </a:solidFill>
            </a:endParaRPr>
          </a:p>
        </p:txBody>
      </p:sp>
      <p:sp>
        <p:nvSpPr>
          <p:cNvPr id="347" name="Google Shape;347;p44"/>
          <p:cNvSpPr txBox="1"/>
          <p:nvPr>
            <p:ph idx="12" type="sldNum"/>
          </p:nvPr>
        </p:nvSpPr>
        <p:spPr>
          <a:xfrm>
            <a:off x="4441651" y="4111626"/>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8" name="Google Shape;348;p44"/>
          <p:cNvSpPr txBox="1"/>
          <p:nvPr/>
        </p:nvSpPr>
        <p:spPr>
          <a:xfrm>
            <a:off x="575875" y="562775"/>
            <a:ext cx="759000" cy="68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Varela Round"/>
                <a:ea typeface="Varela Round"/>
                <a:cs typeface="Varela Round"/>
                <a:sym typeface="Varela Round"/>
              </a:rPr>
              <a:t>📌</a:t>
            </a:r>
            <a:endParaRPr/>
          </a:p>
        </p:txBody>
      </p:sp>
      <p:sp>
        <p:nvSpPr>
          <p:cNvPr id="349" name="Google Shape;349;p44"/>
          <p:cNvSpPr txBox="1"/>
          <p:nvPr>
            <p:ph idx="4294967295" type="body"/>
          </p:nvPr>
        </p:nvSpPr>
        <p:spPr>
          <a:xfrm>
            <a:off x="5778550" y="2073600"/>
            <a:ext cx="2307900" cy="88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Hariharan K.</a:t>
            </a:r>
            <a:endParaRPr sz="2400"/>
          </a:p>
          <a:p>
            <a:pPr indent="0" lvl="0" marL="0" rtl="0" algn="l">
              <a:spcBef>
                <a:spcPts val="600"/>
              </a:spcBef>
              <a:spcAft>
                <a:spcPts val="0"/>
              </a:spcAft>
              <a:buNone/>
            </a:pPr>
            <a:r>
              <a:rPr lang="en" sz="1600">
                <a:solidFill>
                  <a:schemeClr val="accent3"/>
                </a:solidFill>
              </a:rPr>
              <a:t>AM.EN.U4CSE17030</a:t>
            </a:r>
            <a:endParaRPr sz="1600">
              <a:solidFill>
                <a:schemeClr val="accent3"/>
              </a:solidFill>
            </a:endParaRPr>
          </a:p>
        </p:txBody>
      </p:sp>
      <p:sp>
        <p:nvSpPr>
          <p:cNvPr id="350" name="Google Shape;350;p44"/>
          <p:cNvSpPr txBox="1"/>
          <p:nvPr>
            <p:ph idx="4294967295" type="body"/>
          </p:nvPr>
        </p:nvSpPr>
        <p:spPr>
          <a:xfrm>
            <a:off x="1057550" y="3200100"/>
            <a:ext cx="2307900" cy="88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 Chandu</a:t>
            </a:r>
            <a:endParaRPr sz="2400"/>
          </a:p>
          <a:p>
            <a:pPr indent="0" lvl="0" marL="0" rtl="0" algn="l">
              <a:spcBef>
                <a:spcPts val="600"/>
              </a:spcBef>
              <a:spcAft>
                <a:spcPts val="0"/>
              </a:spcAft>
              <a:buNone/>
            </a:pPr>
            <a:r>
              <a:rPr lang="en" sz="1600">
                <a:solidFill>
                  <a:schemeClr val="accent3"/>
                </a:solidFill>
              </a:rPr>
              <a:t>AM.EN.U4CSE17118</a:t>
            </a:r>
            <a:endParaRPr sz="1600">
              <a:solidFill>
                <a:schemeClr val="accent3"/>
              </a:solidFill>
            </a:endParaRPr>
          </a:p>
        </p:txBody>
      </p:sp>
      <p:sp>
        <p:nvSpPr>
          <p:cNvPr id="351" name="Google Shape;351;p44"/>
          <p:cNvSpPr txBox="1"/>
          <p:nvPr>
            <p:ph idx="4294967295" type="body"/>
          </p:nvPr>
        </p:nvSpPr>
        <p:spPr>
          <a:xfrm>
            <a:off x="5778550" y="3200100"/>
            <a:ext cx="2307900" cy="88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Sanket K.</a:t>
            </a:r>
            <a:endParaRPr sz="2400"/>
          </a:p>
          <a:p>
            <a:pPr indent="0" lvl="0" marL="0" rtl="0" algn="l">
              <a:spcBef>
                <a:spcPts val="600"/>
              </a:spcBef>
              <a:spcAft>
                <a:spcPts val="0"/>
              </a:spcAft>
              <a:buNone/>
            </a:pPr>
            <a:r>
              <a:rPr lang="en" sz="1600">
                <a:solidFill>
                  <a:schemeClr val="accent3"/>
                </a:solidFill>
              </a:rPr>
              <a:t>AM.EN.U4CSE17317</a:t>
            </a:r>
            <a:endParaRPr sz="1600">
              <a:solidFill>
                <a:schemeClr val="accent3"/>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355" name="Shape 355"/>
        <p:cNvGrpSpPr/>
        <p:nvPr/>
      </p:nvGrpSpPr>
      <p:grpSpPr>
        <a:xfrm>
          <a:off x="0" y="0"/>
          <a:ext cx="0" cy="0"/>
          <a:chOff x="0" y="0"/>
          <a:chExt cx="0" cy="0"/>
        </a:xfrm>
      </p:grpSpPr>
      <p:sp>
        <p:nvSpPr>
          <p:cNvPr id="356" name="Google Shape;356;p45"/>
          <p:cNvSpPr txBox="1"/>
          <p:nvPr>
            <p:ph idx="4294967295" type="ctrTitle"/>
          </p:nvPr>
        </p:nvSpPr>
        <p:spPr>
          <a:xfrm>
            <a:off x="1669950" y="1380525"/>
            <a:ext cx="5804100" cy="55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Thanks!</a:t>
            </a:r>
            <a:endParaRPr sz="4800">
              <a:solidFill>
                <a:schemeClr val="accent1"/>
              </a:solidFill>
            </a:endParaRPr>
          </a:p>
        </p:txBody>
      </p:sp>
      <p:sp>
        <p:nvSpPr>
          <p:cNvPr id="357" name="Google Shape;357;p45"/>
          <p:cNvSpPr txBox="1"/>
          <p:nvPr>
            <p:ph idx="4294967295" type="subTitle"/>
          </p:nvPr>
        </p:nvSpPr>
        <p:spPr>
          <a:xfrm>
            <a:off x="1177800" y="2059041"/>
            <a:ext cx="6788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solidFill>
                  <a:srgbClr val="FFFFFF"/>
                </a:solidFill>
              </a:rPr>
              <a:t>Any questions?</a:t>
            </a:r>
            <a:endParaRPr b="1" sz="3600">
              <a:solidFill>
                <a:srgbClr val="FFFFFF"/>
              </a:solidFill>
            </a:endParaRPr>
          </a:p>
        </p:txBody>
      </p:sp>
      <p:sp>
        <p:nvSpPr>
          <p:cNvPr id="358" name="Google Shape;358;p45"/>
          <p:cNvSpPr/>
          <p:nvPr/>
        </p:nvSpPr>
        <p:spPr>
          <a:xfrm>
            <a:off x="2076850" y="1842169"/>
            <a:ext cx="4748538" cy="1422375"/>
          </a:xfrm>
          <a:custGeom>
            <a:rect b="b" l="l" r="r" t="t"/>
            <a:pathLst>
              <a:path extrusionOk="0" h="66288" w="16318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cap="flat" cmpd="sng" w="9525">
            <a:solidFill>
              <a:srgbClr val="FFFFFF"/>
            </a:solidFill>
            <a:prstDash val="solid"/>
            <a:round/>
            <a:headEnd len="med" w="med" type="none"/>
            <a:tailEnd len="med" w="med" type="none"/>
          </a:ln>
        </p:spPr>
      </p:sp>
      <p:cxnSp>
        <p:nvCxnSpPr>
          <p:cNvPr id="359" name="Google Shape;359;p45"/>
          <p:cNvCxnSpPr/>
          <p:nvPr/>
        </p:nvCxnSpPr>
        <p:spPr>
          <a:xfrm flipH="1">
            <a:off x="6023075" y="1690181"/>
            <a:ext cx="810600" cy="528900"/>
          </a:xfrm>
          <a:prstGeom prst="straightConnector1">
            <a:avLst/>
          </a:prstGeom>
          <a:noFill/>
          <a:ln cap="flat" cmpd="sng" w="9525">
            <a:solidFill>
              <a:srgbClr val="FFFFFF"/>
            </a:solidFill>
            <a:prstDash val="dash"/>
            <a:round/>
            <a:headEnd len="med" w="med" type="none"/>
            <a:tailEnd len="med" w="med" type="triangle"/>
          </a:ln>
        </p:spPr>
      </p:cxnSp>
      <p:cxnSp>
        <p:nvCxnSpPr>
          <p:cNvPr id="360" name="Google Shape;360;p45"/>
          <p:cNvCxnSpPr/>
          <p:nvPr/>
        </p:nvCxnSpPr>
        <p:spPr>
          <a:xfrm>
            <a:off x="3380350" y="1726669"/>
            <a:ext cx="219000" cy="419400"/>
          </a:xfrm>
          <a:prstGeom prst="straightConnector1">
            <a:avLst/>
          </a:prstGeom>
          <a:noFill/>
          <a:ln cap="flat" cmpd="sng" w="9525">
            <a:solidFill>
              <a:srgbClr val="FFFFFF"/>
            </a:solidFill>
            <a:prstDash val="dash"/>
            <a:round/>
            <a:headEnd len="med" w="med" type="none"/>
            <a:tailEnd len="med" w="med" type="triangle"/>
          </a:ln>
        </p:spPr>
      </p:cxnSp>
      <p:cxnSp>
        <p:nvCxnSpPr>
          <p:cNvPr id="361" name="Google Shape;361;p45"/>
          <p:cNvCxnSpPr/>
          <p:nvPr/>
        </p:nvCxnSpPr>
        <p:spPr>
          <a:xfrm flipH="1" rot="10800000">
            <a:off x="2350850" y="2894063"/>
            <a:ext cx="826800" cy="486300"/>
          </a:xfrm>
          <a:prstGeom prst="straightConnector1">
            <a:avLst/>
          </a:prstGeom>
          <a:noFill/>
          <a:ln cap="flat" cmpd="sng" w="9525">
            <a:solidFill>
              <a:srgbClr val="FFFFFF"/>
            </a:solidFill>
            <a:prstDash val="dash"/>
            <a:round/>
            <a:headEnd len="med" w="med" type="none"/>
            <a:tailEnd len="med" w="med" type="triangle"/>
          </a:ln>
        </p:spPr>
      </p:cxnSp>
      <p:cxnSp>
        <p:nvCxnSpPr>
          <p:cNvPr id="362" name="Google Shape;362;p45"/>
          <p:cNvCxnSpPr/>
          <p:nvPr/>
        </p:nvCxnSpPr>
        <p:spPr>
          <a:xfrm rot="10800000">
            <a:off x="5406800" y="2887725"/>
            <a:ext cx="178500" cy="535200"/>
          </a:xfrm>
          <a:prstGeom prst="straightConnector1">
            <a:avLst/>
          </a:prstGeom>
          <a:noFill/>
          <a:ln cap="flat" cmpd="sng" w="9525">
            <a:solidFill>
              <a:srgbClr val="FFFFFF"/>
            </a:solidFill>
            <a:prstDash val="dash"/>
            <a:round/>
            <a:headEnd len="med" w="med" type="none"/>
            <a:tailEnd len="med" w="med" type="triangle"/>
          </a:ln>
        </p:spPr>
      </p:cxnSp>
      <p:cxnSp>
        <p:nvCxnSpPr>
          <p:cNvPr id="363" name="Google Shape;363;p45"/>
          <p:cNvCxnSpPr/>
          <p:nvPr/>
        </p:nvCxnSpPr>
        <p:spPr>
          <a:xfrm rot="10800000">
            <a:off x="5707050" y="2845219"/>
            <a:ext cx="186300" cy="127800"/>
          </a:xfrm>
          <a:prstGeom prst="straightConnector1">
            <a:avLst/>
          </a:prstGeom>
          <a:noFill/>
          <a:ln cap="flat" cmpd="sng" w="9525">
            <a:solidFill>
              <a:srgbClr val="FFFFFF"/>
            </a:solidFill>
            <a:prstDash val="dash"/>
            <a:round/>
            <a:headEnd len="med" w="med" type="none"/>
            <a:tailEnd len="med" w="med" type="triangle"/>
          </a:ln>
        </p:spPr>
      </p:cxnSp>
      <p:sp>
        <p:nvSpPr>
          <p:cNvPr id="364" name="Google Shape;364;p45"/>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Credits</a:t>
            </a:r>
            <a:endParaRPr/>
          </a:p>
        </p:txBody>
      </p:sp>
      <p:sp>
        <p:nvSpPr>
          <p:cNvPr id="370" name="Google Shape;370;p46"/>
          <p:cNvSpPr txBox="1"/>
          <p:nvPr>
            <p:ph idx="1" type="body"/>
          </p:nvPr>
        </p:nvSpPr>
        <p:spPr>
          <a:xfrm>
            <a:off x="1070325" y="1438988"/>
            <a:ext cx="7056300" cy="306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hlinkClick r:id="rId4"/>
              </a:rPr>
              <a:t>Unsplash</a:t>
            </a:r>
            <a:endParaRPr sz="2400"/>
          </a:p>
          <a:p>
            <a:pPr indent="-381000" lvl="0" marL="457200" rtl="0" algn="l">
              <a:lnSpc>
                <a:spcPct val="115000"/>
              </a:lnSpc>
              <a:spcBef>
                <a:spcPts val="0"/>
              </a:spcBef>
              <a:spcAft>
                <a:spcPts val="0"/>
              </a:spcAft>
              <a:buSzPts val="2400"/>
              <a:buChar char="▧"/>
            </a:pPr>
            <a:r>
              <a:rPr lang="en" sz="2400"/>
              <a:t>Backgrounds by </a:t>
            </a:r>
            <a:r>
              <a:rPr lang="en" u="sng">
                <a:hlinkClick r:id="rId5"/>
              </a:rPr>
              <a:t>Pixeden</a:t>
            </a:r>
            <a:endParaRPr sz="2400"/>
          </a:p>
        </p:txBody>
      </p:sp>
      <p:sp>
        <p:nvSpPr>
          <p:cNvPr id="371" name="Google Shape;371;p46"/>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idx="4294967295" type="ctrTitle"/>
          </p:nvPr>
        </p:nvSpPr>
        <p:spPr>
          <a:xfrm>
            <a:off x="758775" y="29904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chemeClr val="accent6"/>
                </a:solidFill>
              </a:rPr>
              <a:t>Papers Based on </a:t>
            </a:r>
            <a:br>
              <a:rPr b="1" lang="en" sz="6000">
                <a:solidFill>
                  <a:schemeClr val="accent6"/>
                </a:solidFill>
              </a:rPr>
            </a:br>
            <a:r>
              <a:rPr b="1" lang="en" sz="6000">
                <a:solidFill>
                  <a:schemeClr val="accent6"/>
                </a:solidFill>
              </a:rPr>
              <a:t>Browser Extensions</a:t>
            </a:r>
            <a:endParaRPr b="1" sz="6000">
              <a:solidFill>
                <a:schemeClr val="accent6"/>
              </a:solidFill>
            </a:endParaRPr>
          </a:p>
        </p:txBody>
      </p:sp>
      <p:sp>
        <p:nvSpPr>
          <p:cNvPr id="86" name="Google Shape;86;p14"/>
          <p:cNvSpPr/>
          <p:nvPr/>
        </p:nvSpPr>
        <p:spPr>
          <a:xfrm>
            <a:off x="3991875" y="966275"/>
            <a:ext cx="1306200" cy="1276800"/>
          </a:xfrm>
          <a:prstGeom prst="wedgeEllipseCallout">
            <a:avLst>
              <a:gd fmla="val 463" name="adj1"/>
              <a:gd fmla="val 63799" name="adj2"/>
            </a:avLst>
          </a:prstGeom>
          <a:solidFill>
            <a:schemeClr val="accent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4309457" y="1266047"/>
            <a:ext cx="670996" cy="677346"/>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Papers read by </a:t>
            </a:r>
            <a:r>
              <a:rPr b="1" lang="en"/>
              <a:t>Anirudh</a:t>
            </a:r>
            <a:endParaRPr b="1"/>
          </a:p>
        </p:txBody>
      </p:sp>
      <p:sp>
        <p:nvSpPr>
          <p:cNvPr id="94" name="Google Shape;94;p15"/>
          <p:cNvSpPr txBox="1"/>
          <p:nvPr>
            <p:ph idx="1" type="body"/>
          </p:nvPr>
        </p:nvSpPr>
        <p:spPr>
          <a:xfrm>
            <a:off x="1070325" y="1438988"/>
            <a:ext cx="7056300" cy="30621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BRENDA: Browser Extension for Fake News Detection</a:t>
            </a:r>
            <a:r>
              <a:rPr lang="en"/>
              <a:t> </a:t>
            </a:r>
            <a:endParaRPr/>
          </a:p>
          <a:p>
            <a:pPr indent="-381000" lvl="0" marL="457200" rtl="0" algn="l">
              <a:spcBef>
                <a:spcPts val="0"/>
              </a:spcBef>
              <a:spcAft>
                <a:spcPts val="0"/>
              </a:spcAft>
              <a:buSzPts val="2400"/>
              <a:buChar char="▧"/>
            </a:pPr>
            <a:r>
              <a:rPr lang="en"/>
              <a:t>Design and Development of a Web Extension to Help Facilitate the Learning of a Foreign Language </a:t>
            </a:r>
            <a:endParaRPr/>
          </a:p>
          <a:p>
            <a:pPr indent="-381000" lvl="0" marL="457200" rtl="0" algn="l">
              <a:spcBef>
                <a:spcPts val="0"/>
              </a:spcBef>
              <a:spcAft>
                <a:spcPts val="0"/>
              </a:spcAft>
              <a:buSzPts val="2400"/>
              <a:buChar char="▧"/>
            </a:pPr>
            <a:r>
              <a:rPr lang="en"/>
              <a:t>Crowdsourcing Event Detection in YouTube videos </a:t>
            </a:r>
            <a:endParaRPr/>
          </a:p>
        </p:txBody>
      </p:sp>
      <p:sp>
        <p:nvSpPr>
          <p:cNvPr id="95" name="Google Shape;95;p15"/>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6" name="Google Shape;96;p15">
            <a:hlinkClick r:id="rId3"/>
          </p:cNvPr>
          <p:cNvSpPr/>
          <p:nvPr/>
        </p:nvSpPr>
        <p:spPr>
          <a:xfrm>
            <a:off x="3079225" y="1998486"/>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a:hlinkClick r:id="rId4"/>
          </p:cNvPr>
          <p:cNvSpPr/>
          <p:nvPr/>
        </p:nvSpPr>
        <p:spPr>
          <a:xfrm>
            <a:off x="4603225" y="3065286"/>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a:hlinkClick r:id="rId5"/>
          </p:cNvPr>
          <p:cNvSpPr/>
          <p:nvPr/>
        </p:nvSpPr>
        <p:spPr>
          <a:xfrm>
            <a:off x="2622025" y="3827286"/>
            <a:ext cx="321868" cy="32461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b="1" sz="3000"/>
          </a:p>
          <a:p>
            <a:pPr indent="0" lvl="0" marL="0" rtl="0" algn="l">
              <a:spcBef>
                <a:spcPts val="600"/>
              </a:spcBef>
              <a:spcAft>
                <a:spcPts val="0"/>
              </a:spcAft>
              <a:buNone/>
            </a:pPr>
            <a:r>
              <a:rPr lang="en" sz="1400"/>
              <a:t>Bjarte Botnevik, Eirik Sakariassen, and Vinay Setty. 2020. BRENDA: Browser Extension for Fake News Detection. In Proceedings of the 43rd International ACM SIGIR Conference on Research and Development in Information Retrieval (SIGIR ’20), July 25–30, 2020, Virtual Event, China. ACM, New York, NY, USA, 4 pages. https://doi.org/10.1145/3397271.3401396  </a:t>
            </a:r>
            <a:endParaRPr sz="1400"/>
          </a:p>
        </p:txBody>
      </p:sp>
      <p:sp>
        <p:nvSpPr>
          <p:cNvPr id="104" name="Google Shape;104;p16"/>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BRENDA: Browser Extension for Fake News Detection</a:t>
            </a:r>
            <a:endParaRPr/>
          </a:p>
        </p:txBody>
      </p:sp>
      <p:sp>
        <p:nvSpPr>
          <p:cNvPr id="105" name="Google Shape;105;p16"/>
          <p:cNvSpPr txBox="1"/>
          <p:nvPr>
            <p:ph idx="2" type="body"/>
          </p:nvPr>
        </p:nvSpPr>
        <p:spPr>
          <a:xfrm>
            <a:off x="4915550" y="1373588"/>
            <a:ext cx="3155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a:t>The paper shows how we can use a browser extension to extract data from a web page and pass it to a ML model running on a server.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06" name="Google Shape;106;p16"/>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BRENDA: Browser Extension for Fake News Detection</a:t>
            </a:r>
            <a:endParaRPr/>
          </a:p>
        </p:txBody>
      </p:sp>
      <p:sp>
        <p:nvSpPr>
          <p:cNvPr id="112" name="Google Shape;112;p17"/>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The paper talks about solving the problem of fake news by using a deep neural network architecture to verify the truthfulness of fact check worthy claims based on the evidence found online. It proposes the development of a browser extension that anyone can install on desktop browsers to perform end-to-end fact checking.  </a:t>
            </a:r>
            <a:endParaRPr sz="1200"/>
          </a:p>
        </p:txBody>
      </p:sp>
      <p:sp>
        <p:nvSpPr>
          <p:cNvPr id="113" name="Google Shape;113;p17"/>
          <p:cNvSpPr txBox="1"/>
          <p:nvPr>
            <p:ph idx="2" type="body"/>
          </p:nvPr>
        </p:nvSpPr>
        <p:spPr>
          <a:xfrm>
            <a:off x="34299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Methodology used in the paper to solve the problem</a:t>
            </a:r>
            <a:endParaRPr b="1"/>
          </a:p>
          <a:p>
            <a:pPr indent="0" lvl="0" marL="0" rtl="0" algn="l">
              <a:spcBef>
                <a:spcPts val="600"/>
              </a:spcBef>
              <a:spcAft>
                <a:spcPts val="0"/>
              </a:spcAft>
              <a:buNone/>
            </a:pPr>
            <a:r>
              <a:rPr lang="en" sz="1200"/>
              <a:t>BRENDA uses a tested deep neural network architecture to automatically identify fact check worthy claims and classifies as well as presents the result along with evidence to the user. This is delivered through a chrome extension that can be installed by anyone in the browser.</a:t>
            </a:r>
            <a:endParaRPr sz="1200"/>
          </a:p>
        </p:txBody>
      </p:sp>
      <p:sp>
        <p:nvSpPr>
          <p:cNvPr id="114" name="Google Shape;114;p17"/>
          <p:cNvSpPr txBox="1"/>
          <p:nvPr>
            <p:ph idx="3" type="body"/>
          </p:nvPr>
        </p:nvSpPr>
        <p:spPr>
          <a:xfrm>
            <a:off x="58450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b="1"/>
          </a:p>
          <a:p>
            <a:pPr indent="0" lvl="0" marL="0" rtl="0" algn="l">
              <a:spcBef>
                <a:spcPts val="600"/>
              </a:spcBef>
              <a:spcAft>
                <a:spcPts val="0"/>
              </a:spcAft>
              <a:buNone/>
            </a:pPr>
            <a:r>
              <a:rPr lang="en" sz="1200"/>
              <a:t>The extension currently doesn’t use the user feedback to improve the performance of the model.</a:t>
            </a:r>
            <a:endParaRPr sz="1200"/>
          </a:p>
          <a:p>
            <a:pPr indent="0" lvl="0" marL="0" rtl="0" algn="l">
              <a:spcBef>
                <a:spcPts val="600"/>
              </a:spcBef>
              <a:spcAft>
                <a:spcPts val="0"/>
              </a:spcAft>
              <a:buNone/>
            </a:pPr>
            <a:r>
              <a:t/>
            </a:r>
            <a:endParaRPr/>
          </a:p>
        </p:txBody>
      </p:sp>
      <p:sp>
        <p:nvSpPr>
          <p:cNvPr id="115" name="Google Shape;115;p17"/>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 type="body"/>
          </p:nvPr>
        </p:nvSpPr>
        <p:spPr>
          <a:xfrm>
            <a:off x="1109975" y="1373588"/>
            <a:ext cx="3266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Title</a:t>
            </a:r>
            <a:endParaRPr b="1" sz="3000"/>
          </a:p>
          <a:p>
            <a:pPr indent="0" lvl="0" marL="0" rtl="0" algn="l">
              <a:spcBef>
                <a:spcPts val="600"/>
              </a:spcBef>
              <a:spcAft>
                <a:spcPts val="0"/>
              </a:spcAft>
              <a:buNone/>
            </a:pPr>
            <a:r>
              <a:rPr lang="en" sz="1400"/>
              <a:t>Corbin C., Cetinkaya D., Dogan H. (2020) Design and Development of a Web Extension to Help Facilitate the Learning of a Foreign Language. In: Stephanidis C. et al. (eds) HCI International 2020 – Late Breaking Papers: Cognition, Learning and Games. HCII 2020. Lecture Notes in Computer Science, vol 12425. Springer, Cham. https://doi.org/10.1007/978-3-030-60128-7_26 </a:t>
            </a:r>
            <a:endParaRPr sz="1400"/>
          </a:p>
        </p:txBody>
      </p:sp>
      <p:sp>
        <p:nvSpPr>
          <p:cNvPr id="121" name="Google Shape;121;p18"/>
          <p:cNvSpPr txBox="1"/>
          <p:nvPr>
            <p:ph type="title"/>
          </p:nvPr>
        </p:nvSpPr>
        <p:spPr>
          <a:xfrm>
            <a:off x="1027950" y="593606"/>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 and Development of a Web Extension to Help Facilitate the Learning of a Foreign Language</a:t>
            </a:r>
            <a:endParaRPr/>
          </a:p>
        </p:txBody>
      </p:sp>
      <p:sp>
        <p:nvSpPr>
          <p:cNvPr id="122" name="Google Shape;122;p18"/>
          <p:cNvSpPr txBox="1"/>
          <p:nvPr>
            <p:ph idx="2" type="body"/>
          </p:nvPr>
        </p:nvSpPr>
        <p:spPr>
          <a:xfrm>
            <a:off x="4915550" y="1373588"/>
            <a:ext cx="3155400" cy="30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Motivation</a:t>
            </a:r>
            <a:endParaRPr b="1" sz="3000"/>
          </a:p>
          <a:p>
            <a:pPr indent="0" lvl="0" marL="0" rtl="0" algn="l">
              <a:spcBef>
                <a:spcPts val="600"/>
              </a:spcBef>
              <a:spcAft>
                <a:spcPts val="0"/>
              </a:spcAft>
              <a:buNone/>
            </a:pPr>
            <a:r>
              <a:rPr lang="en"/>
              <a:t>This paper shows how we can override the content of a webpage to display anything using a browser extension.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3" name="Google Shape;123;p18"/>
          <p:cNvSpPr txBox="1"/>
          <p:nvPr>
            <p:ph idx="12" type="sldNum"/>
          </p:nvPr>
        </p:nvSpPr>
        <p:spPr>
          <a:xfrm>
            <a:off x="4348076" y="47267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1027950" y="517331"/>
            <a:ext cx="7088100" cy="6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Design and Development of a Web Extension to Help Facilitate the Learning of a Foreign Language</a:t>
            </a:r>
            <a:endParaRPr>
              <a:solidFill>
                <a:schemeClr val="dk2"/>
              </a:solidFill>
            </a:endParaRPr>
          </a:p>
        </p:txBody>
      </p:sp>
      <p:sp>
        <p:nvSpPr>
          <p:cNvPr id="129" name="Google Shape;129;p19"/>
          <p:cNvSpPr txBox="1"/>
          <p:nvPr>
            <p:ph idx="1" type="body"/>
          </p:nvPr>
        </p:nvSpPr>
        <p:spPr>
          <a:xfrm>
            <a:off x="10148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Main problem addressed</a:t>
            </a:r>
            <a:endParaRPr b="1"/>
          </a:p>
          <a:p>
            <a:pPr indent="0" lvl="0" marL="0" rtl="0" algn="l">
              <a:spcBef>
                <a:spcPts val="600"/>
              </a:spcBef>
              <a:spcAft>
                <a:spcPts val="0"/>
              </a:spcAft>
              <a:buNone/>
            </a:pPr>
            <a:r>
              <a:rPr lang="en" sz="1200"/>
              <a:t>Two major barriers to learning a language are lack of motivation and time. This paper presents the design and development of a web browser extension that will help facilitate the learning of foreign languages.</a:t>
            </a:r>
            <a:endParaRPr sz="1200"/>
          </a:p>
        </p:txBody>
      </p:sp>
      <p:sp>
        <p:nvSpPr>
          <p:cNvPr id="130" name="Google Shape;130;p19"/>
          <p:cNvSpPr txBox="1"/>
          <p:nvPr>
            <p:ph idx="2" type="body"/>
          </p:nvPr>
        </p:nvSpPr>
        <p:spPr>
          <a:xfrm>
            <a:off x="34299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Methodology used in the paper to solve the problem</a:t>
            </a:r>
            <a:endParaRPr b="1"/>
          </a:p>
          <a:p>
            <a:pPr indent="0" lvl="0" marL="0" rtl="0" algn="l">
              <a:spcBef>
                <a:spcPts val="600"/>
              </a:spcBef>
              <a:spcAft>
                <a:spcPts val="0"/>
              </a:spcAft>
              <a:buNone/>
            </a:pPr>
            <a:r>
              <a:rPr lang="en" sz="1200"/>
              <a:t>The paper presents a novel way to learn languages while users browse the web (taking into consideration user's motivation and time constraints). The web extension overrides the default content when either a new tab or window is opened with interactive language learning material. </a:t>
            </a:r>
            <a:endParaRPr sz="1200"/>
          </a:p>
        </p:txBody>
      </p:sp>
      <p:sp>
        <p:nvSpPr>
          <p:cNvPr id="131" name="Google Shape;131;p19"/>
          <p:cNvSpPr txBox="1"/>
          <p:nvPr>
            <p:ph idx="3" type="body"/>
          </p:nvPr>
        </p:nvSpPr>
        <p:spPr>
          <a:xfrm>
            <a:off x="5845025" y="1122300"/>
            <a:ext cx="2297400" cy="306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Limitations</a:t>
            </a:r>
            <a:endParaRPr b="1"/>
          </a:p>
          <a:p>
            <a:pPr indent="0" lvl="0" marL="0" rtl="0" algn="l">
              <a:spcBef>
                <a:spcPts val="600"/>
              </a:spcBef>
              <a:spcAft>
                <a:spcPts val="0"/>
              </a:spcAft>
              <a:buNone/>
            </a:pPr>
            <a:r>
              <a:rPr lang="en" sz="1200"/>
              <a:t>The quizzes and questions generated are random and won’t help the user learn the language. Quizzes should be optimised to be based on words/phrases the user has already come across or learned.</a:t>
            </a:r>
            <a:endParaRPr sz="1200"/>
          </a:p>
          <a:p>
            <a:pPr indent="0" lvl="0" marL="0" rtl="0" algn="l">
              <a:spcBef>
                <a:spcPts val="600"/>
              </a:spcBef>
              <a:spcAft>
                <a:spcPts val="0"/>
              </a:spcAft>
              <a:buNone/>
            </a:pPr>
            <a:r>
              <a:t/>
            </a:r>
            <a:endParaRPr/>
          </a:p>
        </p:txBody>
      </p:sp>
      <p:sp>
        <p:nvSpPr>
          <p:cNvPr id="132" name="Google Shape;132;p19"/>
          <p:cNvSpPr txBox="1"/>
          <p:nvPr>
            <p:ph idx="12" type="sldNum"/>
          </p:nvPr>
        </p:nvSpPr>
        <p:spPr>
          <a:xfrm>
            <a:off x="4348076" y="4421951"/>
            <a:ext cx="548700" cy="29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rinculo template">
  <a:themeElements>
    <a:clrScheme name="Custom 347">
      <a:dk1>
        <a:srgbClr val="505670"/>
      </a:dk1>
      <a:lt1>
        <a:srgbClr val="FFFFFF"/>
      </a:lt1>
      <a:dk2>
        <a:srgbClr val="979CB8"/>
      </a:dk2>
      <a:lt2>
        <a:srgbClr val="EFF0F4"/>
      </a:lt2>
      <a:accent1>
        <a:srgbClr val="F9AC08"/>
      </a:accent1>
      <a:accent2>
        <a:srgbClr val="C48706"/>
      </a:accent2>
      <a:accent3>
        <a:srgbClr val="01ABCF"/>
      </a:accent3>
      <a:accent4>
        <a:srgbClr val="00839F"/>
      </a:accent4>
      <a:accent5>
        <a:srgbClr val="AACF20"/>
      </a:accent5>
      <a:accent6>
        <a:srgbClr val="EA3A68"/>
      </a:accent6>
      <a:hlink>
        <a:srgbClr val="50567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B64A757347514B8C74DB43ABF2946A" ma:contentTypeVersion="6" ma:contentTypeDescription="Create a new document." ma:contentTypeScope="" ma:versionID="1bf1f516620e1cf51b0c7920718f6c5e">
  <xsd:schema xmlns:xsd="http://www.w3.org/2001/XMLSchema" xmlns:xs="http://www.w3.org/2001/XMLSchema" xmlns:p="http://schemas.microsoft.com/office/2006/metadata/properties" xmlns:ns2="a7ef113b-4d0e-4302-8226-d8fb83dd0188" targetNamespace="http://schemas.microsoft.com/office/2006/metadata/properties" ma:root="true" ma:fieldsID="d79e2e6f10ddd5b660a381db757a5cd4" ns2:_="">
    <xsd:import namespace="a7ef113b-4d0e-4302-8226-d8fb83dd018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ef113b-4d0e-4302-8226-d8fb83dd01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5349AF-03F6-4BB9-8F0F-70B3E509EE6A}"/>
</file>

<file path=customXml/itemProps2.xml><?xml version="1.0" encoding="utf-8"?>
<ds:datastoreItem xmlns:ds="http://schemas.openxmlformats.org/officeDocument/2006/customXml" ds:itemID="{3C293519-D71D-4E87-8445-43B9BC84F59F}"/>
</file>

<file path=customXml/itemProps3.xml><?xml version="1.0" encoding="utf-8"?>
<ds:datastoreItem xmlns:ds="http://schemas.openxmlformats.org/officeDocument/2006/customXml" ds:itemID="{541C6572-A2B8-4746-AF83-059FE375468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0x01010063B64A757347514B8C74DB43ABF2946A</vt:lpwstr>
  </property>
</Properties>
</file>