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4"/>
  </p:sldMasterIdLst>
  <p:notesMasterIdLst>
    <p:notesMasterId r:id="rId4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9144000" cy="5143500" type="screen16x9"/>
  <p:notesSz cx="6858000" cy="9144000"/>
  <p:embeddedFontLst>
    <p:embeddedFont>
      <p:font typeface="Comfortaa" panose="020B0604020202020204" charset="0"/>
      <p:regular r:id="rId46"/>
      <p:bold r:id="rId47"/>
    </p:embeddedFont>
    <p:embeddedFont>
      <p:font typeface="Comfortaa Regular" panose="020B0604020202020204" charset="0"/>
      <p:regular r:id="rId48"/>
      <p:bold r:id="rId49"/>
    </p:embeddedFont>
    <p:embeddedFont>
      <p:font typeface="Lato Light" panose="020B0604020202020204" charset="0"/>
      <p:regular r:id="rId50"/>
      <p:bold r:id="rId51"/>
      <p:italic r:id="rId52"/>
      <p:boldItalic r:id="rId53"/>
    </p:embeddedFont>
    <p:embeddedFont>
      <p:font typeface="Roboto" panose="020B0604020202020204" charset="0"/>
      <p:regular r:id="rId54"/>
      <p:bold r:id="rId55"/>
      <p:italic r:id="rId56"/>
      <p:boldItalic r:id="rId57"/>
    </p:embeddedFont>
    <p:embeddedFont>
      <p:font typeface="Roboto Slab" panose="020B0604020202020204" charset="0"/>
      <p:regular r:id="rId58"/>
      <p:bold r:id="rId59"/>
    </p:embeddedFont>
    <p:embeddedFont>
      <p:font typeface="Shadows Into Light" panose="020B0604020202020204" charset="0"/>
      <p:regular r:id="rId60"/>
    </p:embeddedFont>
    <p:embeddedFont>
      <p:font typeface="Varela Round" panose="020B0604020202020204" charset="-79"/>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CFF46-5537-4859-8CA4-4C7D4972ADD4}" v="6" dt="2020-11-11T06:59:10.311"/>
    <p1510:client id="{DAF1044A-6904-4F95-9457-60B3D6B0E7D0}" v="1" dt="2020-12-29T05:00:17.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font" Target="fonts/font16.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font" Target="fonts/font14.fntdata"/><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S Shoban-AM.EN.U4CSE17047" userId="S::shoban005@am.students.amrita.edu::54330307-2e41-49e3-8242-f70aa3403355" providerId="AD" clId="Web-{1F9CFF46-5537-4859-8CA4-4C7D4972ADD4}"/>
    <pc:docChg chg="addSld delSld">
      <pc:chgData name="N S Shoban-AM.EN.U4CSE17047" userId="S::shoban005@am.students.amrita.edu::54330307-2e41-49e3-8242-f70aa3403355" providerId="AD" clId="Web-{1F9CFF46-5537-4859-8CA4-4C7D4972ADD4}" dt="2020-11-11T06:59:05.357" v="1"/>
      <pc:docMkLst>
        <pc:docMk/>
      </pc:docMkLst>
      <pc:sldChg chg="add del">
        <pc:chgData name="N S Shoban-AM.EN.U4CSE17047" userId="S::shoban005@am.students.amrita.edu::54330307-2e41-49e3-8242-f70aa3403355" providerId="AD" clId="Web-{1F9CFF46-5537-4859-8CA4-4C7D4972ADD4}" dt="2020-11-11T06:59:05.357" v="1"/>
        <pc:sldMkLst>
          <pc:docMk/>
          <pc:sldMk cId="0" sldId="288"/>
        </pc:sldMkLst>
      </pc:sldChg>
    </pc:docChg>
  </pc:docChgLst>
  <pc:docChgLst>
    <pc:chgData name="Krishna S R-AM.EN.U4CSE17140" userId="S::krishna0512199905@am.students.amrita.edu::0d2f4266-416d-4598-85dc-25e16bcd7f25" providerId="AD" clId="Web-{DAF1044A-6904-4F95-9457-60B3D6B0E7D0}"/>
    <pc:docChg chg="modSld">
      <pc:chgData name="Krishna S R-AM.EN.U4CSE17140" userId="S::krishna0512199905@am.students.amrita.edu::0d2f4266-416d-4598-85dc-25e16bcd7f25" providerId="AD" clId="Web-{DAF1044A-6904-4F95-9457-60B3D6B0E7D0}" dt="2020-12-29T05:00:17.515" v="0" actId="1076"/>
      <pc:docMkLst>
        <pc:docMk/>
      </pc:docMkLst>
      <pc:sldChg chg="modSp">
        <pc:chgData name="Krishna S R-AM.EN.U4CSE17140" userId="S::krishna0512199905@am.students.amrita.edu::0d2f4266-416d-4598-85dc-25e16bcd7f25" providerId="AD" clId="Web-{DAF1044A-6904-4F95-9457-60B3D6B0E7D0}" dt="2020-12-29T05:00:17.515" v="0" actId="1076"/>
        <pc:sldMkLst>
          <pc:docMk/>
          <pc:sldMk cId="0" sldId="284"/>
        </pc:sldMkLst>
        <pc:spChg chg="mod">
          <ac:chgData name="Krishna S R-AM.EN.U4CSE17140" userId="S::krishna0512199905@am.students.amrita.edu::0d2f4266-416d-4598-85dc-25e16bcd7f25" providerId="AD" clId="Web-{DAF1044A-6904-4F95-9457-60B3D6B0E7D0}" dt="2020-12-29T05:00:17.515" v="0" actId="1076"/>
          <ac:spMkLst>
            <pc:docMk/>
            <pc:sldMk cId="0" sldId="284"/>
            <ac:spMk id="5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9abc1efe5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a9abc1efe5_0_9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a9abc1efe5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a9abc1efe5_0_9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a9abc1efe5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a9abc1efe5_0_10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a9984a9b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ga9984a9b2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a9984a9b2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ga9984a9b2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9984a9b2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ga9984a9b22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9984a9b2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ga9984a9b22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9abc1efe5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ga9abc1efe5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a9abc1efe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1" name="Google Shape;511;ga9abc1efe5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9abc1efe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ga9abc1efe5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a9abc1efe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a9abc1efe5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a9abc1efe5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ga9abc1efe5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abc1efe5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 name="Google Shape;541;ga9abc1efe5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a9abc1efe5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ga9abc1efe5_1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9abc1efe5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ga9abc1efe5_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a9abc1efe5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ga9abc1efe5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fef52f45afc6b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fef52f45afc6b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fef52f45afc6b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fef52f45afc6b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afef52f45afc6b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afef52f45afc6b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1066557d1acb0f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1066557d1acb0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1066557d1acb0f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1066557d1acb0f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1066557d1acb0f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21066557d1acb0f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a9abc1efe5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a9abc1efe5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a9abc1efe5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a9abc1efe5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a9abc1efe5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a9abc1efe5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a9abc1efe5_4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a9abc1efe5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9abc1efe5_4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9abc1efe5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a9abc1efe5_4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a9abc1efe5_4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abc1efe5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a9abc1efe5_0_9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a9abc1efe5_4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a9abc1efe5_4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9abc1efe5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a9abc1efe5_0_9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a9abc1efe5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a9abc1efe5_0_9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9abc1efe5_0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a9abc1efe5_0_9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a9abc1efe5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ga9abc1efe5_0_9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a9abc1efe5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ga9abc1efe5_0_9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5430350" y="228600"/>
            <a:ext cx="1388100" cy="13881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706650" y="3872629"/>
            <a:ext cx="1097700" cy="10977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6513651" y="161669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3" name="Google Shape;33;p2"/>
          <p:cNvSpPr txBox="1">
            <a:spLocks noGrp="1"/>
          </p:cNvSpPr>
          <p:nvPr>
            <p:ph type="ctrTitle"/>
          </p:nvPr>
        </p:nvSpPr>
        <p:spPr>
          <a:xfrm>
            <a:off x="2757250" y="961350"/>
            <a:ext cx="3629400" cy="3220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4"/>
        <p:cNvGrpSpPr/>
        <p:nvPr/>
      </p:nvGrpSpPr>
      <p:grpSpPr>
        <a:xfrm>
          <a:off x="0" y="0"/>
          <a:ext cx="0" cy="0"/>
          <a:chOff x="0" y="0"/>
          <a:chExt cx="0" cy="0"/>
        </a:xfrm>
      </p:grpSpPr>
      <p:sp>
        <p:nvSpPr>
          <p:cNvPr id="275" name="Google Shape;275;p11"/>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1"/>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1"/>
          <p:cNvSpPr/>
          <p:nvPr/>
        </p:nvSpPr>
        <p:spPr>
          <a:xfrm>
            <a:off x="1812100" y="27140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1"/>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1"/>
          <p:cNvSpPr/>
          <p:nvPr/>
        </p:nvSpPr>
        <p:spPr>
          <a:xfrm>
            <a:off x="228600" y="2887250"/>
            <a:ext cx="605400" cy="605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1"/>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1"/>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1"/>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1"/>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9" name="Google Shape;289;p11"/>
          <p:cNvGrpSpPr/>
          <p:nvPr/>
        </p:nvGrpSpPr>
        <p:grpSpPr>
          <a:xfrm>
            <a:off x="8142375" y="4477573"/>
            <a:ext cx="508851" cy="478711"/>
            <a:chOff x="5972700" y="2330200"/>
            <a:chExt cx="411625" cy="387275"/>
          </a:xfrm>
        </p:grpSpPr>
        <p:sp>
          <p:nvSpPr>
            <p:cNvPr id="290" name="Google Shape;290;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11"/>
          <p:cNvGrpSpPr/>
          <p:nvPr/>
        </p:nvGrpSpPr>
        <p:grpSpPr>
          <a:xfrm>
            <a:off x="2139871" y="482540"/>
            <a:ext cx="398658" cy="631920"/>
            <a:chOff x="6718575" y="2318625"/>
            <a:chExt cx="256950" cy="407375"/>
          </a:xfrm>
        </p:grpSpPr>
        <p:sp>
          <p:nvSpPr>
            <p:cNvPr id="293" name="Google Shape;293;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1" name="Google Shape;301;p1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02" name="Google Shape;302;p1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03"/>
        <p:cNvGrpSpPr/>
        <p:nvPr/>
      </p:nvGrpSpPr>
      <p:grpSpPr>
        <a:xfrm>
          <a:off x="0" y="0"/>
          <a:ext cx="0" cy="0"/>
          <a:chOff x="0" y="0"/>
          <a:chExt cx="0" cy="0"/>
        </a:xfrm>
      </p:grpSpPr>
      <p:sp>
        <p:nvSpPr>
          <p:cNvPr id="304" name="Google Shape;304;p12"/>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2"/>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2"/>
          <p:cNvSpPr/>
          <p:nvPr/>
        </p:nvSpPr>
        <p:spPr>
          <a:xfrm>
            <a:off x="217850" y="171250"/>
            <a:ext cx="1054200" cy="10542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2"/>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2"/>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2"/>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2"/>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2"/>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2"/>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2"/>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12"/>
          <p:cNvGrpSpPr/>
          <p:nvPr/>
        </p:nvGrpSpPr>
        <p:grpSpPr>
          <a:xfrm>
            <a:off x="8142375" y="4477573"/>
            <a:ext cx="508851" cy="478711"/>
            <a:chOff x="5972700" y="2330200"/>
            <a:chExt cx="411625" cy="387275"/>
          </a:xfrm>
        </p:grpSpPr>
        <p:sp>
          <p:nvSpPr>
            <p:cNvPr id="319" name="Google Shape;319;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1" name="Google Shape;321;p12"/>
          <p:cNvGrpSpPr/>
          <p:nvPr/>
        </p:nvGrpSpPr>
        <p:grpSpPr>
          <a:xfrm>
            <a:off x="545621" y="382390"/>
            <a:ext cx="398658" cy="631920"/>
            <a:chOff x="6718575" y="2318625"/>
            <a:chExt cx="256950" cy="407375"/>
          </a:xfrm>
        </p:grpSpPr>
        <p:sp>
          <p:nvSpPr>
            <p:cNvPr id="322" name="Google Shape;322;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0" name="Google Shape;330;p12"/>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1"/>
        <p:cNvGrpSpPr/>
        <p:nvPr/>
      </p:nvGrpSpPr>
      <p:grpSpPr>
        <a:xfrm>
          <a:off x="0" y="0"/>
          <a:ext cx="0" cy="0"/>
          <a:chOff x="0" y="0"/>
          <a:chExt cx="0" cy="0"/>
        </a:xfrm>
      </p:grpSpPr>
      <p:sp>
        <p:nvSpPr>
          <p:cNvPr id="332" name="Google Shape;332;p13"/>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3"/>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3"/>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3"/>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696550" y="917625"/>
            <a:ext cx="336900" cy="3369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3"/>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3"/>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3"/>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3"/>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3"/>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2" name="Google Shape;342;p13"/>
          <p:cNvGrpSpPr/>
          <p:nvPr/>
        </p:nvGrpSpPr>
        <p:grpSpPr>
          <a:xfrm>
            <a:off x="154026" y="438904"/>
            <a:ext cx="508851" cy="478711"/>
            <a:chOff x="5972700" y="2330200"/>
            <a:chExt cx="411625" cy="387275"/>
          </a:xfrm>
        </p:grpSpPr>
        <p:sp>
          <p:nvSpPr>
            <p:cNvPr id="343" name="Google Shape;343;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 name="Google Shape;345;p13"/>
          <p:cNvSpPr txBox="1">
            <a:spLocks noGrp="1"/>
          </p:cNvSpPr>
          <p:nvPr>
            <p:ph type="body" idx="1"/>
          </p:nvPr>
        </p:nvSpPr>
        <p:spPr>
          <a:xfrm>
            <a:off x="457200" y="4177709"/>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1000"/>
              </a:spcAft>
              <a:buSzPts val="1400"/>
              <a:buNone/>
              <a:defRPr sz="1400"/>
            </a:lvl1pPr>
          </a:lstStyle>
          <a:p>
            <a:endParaRPr/>
          </a:p>
        </p:txBody>
      </p:sp>
      <p:sp>
        <p:nvSpPr>
          <p:cNvPr id="346" name="Google Shape;346;p13"/>
          <p:cNvSpPr/>
          <p:nvPr/>
        </p:nvSpPr>
        <p:spPr>
          <a:xfrm>
            <a:off x="7720375" y="103875"/>
            <a:ext cx="626400" cy="6264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7" name="Google Shape;347;p13"/>
          <p:cNvGrpSpPr/>
          <p:nvPr/>
        </p:nvGrpSpPr>
        <p:grpSpPr>
          <a:xfrm>
            <a:off x="7915421" y="229147"/>
            <a:ext cx="236882" cy="375437"/>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6" name="Google Shape;356;p13"/>
          <p:cNvSpPr txBox="1">
            <a:spLocks noGrp="1"/>
          </p:cNvSpPr>
          <p:nvPr>
            <p:ph type="sldNum" idx="12"/>
          </p:nvPr>
        </p:nvSpPr>
        <p:spPr>
          <a:xfrm>
            <a:off x="8117984" y="430368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a:off x="217850" y="17125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2" name="Google Shape;372;p14"/>
          <p:cNvGrpSpPr/>
          <p:nvPr/>
        </p:nvGrpSpPr>
        <p:grpSpPr>
          <a:xfrm>
            <a:off x="8142375" y="4477573"/>
            <a:ext cx="508851" cy="478711"/>
            <a:chOff x="5972700" y="2330200"/>
            <a:chExt cx="411625" cy="387275"/>
          </a:xfrm>
        </p:grpSpPr>
        <p:sp>
          <p:nvSpPr>
            <p:cNvPr id="373" name="Google Shape;373;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5" name="Google Shape;375;p14"/>
          <p:cNvGrpSpPr/>
          <p:nvPr/>
        </p:nvGrpSpPr>
        <p:grpSpPr>
          <a:xfrm>
            <a:off x="545621" y="382390"/>
            <a:ext cx="398658" cy="631920"/>
            <a:chOff x="6718575" y="2318625"/>
            <a:chExt cx="256950" cy="407375"/>
          </a:xfrm>
        </p:grpSpPr>
        <p:sp>
          <p:nvSpPr>
            <p:cNvPr id="376" name="Google Shape;376;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4" name="Google Shape;384;p14"/>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1812100" y="27140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228600" y="2887250"/>
            <a:ext cx="605400" cy="605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 name="Google Shape;52;p3"/>
          <p:cNvGrpSpPr/>
          <p:nvPr/>
        </p:nvGrpSpPr>
        <p:grpSpPr>
          <a:xfrm>
            <a:off x="8142375" y="4477573"/>
            <a:ext cx="508851" cy="478711"/>
            <a:chOff x="5972700" y="2330200"/>
            <a:chExt cx="411625" cy="387275"/>
          </a:xfrm>
        </p:grpSpPr>
        <p:sp>
          <p:nvSpPr>
            <p:cNvPr id="53" name="Google Shape;53;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3"/>
          <p:cNvGrpSpPr/>
          <p:nvPr/>
        </p:nvGrpSpPr>
        <p:grpSpPr>
          <a:xfrm>
            <a:off x="2139871" y="482540"/>
            <a:ext cx="398658" cy="631920"/>
            <a:chOff x="6718575" y="2318625"/>
            <a:chExt cx="256950" cy="407375"/>
          </a:xfrm>
        </p:grpSpPr>
        <p:sp>
          <p:nvSpPr>
            <p:cNvPr id="56" name="Google Shape;56;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3"/>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5" name="Google Shape;65;p3"/>
          <p:cNvSpPr txBox="1">
            <a:spLocks noGrp="1"/>
          </p:cNvSpPr>
          <p:nvPr>
            <p:ph type="body" idx="1"/>
          </p:nvPr>
        </p:nvSpPr>
        <p:spPr>
          <a:xfrm>
            <a:off x="2830925" y="1200150"/>
            <a:ext cx="2516400" cy="3120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66" name="Google Shape;66;p3"/>
          <p:cNvSpPr txBox="1">
            <a:spLocks noGrp="1"/>
          </p:cNvSpPr>
          <p:nvPr>
            <p:ph type="body" idx="2"/>
          </p:nvPr>
        </p:nvSpPr>
        <p:spPr>
          <a:xfrm>
            <a:off x="5651044" y="1200150"/>
            <a:ext cx="2671500" cy="3120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67" name="Google Shape;67;p3"/>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68"/>
        <p:cNvGrpSpPr/>
        <p:nvPr/>
      </p:nvGrpSpPr>
      <p:grpSpPr>
        <a:xfrm>
          <a:off x="0" y="0"/>
          <a:ext cx="0" cy="0"/>
          <a:chOff x="0" y="0"/>
          <a:chExt cx="0" cy="0"/>
        </a:xfrm>
      </p:grpSpPr>
      <p:sp>
        <p:nvSpPr>
          <p:cNvPr id="69" name="Google Shape;69;p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 name="Google Shape;82;p4"/>
          <p:cNvGrpSpPr/>
          <p:nvPr/>
        </p:nvGrpSpPr>
        <p:grpSpPr>
          <a:xfrm>
            <a:off x="8142375" y="4477573"/>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4"/>
          <p:cNvGrpSpPr/>
          <p:nvPr/>
        </p:nvGrpSpPr>
        <p:grpSpPr>
          <a:xfrm>
            <a:off x="545621" y="382390"/>
            <a:ext cx="398658" cy="631920"/>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96"/>
        <p:cNvGrpSpPr/>
        <p:nvPr/>
      </p:nvGrpSpPr>
      <p:grpSpPr>
        <a:xfrm>
          <a:off x="0" y="0"/>
          <a:ext cx="0" cy="0"/>
          <a:chOff x="0" y="0"/>
          <a:chExt cx="0" cy="0"/>
        </a:xfrm>
      </p:grpSpPr>
      <p:sp>
        <p:nvSpPr>
          <p:cNvPr id="97" name="Google Shape;97;p5"/>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5430350" y="228600"/>
            <a:ext cx="1388100" cy="13881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
          <p:cNvSpPr/>
          <p:nvPr/>
        </p:nvSpPr>
        <p:spPr>
          <a:xfrm>
            <a:off x="2706650" y="3872629"/>
            <a:ext cx="1097700" cy="10977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3001075" y="4182123"/>
            <a:ext cx="508851" cy="478711"/>
            <a:chOff x="5972700" y="2330200"/>
            <a:chExt cx="411625" cy="387275"/>
          </a:xfrm>
        </p:grpSpPr>
        <p:sp>
          <p:nvSpPr>
            <p:cNvPr id="110" name="Google Shape;110;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 name="Google Shape;112;p5"/>
          <p:cNvGrpSpPr/>
          <p:nvPr/>
        </p:nvGrpSpPr>
        <p:grpSpPr>
          <a:xfrm>
            <a:off x="5861768" y="506559"/>
            <a:ext cx="524975" cy="832145"/>
            <a:chOff x="6718575" y="2318625"/>
            <a:chExt cx="256950" cy="407375"/>
          </a:xfrm>
        </p:grpSpPr>
        <p:sp>
          <p:nvSpPr>
            <p:cNvPr id="113" name="Google Shape;113;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4" name="Google Shape;114;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5" name="Google Shape;115;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6" name="Google Shape;116;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7" name="Google Shape;117;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8" name="Google Shape;118;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9" name="Google Shape;119;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0" name="Google Shape;120;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21" name="Google Shape;121;p5"/>
          <p:cNvSpPr/>
          <p:nvPr/>
        </p:nvSpPr>
        <p:spPr>
          <a:xfrm>
            <a:off x="2757247" y="861970"/>
            <a:ext cx="300900" cy="3009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
          <p:cNvSpPr txBox="1">
            <a:spLocks noGrp="1"/>
          </p:cNvSpPr>
          <p:nvPr>
            <p:ph type="ctrTitle"/>
          </p:nvPr>
        </p:nvSpPr>
        <p:spPr>
          <a:xfrm>
            <a:off x="2886100" y="1888150"/>
            <a:ext cx="33717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a:endParaRPr/>
          </a:p>
        </p:txBody>
      </p:sp>
      <p:sp>
        <p:nvSpPr>
          <p:cNvPr id="125" name="Google Shape;125;p5"/>
          <p:cNvSpPr txBox="1">
            <a:spLocks noGrp="1"/>
          </p:cNvSpPr>
          <p:nvPr>
            <p:ph type="subTitle" idx="1"/>
          </p:nvPr>
        </p:nvSpPr>
        <p:spPr>
          <a:xfrm>
            <a:off x="2886100" y="2916252"/>
            <a:ext cx="33717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2000"/>
              <a:buNone/>
              <a:defRPr>
                <a:solidFill>
                  <a:schemeClr val="accent2"/>
                </a:solidFill>
              </a:defRPr>
            </a:lvl1pPr>
            <a:lvl2pPr lvl="1" algn="ctr">
              <a:lnSpc>
                <a:spcPct val="100000"/>
              </a:lnSpc>
              <a:spcBef>
                <a:spcPts val="1000"/>
              </a:spcBef>
              <a:spcAft>
                <a:spcPts val="0"/>
              </a:spcAft>
              <a:buClr>
                <a:schemeClr val="accent2"/>
              </a:buClr>
              <a:buSzPts val="3000"/>
              <a:buNone/>
              <a:defRPr sz="3000">
                <a:solidFill>
                  <a:schemeClr val="accent2"/>
                </a:solidFill>
              </a:defRPr>
            </a:lvl2pPr>
            <a:lvl3pPr lvl="2" algn="ctr">
              <a:lnSpc>
                <a:spcPct val="100000"/>
              </a:lnSpc>
              <a:spcBef>
                <a:spcPts val="1000"/>
              </a:spcBef>
              <a:spcAft>
                <a:spcPts val="0"/>
              </a:spcAft>
              <a:buClr>
                <a:schemeClr val="accent2"/>
              </a:buClr>
              <a:buSzPts val="3000"/>
              <a:buNone/>
              <a:defRPr sz="3000">
                <a:solidFill>
                  <a:schemeClr val="accent2"/>
                </a:solidFill>
              </a:defRPr>
            </a:lvl3pPr>
            <a:lvl4pPr lvl="3" algn="ctr">
              <a:lnSpc>
                <a:spcPct val="100000"/>
              </a:lnSpc>
              <a:spcBef>
                <a:spcPts val="1000"/>
              </a:spcBef>
              <a:spcAft>
                <a:spcPts val="0"/>
              </a:spcAft>
              <a:buClr>
                <a:schemeClr val="accent2"/>
              </a:buClr>
              <a:buSzPts val="3000"/>
              <a:buNone/>
              <a:defRPr sz="3000">
                <a:solidFill>
                  <a:schemeClr val="accent2"/>
                </a:solidFill>
              </a:defRPr>
            </a:lvl4pPr>
            <a:lvl5pPr lvl="4" algn="ctr">
              <a:lnSpc>
                <a:spcPct val="100000"/>
              </a:lnSpc>
              <a:spcBef>
                <a:spcPts val="1000"/>
              </a:spcBef>
              <a:spcAft>
                <a:spcPts val="0"/>
              </a:spcAft>
              <a:buClr>
                <a:schemeClr val="accent2"/>
              </a:buClr>
              <a:buSzPts val="3000"/>
              <a:buNone/>
              <a:defRPr sz="3000">
                <a:solidFill>
                  <a:schemeClr val="accent2"/>
                </a:solidFill>
              </a:defRPr>
            </a:lvl5pPr>
            <a:lvl6pPr lvl="5" algn="ctr">
              <a:lnSpc>
                <a:spcPct val="100000"/>
              </a:lnSpc>
              <a:spcBef>
                <a:spcPts val="1000"/>
              </a:spcBef>
              <a:spcAft>
                <a:spcPts val="0"/>
              </a:spcAft>
              <a:buClr>
                <a:schemeClr val="accent2"/>
              </a:buClr>
              <a:buSzPts val="3000"/>
              <a:buNone/>
              <a:defRPr sz="3000">
                <a:solidFill>
                  <a:schemeClr val="accent2"/>
                </a:solidFill>
              </a:defRPr>
            </a:lvl6pPr>
            <a:lvl7pPr lvl="6" algn="ctr">
              <a:lnSpc>
                <a:spcPct val="100000"/>
              </a:lnSpc>
              <a:spcBef>
                <a:spcPts val="1000"/>
              </a:spcBef>
              <a:spcAft>
                <a:spcPts val="0"/>
              </a:spcAft>
              <a:buClr>
                <a:schemeClr val="accent2"/>
              </a:buClr>
              <a:buSzPts val="3000"/>
              <a:buNone/>
              <a:defRPr sz="3000">
                <a:solidFill>
                  <a:schemeClr val="accent2"/>
                </a:solidFill>
              </a:defRPr>
            </a:lvl7pPr>
            <a:lvl8pPr lvl="7" algn="ctr">
              <a:lnSpc>
                <a:spcPct val="100000"/>
              </a:lnSpc>
              <a:spcBef>
                <a:spcPts val="1000"/>
              </a:spcBef>
              <a:spcAft>
                <a:spcPts val="0"/>
              </a:spcAft>
              <a:buClr>
                <a:schemeClr val="accent2"/>
              </a:buClr>
              <a:buSzPts val="3000"/>
              <a:buNone/>
              <a:defRPr sz="3000">
                <a:solidFill>
                  <a:schemeClr val="accent2"/>
                </a:solidFill>
              </a:defRPr>
            </a:lvl8pPr>
            <a:lvl9pPr lvl="8" algn="ctr">
              <a:lnSpc>
                <a:spcPct val="100000"/>
              </a:lnSpc>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26"/>
        <p:cNvGrpSpPr/>
        <p:nvPr/>
      </p:nvGrpSpPr>
      <p:grpSpPr>
        <a:xfrm>
          <a:off x="0" y="0"/>
          <a:ext cx="0" cy="0"/>
          <a:chOff x="0" y="0"/>
          <a:chExt cx="0" cy="0"/>
        </a:xfrm>
      </p:grpSpPr>
      <p:sp>
        <p:nvSpPr>
          <p:cNvPr id="127" name="Google Shape;127;p6"/>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a:off x="3109875" y="154418"/>
            <a:ext cx="508800" cy="5088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407150" y="4701449"/>
            <a:ext cx="336900" cy="3369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6"/>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6"/>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6"/>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 name="Google Shape;141;p6"/>
          <p:cNvGrpSpPr/>
          <p:nvPr/>
        </p:nvGrpSpPr>
        <p:grpSpPr>
          <a:xfrm>
            <a:off x="154026" y="4093698"/>
            <a:ext cx="508851" cy="478711"/>
            <a:chOff x="5972700" y="2330200"/>
            <a:chExt cx="411625" cy="387275"/>
          </a:xfrm>
        </p:grpSpPr>
        <p:sp>
          <p:nvSpPr>
            <p:cNvPr id="142" name="Google Shape;142;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6"/>
          <p:cNvGrpSpPr/>
          <p:nvPr/>
        </p:nvGrpSpPr>
        <p:grpSpPr>
          <a:xfrm>
            <a:off x="5222963" y="889722"/>
            <a:ext cx="292923" cy="464285"/>
            <a:chOff x="6718575" y="2318625"/>
            <a:chExt cx="256950" cy="407375"/>
          </a:xfrm>
        </p:grpSpPr>
        <p:sp>
          <p:nvSpPr>
            <p:cNvPr id="145" name="Google Shape;14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6"/>
          <p:cNvSpPr txBox="1">
            <a:spLocks noGrp="1"/>
          </p:cNvSpPr>
          <p:nvPr>
            <p:ph type="body" idx="1"/>
          </p:nvPr>
        </p:nvSpPr>
        <p:spPr>
          <a:xfrm>
            <a:off x="1242275" y="1704600"/>
            <a:ext cx="6659700" cy="819900"/>
          </a:xfrm>
          <a:prstGeom prst="rect">
            <a:avLst/>
          </a:prstGeom>
          <a:noFill/>
          <a:ln>
            <a:noFill/>
          </a:ln>
        </p:spPr>
        <p:txBody>
          <a:bodyPr spcFirstLastPara="1" wrap="square" lIns="91425" tIns="91425" rIns="91425" bIns="91425" anchor="t" anchorCtr="0">
            <a:noAutofit/>
          </a:bodyPr>
          <a:lstStyle>
            <a:lvl1pPr marL="457200" lvl="0" indent="-419100" algn="ctr">
              <a:lnSpc>
                <a:spcPct val="100000"/>
              </a:lnSpc>
              <a:spcBef>
                <a:spcPts val="600"/>
              </a:spcBef>
              <a:spcAft>
                <a:spcPts val="0"/>
              </a:spcAft>
              <a:buClr>
                <a:schemeClr val="dk1"/>
              </a:buClr>
              <a:buSzPts val="3000"/>
              <a:buChar char="○"/>
              <a:defRPr sz="3000" i="1"/>
            </a:lvl1pPr>
            <a:lvl2pPr marL="914400" lvl="1" indent="-419100" algn="ctr">
              <a:lnSpc>
                <a:spcPct val="100000"/>
              </a:lnSpc>
              <a:spcBef>
                <a:spcPts val="1000"/>
              </a:spcBef>
              <a:spcAft>
                <a:spcPts val="0"/>
              </a:spcAft>
              <a:buClr>
                <a:schemeClr val="dk1"/>
              </a:buClr>
              <a:buSzPts val="3000"/>
              <a:buChar char="◦"/>
              <a:defRPr sz="3000" i="1"/>
            </a:lvl2pPr>
            <a:lvl3pPr marL="1371600" lvl="2" indent="-419100" algn="ctr">
              <a:lnSpc>
                <a:spcPct val="100000"/>
              </a:lnSpc>
              <a:spcBef>
                <a:spcPts val="1000"/>
              </a:spcBef>
              <a:spcAft>
                <a:spcPts val="0"/>
              </a:spcAft>
              <a:buClr>
                <a:schemeClr val="dk1"/>
              </a:buClr>
              <a:buSzPts val="3000"/>
              <a:buChar char="◦"/>
              <a:defRPr sz="3000" i="1"/>
            </a:lvl3pPr>
            <a:lvl4pPr marL="1828800" lvl="3" indent="-419100" algn="ctr">
              <a:lnSpc>
                <a:spcPct val="100000"/>
              </a:lnSpc>
              <a:spcBef>
                <a:spcPts val="1000"/>
              </a:spcBef>
              <a:spcAft>
                <a:spcPts val="0"/>
              </a:spcAft>
              <a:buSzPts val="3000"/>
              <a:buChar char="◦"/>
              <a:defRPr sz="3000" i="1"/>
            </a:lvl4pPr>
            <a:lvl5pPr marL="2286000" lvl="4" indent="-419100" algn="ctr">
              <a:lnSpc>
                <a:spcPct val="100000"/>
              </a:lnSpc>
              <a:spcBef>
                <a:spcPts val="1000"/>
              </a:spcBef>
              <a:spcAft>
                <a:spcPts val="0"/>
              </a:spcAft>
              <a:buSzPts val="3000"/>
              <a:buChar char="◦"/>
              <a:defRPr sz="3000" i="1"/>
            </a:lvl5pPr>
            <a:lvl6pPr marL="2743200" lvl="5" indent="-419100" algn="ctr">
              <a:lnSpc>
                <a:spcPct val="100000"/>
              </a:lnSpc>
              <a:spcBef>
                <a:spcPts val="1000"/>
              </a:spcBef>
              <a:spcAft>
                <a:spcPts val="0"/>
              </a:spcAft>
              <a:buSzPts val="3000"/>
              <a:buChar char="◦"/>
              <a:defRPr sz="3000" i="1"/>
            </a:lvl6pPr>
            <a:lvl7pPr marL="3200400" lvl="6" indent="-419100" algn="ctr">
              <a:lnSpc>
                <a:spcPct val="100000"/>
              </a:lnSpc>
              <a:spcBef>
                <a:spcPts val="1000"/>
              </a:spcBef>
              <a:spcAft>
                <a:spcPts val="0"/>
              </a:spcAft>
              <a:buSzPts val="3000"/>
              <a:buChar char="◦"/>
              <a:defRPr sz="3000" i="1"/>
            </a:lvl7pPr>
            <a:lvl8pPr marL="3657600" lvl="7" indent="-419100" algn="ctr">
              <a:lnSpc>
                <a:spcPct val="100000"/>
              </a:lnSpc>
              <a:spcBef>
                <a:spcPts val="1000"/>
              </a:spcBef>
              <a:spcAft>
                <a:spcPts val="0"/>
              </a:spcAft>
              <a:buSzPts val="3000"/>
              <a:buChar char="◦"/>
              <a:defRPr sz="3000" i="1"/>
            </a:lvl8pPr>
            <a:lvl9pPr marL="4114800" lvl="8" indent="-419100" algn="ctr">
              <a:lnSpc>
                <a:spcPct val="100000"/>
              </a:lnSpc>
              <a:spcBef>
                <a:spcPts val="1000"/>
              </a:spcBef>
              <a:spcAft>
                <a:spcPts val="1000"/>
              </a:spcAft>
              <a:buSzPts val="3000"/>
              <a:buChar char="◦"/>
              <a:defRPr sz="3000" i="1"/>
            </a:lvl9pPr>
          </a:lstStyle>
          <a:p>
            <a:endParaRPr/>
          </a:p>
        </p:txBody>
      </p:sp>
      <p:sp>
        <p:nvSpPr>
          <p:cNvPr id="154" name="Google Shape;154;p6"/>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1" i="0" u="none" strike="noStrike" cap="none">
                <a:solidFill>
                  <a:srgbClr val="FFFFFF"/>
                </a:solidFill>
                <a:latin typeface="Arial"/>
                <a:ea typeface="Arial"/>
                <a:cs typeface="Arial"/>
                <a:sym typeface="Arial"/>
              </a:rPr>
              <a:t>“</a:t>
            </a:r>
            <a:endParaRPr sz="9600" b="1" i="0" u="none" strike="noStrike" cap="none">
              <a:solidFill>
                <a:srgbClr val="FFFFFF"/>
              </a:solidFill>
              <a:latin typeface="Arial"/>
              <a:ea typeface="Arial"/>
              <a:cs typeface="Arial"/>
              <a:sym typeface="Arial"/>
            </a:endParaRPr>
          </a:p>
        </p:txBody>
      </p:sp>
      <p:sp>
        <p:nvSpPr>
          <p:cNvPr id="155" name="Google Shape;155;p6"/>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
        <p:cNvGrpSpPr/>
        <p:nvPr/>
      </p:nvGrpSpPr>
      <p:grpSpPr>
        <a:xfrm>
          <a:off x="0" y="0"/>
          <a:ext cx="0" cy="0"/>
          <a:chOff x="0" y="0"/>
          <a:chExt cx="0" cy="0"/>
        </a:xfrm>
      </p:grpSpPr>
      <p:sp>
        <p:nvSpPr>
          <p:cNvPr id="157" name="Google Shape;157;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7"/>
          <p:cNvSpPr/>
          <p:nvPr/>
        </p:nvSpPr>
        <p:spPr>
          <a:xfrm>
            <a:off x="1812100" y="27140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228600" y="2887250"/>
            <a:ext cx="605400" cy="605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7"/>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1" name="Google Shape;171;p7"/>
          <p:cNvGrpSpPr/>
          <p:nvPr/>
        </p:nvGrpSpPr>
        <p:grpSpPr>
          <a:xfrm>
            <a:off x="8142375" y="4477573"/>
            <a:ext cx="508851" cy="478711"/>
            <a:chOff x="5972700" y="2330200"/>
            <a:chExt cx="411625" cy="387275"/>
          </a:xfrm>
        </p:grpSpPr>
        <p:sp>
          <p:nvSpPr>
            <p:cNvPr id="172" name="Google Shape;172;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7"/>
          <p:cNvGrpSpPr/>
          <p:nvPr/>
        </p:nvGrpSpPr>
        <p:grpSpPr>
          <a:xfrm>
            <a:off x="2139871" y="482540"/>
            <a:ext cx="398658" cy="631920"/>
            <a:chOff x="6718575" y="2318625"/>
            <a:chExt cx="256950" cy="407375"/>
          </a:xfrm>
        </p:grpSpPr>
        <p:sp>
          <p:nvSpPr>
            <p:cNvPr id="175" name="Google Shape;175;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 name="Google Shape;183;p7"/>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84" name="Google Shape;184;p7"/>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1000"/>
              </a:spcBef>
              <a:spcAft>
                <a:spcPts val="0"/>
              </a:spcAft>
              <a:buSzPts val="2000"/>
              <a:buChar char="◦"/>
              <a:defRPr/>
            </a:lvl2pPr>
            <a:lvl3pPr marL="1371600" lvl="2" indent="-355600" algn="l">
              <a:lnSpc>
                <a:spcPct val="100000"/>
              </a:lnSpc>
              <a:spcBef>
                <a:spcPts val="1000"/>
              </a:spcBef>
              <a:spcAft>
                <a:spcPts val="0"/>
              </a:spcAft>
              <a:buSzPts val="2000"/>
              <a:buChar char="◦"/>
              <a:defRPr/>
            </a:lvl3pPr>
            <a:lvl4pPr marL="1828800" lvl="3" indent="-355600" algn="l">
              <a:lnSpc>
                <a:spcPct val="100000"/>
              </a:lnSpc>
              <a:spcBef>
                <a:spcPts val="1000"/>
              </a:spcBef>
              <a:spcAft>
                <a:spcPts val="0"/>
              </a:spcAft>
              <a:buSzPts val="2000"/>
              <a:buChar char="◦"/>
              <a:defRPr/>
            </a:lvl4pPr>
            <a:lvl5pPr marL="2286000" lvl="4" indent="-355600" algn="l">
              <a:lnSpc>
                <a:spcPct val="100000"/>
              </a:lnSpc>
              <a:spcBef>
                <a:spcPts val="1000"/>
              </a:spcBef>
              <a:spcAft>
                <a:spcPts val="0"/>
              </a:spcAft>
              <a:buSzPts val="2000"/>
              <a:buChar char="◦"/>
              <a:defRPr/>
            </a:lvl5pPr>
            <a:lvl6pPr marL="2743200" lvl="5" indent="-355600" algn="l">
              <a:lnSpc>
                <a:spcPct val="100000"/>
              </a:lnSpc>
              <a:spcBef>
                <a:spcPts val="1000"/>
              </a:spcBef>
              <a:spcAft>
                <a:spcPts val="0"/>
              </a:spcAft>
              <a:buSzPts val="2000"/>
              <a:buChar char="◦"/>
              <a:defRPr/>
            </a:lvl6pPr>
            <a:lvl7pPr marL="3200400" lvl="6" indent="-355600" algn="l">
              <a:lnSpc>
                <a:spcPct val="100000"/>
              </a:lnSpc>
              <a:spcBef>
                <a:spcPts val="1000"/>
              </a:spcBef>
              <a:spcAft>
                <a:spcPts val="0"/>
              </a:spcAft>
              <a:buSzPts val="2000"/>
              <a:buChar char="◦"/>
              <a:defRPr/>
            </a:lvl7pPr>
            <a:lvl8pPr marL="3657600" lvl="7" indent="-355600" algn="l">
              <a:lnSpc>
                <a:spcPct val="100000"/>
              </a:lnSpc>
              <a:spcBef>
                <a:spcPts val="1000"/>
              </a:spcBef>
              <a:spcAft>
                <a:spcPts val="0"/>
              </a:spcAft>
              <a:buSzPts val="2000"/>
              <a:buChar char="◦"/>
              <a:defRPr/>
            </a:lvl8pPr>
            <a:lvl9pPr marL="4114800" lvl="8" indent="-355600" algn="l">
              <a:lnSpc>
                <a:spcPct val="100000"/>
              </a:lnSpc>
              <a:spcBef>
                <a:spcPts val="1000"/>
              </a:spcBef>
              <a:spcAft>
                <a:spcPts val="1000"/>
              </a:spcAft>
              <a:buSzPts val="2000"/>
              <a:buChar char="◦"/>
              <a:defRPr/>
            </a:lvl9pPr>
          </a:lstStyle>
          <a:p>
            <a:endParaRPr/>
          </a:p>
        </p:txBody>
      </p:sp>
      <p:sp>
        <p:nvSpPr>
          <p:cNvPr id="185" name="Google Shape;185;p7"/>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186"/>
        <p:cNvGrpSpPr/>
        <p:nvPr/>
      </p:nvGrpSpPr>
      <p:grpSpPr>
        <a:xfrm>
          <a:off x="0" y="0"/>
          <a:ext cx="0" cy="0"/>
          <a:chOff x="0" y="0"/>
          <a:chExt cx="0" cy="0"/>
        </a:xfrm>
      </p:grpSpPr>
      <p:sp>
        <p:nvSpPr>
          <p:cNvPr id="187" name="Google Shape;187;p8"/>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8"/>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8"/>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8"/>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8"/>
          <p:cNvSpPr/>
          <p:nvPr/>
        </p:nvSpPr>
        <p:spPr>
          <a:xfrm>
            <a:off x="1397225" y="337514"/>
            <a:ext cx="136800" cy="1368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8"/>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8"/>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8"/>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8"/>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8"/>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8"/>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8"/>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8"/>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1" name="Google Shape;201;p8"/>
          <p:cNvGrpSpPr/>
          <p:nvPr/>
        </p:nvGrpSpPr>
        <p:grpSpPr>
          <a:xfrm>
            <a:off x="8142375" y="4477573"/>
            <a:ext cx="508851" cy="478711"/>
            <a:chOff x="5972700" y="2330200"/>
            <a:chExt cx="411625" cy="387275"/>
          </a:xfrm>
        </p:grpSpPr>
        <p:sp>
          <p:nvSpPr>
            <p:cNvPr id="202" name="Google Shape;202;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8"/>
          <p:cNvGrpSpPr/>
          <p:nvPr/>
        </p:nvGrpSpPr>
        <p:grpSpPr>
          <a:xfrm>
            <a:off x="545621" y="382390"/>
            <a:ext cx="398658" cy="631920"/>
            <a:chOff x="6718575" y="2318625"/>
            <a:chExt cx="256950" cy="407375"/>
          </a:xfrm>
        </p:grpSpPr>
        <p:sp>
          <p:nvSpPr>
            <p:cNvPr id="205" name="Google Shape;205;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3" name="Google Shape;213;p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4"/>
        <p:cNvGrpSpPr/>
        <p:nvPr/>
      </p:nvGrpSpPr>
      <p:grpSpPr>
        <a:xfrm>
          <a:off x="0" y="0"/>
          <a:ext cx="0" cy="0"/>
          <a:chOff x="0" y="0"/>
          <a:chExt cx="0" cy="0"/>
        </a:xfrm>
      </p:grpSpPr>
      <p:sp>
        <p:nvSpPr>
          <p:cNvPr id="215" name="Google Shape;215;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9"/>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9"/>
          <p:cNvSpPr/>
          <p:nvPr/>
        </p:nvSpPr>
        <p:spPr>
          <a:xfrm>
            <a:off x="1812100" y="27140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9"/>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9"/>
          <p:cNvSpPr/>
          <p:nvPr/>
        </p:nvSpPr>
        <p:spPr>
          <a:xfrm>
            <a:off x="228600" y="2887250"/>
            <a:ext cx="605400" cy="605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9"/>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9"/>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9"/>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9"/>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9"/>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9"/>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9"/>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9"/>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9"/>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9"/>
          <p:cNvGrpSpPr/>
          <p:nvPr/>
        </p:nvGrpSpPr>
        <p:grpSpPr>
          <a:xfrm>
            <a:off x="8142375" y="4477573"/>
            <a:ext cx="508851" cy="478711"/>
            <a:chOff x="5972700" y="2330200"/>
            <a:chExt cx="411625" cy="387275"/>
          </a:xfrm>
        </p:grpSpPr>
        <p:sp>
          <p:nvSpPr>
            <p:cNvPr id="230" name="Google Shape;230;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 name="Google Shape;232;p9"/>
          <p:cNvGrpSpPr/>
          <p:nvPr/>
        </p:nvGrpSpPr>
        <p:grpSpPr>
          <a:xfrm>
            <a:off x="2139871" y="482540"/>
            <a:ext cx="398658" cy="631920"/>
            <a:chOff x="6718575" y="2318625"/>
            <a:chExt cx="256950" cy="407375"/>
          </a:xfrm>
        </p:grpSpPr>
        <p:sp>
          <p:nvSpPr>
            <p:cNvPr id="233" name="Google Shape;233;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 name="Google Shape;241;p9"/>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42" name="Google Shape;242;p9"/>
          <p:cNvSpPr txBox="1">
            <a:spLocks noGrp="1"/>
          </p:cNvSpPr>
          <p:nvPr>
            <p:ph type="body" idx="1"/>
          </p:nvPr>
        </p:nvSpPr>
        <p:spPr>
          <a:xfrm>
            <a:off x="2683000" y="1428750"/>
            <a:ext cx="1858800" cy="2739300"/>
          </a:xfrm>
          <a:prstGeom prst="rect">
            <a:avLst/>
          </a:prstGeom>
          <a:noFill/>
          <a:ln>
            <a:noFill/>
          </a:ln>
        </p:spPr>
        <p:txBody>
          <a:bodyPr spcFirstLastPara="1" wrap="square" lIns="91425" tIns="91425" rIns="91425" bIns="91425" anchor="t" anchorCtr="0">
            <a:noAutofit/>
          </a:bodyPr>
          <a:lstStyle>
            <a:lvl1pPr marL="457200" lvl="0" indent="-311150" algn="l">
              <a:lnSpc>
                <a:spcPct val="100000"/>
              </a:lnSpc>
              <a:spcBef>
                <a:spcPts val="600"/>
              </a:spcBef>
              <a:spcAft>
                <a:spcPts val="0"/>
              </a:spcAft>
              <a:buSzPts val="1300"/>
              <a:buChar char="○"/>
              <a:defRPr sz="1300"/>
            </a:lvl1pPr>
            <a:lvl2pPr marL="914400" lvl="1" indent="-311150" algn="l">
              <a:lnSpc>
                <a:spcPct val="100000"/>
              </a:lnSpc>
              <a:spcBef>
                <a:spcPts val="1000"/>
              </a:spcBef>
              <a:spcAft>
                <a:spcPts val="0"/>
              </a:spcAft>
              <a:buSzPts val="1300"/>
              <a:buChar char="◦"/>
              <a:defRPr sz="1300"/>
            </a:lvl2pPr>
            <a:lvl3pPr marL="1371600" lvl="2" indent="-311150" algn="l">
              <a:lnSpc>
                <a:spcPct val="100000"/>
              </a:lnSpc>
              <a:spcBef>
                <a:spcPts val="1000"/>
              </a:spcBef>
              <a:spcAft>
                <a:spcPts val="0"/>
              </a:spcAft>
              <a:buSzPts val="1300"/>
              <a:buChar char="◦"/>
              <a:defRPr sz="1300"/>
            </a:lvl3pPr>
            <a:lvl4pPr marL="1828800" lvl="3" indent="-311150" algn="l">
              <a:lnSpc>
                <a:spcPct val="100000"/>
              </a:lnSpc>
              <a:spcBef>
                <a:spcPts val="1000"/>
              </a:spcBef>
              <a:spcAft>
                <a:spcPts val="0"/>
              </a:spcAft>
              <a:buSzPts val="1300"/>
              <a:buChar char="◦"/>
              <a:defRPr sz="1300"/>
            </a:lvl4pPr>
            <a:lvl5pPr marL="2286000" lvl="4" indent="-311150" algn="l">
              <a:lnSpc>
                <a:spcPct val="100000"/>
              </a:lnSpc>
              <a:spcBef>
                <a:spcPts val="1000"/>
              </a:spcBef>
              <a:spcAft>
                <a:spcPts val="0"/>
              </a:spcAft>
              <a:buSzPts val="1300"/>
              <a:buChar char="◦"/>
              <a:defRPr sz="1300"/>
            </a:lvl5pPr>
            <a:lvl6pPr marL="2743200" lvl="5" indent="-311150" algn="l">
              <a:lnSpc>
                <a:spcPct val="100000"/>
              </a:lnSpc>
              <a:spcBef>
                <a:spcPts val="1000"/>
              </a:spcBef>
              <a:spcAft>
                <a:spcPts val="0"/>
              </a:spcAft>
              <a:buSzPts val="1300"/>
              <a:buChar char="◦"/>
              <a:defRPr sz="1300"/>
            </a:lvl6pPr>
            <a:lvl7pPr marL="3200400" lvl="6" indent="-311150" algn="l">
              <a:lnSpc>
                <a:spcPct val="100000"/>
              </a:lnSpc>
              <a:spcBef>
                <a:spcPts val="1000"/>
              </a:spcBef>
              <a:spcAft>
                <a:spcPts val="0"/>
              </a:spcAft>
              <a:buSzPts val="1300"/>
              <a:buChar char="◦"/>
              <a:defRPr sz="1300"/>
            </a:lvl7pPr>
            <a:lvl8pPr marL="3657600" lvl="7" indent="-311150" algn="l">
              <a:lnSpc>
                <a:spcPct val="100000"/>
              </a:lnSpc>
              <a:spcBef>
                <a:spcPts val="1000"/>
              </a:spcBef>
              <a:spcAft>
                <a:spcPts val="0"/>
              </a:spcAft>
              <a:buSzPts val="1300"/>
              <a:buChar char="◦"/>
              <a:defRPr sz="1300"/>
            </a:lvl8pPr>
            <a:lvl9pPr marL="4114800" lvl="8" indent="-311150" algn="l">
              <a:lnSpc>
                <a:spcPct val="100000"/>
              </a:lnSpc>
              <a:spcBef>
                <a:spcPts val="1000"/>
              </a:spcBef>
              <a:spcAft>
                <a:spcPts val="1000"/>
              </a:spcAft>
              <a:buSzPts val="1300"/>
              <a:buChar char="◦"/>
              <a:defRPr sz="1300"/>
            </a:lvl9pPr>
          </a:lstStyle>
          <a:p>
            <a:endParaRPr/>
          </a:p>
        </p:txBody>
      </p:sp>
      <p:sp>
        <p:nvSpPr>
          <p:cNvPr id="243" name="Google Shape;243;p9"/>
          <p:cNvSpPr txBox="1">
            <a:spLocks noGrp="1"/>
          </p:cNvSpPr>
          <p:nvPr>
            <p:ph type="body" idx="2"/>
          </p:nvPr>
        </p:nvSpPr>
        <p:spPr>
          <a:xfrm>
            <a:off x="4637114" y="1428750"/>
            <a:ext cx="1858800" cy="2739300"/>
          </a:xfrm>
          <a:prstGeom prst="rect">
            <a:avLst/>
          </a:prstGeom>
          <a:noFill/>
          <a:ln>
            <a:noFill/>
          </a:ln>
        </p:spPr>
        <p:txBody>
          <a:bodyPr spcFirstLastPara="1" wrap="square" lIns="91425" tIns="91425" rIns="91425" bIns="91425" anchor="t" anchorCtr="0">
            <a:noAutofit/>
          </a:bodyPr>
          <a:lstStyle>
            <a:lvl1pPr marL="457200" lvl="0" indent="-311150" algn="l">
              <a:lnSpc>
                <a:spcPct val="100000"/>
              </a:lnSpc>
              <a:spcBef>
                <a:spcPts val="600"/>
              </a:spcBef>
              <a:spcAft>
                <a:spcPts val="0"/>
              </a:spcAft>
              <a:buSzPts val="1300"/>
              <a:buChar char="○"/>
              <a:defRPr sz="1300"/>
            </a:lvl1pPr>
            <a:lvl2pPr marL="914400" lvl="1" indent="-311150" algn="l">
              <a:lnSpc>
                <a:spcPct val="100000"/>
              </a:lnSpc>
              <a:spcBef>
                <a:spcPts val="1000"/>
              </a:spcBef>
              <a:spcAft>
                <a:spcPts val="0"/>
              </a:spcAft>
              <a:buSzPts val="1300"/>
              <a:buChar char="◦"/>
              <a:defRPr sz="1300"/>
            </a:lvl2pPr>
            <a:lvl3pPr marL="1371600" lvl="2" indent="-311150" algn="l">
              <a:lnSpc>
                <a:spcPct val="100000"/>
              </a:lnSpc>
              <a:spcBef>
                <a:spcPts val="1000"/>
              </a:spcBef>
              <a:spcAft>
                <a:spcPts val="0"/>
              </a:spcAft>
              <a:buSzPts val="1300"/>
              <a:buChar char="◦"/>
              <a:defRPr sz="1300"/>
            </a:lvl3pPr>
            <a:lvl4pPr marL="1828800" lvl="3" indent="-311150" algn="l">
              <a:lnSpc>
                <a:spcPct val="100000"/>
              </a:lnSpc>
              <a:spcBef>
                <a:spcPts val="1000"/>
              </a:spcBef>
              <a:spcAft>
                <a:spcPts val="0"/>
              </a:spcAft>
              <a:buSzPts val="1300"/>
              <a:buChar char="◦"/>
              <a:defRPr sz="1300"/>
            </a:lvl4pPr>
            <a:lvl5pPr marL="2286000" lvl="4" indent="-311150" algn="l">
              <a:lnSpc>
                <a:spcPct val="100000"/>
              </a:lnSpc>
              <a:spcBef>
                <a:spcPts val="1000"/>
              </a:spcBef>
              <a:spcAft>
                <a:spcPts val="0"/>
              </a:spcAft>
              <a:buSzPts val="1300"/>
              <a:buChar char="◦"/>
              <a:defRPr sz="1300"/>
            </a:lvl5pPr>
            <a:lvl6pPr marL="2743200" lvl="5" indent="-311150" algn="l">
              <a:lnSpc>
                <a:spcPct val="100000"/>
              </a:lnSpc>
              <a:spcBef>
                <a:spcPts val="1000"/>
              </a:spcBef>
              <a:spcAft>
                <a:spcPts val="0"/>
              </a:spcAft>
              <a:buSzPts val="1300"/>
              <a:buChar char="◦"/>
              <a:defRPr sz="1300"/>
            </a:lvl6pPr>
            <a:lvl7pPr marL="3200400" lvl="6" indent="-311150" algn="l">
              <a:lnSpc>
                <a:spcPct val="100000"/>
              </a:lnSpc>
              <a:spcBef>
                <a:spcPts val="1000"/>
              </a:spcBef>
              <a:spcAft>
                <a:spcPts val="0"/>
              </a:spcAft>
              <a:buSzPts val="1300"/>
              <a:buChar char="◦"/>
              <a:defRPr sz="1300"/>
            </a:lvl7pPr>
            <a:lvl8pPr marL="3657600" lvl="7" indent="-311150" algn="l">
              <a:lnSpc>
                <a:spcPct val="100000"/>
              </a:lnSpc>
              <a:spcBef>
                <a:spcPts val="1000"/>
              </a:spcBef>
              <a:spcAft>
                <a:spcPts val="0"/>
              </a:spcAft>
              <a:buSzPts val="1300"/>
              <a:buChar char="◦"/>
              <a:defRPr sz="1300"/>
            </a:lvl8pPr>
            <a:lvl9pPr marL="4114800" lvl="8" indent="-311150" algn="l">
              <a:lnSpc>
                <a:spcPct val="100000"/>
              </a:lnSpc>
              <a:spcBef>
                <a:spcPts val="1000"/>
              </a:spcBef>
              <a:spcAft>
                <a:spcPts val="1000"/>
              </a:spcAft>
              <a:buSzPts val="1300"/>
              <a:buChar char="◦"/>
              <a:defRPr sz="1300"/>
            </a:lvl9pPr>
          </a:lstStyle>
          <a:p>
            <a:endParaRPr/>
          </a:p>
        </p:txBody>
      </p:sp>
      <p:sp>
        <p:nvSpPr>
          <p:cNvPr id="244" name="Google Shape;244;p9"/>
          <p:cNvSpPr txBox="1">
            <a:spLocks noGrp="1"/>
          </p:cNvSpPr>
          <p:nvPr>
            <p:ph type="body" idx="3"/>
          </p:nvPr>
        </p:nvSpPr>
        <p:spPr>
          <a:xfrm>
            <a:off x="6591228" y="1428750"/>
            <a:ext cx="1858800" cy="2739300"/>
          </a:xfrm>
          <a:prstGeom prst="rect">
            <a:avLst/>
          </a:prstGeom>
          <a:noFill/>
          <a:ln>
            <a:noFill/>
          </a:ln>
        </p:spPr>
        <p:txBody>
          <a:bodyPr spcFirstLastPara="1" wrap="square" lIns="91425" tIns="91425" rIns="91425" bIns="91425" anchor="t" anchorCtr="0">
            <a:noAutofit/>
          </a:bodyPr>
          <a:lstStyle>
            <a:lvl1pPr marL="457200" lvl="0" indent="-311150" algn="l">
              <a:lnSpc>
                <a:spcPct val="100000"/>
              </a:lnSpc>
              <a:spcBef>
                <a:spcPts val="600"/>
              </a:spcBef>
              <a:spcAft>
                <a:spcPts val="0"/>
              </a:spcAft>
              <a:buSzPts val="1300"/>
              <a:buChar char="○"/>
              <a:defRPr sz="1300"/>
            </a:lvl1pPr>
            <a:lvl2pPr marL="914400" lvl="1" indent="-311150" algn="l">
              <a:lnSpc>
                <a:spcPct val="100000"/>
              </a:lnSpc>
              <a:spcBef>
                <a:spcPts val="1000"/>
              </a:spcBef>
              <a:spcAft>
                <a:spcPts val="0"/>
              </a:spcAft>
              <a:buSzPts val="1300"/>
              <a:buChar char="◦"/>
              <a:defRPr sz="1300"/>
            </a:lvl2pPr>
            <a:lvl3pPr marL="1371600" lvl="2" indent="-311150" algn="l">
              <a:lnSpc>
                <a:spcPct val="100000"/>
              </a:lnSpc>
              <a:spcBef>
                <a:spcPts val="1000"/>
              </a:spcBef>
              <a:spcAft>
                <a:spcPts val="0"/>
              </a:spcAft>
              <a:buSzPts val="1300"/>
              <a:buChar char="◦"/>
              <a:defRPr sz="1300"/>
            </a:lvl3pPr>
            <a:lvl4pPr marL="1828800" lvl="3" indent="-311150" algn="l">
              <a:lnSpc>
                <a:spcPct val="100000"/>
              </a:lnSpc>
              <a:spcBef>
                <a:spcPts val="1000"/>
              </a:spcBef>
              <a:spcAft>
                <a:spcPts val="0"/>
              </a:spcAft>
              <a:buSzPts val="1300"/>
              <a:buChar char="◦"/>
              <a:defRPr sz="1300"/>
            </a:lvl4pPr>
            <a:lvl5pPr marL="2286000" lvl="4" indent="-311150" algn="l">
              <a:lnSpc>
                <a:spcPct val="100000"/>
              </a:lnSpc>
              <a:spcBef>
                <a:spcPts val="1000"/>
              </a:spcBef>
              <a:spcAft>
                <a:spcPts val="0"/>
              </a:spcAft>
              <a:buSzPts val="1300"/>
              <a:buChar char="◦"/>
              <a:defRPr sz="1300"/>
            </a:lvl5pPr>
            <a:lvl6pPr marL="2743200" lvl="5" indent="-311150" algn="l">
              <a:lnSpc>
                <a:spcPct val="100000"/>
              </a:lnSpc>
              <a:spcBef>
                <a:spcPts val="1000"/>
              </a:spcBef>
              <a:spcAft>
                <a:spcPts val="0"/>
              </a:spcAft>
              <a:buSzPts val="1300"/>
              <a:buChar char="◦"/>
              <a:defRPr sz="1300"/>
            </a:lvl6pPr>
            <a:lvl7pPr marL="3200400" lvl="6" indent="-311150" algn="l">
              <a:lnSpc>
                <a:spcPct val="100000"/>
              </a:lnSpc>
              <a:spcBef>
                <a:spcPts val="1000"/>
              </a:spcBef>
              <a:spcAft>
                <a:spcPts val="0"/>
              </a:spcAft>
              <a:buSzPts val="1300"/>
              <a:buChar char="◦"/>
              <a:defRPr sz="1300"/>
            </a:lvl7pPr>
            <a:lvl8pPr marL="3657600" lvl="7" indent="-311150" algn="l">
              <a:lnSpc>
                <a:spcPct val="100000"/>
              </a:lnSpc>
              <a:spcBef>
                <a:spcPts val="1000"/>
              </a:spcBef>
              <a:spcAft>
                <a:spcPts val="0"/>
              </a:spcAft>
              <a:buSzPts val="1300"/>
              <a:buChar char="◦"/>
              <a:defRPr sz="1300"/>
            </a:lvl8pPr>
            <a:lvl9pPr marL="4114800" lvl="8" indent="-311150" algn="l">
              <a:lnSpc>
                <a:spcPct val="100000"/>
              </a:lnSpc>
              <a:spcBef>
                <a:spcPts val="1000"/>
              </a:spcBef>
              <a:spcAft>
                <a:spcPts val="1000"/>
              </a:spcAft>
              <a:buSzPts val="1300"/>
              <a:buChar char="◦"/>
              <a:defRPr sz="1300"/>
            </a:lvl9pPr>
          </a:lstStyle>
          <a:p>
            <a:endParaRPr/>
          </a:p>
        </p:txBody>
      </p:sp>
      <p:sp>
        <p:nvSpPr>
          <p:cNvPr id="245" name="Google Shape;245;p9"/>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46"/>
        <p:cNvGrpSpPr/>
        <p:nvPr/>
      </p:nvGrpSpPr>
      <p:grpSpPr>
        <a:xfrm>
          <a:off x="0" y="0"/>
          <a:ext cx="0" cy="0"/>
          <a:chOff x="0" y="0"/>
          <a:chExt cx="0" cy="0"/>
        </a:xfrm>
      </p:grpSpPr>
      <p:sp>
        <p:nvSpPr>
          <p:cNvPr id="247" name="Google Shape;247;p10"/>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0"/>
          <p:cNvSpPr/>
          <p:nvPr/>
        </p:nvSpPr>
        <p:spPr>
          <a:xfrm>
            <a:off x="217850" y="17125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1" name="Google Shape;261;p10"/>
          <p:cNvGrpSpPr/>
          <p:nvPr/>
        </p:nvGrpSpPr>
        <p:grpSpPr>
          <a:xfrm>
            <a:off x="8142375" y="4477573"/>
            <a:ext cx="508851" cy="478711"/>
            <a:chOff x="5972700" y="2330200"/>
            <a:chExt cx="411625" cy="387275"/>
          </a:xfrm>
        </p:grpSpPr>
        <p:sp>
          <p:nvSpPr>
            <p:cNvPr id="262" name="Google Shape;262;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 name="Google Shape;264;p10"/>
          <p:cNvGrpSpPr/>
          <p:nvPr/>
        </p:nvGrpSpPr>
        <p:grpSpPr>
          <a:xfrm>
            <a:off x="545621" y="382390"/>
            <a:ext cx="398658" cy="631920"/>
            <a:chOff x="6718575" y="2318625"/>
            <a:chExt cx="256950" cy="407375"/>
          </a:xfrm>
        </p:grpSpPr>
        <p:sp>
          <p:nvSpPr>
            <p:cNvPr id="265" name="Google Shape;265;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3" name="Google Shape;273;p1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2"/>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1000"/>
              </a:spcBef>
              <a:spcAft>
                <a:spcPts val="0"/>
              </a:spcAft>
              <a:buClr>
                <a:schemeClr val="dk2"/>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1000"/>
              </a:spcBef>
              <a:spcAft>
                <a:spcPts val="0"/>
              </a:spcAft>
              <a:buClr>
                <a:schemeClr val="dk2"/>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1000"/>
              </a:spcBef>
              <a:spcAft>
                <a:spcPts val="100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Ayanouz.soufiane@gmail.com"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www.researchgate.net/publication/340678278_A_Smart_Chatbot_Architecture_based_NLP_and_Machine_Learning_for_Health_Care_Assistanc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28582617_Intelligent_Chatbot_using_Deep_Learning"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dspace.calstate.edu/bitstream/handle/10211.3/210198/College%20Enquiry%20Chatbot%20Report_v12.pdf?sequence=1"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open?id=1_7M_GhRiY7dDyN9prJ7s6Zboxub0ue6vl_Sh_Rm7lQI"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ijcseonline.org/pub_paper/27-IJCSE-02149.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hyperlink" Target="https://irjet.net/archives/V5/i3/IRJET-V5I3874.pdf" TargetMode="External"/><Relationship Id="rId4" Type="http://schemas.openxmlformats.org/officeDocument/2006/relationships/hyperlink" Target="http://qveraliao.com/chi18-1.pd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1wqtxts1xzle7.cloudfront.net/60786778/2_IRP62020191003-74990-1higwnz.pdf?1570124570=&amp;response-content-disposition=inline%3B+filename%3DImplementation_of_a_Chatbot_System_using.pdf&amp;Expires=1605034708&amp;Signature=Y7K7Zfyf69SLN68HnkA5CG9RmYEtwEAOq-02RQHcddnSU4Yz5Iko1~POlDBSJHBxqo93jZtS2bHgACtwJ89MM0zcX1RQQLCmgFGceXLx~L8FmQBz6FC7W7rdWJBU6ro28V-9jelyCvALK9T7fis4XlMilnuNsr-AZXv5R8QA9IMAHi~nM51adseAUW2n9odb2dScrU1u84vXx8G8Fr4j9kuGyKeKLx3IpkmXwZGl5ruTiwDHyp0Seuy1mqmXjOhJ30~pzf0k2Gns9KJNoenc4LQfvAJfhepdbARSxJ6MDZqGVfeqA1-c6BIaBl1Fc7S5J6EMqFfOBzzPfet3n0vpIw__&amp;Key-Pair-Id=APKAJLOHF5GGSLRBV4ZA"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www.ijntr.org/download_data/IJNTR03040071.pdf"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www.researchgate.net/publication/334513122_Review_of_Intent_Detection_Methods_in_the_Human-Machine_Dialogue_System"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800" b="1">
                <a:latin typeface="Shadows Into Light"/>
                <a:ea typeface="Shadows Into Light"/>
                <a:cs typeface="Shadows Into Light"/>
                <a:sym typeface="Shadows Into Light"/>
              </a:rPr>
              <a:t>Literature Review</a:t>
            </a:r>
            <a:endParaRPr sz="5800" b="1">
              <a:latin typeface="Shadows Into Light"/>
              <a:ea typeface="Shadows Into Light"/>
              <a:cs typeface="Shadows Into Light"/>
              <a:sym typeface="Shadows Into Light"/>
            </a:endParaRPr>
          </a:p>
          <a:p>
            <a:pPr marL="0" lvl="0" indent="0" algn="ctr" rtl="0">
              <a:spcBef>
                <a:spcPts val="0"/>
              </a:spcBef>
              <a:spcAft>
                <a:spcPts val="0"/>
              </a:spcAft>
              <a:buNone/>
            </a:pPr>
            <a:r>
              <a:rPr lang="en" sz="5800">
                <a:latin typeface="Shadows Into Light"/>
                <a:ea typeface="Shadows Into Light"/>
                <a:cs typeface="Shadows Into Light"/>
                <a:sym typeface="Shadows Into Light"/>
              </a:rPr>
              <a:t>Group B15</a:t>
            </a:r>
            <a:endParaRPr sz="5800" b="1">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4"/>
          <p:cNvSpPr txBox="1">
            <a:spLocks noGrp="1"/>
          </p:cNvSpPr>
          <p:nvPr>
            <p:ph type="body" idx="4294967295"/>
          </p:nvPr>
        </p:nvSpPr>
        <p:spPr>
          <a:xfrm>
            <a:off x="887375" y="811675"/>
            <a:ext cx="73038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All Work and no Play? Conversations with a Question-and-Answer Chatbot in the Wild</a:t>
            </a:r>
            <a:endParaRPr sz="2400">
              <a:solidFill>
                <a:srgbClr val="00839F"/>
              </a:solidFill>
              <a:latin typeface="Varela Round"/>
              <a:ea typeface="Varela Round"/>
              <a:cs typeface="Varela Round"/>
              <a:sym typeface="Varela Round"/>
            </a:endParaRPr>
          </a:p>
        </p:txBody>
      </p:sp>
      <p:sp>
        <p:nvSpPr>
          <p:cNvPr id="455" name="Google Shape;455;p24"/>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
        <p:nvSpPr>
          <p:cNvPr id="456" name="Google Shape;456;p24"/>
          <p:cNvSpPr txBox="1"/>
          <p:nvPr/>
        </p:nvSpPr>
        <p:spPr>
          <a:xfrm>
            <a:off x="2568900" y="1965150"/>
            <a:ext cx="40062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45606"/>
              </a:lnSpc>
              <a:spcBef>
                <a:spcPts val="0"/>
              </a:spcBef>
              <a:spcAft>
                <a:spcPts val="0"/>
              </a:spcAft>
              <a:buNone/>
            </a:pPr>
            <a:r>
              <a:rPr lang="en" sz="1700">
                <a:solidFill>
                  <a:srgbClr val="FC4067"/>
                </a:solidFill>
                <a:latin typeface="Varela Round"/>
                <a:ea typeface="Varela Round"/>
                <a:cs typeface="Varela Round"/>
                <a:sym typeface="Varela Round"/>
              </a:rPr>
              <a:t>Why this project is relevant to us?</a:t>
            </a:r>
            <a:endParaRPr sz="1700">
              <a:solidFill>
                <a:srgbClr val="FC4067"/>
              </a:solidFill>
              <a:latin typeface="Varela Round"/>
              <a:ea typeface="Varela Round"/>
              <a:cs typeface="Varela Round"/>
              <a:sym typeface="Varela Round"/>
            </a:endParaRPr>
          </a:p>
          <a:p>
            <a:pPr marL="0" lvl="0" indent="0" algn="ctr"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By studying log data from a field deployment of a questionand-answer conversational agent, They characterize the rich forms of conversational interactions users had with the agent. The main areas of conversations include feedback-giving, playful chit-chat, system inquiry, and habitual communicative utterances. Likewise we wanted make sure that we can have lively conversation with the users.</a:t>
            </a: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5"/>
          <p:cNvSpPr txBox="1">
            <a:spLocks noGrp="1"/>
          </p:cNvSpPr>
          <p:nvPr>
            <p:ph type="body" idx="4294967295"/>
          </p:nvPr>
        </p:nvSpPr>
        <p:spPr>
          <a:xfrm>
            <a:off x="1264575" y="560225"/>
            <a:ext cx="70410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All Work and no Play? Conversations with a Question-and-Answer Chatbot in the Wild</a:t>
            </a:r>
            <a:endParaRPr sz="1600">
              <a:solidFill>
                <a:srgbClr val="00839F"/>
              </a:solidFill>
              <a:latin typeface="Varela Round"/>
              <a:ea typeface="Varela Round"/>
              <a:cs typeface="Varela Round"/>
              <a:sym typeface="Varela Round"/>
            </a:endParaRPr>
          </a:p>
        </p:txBody>
      </p:sp>
      <p:sp>
        <p:nvSpPr>
          <p:cNvPr id="462" name="Google Shape;462;p25"/>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sp>
        <p:nvSpPr>
          <p:cNvPr id="463" name="Google Shape;463;p25"/>
          <p:cNvSpPr txBox="1"/>
          <p:nvPr/>
        </p:nvSpPr>
        <p:spPr>
          <a:xfrm>
            <a:off x="700350" y="1415075"/>
            <a:ext cx="42993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500">
                <a:solidFill>
                  <a:srgbClr val="FC4067"/>
                </a:solidFill>
                <a:latin typeface="Varela Round"/>
                <a:ea typeface="Varela Round"/>
                <a:cs typeface="Varela Round"/>
                <a:sym typeface="Varela Round"/>
              </a:rPr>
              <a:t>Main problem addressed</a:t>
            </a:r>
            <a:endParaRPr sz="1500">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Many conversational agents (CAs) are developed to answer users’ questions in a specialized domain. In everyday use of CAs, user experience may extend beyond satisfying information needs to the enjoyment of conversations with CAs, some of which represent playful interactions. By studying a field deployment of a Human Resource chatbot, we report on users’ interest areas in conversational interactions to inform the development of CAs. We discuss design implications for CAs, and directions for developing adaptive agents based on users’ conversational behaviors.</a:t>
            </a:r>
            <a:endParaRPr sz="1600">
              <a:solidFill>
                <a:srgbClr val="00839F"/>
              </a:solidFill>
              <a:highlight>
                <a:schemeClr val="lt2"/>
              </a:highlight>
              <a:latin typeface="Varela Round"/>
              <a:ea typeface="Varela Round"/>
              <a:cs typeface="Varela Round"/>
              <a:sym typeface="Varela Round"/>
            </a:endParaRPr>
          </a:p>
        </p:txBody>
      </p:sp>
      <p:sp>
        <p:nvSpPr>
          <p:cNvPr id="464" name="Google Shape;464;p25"/>
          <p:cNvSpPr txBox="1"/>
          <p:nvPr/>
        </p:nvSpPr>
        <p:spPr>
          <a:xfrm>
            <a:off x="4999650" y="1366650"/>
            <a:ext cx="3574200" cy="241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FC4067"/>
                </a:solidFill>
                <a:latin typeface="Varela Round"/>
                <a:ea typeface="Varela Round"/>
                <a:cs typeface="Varela Round"/>
                <a:sym typeface="Varela Round"/>
              </a:rPr>
              <a:t>Implementation used in the paper to solve the problem</a:t>
            </a:r>
            <a:endParaRPr>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For the analysis, we utilized the natural language classifiers (NLCs) of the system to provide a characterization of users’ conversational input. Here we briefly discuss the NLCs to provide background for our methodology. The technical details of the NLCs are beyond the scope of this paper. Many current CA technologies rely on NLCs to classify a user input (e.g., “hello”) into a higher-level category of intent (e.g., “GREETING”) known to the system in order to retrieve answers.</a:t>
            </a:r>
            <a:endParaRPr sz="11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6"/>
          <p:cNvSpPr txBox="1">
            <a:spLocks noGrp="1"/>
          </p:cNvSpPr>
          <p:nvPr>
            <p:ph type="body" idx="4294967295"/>
          </p:nvPr>
        </p:nvSpPr>
        <p:spPr>
          <a:xfrm>
            <a:off x="1310300" y="811675"/>
            <a:ext cx="69495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All Work and no Play? Conversations with a Question-and-Answer Chatbot in the Wild</a:t>
            </a:r>
            <a:endParaRPr sz="1600">
              <a:solidFill>
                <a:srgbClr val="00839F"/>
              </a:solidFill>
              <a:latin typeface="Varela Round"/>
              <a:ea typeface="Varela Round"/>
              <a:cs typeface="Varela Round"/>
              <a:sym typeface="Varela Round"/>
            </a:endParaRPr>
          </a:p>
        </p:txBody>
      </p:sp>
      <p:sp>
        <p:nvSpPr>
          <p:cNvPr id="470" name="Google Shape;470;p26"/>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12</a:t>
            </a:fld>
            <a:endParaRPr/>
          </a:p>
        </p:txBody>
      </p:sp>
      <p:sp>
        <p:nvSpPr>
          <p:cNvPr id="471" name="Google Shape;471;p26"/>
          <p:cNvSpPr txBox="1"/>
          <p:nvPr/>
        </p:nvSpPr>
        <p:spPr>
          <a:xfrm>
            <a:off x="2568900" y="1965150"/>
            <a:ext cx="40062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l" rtl="0">
              <a:lnSpc>
                <a:spcPct val="145606"/>
              </a:lnSpc>
              <a:spcBef>
                <a:spcPts val="0"/>
              </a:spcBef>
              <a:spcAft>
                <a:spcPts val="0"/>
              </a:spcAft>
              <a:buNone/>
            </a:pPr>
            <a:r>
              <a:rPr lang="en" sz="1600">
                <a:solidFill>
                  <a:srgbClr val="FC4067"/>
                </a:solidFill>
                <a:latin typeface="Varela Round"/>
                <a:ea typeface="Varela Round"/>
                <a:cs typeface="Varela Round"/>
                <a:sym typeface="Varela Round"/>
              </a:rPr>
              <a:t>Limitations</a:t>
            </a:r>
            <a:endParaRPr sz="1600">
              <a:solidFill>
                <a:srgbClr val="FC4067"/>
              </a:solidFill>
              <a:latin typeface="Varela Round"/>
              <a:ea typeface="Varela Round"/>
              <a:cs typeface="Varela Round"/>
              <a:sym typeface="Varela Round"/>
            </a:endParaRPr>
          </a:p>
          <a:p>
            <a:pPr marL="0" lvl="0" indent="0" algn="just"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The problem here is that they were able to use many participants here to create all the different kinds of responses which they were able to pull it off without any funds but for us it is a hard job most impossible to do.</a:t>
            </a:r>
            <a:endParaRPr sz="1600">
              <a:solidFill>
                <a:srgbClr val="FC4067"/>
              </a:solidFill>
              <a:latin typeface="Varela Round"/>
              <a:ea typeface="Varela Round"/>
              <a:cs typeface="Varela Round"/>
              <a:sym typeface="Varela Rou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7"/>
          <p:cNvSpPr txBox="1">
            <a:spLocks noGrp="1"/>
          </p:cNvSpPr>
          <p:nvPr>
            <p:ph type="ctrTitle" idx="4294967295"/>
          </p:nvPr>
        </p:nvSpPr>
        <p:spPr>
          <a:xfrm>
            <a:off x="685800" y="724200"/>
            <a:ext cx="7772400" cy="8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000"/>
              </a:spcAft>
              <a:buNone/>
            </a:pPr>
            <a:r>
              <a:rPr lang="en" sz="2400" b="1">
                <a:solidFill>
                  <a:srgbClr val="FFD966"/>
                </a:solidFill>
                <a:latin typeface="Varela Round"/>
                <a:ea typeface="Varela Round"/>
                <a:cs typeface="Varela Round"/>
                <a:sym typeface="Varela Round"/>
              </a:rPr>
              <a:t>Papers chosen by Krishna</a:t>
            </a:r>
            <a:endParaRPr sz="2400" b="1" i="0" u="none" strike="noStrike" cap="none">
              <a:solidFill>
                <a:srgbClr val="FFD966"/>
              </a:solidFill>
            </a:endParaRPr>
          </a:p>
        </p:txBody>
      </p:sp>
      <p:sp>
        <p:nvSpPr>
          <p:cNvPr id="477" name="Google Shape;477;p27"/>
          <p:cNvSpPr txBox="1">
            <a:spLocks noGrp="1"/>
          </p:cNvSpPr>
          <p:nvPr>
            <p:ph type="ctrTitle" idx="4294967295"/>
          </p:nvPr>
        </p:nvSpPr>
        <p:spPr>
          <a:xfrm>
            <a:off x="750950" y="2698175"/>
            <a:ext cx="7772400" cy="894900"/>
          </a:xfrm>
          <a:prstGeom prst="rect">
            <a:avLst/>
          </a:prstGeom>
          <a:noFill/>
          <a:ln>
            <a:noFill/>
          </a:ln>
        </p:spPr>
        <p:txBody>
          <a:bodyPr spcFirstLastPara="1" wrap="square" lIns="91425" tIns="91425" rIns="91425" bIns="91425" anchor="ctr" anchorCtr="0">
            <a:noAutofit/>
          </a:bodyPr>
          <a:lstStyle/>
          <a:p>
            <a:pPr marL="457200" lvl="0" indent="-317500" algn="l" rtl="0">
              <a:lnSpc>
                <a:spcPct val="158937"/>
              </a:lnSpc>
              <a:spcBef>
                <a:spcPts val="0"/>
              </a:spcBef>
              <a:spcAft>
                <a:spcPts val="0"/>
              </a:spcAft>
              <a:buClr>
                <a:srgbClr val="FFFFFF"/>
              </a:buClr>
              <a:buSzPts val="1400"/>
              <a:buFont typeface="Varela Round"/>
              <a:buChar char="●"/>
            </a:pPr>
            <a:r>
              <a:rPr lang="en" sz="1400">
                <a:solidFill>
                  <a:srgbClr val="FFFFFF"/>
                </a:solidFill>
                <a:latin typeface="Varela Round"/>
                <a:ea typeface="Varela Round"/>
                <a:cs typeface="Varela Round"/>
                <a:sym typeface="Varela Round"/>
              </a:rPr>
              <a:t>A Smart Chatbot Architecture based NLP and Machine learning for health care assistance.</a:t>
            </a:r>
            <a:endParaRPr sz="1400">
              <a:solidFill>
                <a:srgbClr val="FFFFFF"/>
              </a:solidFill>
              <a:latin typeface="Varela Round"/>
              <a:ea typeface="Varela Round"/>
              <a:cs typeface="Varela Round"/>
              <a:sym typeface="Varela Round"/>
            </a:endParaRPr>
          </a:p>
          <a:p>
            <a:pPr marL="0" lvl="0" indent="0" algn="l" rtl="0">
              <a:lnSpc>
                <a:spcPct val="158937"/>
              </a:lnSpc>
              <a:spcBef>
                <a:spcPts val="0"/>
              </a:spcBef>
              <a:spcAft>
                <a:spcPts val="0"/>
              </a:spcAft>
              <a:buNone/>
            </a:pPr>
            <a:endParaRPr sz="1400">
              <a:solidFill>
                <a:srgbClr val="FFFFFF"/>
              </a:solidFill>
              <a:latin typeface="Varela Round"/>
              <a:ea typeface="Varela Round"/>
              <a:cs typeface="Varela Round"/>
              <a:sym typeface="Varela Round"/>
            </a:endParaRPr>
          </a:p>
          <a:p>
            <a:pPr marL="457200" lvl="0" indent="-330200" algn="l" rtl="0">
              <a:lnSpc>
                <a:spcPct val="145606"/>
              </a:lnSpc>
              <a:spcBef>
                <a:spcPts val="0"/>
              </a:spcBef>
              <a:spcAft>
                <a:spcPts val="0"/>
              </a:spcAft>
              <a:buClr>
                <a:srgbClr val="FFFFFF"/>
              </a:buClr>
              <a:buSzPts val="1600"/>
              <a:buFont typeface="Varela Round"/>
              <a:buChar char="●"/>
            </a:pPr>
            <a:r>
              <a:rPr lang="en" sz="1400">
                <a:solidFill>
                  <a:srgbClr val="FFFFFF"/>
                </a:solidFill>
                <a:latin typeface="Varela Round"/>
                <a:ea typeface="Varela Round"/>
                <a:cs typeface="Varela Round"/>
                <a:sym typeface="Varela Round"/>
              </a:rPr>
              <a:t>Intelligent Chatbot using Deep Learning.</a:t>
            </a:r>
            <a:endParaRPr sz="1400">
              <a:solidFill>
                <a:srgbClr val="FFFFFF"/>
              </a:solidFill>
              <a:latin typeface="Varela Round"/>
              <a:ea typeface="Varela Round"/>
              <a:cs typeface="Varela Round"/>
              <a:sym typeface="Varela Round"/>
            </a:endParaRPr>
          </a:p>
          <a:p>
            <a:pPr marL="0" lvl="0" indent="0" algn="l" rtl="0">
              <a:lnSpc>
                <a:spcPct val="153418"/>
              </a:lnSpc>
              <a:spcBef>
                <a:spcPts val="0"/>
              </a:spcBef>
              <a:spcAft>
                <a:spcPts val="0"/>
              </a:spcAft>
              <a:buNone/>
            </a:pPr>
            <a:endParaRPr sz="1400">
              <a:solidFill>
                <a:srgbClr val="FFFFFF"/>
              </a:solidFill>
              <a:latin typeface="Varela Round"/>
              <a:ea typeface="Varela Round"/>
              <a:cs typeface="Varela Round"/>
              <a:sym typeface="Varela Round"/>
            </a:endParaRPr>
          </a:p>
          <a:p>
            <a:pPr marL="457200" lvl="0" indent="-330200" algn="l" rtl="0">
              <a:lnSpc>
                <a:spcPct val="120000"/>
              </a:lnSpc>
              <a:spcBef>
                <a:spcPts val="0"/>
              </a:spcBef>
              <a:spcAft>
                <a:spcPts val="0"/>
              </a:spcAft>
              <a:buClr>
                <a:srgbClr val="FFFFFF"/>
              </a:buClr>
              <a:buSzPts val="1600"/>
              <a:buFont typeface="Varela Round"/>
              <a:buChar char="●"/>
            </a:pPr>
            <a:r>
              <a:rPr lang="en" sz="1400">
                <a:solidFill>
                  <a:srgbClr val="FFFFFF"/>
                </a:solidFill>
                <a:latin typeface="Varela Round"/>
                <a:ea typeface="Varela Round"/>
                <a:cs typeface="Varela Round"/>
                <a:sym typeface="Varela Round"/>
              </a:rPr>
              <a:t>Implementing a College Enquiry Chatbot.</a:t>
            </a:r>
            <a:endParaRPr sz="1400">
              <a:solidFill>
                <a:srgbClr val="FFFFFF"/>
              </a:solidFill>
              <a:latin typeface="Varela Round"/>
              <a:ea typeface="Varela Round"/>
              <a:cs typeface="Varela Round"/>
              <a:sym typeface="Varela Round"/>
            </a:endParaRPr>
          </a:p>
          <a:p>
            <a:pPr marL="457200" lvl="0" indent="0" algn="l" rtl="0">
              <a:lnSpc>
                <a:spcPct val="158937"/>
              </a:lnSpc>
              <a:spcBef>
                <a:spcPts val="0"/>
              </a:spcBef>
              <a:spcAft>
                <a:spcPts val="0"/>
              </a:spcAft>
              <a:buNone/>
            </a:pPr>
            <a:endParaRPr sz="1400">
              <a:solidFill>
                <a:srgbClr val="FFFFFF"/>
              </a:solidFill>
              <a:latin typeface="Varela Round"/>
              <a:ea typeface="Varela Round"/>
              <a:cs typeface="Varela Round"/>
              <a:sym typeface="Varela Round"/>
            </a:endParaRPr>
          </a:p>
          <a:p>
            <a:pPr marL="0" lvl="0" indent="0" algn="l" rtl="0">
              <a:spcBef>
                <a:spcPts val="0"/>
              </a:spcBef>
              <a:spcAft>
                <a:spcPts val="1000"/>
              </a:spcAft>
              <a:buNone/>
            </a:pPr>
            <a:endParaRPr sz="2100" b="1">
              <a:solidFill>
                <a:srgbClr val="FFFFFF"/>
              </a:solidFill>
              <a:latin typeface="Varela Round"/>
              <a:ea typeface="Varela Round"/>
              <a:cs typeface="Varela Round"/>
              <a:sym typeface="Varela Round"/>
            </a:endParaRPr>
          </a:p>
        </p:txBody>
      </p:sp>
      <p:sp>
        <p:nvSpPr>
          <p:cNvPr id="478" name="Google Shape;478;p27"/>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8"/>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600">
                <a:solidFill>
                  <a:srgbClr val="00839F"/>
                </a:solidFill>
                <a:latin typeface="Varela Round"/>
                <a:ea typeface="Varela Round"/>
                <a:cs typeface="Varela Round"/>
                <a:sym typeface="Varela Round"/>
              </a:rPr>
              <a:t>A Smart Chatbot Architecture based NLP and Machine learning for health care assistance.</a:t>
            </a:r>
            <a:endParaRPr sz="1600">
              <a:solidFill>
                <a:srgbClr val="00839F"/>
              </a:solidFill>
              <a:latin typeface="Varela Round"/>
              <a:ea typeface="Varela Round"/>
              <a:cs typeface="Varela Round"/>
              <a:sym typeface="Varela Round"/>
            </a:endParaRPr>
          </a:p>
        </p:txBody>
      </p:sp>
      <p:sp>
        <p:nvSpPr>
          <p:cNvPr id="484" name="Google Shape;484;p2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
        <p:nvSpPr>
          <p:cNvPr id="485" name="Google Shape;485;p28"/>
          <p:cNvSpPr txBox="1"/>
          <p:nvPr/>
        </p:nvSpPr>
        <p:spPr>
          <a:xfrm>
            <a:off x="732925" y="1425500"/>
            <a:ext cx="40062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700">
                <a:solidFill>
                  <a:srgbClr val="FC4067"/>
                </a:solidFill>
                <a:latin typeface="Varela Round"/>
                <a:ea typeface="Varela Round"/>
                <a:cs typeface="Varela Round"/>
                <a:sym typeface="Varela Round"/>
              </a:rPr>
              <a:t>Title</a:t>
            </a:r>
            <a:endParaRPr sz="1700">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200">
                <a:solidFill>
                  <a:srgbClr val="434343"/>
                </a:solidFill>
                <a:latin typeface="Varela Round"/>
                <a:ea typeface="Varela Round"/>
                <a:cs typeface="Varela Round"/>
                <a:sym typeface="Varela Round"/>
              </a:rPr>
              <a:t>A Smart Chatbot Architecture based NLP and Machine learning for health care assistance.</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a:solidFill>
                  <a:srgbClr val="434343"/>
                </a:solidFill>
                <a:latin typeface="Varela Round"/>
                <a:ea typeface="Varela Round"/>
                <a:cs typeface="Varela Round"/>
                <a:sym typeface="Varela Round"/>
              </a:rPr>
              <a:t>Soufyane Ayanouz,</a:t>
            </a:r>
            <a:r>
              <a:rPr lang="en" sz="1200">
                <a:solidFill>
                  <a:srgbClr val="434343"/>
                </a:solidFill>
                <a:highlight>
                  <a:srgbClr val="DEE9F2"/>
                </a:highlight>
                <a:latin typeface="Varela Round"/>
                <a:ea typeface="Varela Round"/>
                <a:cs typeface="Varela Round"/>
                <a:sym typeface="Varela Round"/>
              </a:rPr>
              <a:t> Boudhir Anouar Abdelhakim, </a:t>
            </a:r>
            <a:r>
              <a:rPr lang="en" sz="1200">
                <a:solidFill>
                  <a:srgbClr val="434343"/>
                </a:solidFill>
                <a:highlight>
                  <a:srgbClr val="DEE9F2"/>
                </a:highlight>
              </a:rPr>
              <a:t>Mohammed Benhmed.</a:t>
            </a:r>
            <a:r>
              <a:rPr lang="en" sz="1200">
                <a:solidFill>
                  <a:srgbClr val="434343"/>
                </a:solidFill>
                <a:highlight>
                  <a:srgbClr val="DEE9F2"/>
                </a:highlight>
                <a:latin typeface="Varela Round"/>
                <a:ea typeface="Varela Round"/>
                <a:cs typeface="Varela Round"/>
                <a:sym typeface="Varela Round"/>
              </a:rPr>
              <a:t> </a:t>
            </a:r>
            <a:r>
              <a:rPr lang="en" sz="1200">
                <a:solidFill>
                  <a:srgbClr val="434343"/>
                </a:solidFill>
                <a:latin typeface="Varela Round"/>
                <a:ea typeface="Varela Round"/>
                <a:cs typeface="Varela Round"/>
                <a:sym typeface="Varela Round"/>
              </a:rPr>
              <a:t>List Laboratory, Faculty of Sciences and Techniques Bp416 Tangier-Morocco</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a:solidFill>
                  <a:srgbClr val="434343"/>
                </a:solidFill>
                <a:uFill>
                  <a:noFill/>
                </a:uFill>
                <a:latin typeface="Varela Round"/>
                <a:ea typeface="Varela Round"/>
                <a:cs typeface="Varela Round"/>
                <a:sym typeface="Varela Round"/>
                <a:hlinkClick r:id="rId3">
                  <a:extLst>
                    <a:ext uri="{A12FA001-AC4F-418D-AE19-62706E023703}">
                      <ahyp:hlinkClr xmlns:ahyp="http://schemas.microsoft.com/office/drawing/2018/hyperlinkcolor" val="tx"/>
                    </a:ext>
                  </a:extLst>
                </a:hlinkClick>
              </a:rPr>
              <a:t>Ayanouz.soufiane@gmail.com</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u="sng">
                <a:solidFill>
                  <a:schemeClr val="hlink"/>
                </a:solidFill>
                <a:latin typeface="Varela Round"/>
                <a:ea typeface="Varela Round"/>
                <a:cs typeface="Varela Round"/>
                <a:sym typeface="Varela Round"/>
                <a:hlinkClick r:id="rId4"/>
              </a:rPr>
              <a:t>Paper Link</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486" name="Google Shape;486;p28"/>
          <p:cNvSpPr txBox="1"/>
          <p:nvPr/>
        </p:nvSpPr>
        <p:spPr>
          <a:xfrm>
            <a:off x="4543775" y="1562075"/>
            <a:ext cx="3574200" cy="24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C4067"/>
                </a:solidFill>
                <a:latin typeface="Varela Round"/>
                <a:ea typeface="Varela Round"/>
                <a:cs typeface="Varela Round"/>
                <a:sym typeface="Varela Round"/>
              </a:rPr>
              <a:t>How is the selected paper relevant for your project?</a:t>
            </a:r>
            <a:endParaRPr>
              <a:solidFill>
                <a:srgbClr val="FC4067"/>
              </a:solidFill>
              <a:latin typeface="Varela Round"/>
              <a:ea typeface="Varela Round"/>
              <a:cs typeface="Varela Round"/>
              <a:sym typeface="Varela Round"/>
            </a:endParaRPr>
          </a:p>
          <a:p>
            <a:pPr marL="0" lvl="0" indent="0" algn="l" rtl="0">
              <a:spcBef>
                <a:spcPts val="0"/>
              </a:spcBef>
              <a:spcAft>
                <a:spcPts val="0"/>
              </a:spcAft>
              <a:buNone/>
            </a:pPr>
            <a:endParaRPr>
              <a:solidFill>
                <a:srgbClr val="00839F"/>
              </a:solidFill>
              <a:latin typeface="Varela Round"/>
              <a:ea typeface="Varela Round"/>
              <a:cs typeface="Varela Round"/>
              <a:sym typeface="Varela Round"/>
            </a:endParaRPr>
          </a:p>
          <a:p>
            <a:pPr marL="0" lvl="0" indent="0" algn="l" rtl="0">
              <a:spcBef>
                <a:spcPts val="0"/>
              </a:spcBef>
              <a:spcAft>
                <a:spcPts val="0"/>
              </a:spcAft>
              <a:buNone/>
            </a:pPr>
            <a:r>
              <a:rPr lang="en" sz="1200">
                <a:solidFill>
                  <a:srgbClr val="434343"/>
                </a:solidFill>
                <a:latin typeface="Varela Round"/>
                <a:ea typeface="Varela Round"/>
                <a:cs typeface="Varela Round"/>
                <a:sym typeface="Varela Round"/>
              </a:rPr>
              <a:t>The paper explains a conversational agent </a:t>
            </a:r>
            <a:r>
              <a:rPr lang="en" sz="1200">
                <a:solidFill>
                  <a:srgbClr val="434343"/>
                </a:solidFill>
                <a:highlight>
                  <a:srgbClr val="DEE9F2"/>
                </a:highlight>
                <a:latin typeface="Varela Round"/>
                <a:ea typeface="Varela Round"/>
                <a:cs typeface="Varela Round"/>
                <a:sym typeface="Varela Round"/>
              </a:rPr>
              <a:t>that</a:t>
            </a: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 can communicate with a human by using natural language. Especially in the field of medicine using Natural language processing in the modeling of conversation and architecture is taken from the neural machine translation domain.</a:t>
            </a: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9"/>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600">
                <a:solidFill>
                  <a:srgbClr val="00839F"/>
                </a:solidFill>
                <a:latin typeface="Varela Round"/>
                <a:ea typeface="Varela Round"/>
                <a:cs typeface="Varela Round"/>
                <a:sym typeface="Varela Round"/>
              </a:rPr>
              <a:t>A Smart Chatbot Architecture based NLP and Machine learning for health care assistance.</a:t>
            </a:r>
            <a:endParaRPr sz="1600">
              <a:solidFill>
                <a:srgbClr val="00839F"/>
              </a:solidFill>
              <a:latin typeface="Varela Round"/>
              <a:ea typeface="Varela Round"/>
              <a:cs typeface="Varela Round"/>
              <a:sym typeface="Varela Round"/>
            </a:endParaRPr>
          </a:p>
        </p:txBody>
      </p:sp>
      <p:sp>
        <p:nvSpPr>
          <p:cNvPr id="492" name="Google Shape;492;p29"/>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15</a:t>
            </a:fld>
            <a:endParaRPr/>
          </a:p>
        </p:txBody>
      </p:sp>
      <p:sp>
        <p:nvSpPr>
          <p:cNvPr id="493" name="Google Shape;493;p29"/>
          <p:cNvSpPr txBox="1"/>
          <p:nvPr/>
        </p:nvSpPr>
        <p:spPr>
          <a:xfrm>
            <a:off x="1763675" y="1359400"/>
            <a:ext cx="5505600" cy="19131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500">
                <a:solidFill>
                  <a:srgbClr val="FC4067"/>
                </a:solidFill>
                <a:latin typeface="Varela Round"/>
                <a:ea typeface="Varela Round"/>
                <a:cs typeface="Varela Round"/>
                <a:sym typeface="Varela Round"/>
              </a:rPr>
              <a:t>Main problem addressed</a:t>
            </a:r>
            <a:endParaRPr sz="1500">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The paper talks about the new development in artificial intelligence and the new wave of thinking have the potential to entirely change the experience of customers to provide the best services in such a way that echoes with the modern customers. Especially in the field of medicine, a medical based chatbot offers a personalized analysis based upon symptoms. In the future, the recognition of the symptoms of bots and the performance of diagnosis will be highly improved with the  addition  of  support  for  further  medical  features</a:t>
            </a:r>
            <a:r>
              <a:rPr lang="en" sz="1200">
                <a:solidFill>
                  <a:srgbClr val="434343"/>
                </a:solidFill>
                <a:highlight>
                  <a:srgbClr val="DEE9F2"/>
                </a:highlight>
                <a:latin typeface="Varela Round"/>
                <a:ea typeface="Varela Round"/>
                <a:cs typeface="Varela Round"/>
                <a:sym typeface="Varela Round"/>
              </a:rPr>
              <a:t>.</a:t>
            </a:r>
            <a:endParaRPr sz="15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494" name="Google Shape;494;p29"/>
          <p:cNvSpPr txBox="1"/>
          <p:nvPr/>
        </p:nvSpPr>
        <p:spPr>
          <a:xfrm>
            <a:off x="4999650" y="1070200"/>
            <a:ext cx="3574200" cy="2410200"/>
          </a:xfrm>
          <a:prstGeom prst="rect">
            <a:avLst/>
          </a:prstGeom>
          <a:noFill/>
          <a:ln>
            <a:noFill/>
          </a:ln>
        </p:spPr>
        <p:txBody>
          <a:bodyPr spcFirstLastPara="1" wrap="square" lIns="91425" tIns="91425" rIns="91425" bIns="91425" anchor="t" anchorCtr="0">
            <a:noAutofit/>
          </a:bodyPr>
          <a:lstStyle/>
          <a:p>
            <a:pPr marL="0" lvl="0" indent="0" algn="l" rtl="0">
              <a:lnSpc>
                <a:spcPct val="158937"/>
              </a:lnSpc>
              <a:spcBef>
                <a:spcPts val="0"/>
              </a:spcBef>
              <a:spcAft>
                <a:spcPts val="0"/>
              </a:spcAft>
              <a:buNone/>
            </a:pP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endParaRPr sz="1100">
              <a:solidFill>
                <a:srgbClr val="434343"/>
              </a:solidFill>
              <a:highlight>
                <a:srgbClr val="DEE9F2"/>
              </a:highlight>
              <a:latin typeface="Varela Round"/>
              <a:ea typeface="Varela Round"/>
              <a:cs typeface="Varela Round"/>
              <a:sym typeface="Varela Round"/>
            </a:endParaRPr>
          </a:p>
          <a:p>
            <a:pPr marL="0" lvl="0" indent="0" algn="just" rtl="0">
              <a:spcBef>
                <a:spcPts val="0"/>
              </a:spcBef>
              <a:spcAft>
                <a:spcPts val="0"/>
              </a:spcAft>
              <a:buNone/>
            </a:pPr>
            <a:endParaRPr sz="1200">
              <a:solidFill>
                <a:srgbClr val="00839F"/>
              </a:solidFill>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0"/>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600">
                <a:solidFill>
                  <a:srgbClr val="00839F"/>
                </a:solidFill>
                <a:latin typeface="Varela Round"/>
                <a:ea typeface="Varela Round"/>
                <a:cs typeface="Varela Round"/>
                <a:sym typeface="Varela Round"/>
              </a:rPr>
              <a:t>A Smart Chatbot Architecture based NLP and Machine learning for health care assistance.</a:t>
            </a:r>
            <a:endParaRPr sz="1600">
              <a:solidFill>
                <a:srgbClr val="00839F"/>
              </a:solidFill>
              <a:latin typeface="Varela Round"/>
              <a:ea typeface="Varela Round"/>
              <a:cs typeface="Varela Round"/>
              <a:sym typeface="Varela Round"/>
            </a:endParaRPr>
          </a:p>
        </p:txBody>
      </p:sp>
      <p:sp>
        <p:nvSpPr>
          <p:cNvPr id="500" name="Google Shape;500;p3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16</a:t>
            </a:fld>
            <a:endParaRPr/>
          </a:p>
        </p:txBody>
      </p:sp>
      <p:sp>
        <p:nvSpPr>
          <p:cNvPr id="501" name="Google Shape;501;p30"/>
          <p:cNvSpPr txBox="1"/>
          <p:nvPr/>
        </p:nvSpPr>
        <p:spPr>
          <a:xfrm>
            <a:off x="1494000" y="1407750"/>
            <a:ext cx="61560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chemeClr val="accent5"/>
                </a:solidFill>
                <a:latin typeface="Varela Round"/>
                <a:ea typeface="Varela Round"/>
                <a:cs typeface="Varela Round"/>
                <a:sym typeface="Varela Round"/>
              </a:rPr>
              <a:t>Methodology used in the paper to solve the problem</a:t>
            </a:r>
            <a:endParaRPr>
              <a:solidFill>
                <a:schemeClr val="accent5"/>
              </a:solidFill>
              <a:latin typeface="Varela Round"/>
              <a:ea typeface="Varela Round"/>
              <a:cs typeface="Varela Round"/>
              <a:sym typeface="Varela Round"/>
            </a:endParaRPr>
          </a:p>
          <a:p>
            <a:pPr marL="0" lvl="0" indent="0" algn="l" rtl="0">
              <a:spcBef>
                <a:spcPts val="600"/>
              </a:spcBef>
              <a:spcAft>
                <a:spcPts val="0"/>
              </a:spcAft>
              <a:buNone/>
            </a:pPr>
            <a:endParaRPr>
              <a:solidFill>
                <a:schemeClr val="accent5"/>
              </a:solidFill>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 The chatbot uses  artificial intelligence and natural language processing in the modeling of conversation. </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The model used both manual training and automated training methods to map Q&amp;A document datasets of different types of company to train the model and a Node server for handling the user’s request and then route it to suitable components. </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It also used Intent classifier to interpret its meaning  and then relate it to that intent which is Supported by the chatbot and entity extractor to extract the critical information from the Query of the user.</a:t>
            </a:r>
            <a:endParaRPr sz="1600">
              <a:solidFill>
                <a:srgbClr val="FC4067"/>
              </a:solidFill>
              <a:latin typeface="Varela Round"/>
              <a:ea typeface="Varela Round"/>
              <a:cs typeface="Varela Round"/>
              <a:sym typeface="Varela Rou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1"/>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600">
                <a:solidFill>
                  <a:srgbClr val="00839F"/>
                </a:solidFill>
                <a:latin typeface="Varela Round"/>
                <a:ea typeface="Varela Round"/>
                <a:cs typeface="Varela Round"/>
                <a:sym typeface="Varela Round"/>
              </a:rPr>
              <a:t>A Smart Chatbot Architecture based NLP and Machine learning for health care assistance.</a:t>
            </a:r>
            <a:endParaRPr sz="1600">
              <a:solidFill>
                <a:srgbClr val="00839F"/>
              </a:solidFill>
              <a:latin typeface="Varela Round"/>
              <a:ea typeface="Varela Round"/>
              <a:cs typeface="Varela Round"/>
              <a:sym typeface="Varela Round"/>
            </a:endParaRPr>
          </a:p>
        </p:txBody>
      </p:sp>
      <p:sp>
        <p:nvSpPr>
          <p:cNvPr id="507" name="Google Shape;507;p3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17</a:t>
            </a:fld>
            <a:endParaRPr/>
          </a:p>
        </p:txBody>
      </p:sp>
      <p:sp>
        <p:nvSpPr>
          <p:cNvPr id="508" name="Google Shape;508;p31"/>
          <p:cNvSpPr txBox="1"/>
          <p:nvPr/>
        </p:nvSpPr>
        <p:spPr>
          <a:xfrm>
            <a:off x="2304425" y="1743050"/>
            <a:ext cx="40062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45606"/>
              </a:lnSpc>
              <a:spcBef>
                <a:spcPts val="0"/>
              </a:spcBef>
              <a:spcAft>
                <a:spcPts val="0"/>
              </a:spcAft>
              <a:buNone/>
            </a:pPr>
            <a:r>
              <a:rPr lang="en" sz="1600">
                <a:solidFill>
                  <a:srgbClr val="FC4067"/>
                </a:solidFill>
                <a:latin typeface="Varela Round"/>
                <a:ea typeface="Varela Round"/>
                <a:cs typeface="Varela Round"/>
                <a:sym typeface="Varela Round"/>
              </a:rPr>
              <a:t>Limitations</a:t>
            </a:r>
            <a:endParaRPr sz="1600">
              <a:solidFill>
                <a:srgbClr val="FC4067"/>
              </a:solidFill>
              <a:latin typeface="Varela Round"/>
              <a:ea typeface="Varela Round"/>
              <a:cs typeface="Varela Round"/>
              <a:sym typeface="Varela Round"/>
            </a:endParaRPr>
          </a:p>
          <a:p>
            <a:pPr marL="0" lvl="0" indent="0" algn="just"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The chat is managed by a managing agent and it does not have an automated agent to </a:t>
            </a:r>
            <a:r>
              <a:rPr lang="en" sz="1100">
                <a:solidFill>
                  <a:srgbClr val="434343"/>
                </a:solidFill>
                <a:highlight>
                  <a:srgbClr val="DEE9F2"/>
                </a:highlight>
                <a:latin typeface="Varela Round"/>
                <a:ea typeface="Varela Round"/>
                <a:cs typeface="Varela Round"/>
                <a:sym typeface="Varela Round"/>
              </a:rPr>
              <a:t>enable  the  bot  to take  a </a:t>
            </a:r>
            <a:r>
              <a:rPr lang="en" sz="1200">
                <a:solidFill>
                  <a:srgbClr val="434343"/>
                </a:solidFill>
                <a:highlight>
                  <a:srgbClr val="DEE9F2"/>
                </a:highlight>
                <a:latin typeface="Varela Round"/>
                <a:ea typeface="Varela Round"/>
                <a:cs typeface="Varela Round"/>
                <a:sym typeface="Varela Round"/>
              </a:rPr>
              <a:t>maximum of happy paths from the conversation so that we may increase the satisfaction of the end-user.</a:t>
            </a: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a:p>
            <a:pPr marL="0" lvl="0" indent="0" algn="l" rtl="0">
              <a:lnSpc>
                <a:spcPct val="145606"/>
              </a:lnSpc>
              <a:spcBef>
                <a:spcPts val="0"/>
              </a:spcBef>
              <a:spcAft>
                <a:spcPts val="0"/>
              </a:spcAft>
              <a:buNone/>
            </a:pPr>
            <a:endParaRPr sz="1600">
              <a:solidFill>
                <a:srgbClr val="FC4067"/>
              </a:solidFill>
              <a:latin typeface="Varela Round"/>
              <a:ea typeface="Varela Round"/>
              <a:cs typeface="Varela Round"/>
              <a:sym typeface="Varela Rou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2"/>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Intelligent Chatbot using Deep Learning</a:t>
            </a:r>
            <a:endParaRPr sz="1600">
              <a:solidFill>
                <a:srgbClr val="00839F"/>
              </a:solidFill>
              <a:latin typeface="Varela Round"/>
              <a:ea typeface="Varela Round"/>
              <a:cs typeface="Varela Round"/>
              <a:sym typeface="Varela Round"/>
            </a:endParaRPr>
          </a:p>
        </p:txBody>
      </p:sp>
      <p:sp>
        <p:nvSpPr>
          <p:cNvPr id="514" name="Google Shape;514;p32"/>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18</a:t>
            </a:fld>
            <a:endParaRPr/>
          </a:p>
        </p:txBody>
      </p:sp>
      <p:sp>
        <p:nvSpPr>
          <p:cNvPr id="515" name="Google Shape;515;p32"/>
          <p:cNvSpPr txBox="1"/>
          <p:nvPr/>
        </p:nvSpPr>
        <p:spPr>
          <a:xfrm>
            <a:off x="732925" y="1425500"/>
            <a:ext cx="33210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700">
                <a:solidFill>
                  <a:srgbClr val="FC4067"/>
                </a:solidFill>
                <a:latin typeface="Varela Round"/>
                <a:ea typeface="Varela Round"/>
                <a:cs typeface="Varela Round"/>
                <a:sym typeface="Varela Round"/>
              </a:rPr>
              <a:t>Title</a:t>
            </a:r>
            <a:endParaRPr sz="1700">
              <a:solidFill>
                <a:srgbClr val="FC4067"/>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a:solidFill>
                  <a:srgbClr val="434343"/>
                </a:solidFill>
                <a:latin typeface="Varela Round"/>
                <a:ea typeface="Varela Round"/>
                <a:cs typeface="Varela Round"/>
                <a:sym typeface="Varela Round"/>
              </a:rPr>
              <a:t>Intelligent Chatbot using Deep Learning, Anjana Tiha,  UID : U00619942 University of Memphis Spring, 2018 Professor Vasile Rus Project Committee Members -</a:t>
            </a:r>
            <a:endParaRPr sz="1200">
              <a:solidFill>
                <a:srgbClr val="434343"/>
              </a:solidFill>
              <a:latin typeface="Varela Round"/>
              <a:ea typeface="Varela Round"/>
              <a:cs typeface="Varela Round"/>
              <a:sym typeface="Varela Round"/>
            </a:endParaRPr>
          </a:p>
          <a:p>
            <a:pPr marL="0" lvl="0" indent="0" algn="l" rtl="0">
              <a:lnSpc>
                <a:spcPct val="91992"/>
              </a:lnSpc>
              <a:spcBef>
                <a:spcPts val="0"/>
              </a:spcBef>
              <a:spcAft>
                <a:spcPts val="0"/>
              </a:spcAft>
              <a:buNone/>
            </a:pPr>
            <a:r>
              <a:rPr lang="en" sz="1200">
                <a:solidFill>
                  <a:srgbClr val="434343"/>
                </a:solidFill>
                <a:latin typeface="Varela Round"/>
                <a:ea typeface="Varela Round"/>
                <a:cs typeface="Varela Round"/>
                <a:sym typeface="Varela Round"/>
              </a:rPr>
              <a:t>Prof. Vasile Rus, Prof. Nirman Kumar, </a:t>
            </a:r>
            <a:endParaRPr sz="1200">
              <a:solidFill>
                <a:srgbClr val="434343"/>
              </a:solidFill>
              <a:latin typeface="Varela Round"/>
              <a:ea typeface="Varela Round"/>
              <a:cs typeface="Varela Round"/>
              <a:sym typeface="Varela Round"/>
            </a:endParaRPr>
          </a:p>
          <a:p>
            <a:pPr marL="0" lvl="0" indent="0" algn="l" rtl="0">
              <a:lnSpc>
                <a:spcPct val="91992"/>
              </a:lnSpc>
              <a:spcBef>
                <a:spcPts val="0"/>
              </a:spcBef>
              <a:spcAft>
                <a:spcPts val="0"/>
              </a:spcAft>
              <a:buNone/>
            </a:pPr>
            <a:r>
              <a:rPr lang="en" sz="1200">
                <a:solidFill>
                  <a:srgbClr val="434343"/>
                </a:solidFill>
                <a:latin typeface="Varela Round"/>
                <a:ea typeface="Varela Round"/>
                <a:cs typeface="Varela Round"/>
                <a:sym typeface="Varela Round"/>
              </a:rPr>
              <a:t>Prof. Kan Yang</a:t>
            </a:r>
            <a:endParaRPr sz="1200">
              <a:solidFill>
                <a:srgbClr val="434343"/>
              </a:solidFill>
              <a:latin typeface="Varela Round"/>
              <a:ea typeface="Varela Round"/>
              <a:cs typeface="Varela Round"/>
              <a:sym typeface="Varela Round"/>
            </a:endParaRPr>
          </a:p>
          <a:p>
            <a:pPr marL="0" lvl="0" indent="0" algn="l" rtl="0">
              <a:lnSpc>
                <a:spcPct val="91992"/>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91992"/>
              </a:lnSpc>
              <a:spcBef>
                <a:spcPts val="0"/>
              </a:spcBef>
              <a:spcAft>
                <a:spcPts val="0"/>
              </a:spcAft>
              <a:buNone/>
            </a:pPr>
            <a:r>
              <a:rPr lang="en" sz="1200" u="sng">
                <a:solidFill>
                  <a:schemeClr val="hlink"/>
                </a:solidFill>
                <a:latin typeface="Varela Round"/>
                <a:ea typeface="Varela Round"/>
                <a:cs typeface="Varela Round"/>
                <a:sym typeface="Varela Round"/>
                <a:hlinkClick r:id="rId3"/>
              </a:rPr>
              <a:t>Paper Link</a:t>
            </a:r>
            <a:endParaRPr sz="1200">
              <a:solidFill>
                <a:srgbClr val="434343"/>
              </a:solidFill>
              <a:latin typeface="Varela Round"/>
              <a:ea typeface="Varela Round"/>
              <a:cs typeface="Varela Round"/>
              <a:sym typeface="Varela Round"/>
            </a:endParaRPr>
          </a:p>
          <a:p>
            <a:pPr marL="0" lvl="0" indent="0" algn="l" rtl="0">
              <a:lnSpc>
                <a:spcPct val="91992"/>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516" name="Google Shape;516;p32"/>
          <p:cNvSpPr txBox="1"/>
          <p:nvPr/>
        </p:nvSpPr>
        <p:spPr>
          <a:xfrm>
            <a:off x="4543775" y="1425500"/>
            <a:ext cx="3574200" cy="24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C4067"/>
                </a:solidFill>
                <a:latin typeface="Varela Round"/>
                <a:ea typeface="Varela Round"/>
                <a:cs typeface="Varela Round"/>
                <a:sym typeface="Varela Round"/>
              </a:rPr>
              <a:t>How is the selected paper relevant for your project?</a:t>
            </a:r>
            <a:endParaRPr>
              <a:solidFill>
                <a:srgbClr val="FC4067"/>
              </a:solidFill>
              <a:latin typeface="Varela Round"/>
              <a:ea typeface="Varela Round"/>
              <a:cs typeface="Varela Round"/>
              <a:sym typeface="Varela Round"/>
            </a:endParaRPr>
          </a:p>
          <a:p>
            <a:pPr marL="0" lvl="0" indent="0" algn="l" rtl="0">
              <a:spcBef>
                <a:spcPts val="0"/>
              </a:spcBef>
              <a:spcAft>
                <a:spcPts val="0"/>
              </a:spcAft>
              <a:buNone/>
            </a:pPr>
            <a:endParaRPr>
              <a:solidFill>
                <a:srgbClr val="FC4067"/>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a:solidFill>
                  <a:srgbClr val="434343"/>
                </a:solidFill>
                <a:latin typeface="Varela Round"/>
                <a:ea typeface="Varela Round"/>
                <a:cs typeface="Varela Round"/>
                <a:sym typeface="Varela Round"/>
              </a:rPr>
              <a:t>This paper uses Deep learning techniques and the module  used is Google’s Neural machine Translation(NMT) Model which is based on Sequence to Sequence modeling with encoder-decoder architecture. </a:t>
            </a: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spcBef>
                <a:spcPts val="0"/>
              </a:spcBef>
              <a:spcAft>
                <a:spcPts val="0"/>
              </a:spcAft>
              <a:buNone/>
            </a:pPr>
            <a:endParaRPr>
              <a:solidFill>
                <a:srgbClr val="FC4067"/>
              </a:solidFill>
              <a:latin typeface="Varela Round"/>
              <a:ea typeface="Varela Round"/>
              <a:cs typeface="Varela Round"/>
              <a:sym typeface="Varela Round"/>
            </a:endParaRPr>
          </a:p>
          <a:p>
            <a:pPr marL="0" lvl="0" indent="0" algn="l" rtl="0">
              <a:spcBef>
                <a:spcPts val="0"/>
              </a:spcBef>
              <a:spcAft>
                <a:spcPts val="0"/>
              </a:spcAft>
              <a:buNone/>
            </a:pPr>
            <a:endParaRPr>
              <a:solidFill>
                <a:srgbClr val="00839F"/>
              </a:solidFill>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3"/>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Intelligent Chatbot using Deep Learning</a:t>
            </a:r>
            <a:endParaRPr sz="1600">
              <a:solidFill>
                <a:srgbClr val="00839F"/>
              </a:solidFill>
              <a:latin typeface="Varela Round"/>
              <a:ea typeface="Varela Round"/>
              <a:cs typeface="Varela Round"/>
              <a:sym typeface="Varela Round"/>
            </a:endParaRPr>
          </a:p>
        </p:txBody>
      </p:sp>
      <p:sp>
        <p:nvSpPr>
          <p:cNvPr id="522" name="Google Shape;522;p33"/>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19</a:t>
            </a:fld>
            <a:endParaRPr/>
          </a:p>
        </p:txBody>
      </p:sp>
      <p:sp>
        <p:nvSpPr>
          <p:cNvPr id="523" name="Google Shape;523;p33"/>
          <p:cNvSpPr txBox="1"/>
          <p:nvPr/>
        </p:nvSpPr>
        <p:spPr>
          <a:xfrm>
            <a:off x="1844150" y="1465750"/>
            <a:ext cx="53448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500">
                <a:solidFill>
                  <a:schemeClr val="accent5"/>
                </a:solidFill>
                <a:latin typeface="Varela Round"/>
                <a:ea typeface="Varela Round"/>
                <a:cs typeface="Varela Round"/>
                <a:sym typeface="Varela Round"/>
              </a:rPr>
              <a:t>Main problem addressed</a:t>
            </a:r>
            <a:endParaRPr sz="1700">
              <a:solidFill>
                <a:srgbClr val="FC4067"/>
              </a:solidFill>
              <a:latin typeface="Varela Round"/>
              <a:ea typeface="Varela Round"/>
              <a:cs typeface="Varela Round"/>
              <a:sym typeface="Varela Round"/>
            </a:endParaRPr>
          </a:p>
          <a:p>
            <a:pPr marL="0" lvl="0" indent="0" algn="just" rtl="0">
              <a:lnSpc>
                <a:spcPct val="145606"/>
              </a:lnSpc>
              <a:spcBef>
                <a:spcPts val="0"/>
              </a:spcBef>
              <a:spcAft>
                <a:spcPts val="0"/>
              </a:spcAft>
              <a:buNone/>
            </a:pPr>
            <a:r>
              <a:rPr lang="en" sz="1200">
                <a:solidFill>
                  <a:srgbClr val="434343"/>
                </a:solidFill>
                <a:latin typeface="Varela Round"/>
                <a:ea typeface="Varela Round"/>
                <a:cs typeface="Varela Round"/>
                <a:sym typeface="Varela Round"/>
              </a:rPr>
              <a:t>The paper addresses that Many people also use their own Sequence to Sequence module. But, due to their lack complexity they fail to perform well. However, with more time and effort building a more comprehensive dialogue generation unit could solve dialogue generation problem is specifically better. Hence, Sequence to Sequence module with encoder-decoder architecture built on bi-directional LSTM cells and Neural attention mechanism,Beam Search could be a more preferable task.</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524" name="Google Shape;524;p33"/>
          <p:cNvSpPr txBox="1"/>
          <p:nvPr/>
        </p:nvSpPr>
        <p:spPr>
          <a:xfrm>
            <a:off x="4543775" y="1197475"/>
            <a:ext cx="3574200" cy="2410200"/>
          </a:xfrm>
          <a:prstGeom prst="rect">
            <a:avLst/>
          </a:prstGeom>
          <a:noFill/>
          <a:ln>
            <a:noFill/>
          </a:ln>
        </p:spPr>
        <p:txBody>
          <a:bodyPr spcFirstLastPara="1" wrap="square" lIns="91425" tIns="91425" rIns="91425" bIns="91425" anchor="t" anchorCtr="0">
            <a:noAutofit/>
          </a:bodyPr>
          <a:lstStyle/>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spcBef>
                <a:spcPts val="0"/>
              </a:spcBef>
              <a:spcAft>
                <a:spcPts val="0"/>
              </a:spcAft>
              <a:buNone/>
            </a:pPr>
            <a:endParaRPr>
              <a:solidFill>
                <a:srgbClr val="FC4067"/>
              </a:solidFill>
              <a:latin typeface="Varela Round"/>
              <a:ea typeface="Varela Round"/>
              <a:cs typeface="Varela Round"/>
              <a:sym typeface="Varela Round"/>
            </a:endParaRPr>
          </a:p>
          <a:p>
            <a:pPr marL="0" lvl="0" indent="0" algn="l" rtl="0">
              <a:spcBef>
                <a:spcPts val="0"/>
              </a:spcBef>
              <a:spcAft>
                <a:spcPts val="0"/>
              </a:spcAft>
              <a:buNone/>
            </a:pPr>
            <a:endParaRPr>
              <a:solidFill>
                <a:srgbClr val="00839F"/>
              </a:solidFill>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258375" y="666150"/>
            <a:ext cx="2142000" cy="263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0"/>
              </a:spcAft>
              <a:buNone/>
            </a:pPr>
            <a:r>
              <a:rPr lang="en" sz="1400" b="1">
                <a:solidFill>
                  <a:srgbClr val="FFFFFF"/>
                </a:solidFill>
                <a:latin typeface="Varela Round"/>
                <a:ea typeface="Varela Round"/>
                <a:cs typeface="Varela Round"/>
                <a:sym typeface="Varela Round"/>
              </a:rPr>
              <a:t>A total of 12 papers was used for reference! Everyone chose 3 papers each.</a:t>
            </a:r>
            <a:endParaRPr>
              <a:solidFill>
                <a:srgbClr val="FFFFFF"/>
              </a:solidFill>
            </a:endParaRPr>
          </a:p>
        </p:txBody>
      </p:sp>
      <p:sp>
        <p:nvSpPr>
          <p:cNvPr id="395" name="Google Shape;395;p16"/>
          <p:cNvSpPr txBox="1">
            <a:spLocks noGrp="1"/>
          </p:cNvSpPr>
          <p:nvPr>
            <p:ph type="body" idx="1"/>
          </p:nvPr>
        </p:nvSpPr>
        <p:spPr>
          <a:xfrm>
            <a:off x="3071750" y="1683025"/>
            <a:ext cx="2516400" cy="236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 sz="1700" b="1">
                <a:solidFill>
                  <a:srgbClr val="4A5C65"/>
                </a:solidFill>
              </a:rPr>
              <a:t>Group members:</a:t>
            </a:r>
            <a:endParaRPr sz="1700" b="1">
              <a:solidFill>
                <a:srgbClr val="4A5C65"/>
              </a:solidFill>
            </a:endParaRPr>
          </a:p>
          <a:p>
            <a:pPr marL="0" lvl="0" indent="0" algn="l" rtl="0">
              <a:lnSpc>
                <a:spcPct val="100000"/>
              </a:lnSpc>
              <a:spcBef>
                <a:spcPts val="600"/>
              </a:spcBef>
              <a:spcAft>
                <a:spcPts val="0"/>
              </a:spcAft>
              <a:buClr>
                <a:schemeClr val="dk1"/>
              </a:buClr>
              <a:buSzPts val="1100"/>
              <a:buFont typeface="Arial"/>
              <a:buNone/>
            </a:pPr>
            <a:r>
              <a:rPr lang="en" sz="1700" b="1">
                <a:solidFill>
                  <a:srgbClr val="4A5C65"/>
                </a:solidFill>
              </a:rPr>
              <a:t>    Krishna S R</a:t>
            </a:r>
            <a:endParaRPr sz="1700" b="1">
              <a:solidFill>
                <a:srgbClr val="4A5C65"/>
              </a:solidFill>
            </a:endParaRPr>
          </a:p>
          <a:p>
            <a:pPr marL="0" lvl="0" indent="0" algn="l" rtl="0">
              <a:lnSpc>
                <a:spcPct val="100000"/>
              </a:lnSpc>
              <a:spcBef>
                <a:spcPts val="600"/>
              </a:spcBef>
              <a:spcAft>
                <a:spcPts val="0"/>
              </a:spcAft>
              <a:buClr>
                <a:schemeClr val="dk1"/>
              </a:buClr>
              <a:buSzPts val="1100"/>
              <a:buFont typeface="Arial"/>
              <a:buNone/>
            </a:pPr>
            <a:r>
              <a:rPr lang="en" sz="1700" b="1">
                <a:solidFill>
                  <a:srgbClr val="4A5C65"/>
                </a:solidFill>
              </a:rPr>
              <a:t>    S Sasi Raj Madesh</a:t>
            </a:r>
            <a:endParaRPr sz="1700" b="1">
              <a:solidFill>
                <a:srgbClr val="4A5C65"/>
              </a:solidFill>
            </a:endParaRPr>
          </a:p>
          <a:p>
            <a:pPr marL="0" lvl="0" indent="0" algn="l" rtl="0">
              <a:lnSpc>
                <a:spcPct val="100000"/>
              </a:lnSpc>
              <a:spcBef>
                <a:spcPts val="600"/>
              </a:spcBef>
              <a:spcAft>
                <a:spcPts val="0"/>
              </a:spcAft>
              <a:buClr>
                <a:schemeClr val="dk1"/>
              </a:buClr>
              <a:buSzPts val="1100"/>
              <a:buFont typeface="Arial"/>
              <a:buNone/>
            </a:pPr>
            <a:r>
              <a:rPr lang="en" sz="1700" b="1">
                <a:solidFill>
                  <a:srgbClr val="4A5C65"/>
                </a:solidFill>
              </a:rPr>
              <a:t>    V Pradhiv</a:t>
            </a:r>
            <a:endParaRPr sz="1700" b="1">
              <a:solidFill>
                <a:srgbClr val="4A5C65"/>
              </a:solidFill>
            </a:endParaRPr>
          </a:p>
          <a:p>
            <a:pPr marL="0" lvl="0" indent="0" algn="l" rtl="0">
              <a:lnSpc>
                <a:spcPct val="100000"/>
              </a:lnSpc>
              <a:spcBef>
                <a:spcPts val="600"/>
              </a:spcBef>
              <a:spcAft>
                <a:spcPts val="0"/>
              </a:spcAft>
              <a:buClr>
                <a:schemeClr val="dk1"/>
              </a:buClr>
              <a:buSzPts val="1100"/>
              <a:buFont typeface="Arial"/>
              <a:buNone/>
            </a:pPr>
            <a:r>
              <a:rPr lang="en" sz="1700" b="1">
                <a:solidFill>
                  <a:srgbClr val="4A5C65"/>
                </a:solidFill>
              </a:rPr>
              <a:t>    N S Shoban</a:t>
            </a:r>
            <a:endParaRPr sz="1700" b="1">
              <a:solidFill>
                <a:srgbClr val="4A5C65"/>
              </a:solidFill>
            </a:endParaRPr>
          </a:p>
          <a:p>
            <a:pPr marL="0" lvl="0" indent="0" algn="l" rtl="0">
              <a:lnSpc>
                <a:spcPct val="100000"/>
              </a:lnSpc>
              <a:spcBef>
                <a:spcPts val="600"/>
              </a:spcBef>
              <a:spcAft>
                <a:spcPts val="0"/>
              </a:spcAft>
              <a:buClr>
                <a:schemeClr val="dk1"/>
              </a:buClr>
              <a:buSzPts val="1100"/>
              <a:buFont typeface="Arial"/>
              <a:buNone/>
            </a:pPr>
            <a:endParaRPr sz="1700"/>
          </a:p>
          <a:p>
            <a:pPr marL="0" lvl="0" indent="0" algn="l" rtl="0">
              <a:lnSpc>
                <a:spcPct val="100000"/>
              </a:lnSpc>
              <a:spcBef>
                <a:spcPts val="600"/>
              </a:spcBef>
              <a:spcAft>
                <a:spcPts val="1000"/>
              </a:spcAft>
              <a:buSzPts val="1800"/>
              <a:buNone/>
            </a:pPr>
            <a:endParaRPr>
              <a:solidFill>
                <a:srgbClr val="4A5C65"/>
              </a:solidFill>
            </a:endParaRPr>
          </a:p>
        </p:txBody>
      </p:sp>
      <p:sp>
        <p:nvSpPr>
          <p:cNvPr id="396" name="Google Shape;396;p16"/>
          <p:cNvSpPr txBox="1">
            <a:spLocks noGrp="1"/>
          </p:cNvSpPr>
          <p:nvPr>
            <p:ph type="body" idx="2"/>
          </p:nvPr>
        </p:nvSpPr>
        <p:spPr>
          <a:xfrm>
            <a:off x="5640675" y="2147125"/>
            <a:ext cx="3051300" cy="2369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700" b="1"/>
              <a:t>Guide :  Ms Jasmine T Baskar</a:t>
            </a:r>
            <a:endParaRPr sz="1700" b="1"/>
          </a:p>
        </p:txBody>
      </p:sp>
      <p:sp>
        <p:nvSpPr>
          <p:cNvPr id="397" name="Google Shape;397;p16"/>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gtEl>
                                        <p:attrNameLst>
                                          <p:attrName>style.visibility</p:attrName>
                                        </p:attrNameLst>
                                      </p:cBhvr>
                                      <p:to>
                                        <p:strVal val="visible"/>
                                      </p:to>
                                    </p:set>
                                    <p:animEffect transition="in" filter="fade">
                                      <p:cBhvr>
                                        <p:cTn id="7" dur="10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Intelligent Chatbot using Deep Learning</a:t>
            </a:r>
            <a:endParaRPr sz="1600">
              <a:solidFill>
                <a:srgbClr val="00839F"/>
              </a:solidFill>
              <a:latin typeface="Varela Round"/>
              <a:ea typeface="Varela Round"/>
              <a:cs typeface="Varela Round"/>
              <a:sym typeface="Varela Round"/>
            </a:endParaRPr>
          </a:p>
        </p:txBody>
      </p:sp>
      <p:sp>
        <p:nvSpPr>
          <p:cNvPr id="530" name="Google Shape;530;p34"/>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20</a:t>
            </a:fld>
            <a:endParaRPr/>
          </a:p>
        </p:txBody>
      </p:sp>
      <p:sp>
        <p:nvSpPr>
          <p:cNvPr id="531" name="Google Shape;531;p34"/>
          <p:cNvSpPr txBox="1"/>
          <p:nvPr/>
        </p:nvSpPr>
        <p:spPr>
          <a:xfrm>
            <a:off x="1844150" y="1231050"/>
            <a:ext cx="53448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a:solidFill>
                  <a:schemeClr val="accent5"/>
                </a:solidFill>
                <a:latin typeface="Varela Round"/>
                <a:ea typeface="Varela Round"/>
                <a:cs typeface="Varela Round"/>
                <a:sym typeface="Varela Round"/>
              </a:rPr>
              <a:t>Methodology used in the paper to solve the problem</a:t>
            </a:r>
            <a:endParaRPr>
              <a:solidFill>
                <a:schemeClr val="accent5"/>
              </a:solidFill>
              <a:latin typeface="Varela Round"/>
              <a:ea typeface="Varela Round"/>
              <a:cs typeface="Varela Round"/>
              <a:sym typeface="Varela Round"/>
            </a:endParaRPr>
          </a:p>
          <a:p>
            <a:pPr marL="0" lvl="0" indent="0" algn="l" rtl="0">
              <a:spcBef>
                <a:spcPts val="600"/>
              </a:spcBef>
              <a:spcAft>
                <a:spcPts val="0"/>
              </a:spcAft>
              <a:buNone/>
            </a:pPr>
            <a:endParaRPr>
              <a:solidFill>
                <a:schemeClr val="accent5"/>
              </a:solidFill>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The algorithm used is Deep Neural Network (DNN), Recurrent Neural Network (RNN)</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Main technique used </a:t>
            </a:r>
            <a:r>
              <a:rPr lang="en" sz="1100">
                <a:solidFill>
                  <a:srgbClr val="434343"/>
                </a:solidFill>
              </a:rPr>
              <a:t>Sequence to Sequence (Seq2seq) modeling with encoder and decoder</a:t>
            </a:r>
            <a:endParaRPr sz="1100">
              <a:solidFill>
                <a:srgbClr val="434343"/>
              </a:solidFill>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rPr>
              <a:t>Enhancement techniques used </a:t>
            </a:r>
            <a:r>
              <a:rPr lang="en" sz="1100">
                <a:solidFill>
                  <a:srgbClr val="434343"/>
                </a:solidFill>
                <a:highlight>
                  <a:schemeClr val="lt2"/>
                </a:highlight>
                <a:latin typeface="Varela Round"/>
                <a:ea typeface="Varela Round"/>
                <a:cs typeface="Varela Round"/>
                <a:sym typeface="Varela Round"/>
              </a:rPr>
              <a:t>Long Short Term Memory (LSTM) based RNN cell,Bidirectional LSTM, Neural Attention Model and Beam Search.</a:t>
            </a:r>
            <a:endParaRPr sz="1100">
              <a:solidFill>
                <a:srgbClr val="434343"/>
              </a:solidFill>
              <a:highlight>
                <a:schemeClr val="lt2"/>
              </a:highlight>
              <a:latin typeface="Varela Round"/>
              <a:ea typeface="Varela Round"/>
              <a:cs typeface="Varela Round"/>
              <a:sym typeface="Varela Round"/>
            </a:endParaRPr>
          </a:p>
          <a:p>
            <a:pPr marL="0" lvl="0" indent="0" algn="l" rtl="0">
              <a:lnSpc>
                <a:spcPct val="158937"/>
              </a:lnSpc>
              <a:spcBef>
                <a:spcPts val="0"/>
              </a:spcBef>
              <a:spcAft>
                <a:spcPts val="0"/>
              </a:spcAft>
              <a:buNone/>
            </a:pPr>
            <a:endParaRPr sz="1100">
              <a:solidFill>
                <a:srgbClr val="434343"/>
              </a:solidFill>
              <a:highlight>
                <a:schemeClr val="lt2"/>
              </a:highlight>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5"/>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Intelligent Chatbot using Deep Learning</a:t>
            </a:r>
            <a:endParaRPr sz="1600">
              <a:solidFill>
                <a:srgbClr val="00839F"/>
              </a:solidFill>
              <a:latin typeface="Varela Round"/>
              <a:ea typeface="Varela Round"/>
              <a:cs typeface="Varela Round"/>
              <a:sym typeface="Varela Round"/>
            </a:endParaRPr>
          </a:p>
        </p:txBody>
      </p:sp>
      <p:sp>
        <p:nvSpPr>
          <p:cNvPr id="537" name="Google Shape;537;p35"/>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21</a:t>
            </a:fld>
            <a:endParaRPr/>
          </a:p>
        </p:txBody>
      </p:sp>
      <p:sp>
        <p:nvSpPr>
          <p:cNvPr id="538" name="Google Shape;538;p35"/>
          <p:cNvSpPr txBox="1"/>
          <p:nvPr/>
        </p:nvSpPr>
        <p:spPr>
          <a:xfrm>
            <a:off x="1844150" y="1465750"/>
            <a:ext cx="53448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45606"/>
              </a:lnSpc>
              <a:spcBef>
                <a:spcPts val="0"/>
              </a:spcBef>
              <a:spcAft>
                <a:spcPts val="0"/>
              </a:spcAft>
              <a:buNone/>
            </a:pPr>
            <a:r>
              <a:rPr lang="en" sz="1600">
                <a:solidFill>
                  <a:schemeClr val="accent5"/>
                </a:solidFill>
                <a:latin typeface="Varela Round"/>
                <a:ea typeface="Varela Round"/>
                <a:cs typeface="Varela Round"/>
                <a:sym typeface="Varela Round"/>
              </a:rPr>
              <a:t>Limitations</a:t>
            </a:r>
            <a:endParaRPr sz="1600">
              <a:solidFill>
                <a:schemeClr val="accent5"/>
              </a:solidFill>
              <a:latin typeface="Varela Round"/>
              <a:ea typeface="Varela Round"/>
              <a:cs typeface="Varela Round"/>
              <a:sym typeface="Varela Round"/>
            </a:endParaRPr>
          </a:p>
          <a:p>
            <a:pPr marL="0" lvl="0" indent="0" algn="just" rtl="0">
              <a:spcBef>
                <a:spcPts val="0"/>
              </a:spcBef>
              <a:spcAft>
                <a:spcPts val="0"/>
              </a:spcAft>
              <a:buNone/>
            </a:pPr>
            <a:endParaRPr sz="1600">
              <a:solidFill>
                <a:schemeClr val="accent5"/>
              </a:solidFill>
              <a:latin typeface="Varela Round"/>
              <a:ea typeface="Varela Round"/>
              <a:cs typeface="Varela Round"/>
              <a:sym typeface="Varela Round"/>
            </a:endParaRPr>
          </a:p>
          <a:p>
            <a:pPr marL="0" lvl="0" indent="0" algn="l" rtl="0">
              <a:lnSpc>
                <a:spcPct val="92236"/>
              </a:lnSpc>
              <a:spcBef>
                <a:spcPts val="0"/>
              </a:spcBef>
              <a:spcAft>
                <a:spcPts val="0"/>
              </a:spcAft>
              <a:buNone/>
            </a:pPr>
            <a:r>
              <a:rPr lang="en" sz="1100">
                <a:solidFill>
                  <a:srgbClr val="434343"/>
                </a:solidFill>
                <a:latin typeface="Varela Round"/>
                <a:ea typeface="Varela Round"/>
                <a:cs typeface="Varela Round"/>
                <a:sym typeface="Varela Round"/>
              </a:rPr>
              <a:t>After   training, chatbot produced results with moderate relevancy. But many</a:t>
            </a:r>
            <a:endParaRPr sz="1100">
              <a:solidFill>
                <a:srgbClr val="434343"/>
              </a:solidFill>
              <a:latin typeface="Varela Round"/>
              <a:ea typeface="Varela Round"/>
              <a:cs typeface="Varela Round"/>
              <a:sym typeface="Varela Round"/>
            </a:endParaRPr>
          </a:p>
          <a:p>
            <a:pPr marL="0" lvl="0" indent="0" algn="l" rtl="0">
              <a:lnSpc>
                <a:spcPct val="92236"/>
              </a:lnSpc>
              <a:spcBef>
                <a:spcPts val="0"/>
              </a:spcBef>
              <a:spcAft>
                <a:spcPts val="0"/>
              </a:spcAft>
              <a:buNone/>
            </a:pPr>
            <a:r>
              <a:rPr lang="en" sz="1100">
                <a:solidFill>
                  <a:srgbClr val="434343"/>
                </a:solidFill>
                <a:latin typeface="Varela Round"/>
                <a:ea typeface="Varela Round"/>
                <a:cs typeface="Varela Round"/>
                <a:sym typeface="Varela Round"/>
              </a:rPr>
              <a:t> of the output were repetitive and generic. </a:t>
            </a:r>
            <a:r>
              <a:rPr lang="en" sz="1100">
                <a:solidFill>
                  <a:srgbClr val="434343"/>
                </a:solidFill>
                <a:highlight>
                  <a:schemeClr val="lt2"/>
                </a:highlight>
                <a:latin typeface="Varela Round"/>
                <a:ea typeface="Varela Round"/>
                <a:cs typeface="Varela Round"/>
                <a:sym typeface="Varela Round"/>
              </a:rPr>
              <a:t>number of training utterance was</a:t>
            </a:r>
            <a:endParaRPr sz="1100">
              <a:solidFill>
                <a:srgbClr val="434343"/>
              </a:solidFill>
              <a:highlight>
                <a:schemeClr val="lt2"/>
              </a:highlight>
              <a:latin typeface="Varela Round"/>
              <a:ea typeface="Varela Round"/>
              <a:cs typeface="Varela Round"/>
              <a:sym typeface="Varela Round"/>
            </a:endParaRPr>
          </a:p>
          <a:p>
            <a:pPr marL="0" lvl="0" indent="0" algn="l" rtl="0">
              <a:lnSpc>
                <a:spcPct val="92236"/>
              </a:lnSpc>
              <a:spcBef>
                <a:spcPts val="0"/>
              </a:spcBef>
              <a:spcAft>
                <a:spcPts val="0"/>
              </a:spcAft>
              <a:buNone/>
            </a:pPr>
            <a:r>
              <a:rPr lang="en" sz="1100">
                <a:solidFill>
                  <a:srgbClr val="434343"/>
                </a:solidFill>
                <a:highlight>
                  <a:schemeClr val="lt2"/>
                </a:highlight>
                <a:latin typeface="Varela Round"/>
                <a:ea typeface="Varela Round"/>
                <a:cs typeface="Varela Round"/>
                <a:sym typeface="Varela Round"/>
              </a:rPr>
              <a:t>much less than required and test and development dataset was quite larger in comparison which might have caused the model to underperform. Also, as data was limited, longer period of training may not have suited the dialogue generation problem.</a:t>
            </a:r>
            <a:endParaRPr sz="1100">
              <a:solidFill>
                <a:srgbClr val="434343"/>
              </a:solidFill>
              <a:highlight>
                <a:schemeClr val="lt2"/>
              </a:highlight>
              <a:latin typeface="Varela Round"/>
              <a:ea typeface="Varela Round"/>
              <a:cs typeface="Varela Round"/>
              <a:sym typeface="Varela Round"/>
            </a:endParaRPr>
          </a:p>
          <a:p>
            <a:pPr marL="0" lvl="0" indent="0" algn="l" rtl="0">
              <a:lnSpc>
                <a:spcPct val="145606"/>
              </a:lnSpc>
              <a:spcBef>
                <a:spcPts val="0"/>
              </a:spcBef>
              <a:spcAft>
                <a:spcPts val="0"/>
              </a:spcAft>
              <a:buNone/>
            </a:pPr>
            <a:endParaRPr sz="1100">
              <a:solidFill>
                <a:srgbClr val="434343"/>
              </a:solidFill>
              <a:highlight>
                <a:schemeClr val="lt2"/>
              </a:highlight>
              <a:latin typeface="Varela Round"/>
              <a:ea typeface="Varela Round"/>
              <a:cs typeface="Varela Round"/>
              <a:sym typeface="Varela Round"/>
            </a:endParaRPr>
          </a:p>
          <a:p>
            <a:pPr marL="0" lvl="0" indent="0" algn="l" rtl="0">
              <a:lnSpc>
                <a:spcPct val="115000"/>
              </a:lnSpc>
              <a:spcBef>
                <a:spcPts val="0"/>
              </a:spcBef>
              <a:spcAft>
                <a:spcPts val="0"/>
              </a:spcAft>
              <a:buNone/>
            </a:pPr>
            <a:endParaRPr sz="1100"/>
          </a:p>
          <a:p>
            <a:pPr marL="0" lvl="0" indent="0" algn="l" rtl="0">
              <a:lnSpc>
                <a:spcPct val="92236"/>
              </a:lnSpc>
              <a:spcBef>
                <a:spcPts val="0"/>
              </a:spcBef>
              <a:spcAft>
                <a:spcPts val="0"/>
              </a:spcAft>
              <a:buNone/>
            </a:pPr>
            <a:endParaRPr sz="1100">
              <a:solidFill>
                <a:srgbClr val="434343"/>
              </a:solidFill>
              <a:latin typeface="Varela Round"/>
              <a:ea typeface="Varela Round"/>
              <a:cs typeface="Varela Round"/>
              <a:sym typeface="Varela Round"/>
            </a:endParaRPr>
          </a:p>
          <a:p>
            <a:pPr marL="0" lvl="0" indent="0" algn="l" rtl="0">
              <a:lnSpc>
                <a:spcPct val="92236"/>
              </a:lnSpc>
              <a:spcBef>
                <a:spcPts val="0"/>
              </a:spcBef>
              <a:spcAft>
                <a:spcPts val="0"/>
              </a:spcAft>
              <a:buNone/>
            </a:pPr>
            <a:endParaRPr sz="11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p>
          <a:p>
            <a:pPr marL="0" lvl="0" indent="0" algn="ctr" rtl="0">
              <a:lnSpc>
                <a:spcPct val="145606"/>
              </a:lnSpc>
              <a:spcBef>
                <a:spcPts val="0"/>
              </a:spcBef>
              <a:spcAft>
                <a:spcPts val="0"/>
              </a:spcAft>
              <a:buNone/>
            </a:pPr>
            <a:endParaRPr sz="1600">
              <a:solidFill>
                <a:schemeClr val="accent5"/>
              </a:solidFill>
              <a:latin typeface="Varela Round"/>
              <a:ea typeface="Varela Round"/>
              <a:cs typeface="Varela Round"/>
              <a:sym typeface="Varela Rou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Implementing a College Enquiry Chatbot</a:t>
            </a:r>
            <a:endParaRPr sz="1600">
              <a:solidFill>
                <a:srgbClr val="00839F"/>
              </a:solidFill>
              <a:latin typeface="Varela Round"/>
              <a:ea typeface="Varela Round"/>
              <a:cs typeface="Varela Round"/>
              <a:sym typeface="Varela Round"/>
            </a:endParaRPr>
          </a:p>
        </p:txBody>
      </p:sp>
      <p:sp>
        <p:nvSpPr>
          <p:cNvPr id="544" name="Google Shape;544;p36"/>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22</a:t>
            </a:fld>
            <a:endParaRPr/>
          </a:p>
        </p:txBody>
      </p:sp>
      <p:sp>
        <p:nvSpPr>
          <p:cNvPr id="545" name="Google Shape;545;p36"/>
          <p:cNvSpPr txBox="1"/>
          <p:nvPr/>
        </p:nvSpPr>
        <p:spPr>
          <a:xfrm>
            <a:off x="732925" y="1425500"/>
            <a:ext cx="33210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700">
                <a:solidFill>
                  <a:srgbClr val="FC4067"/>
                </a:solidFill>
                <a:latin typeface="Varela Round"/>
                <a:ea typeface="Varela Round"/>
                <a:cs typeface="Varela Round"/>
                <a:sym typeface="Varela Round"/>
              </a:rPr>
              <a:t>Title</a:t>
            </a:r>
            <a:endParaRPr sz="1700">
              <a:solidFill>
                <a:srgbClr val="FC4067"/>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a:solidFill>
                  <a:srgbClr val="434343"/>
                </a:solidFill>
                <a:latin typeface="Varela Round"/>
                <a:ea typeface="Varela Round"/>
                <a:cs typeface="Varela Round"/>
                <a:sym typeface="Varela Round"/>
              </a:rPr>
              <a:t>Implementing a College Enquiry Chatbot, </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a:solidFill>
                  <a:srgbClr val="434343"/>
                </a:solidFill>
                <a:latin typeface="Varela Round"/>
                <a:ea typeface="Varela Round"/>
                <a:cs typeface="Varela Round"/>
                <a:sym typeface="Varela Round"/>
              </a:rPr>
              <a:t>A Project Presented to the faculty of the Department of Computer Science California State University, Sacramento Submitted in partial satisfaction of the requirements for the degree of MASTER OF SCIENCE in Computer Science by Ujaliben Kalpesh Bavishi SPRING 2019.</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u="sng">
                <a:solidFill>
                  <a:schemeClr val="hlink"/>
                </a:solidFill>
                <a:latin typeface="Varela Round"/>
                <a:ea typeface="Varela Round"/>
                <a:cs typeface="Varela Round"/>
                <a:sym typeface="Varela Round"/>
                <a:hlinkClick r:id="rId3"/>
              </a:rPr>
              <a:t>Paper Link</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546" name="Google Shape;546;p36"/>
          <p:cNvSpPr txBox="1"/>
          <p:nvPr/>
        </p:nvSpPr>
        <p:spPr>
          <a:xfrm>
            <a:off x="4543775" y="1425500"/>
            <a:ext cx="3574200" cy="24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C4067"/>
                </a:solidFill>
                <a:latin typeface="Varela Round"/>
                <a:ea typeface="Varela Round"/>
                <a:cs typeface="Varela Round"/>
                <a:sym typeface="Varela Round"/>
              </a:rPr>
              <a:t>How is the selected paper relevant for your project?</a:t>
            </a:r>
            <a:endParaRPr>
              <a:solidFill>
                <a:srgbClr val="FC4067"/>
              </a:solidFill>
              <a:latin typeface="Varela Round"/>
              <a:ea typeface="Varela Round"/>
              <a:cs typeface="Varela Round"/>
              <a:sym typeface="Varela Round"/>
            </a:endParaRPr>
          </a:p>
          <a:p>
            <a:pPr marL="0" lvl="0" indent="0" algn="l" rtl="0">
              <a:spcBef>
                <a:spcPts val="0"/>
              </a:spcBef>
              <a:spcAft>
                <a:spcPts val="0"/>
              </a:spcAft>
              <a:buNone/>
            </a:pPr>
            <a:endParaRPr>
              <a:solidFill>
                <a:srgbClr val="FC4067"/>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200">
                <a:solidFill>
                  <a:srgbClr val="434343"/>
                </a:solidFill>
                <a:latin typeface="Varela Round"/>
                <a:ea typeface="Varela Round"/>
                <a:cs typeface="Varela Round"/>
                <a:sym typeface="Varela Round"/>
              </a:rPr>
              <a:t>This paper uses Microsoft Azure bot service as well as Microsoft cognitive services, namely, Text Analytics, LUIS, and QnA Maker are used. It also predicts the query using intent detection and entity extraction.</a:t>
            </a: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spcBef>
                <a:spcPts val="0"/>
              </a:spcBef>
              <a:spcAft>
                <a:spcPts val="0"/>
              </a:spcAft>
              <a:buNone/>
            </a:pPr>
            <a:endParaRPr>
              <a:solidFill>
                <a:srgbClr val="FC4067"/>
              </a:solidFill>
              <a:latin typeface="Varela Round"/>
              <a:ea typeface="Varela Round"/>
              <a:cs typeface="Varela Round"/>
              <a:sym typeface="Varela Round"/>
            </a:endParaRPr>
          </a:p>
          <a:p>
            <a:pPr marL="0" lvl="0" indent="0" algn="l" rtl="0">
              <a:spcBef>
                <a:spcPts val="0"/>
              </a:spcBef>
              <a:spcAft>
                <a:spcPts val="0"/>
              </a:spcAft>
              <a:buNone/>
            </a:pPr>
            <a:endParaRPr>
              <a:solidFill>
                <a:srgbClr val="00839F"/>
              </a:solidFill>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7"/>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600">
                <a:solidFill>
                  <a:srgbClr val="00839F"/>
                </a:solidFill>
                <a:latin typeface="Varela Round"/>
                <a:ea typeface="Varela Round"/>
                <a:cs typeface="Varela Round"/>
                <a:sym typeface="Varela Round"/>
              </a:rPr>
              <a:t>A Smart Chatbot Architecture based NLP and Machine learning for health care assistance.</a:t>
            </a:r>
            <a:endParaRPr sz="1600">
              <a:solidFill>
                <a:srgbClr val="00839F"/>
              </a:solidFill>
              <a:latin typeface="Varela Round"/>
              <a:ea typeface="Varela Round"/>
              <a:cs typeface="Varela Round"/>
              <a:sym typeface="Varela Round"/>
            </a:endParaRPr>
          </a:p>
        </p:txBody>
      </p:sp>
      <p:sp>
        <p:nvSpPr>
          <p:cNvPr id="552" name="Google Shape;552;p37"/>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23</a:t>
            </a:fld>
            <a:endParaRPr/>
          </a:p>
        </p:txBody>
      </p:sp>
      <p:sp>
        <p:nvSpPr>
          <p:cNvPr id="553" name="Google Shape;553;p37"/>
          <p:cNvSpPr txBox="1"/>
          <p:nvPr/>
        </p:nvSpPr>
        <p:spPr>
          <a:xfrm>
            <a:off x="1334675" y="1359400"/>
            <a:ext cx="6216300" cy="19131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500">
                <a:solidFill>
                  <a:srgbClr val="FC4067"/>
                </a:solidFill>
                <a:latin typeface="Varela Round"/>
                <a:ea typeface="Varela Round"/>
                <a:cs typeface="Varela Round"/>
                <a:sym typeface="Varela Round"/>
              </a:rPr>
              <a:t>Main problem addressed</a:t>
            </a:r>
            <a:endParaRPr sz="1500">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The paper considers most of the existing chatbots lack empathy and fail to accommodate anything outside of the script. In order to address these problems, the College Enquiry Chatbot extends the implementation of the current chatbots by adding sentiment analysis and active learning. Although, sentimental analysis correctly recognizes the user's query as positive, negative and neutral, the system was partially successful in adding empathy to the chatbot. It is because the system requires more rigorous training data to handle all queries which are off-script. However, for such queries, active learning helps to improve the chatbot vi performance since it correctly understands the user's questions, asks clarifying question, and then retrains the system to give the response what the user intends to get.</a:t>
            </a:r>
            <a:r>
              <a:rPr lang="en" sz="1200">
                <a:solidFill>
                  <a:srgbClr val="434343"/>
                </a:solidFill>
                <a:highlight>
                  <a:srgbClr val="DEE9F2"/>
                </a:highlight>
                <a:latin typeface="Varela Round"/>
                <a:ea typeface="Varela Round"/>
                <a:cs typeface="Varela Round"/>
                <a:sym typeface="Varela Round"/>
              </a:rPr>
              <a:t> </a:t>
            </a:r>
            <a:endParaRPr sz="15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554" name="Google Shape;554;p37"/>
          <p:cNvSpPr txBox="1"/>
          <p:nvPr/>
        </p:nvSpPr>
        <p:spPr>
          <a:xfrm>
            <a:off x="4999650" y="1070200"/>
            <a:ext cx="3574200" cy="2410200"/>
          </a:xfrm>
          <a:prstGeom prst="rect">
            <a:avLst/>
          </a:prstGeom>
          <a:noFill/>
          <a:ln>
            <a:noFill/>
          </a:ln>
        </p:spPr>
        <p:txBody>
          <a:bodyPr spcFirstLastPara="1" wrap="square" lIns="91425" tIns="91425" rIns="91425" bIns="91425" anchor="t" anchorCtr="0">
            <a:noAutofit/>
          </a:bodyPr>
          <a:lstStyle/>
          <a:p>
            <a:pPr marL="0" lvl="0" indent="0" algn="l" rtl="0">
              <a:lnSpc>
                <a:spcPct val="158937"/>
              </a:lnSpc>
              <a:spcBef>
                <a:spcPts val="0"/>
              </a:spcBef>
              <a:spcAft>
                <a:spcPts val="0"/>
              </a:spcAft>
              <a:buNone/>
            </a:pP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endParaRPr sz="1100">
              <a:solidFill>
                <a:srgbClr val="434343"/>
              </a:solidFill>
              <a:highlight>
                <a:srgbClr val="DEE9F2"/>
              </a:highlight>
              <a:latin typeface="Varela Round"/>
              <a:ea typeface="Varela Round"/>
              <a:cs typeface="Varela Round"/>
              <a:sym typeface="Varela Round"/>
            </a:endParaRPr>
          </a:p>
          <a:p>
            <a:pPr marL="0" lvl="0" indent="0" algn="just" rtl="0">
              <a:spcBef>
                <a:spcPts val="0"/>
              </a:spcBef>
              <a:spcAft>
                <a:spcPts val="0"/>
              </a:spcAft>
              <a:buNone/>
            </a:pPr>
            <a:endParaRPr sz="1200">
              <a:solidFill>
                <a:srgbClr val="00839F"/>
              </a:solidFill>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8"/>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Intelligent Chatbot using Deep Learning</a:t>
            </a:r>
            <a:endParaRPr sz="1600">
              <a:solidFill>
                <a:srgbClr val="00839F"/>
              </a:solidFill>
              <a:latin typeface="Varela Round"/>
              <a:ea typeface="Varela Round"/>
              <a:cs typeface="Varela Round"/>
              <a:sym typeface="Varela Round"/>
            </a:endParaRPr>
          </a:p>
        </p:txBody>
      </p:sp>
      <p:sp>
        <p:nvSpPr>
          <p:cNvPr id="560" name="Google Shape;560;p3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24</a:t>
            </a:fld>
            <a:endParaRPr/>
          </a:p>
        </p:txBody>
      </p:sp>
      <p:sp>
        <p:nvSpPr>
          <p:cNvPr id="561" name="Google Shape;561;p38"/>
          <p:cNvSpPr txBox="1"/>
          <p:nvPr/>
        </p:nvSpPr>
        <p:spPr>
          <a:xfrm>
            <a:off x="1844150" y="1231050"/>
            <a:ext cx="53448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a:solidFill>
                  <a:schemeClr val="accent5"/>
                </a:solidFill>
                <a:latin typeface="Varela Round"/>
                <a:ea typeface="Varela Round"/>
                <a:cs typeface="Varela Round"/>
                <a:sym typeface="Varela Round"/>
              </a:rPr>
              <a:t>Methodology used in the paper to solve the problem</a:t>
            </a:r>
            <a:endParaRPr>
              <a:solidFill>
                <a:schemeClr val="accent5"/>
              </a:solidFill>
              <a:latin typeface="Varela Round"/>
              <a:ea typeface="Varela Round"/>
              <a:cs typeface="Varela Round"/>
              <a:sym typeface="Varela Round"/>
            </a:endParaRPr>
          </a:p>
          <a:p>
            <a:pPr marL="0" lvl="0" indent="0" algn="l" rtl="0">
              <a:spcBef>
                <a:spcPts val="600"/>
              </a:spcBef>
              <a:spcAft>
                <a:spcPts val="0"/>
              </a:spcAft>
              <a:buNone/>
            </a:pPr>
            <a:endParaRPr>
              <a:solidFill>
                <a:schemeClr val="accent5"/>
              </a:solidFill>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Azure Bot Setup andBot Creation.</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Adding the DirectLine Channel and Testing the Echo Bot.</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LUIS Setup and LUIS App Creation.</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Intents Creation and Entity Creation.</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Train and Publish the Model.</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QnA Maker Setup and QnA Maker App Creation.</a:t>
            </a:r>
            <a:endParaRPr sz="1100">
              <a:solidFill>
                <a:srgbClr val="434343"/>
              </a:solidFill>
              <a:highlight>
                <a:schemeClr val="lt2"/>
              </a:highlight>
              <a:latin typeface="Varela Round"/>
              <a:ea typeface="Varela Round"/>
              <a:cs typeface="Varela Round"/>
              <a:sym typeface="Varela Round"/>
            </a:endParaRPr>
          </a:p>
          <a:p>
            <a:pPr marL="457200" lvl="0" indent="-298450" algn="l" rtl="0">
              <a:lnSpc>
                <a:spcPct val="158937"/>
              </a:lnSpc>
              <a:spcBef>
                <a:spcPts val="0"/>
              </a:spcBef>
              <a:spcAft>
                <a:spcPts val="0"/>
              </a:spcAft>
              <a:buClr>
                <a:srgbClr val="434343"/>
              </a:buClr>
              <a:buSzPts val="1100"/>
              <a:buFont typeface="Varela Round"/>
              <a:buChar char="●"/>
            </a:pPr>
            <a:r>
              <a:rPr lang="en" sz="1100">
                <a:solidFill>
                  <a:srgbClr val="434343"/>
                </a:solidFill>
                <a:highlight>
                  <a:schemeClr val="lt2"/>
                </a:highlight>
                <a:latin typeface="Varela Round"/>
                <a:ea typeface="Varela Round"/>
                <a:cs typeface="Varela Round"/>
                <a:sym typeface="Varela Round"/>
              </a:rPr>
              <a:t>Service code setup.</a:t>
            </a:r>
            <a:endParaRPr sz="1100">
              <a:solidFill>
                <a:srgbClr val="434343"/>
              </a:solidFill>
              <a:highlight>
                <a:schemeClr val="lt2"/>
              </a:highlight>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200"/>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15000"/>
              </a:lnSpc>
              <a:spcBef>
                <a:spcPts val="0"/>
              </a:spcBef>
              <a:spcAft>
                <a:spcPts val="0"/>
              </a:spcAft>
              <a:buNone/>
            </a:pPr>
            <a:endParaRPr sz="1200"/>
          </a:p>
          <a:p>
            <a:pPr marL="0" lvl="0" indent="0" algn="l" rtl="0">
              <a:lnSpc>
                <a:spcPct val="145606"/>
              </a:lnSpc>
              <a:spcBef>
                <a:spcPts val="0"/>
              </a:spcBef>
              <a:spcAft>
                <a:spcPts val="0"/>
              </a:spcAft>
              <a:buNone/>
            </a:pPr>
            <a:endParaRPr sz="12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9"/>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l" rtl="0">
              <a:lnSpc>
                <a:spcPct val="158937"/>
              </a:lnSpc>
              <a:spcBef>
                <a:spcPts val="0"/>
              </a:spcBef>
              <a:spcAft>
                <a:spcPts val="0"/>
              </a:spcAft>
              <a:buNone/>
            </a:pPr>
            <a:endParaRPr sz="16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Intelligent Chatbot using Deep Learning</a:t>
            </a:r>
            <a:endParaRPr sz="1600">
              <a:solidFill>
                <a:srgbClr val="00839F"/>
              </a:solidFill>
              <a:latin typeface="Varela Round"/>
              <a:ea typeface="Varela Round"/>
              <a:cs typeface="Varela Round"/>
              <a:sym typeface="Varela Round"/>
            </a:endParaRPr>
          </a:p>
        </p:txBody>
      </p:sp>
      <p:sp>
        <p:nvSpPr>
          <p:cNvPr id="567" name="Google Shape;567;p39"/>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25</a:t>
            </a:fld>
            <a:endParaRPr/>
          </a:p>
        </p:txBody>
      </p:sp>
      <p:sp>
        <p:nvSpPr>
          <p:cNvPr id="568" name="Google Shape;568;p39"/>
          <p:cNvSpPr txBox="1"/>
          <p:nvPr/>
        </p:nvSpPr>
        <p:spPr>
          <a:xfrm>
            <a:off x="1844150" y="1465750"/>
            <a:ext cx="53448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45606"/>
              </a:lnSpc>
              <a:spcBef>
                <a:spcPts val="0"/>
              </a:spcBef>
              <a:spcAft>
                <a:spcPts val="0"/>
              </a:spcAft>
              <a:buNone/>
            </a:pPr>
            <a:r>
              <a:rPr lang="en" sz="1600">
                <a:solidFill>
                  <a:schemeClr val="accent5"/>
                </a:solidFill>
                <a:latin typeface="Varela Round"/>
                <a:ea typeface="Varela Round"/>
                <a:cs typeface="Varela Round"/>
                <a:sym typeface="Varela Round"/>
              </a:rPr>
              <a:t>Limitations</a:t>
            </a:r>
            <a:endParaRPr sz="1600">
              <a:solidFill>
                <a:schemeClr val="accent5"/>
              </a:solidFill>
              <a:latin typeface="Varela Round"/>
              <a:ea typeface="Varela Round"/>
              <a:cs typeface="Varela Round"/>
              <a:sym typeface="Varela Round"/>
            </a:endParaRPr>
          </a:p>
          <a:p>
            <a:pPr marL="0" lvl="0" indent="0" algn="just" rtl="0">
              <a:spcBef>
                <a:spcPts val="0"/>
              </a:spcBef>
              <a:spcAft>
                <a:spcPts val="0"/>
              </a:spcAft>
              <a:buNone/>
            </a:pPr>
            <a:endParaRPr sz="1600">
              <a:solidFill>
                <a:schemeClr val="accent5"/>
              </a:solidFill>
              <a:latin typeface="Varela Round"/>
              <a:ea typeface="Varela Round"/>
              <a:cs typeface="Varela Round"/>
              <a:sym typeface="Varela Round"/>
            </a:endParaRPr>
          </a:p>
          <a:p>
            <a:pPr marL="0" lvl="0" indent="0" algn="l" rtl="0">
              <a:lnSpc>
                <a:spcPct val="92236"/>
              </a:lnSpc>
              <a:spcBef>
                <a:spcPts val="0"/>
              </a:spcBef>
              <a:spcAft>
                <a:spcPts val="0"/>
              </a:spcAft>
              <a:buNone/>
            </a:pPr>
            <a:r>
              <a:rPr lang="en" sz="1100">
                <a:solidFill>
                  <a:srgbClr val="434343"/>
                </a:solidFill>
                <a:highlight>
                  <a:schemeClr val="lt2"/>
                </a:highlight>
                <a:latin typeface="Varela Round"/>
                <a:ea typeface="Varela Round"/>
                <a:cs typeface="Varela Round"/>
                <a:sym typeface="Varela Round"/>
              </a:rPr>
              <a:t> </a:t>
            </a:r>
            <a:r>
              <a:rPr lang="en" sz="1200">
                <a:solidFill>
                  <a:srgbClr val="434343"/>
                </a:solidFill>
                <a:highlight>
                  <a:schemeClr val="lt2"/>
                </a:highlight>
                <a:latin typeface="Varela Round"/>
                <a:ea typeface="Varela Round"/>
                <a:cs typeface="Varela Round"/>
                <a:sym typeface="Varela Round"/>
              </a:rPr>
              <a:t>The system was partially successful in adding empathy since scope of these queries is vast and the system requires more rigorous data to handle all the questions which are out of script. Nevertheless, active learning helps to improve the bot performance for handling off-script queries. </a:t>
            </a:r>
            <a:endParaRPr sz="1200">
              <a:solidFill>
                <a:srgbClr val="434343"/>
              </a:solidFill>
              <a:highlight>
                <a:schemeClr val="lt2"/>
              </a:highlight>
              <a:latin typeface="Varela Round"/>
              <a:ea typeface="Varela Round"/>
              <a:cs typeface="Varela Round"/>
              <a:sym typeface="Varela Round"/>
            </a:endParaRPr>
          </a:p>
          <a:p>
            <a:pPr marL="0" lvl="0" indent="0" algn="l" rtl="0">
              <a:lnSpc>
                <a:spcPct val="145606"/>
              </a:lnSpc>
              <a:spcBef>
                <a:spcPts val="0"/>
              </a:spcBef>
              <a:spcAft>
                <a:spcPts val="0"/>
              </a:spcAft>
              <a:buNone/>
            </a:pPr>
            <a:endParaRPr sz="1100">
              <a:solidFill>
                <a:srgbClr val="434343"/>
              </a:solidFill>
              <a:highlight>
                <a:schemeClr val="lt2"/>
              </a:highlight>
              <a:latin typeface="Varela Round"/>
              <a:ea typeface="Varela Round"/>
              <a:cs typeface="Varela Round"/>
              <a:sym typeface="Varela Round"/>
            </a:endParaRPr>
          </a:p>
          <a:p>
            <a:pPr marL="0" lvl="0" indent="0" algn="l" rtl="0">
              <a:lnSpc>
                <a:spcPct val="115000"/>
              </a:lnSpc>
              <a:spcBef>
                <a:spcPts val="0"/>
              </a:spcBef>
              <a:spcAft>
                <a:spcPts val="0"/>
              </a:spcAft>
              <a:buNone/>
            </a:pPr>
            <a:endParaRPr sz="1100"/>
          </a:p>
          <a:p>
            <a:pPr marL="0" lvl="0" indent="0" algn="l" rtl="0">
              <a:lnSpc>
                <a:spcPct val="92236"/>
              </a:lnSpc>
              <a:spcBef>
                <a:spcPts val="0"/>
              </a:spcBef>
              <a:spcAft>
                <a:spcPts val="0"/>
              </a:spcAft>
              <a:buNone/>
            </a:pPr>
            <a:endParaRPr sz="1100">
              <a:solidFill>
                <a:srgbClr val="434343"/>
              </a:solidFill>
              <a:latin typeface="Varela Round"/>
              <a:ea typeface="Varela Round"/>
              <a:cs typeface="Varela Round"/>
              <a:sym typeface="Varela Round"/>
            </a:endParaRPr>
          </a:p>
          <a:p>
            <a:pPr marL="0" lvl="0" indent="0" algn="l" rtl="0">
              <a:lnSpc>
                <a:spcPct val="92236"/>
              </a:lnSpc>
              <a:spcBef>
                <a:spcPts val="0"/>
              </a:spcBef>
              <a:spcAft>
                <a:spcPts val="0"/>
              </a:spcAft>
              <a:buNone/>
            </a:pPr>
            <a:endParaRPr sz="1100">
              <a:solidFill>
                <a:srgbClr val="434343"/>
              </a:solidFill>
              <a:latin typeface="Varela Round"/>
              <a:ea typeface="Varela Round"/>
              <a:cs typeface="Varela Round"/>
              <a:sym typeface="Varela Round"/>
            </a:endParaRPr>
          </a:p>
          <a:p>
            <a:pPr marL="0" lvl="0" indent="0" algn="l" rtl="0">
              <a:lnSpc>
                <a:spcPct val="145606"/>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p>
          <a:p>
            <a:pPr marL="0" lvl="0" indent="0" algn="ctr" rtl="0">
              <a:lnSpc>
                <a:spcPct val="145606"/>
              </a:lnSpc>
              <a:spcBef>
                <a:spcPts val="0"/>
              </a:spcBef>
              <a:spcAft>
                <a:spcPts val="0"/>
              </a:spcAft>
              <a:buNone/>
            </a:pPr>
            <a:endParaRPr sz="1600">
              <a:solidFill>
                <a:schemeClr val="accent5"/>
              </a:solidFill>
              <a:latin typeface="Varela Round"/>
              <a:ea typeface="Varela Round"/>
              <a:cs typeface="Varela Round"/>
              <a:sym typeface="Varela Rou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0"/>
          <p:cNvSpPr txBox="1">
            <a:spLocks noGrp="1"/>
          </p:cNvSpPr>
          <p:nvPr>
            <p:ph type="body" idx="1"/>
          </p:nvPr>
        </p:nvSpPr>
        <p:spPr>
          <a:xfrm>
            <a:off x="1828346" y="1298243"/>
            <a:ext cx="54873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3000"/>
              <a:buNone/>
            </a:pPr>
            <a:r>
              <a:rPr lang="en"/>
              <a:t>Papers chosen by Pradhiv</a:t>
            </a:r>
            <a:endParaRPr/>
          </a:p>
          <a:p>
            <a:pPr marL="457200" lvl="0" indent="-381000" algn="l" rtl="0">
              <a:lnSpc>
                <a:spcPct val="100000"/>
              </a:lnSpc>
              <a:spcBef>
                <a:spcPts val="1000"/>
              </a:spcBef>
              <a:spcAft>
                <a:spcPts val="0"/>
              </a:spcAft>
              <a:buSzPts val="2400"/>
              <a:buChar char="○"/>
            </a:pPr>
            <a:r>
              <a:rPr lang="en" sz="2400"/>
              <a:t>Survey and evaluation of query intent detection methods. </a:t>
            </a:r>
            <a:endParaRPr sz="2400"/>
          </a:p>
          <a:p>
            <a:pPr marL="457200" lvl="0" indent="-387350" algn="l" rtl="0">
              <a:lnSpc>
                <a:spcPct val="100000"/>
              </a:lnSpc>
              <a:spcBef>
                <a:spcPts val="0"/>
              </a:spcBef>
              <a:spcAft>
                <a:spcPts val="0"/>
              </a:spcAft>
              <a:buSzPts val="2500"/>
              <a:buChar char="○"/>
            </a:pPr>
            <a:r>
              <a:rPr lang="en" sz="2500"/>
              <a:t>Chatbot Using A Knowledge in Database. </a:t>
            </a:r>
            <a:endParaRPr sz="2500"/>
          </a:p>
          <a:p>
            <a:pPr marL="457200" lvl="0" indent="-368300" algn="l" rtl="0">
              <a:lnSpc>
                <a:spcPct val="100000"/>
              </a:lnSpc>
              <a:spcBef>
                <a:spcPts val="0"/>
              </a:spcBef>
              <a:spcAft>
                <a:spcPts val="0"/>
              </a:spcAft>
              <a:buSzPts val="2200"/>
              <a:buChar char="○"/>
            </a:pPr>
            <a:r>
              <a:rPr lang="en" sz="2200"/>
              <a:t>Query Intent Detection using Convolutional Neura Networks. </a:t>
            </a:r>
            <a:endParaRPr sz="2200"/>
          </a:p>
          <a:p>
            <a:pPr marL="0" lvl="0" indent="0" algn="l" rtl="0">
              <a:lnSpc>
                <a:spcPct val="100000"/>
              </a:lnSpc>
              <a:spcBef>
                <a:spcPts val="1000"/>
              </a:spcBef>
              <a:spcAft>
                <a:spcPts val="0"/>
              </a:spcAft>
              <a:buSzPts val="3000"/>
              <a:buNone/>
            </a:pPr>
            <a:endParaRPr sz="2500"/>
          </a:p>
          <a:p>
            <a:pPr marL="0" lvl="0" indent="0" algn="l" rtl="0">
              <a:lnSpc>
                <a:spcPct val="100000"/>
              </a:lnSpc>
              <a:spcBef>
                <a:spcPts val="1000"/>
              </a:spcBef>
              <a:spcAft>
                <a:spcPts val="1000"/>
              </a:spcAft>
              <a:buSzPts val="3000"/>
              <a:buNone/>
            </a:pPr>
            <a:endParaRPr/>
          </a:p>
        </p:txBody>
      </p:sp>
      <p:sp>
        <p:nvSpPr>
          <p:cNvPr id="574" name="Google Shape;574;p4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27</a:t>
            </a:fld>
            <a:endParaRPr/>
          </a:p>
        </p:txBody>
      </p:sp>
      <p:sp>
        <p:nvSpPr>
          <p:cNvPr id="580" name="Google Shape;580;p41"/>
          <p:cNvSpPr txBox="1"/>
          <p:nvPr/>
        </p:nvSpPr>
        <p:spPr>
          <a:xfrm>
            <a:off x="688550" y="742200"/>
            <a:ext cx="8020800" cy="37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t>      Title:</a:t>
            </a:r>
            <a:endParaRPr sz="1900" b="1"/>
          </a:p>
          <a:p>
            <a:pPr marL="0" lvl="0" indent="0" algn="l" rtl="0">
              <a:spcBef>
                <a:spcPts val="0"/>
              </a:spcBef>
              <a:spcAft>
                <a:spcPts val="0"/>
              </a:spcAft>
              <a:buNone/>
            </a:pPr>
            <a:endParaRPr sz="1200" b="1"/>
          </a:p>
          <a:p>
            <a:pPr marL="0" lvl="0" indent="0" algn="l" rtl="0">
              <a:spcBef>
                <a:spcPts val="0"/>
              </a:spcBef>
              <a:spcAft>
                <a:spcPts val="0"/>
              </a:spcAft>
              <a:buNone/>
            </a:pPr>
            <a:r>
              <a:rPr lang="en" sz="1200"/>
              <a:t> </a:t>
            </a:r>
            <a:r>
              <a:rPr lang="en" sz="1200" b="1"/>
              <a:t> Query Intent Detection using Convolutional Neural Networks</a:t>
            </a:r>
            <a:endParaRPr sz="1200" b="1"/>
          </a:p>
          <a:p>
            <a:pPr marL="0" lvl="0" indent="0" algn="l" rtl="0">
              <a:spcBef>
                <a:spcPts val="0"/>
              </a:spcBef>
              <a:spcAft>
                <a:spcPts val="0"/>
              </a:spcAft>
              <a:buNone/>
            </a:pPr>
            <a:r>
              <a:rPr lang="en" sz="1200"/>
              <a:t>Homa B. Hashemi</a:t>
            </a:r>
            <a:endParaRPr sz="1200"/>
          </a:p>
          <a:p>
            <a:pPr marL="0" lvl="0" indent="0" algn="l" rtl="0">
              <a:spcBef>
                <a:spcPts val="0"/>
              </a:spcBef>
              <a:spcAft>
                <a:spcPts val="0"/>
              </a:spcAft>
              <a:buNone/>
            </a:pPr>
            <a:r>
              <a:rPr lang="en" sz="1200"/>
              <a:t>Intelligent Systems Program</a:t>
            </a:r>
            <a:endParaRPr sz="1200"/>
          </a:p>
          <a:p>
            <a:pPr marL="0" lvl="0" indent="0" algn="l" rtl="0">
              <a:spcBef>
                <a:spcPts val="0"/>
              </a:spcBef>
              <a:spcAft>
                <a:spcPts val="0"/>
              </a:spcAft>
              <a:buNone/>
            </a:pPr>
            <a:r>
              <a:rPr lang="en" sz="1200"/>
              <a:t>University of Pittsburgh</a:t>
            </a:r>
            <a:endParaRPr sz="1200"/>
          </a:p>
          <a:p>
            <a:pPr marL="0" lvl="0" indent="0" algn="l" rtl="0">
              <a:spcBef>
                <a:spcPts val="0"/>
              </a:spcBef>
              <a:spcAft>
                <a:spcPts val="0"/>
              </a:spcAft>
              <a:buNone/>
            </a:pPr>
            <a:r>
              <a:rPr lang="en" sz="1200"/>
              <a:t>Amir Asiaee, Reiner Kraft</a:t>
            </a:r>
            <a:endParaRPr sz="1200"/>
          </a:p>
          <a:p>
            <a:pPr marL="0" lvl="0" indent="0" algn="l" rtl="0">
              <a:spcBef>
                <a:spcPts val="0"/>
              </a:spcBef>
              <a:spcAft>
                <a:spcPts val="0"/>
              </a:spcAft>
              <a:buNone/>
            </a:pPr>
            <a:r>
              <a:rPr lang="en" sz="1200"/>
              <a:t>Yahoo! inc</a:t>
            </a:r>
            <a:endParaRPr sz="1200"/>
          </a:p>
          <a:p>
            <a:pPr marL="0" lvl="0" indent="0" algn="l" rtl="0">
              <a:spcBef>
                <a:spcPts val="0"/>
              </a:spcBef>
              <a:spcAft>
                <a:spcPts val="0"/>
              </a:spcAft>
              <a:buNone/>
            </a:pPr>
            <a:r>
              <a:rPr lang="en" sz="1200"/>
              <a:t>Sunnyvale, CA</a:t>
            </a:r>
            <a:endParaRPr sz="1200"/>
          </a:p>
          <a:p>
            <a:pPr marL="0" lvl="0" indent="0" algn="l" rtl="0">
              <a:spcBef>
                <a:spcPts val="0"/>
              </a:spcBef>
              <a:spcAft>
                <a:spcPts val="0"/>
              </a:spcAft>
              <a:buNone/>
            </a:pPr>
            <a:r>
              <a:rPr lang="en" sz="1200"/>
              <a:t>{amirasiaee,reiner </a:t>
            </a:r>
            <a:r>
              <a:rPr lang="en" sz="1200" u="sng">
                <a:solidFill>
                  <a:schemeClr val="hlink"/>
                </a:solidFill>
                <a:hlinkClick r:id="rId3"/>
              </a:rPr>
              <a:t>Research papers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b="1"/>
              <a:t>How is the selected paper is relavent for your project:</a:t>
            </a:r>
            <a:endParaRPr sz="1200" b="1"/>
          </a:p>
          <a:p>
            <a:pPr marL="0" lvl="0" indent="0" algn="l" rtl="0">
              <a:spcBef>
                <a:spcPts val="0"/>
              </a:spcBef>
              <a:spcAft>
                <a:spcPts val="0"/>
              </a:spcAft>
              <a:buNone/>
            </a:pPr>
            <a:r>
              <a:rPr lang="en" sz="1300"/>
              <a:t> This paper gives the idea  of Understanding query intent helps modern search engines to improve search results as well as to display instant answers to the user. In this work, you can see an accurate query classification method to detect the intent of a user search query. </a:t>
            </a:r>
            <a:endParaRPr sz="1300"/>
          </a:p>
          <a:p>
            <a:pPr marL="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sz="1200" b="1"/>
          </a:p>
        </p:txBody>
      </p:sp>
      <p:sp>
        <p:nvSpPr>
          <p:cNvPr id="581" name="Google Shape;581;p41"/>
          <p:cNvSpPr txBox="1"/>
          <p:nvPr/>
        </p:nvSpPr>
        <p:spPr>
          <a:xfrm rot="9655605" flipH="1">
            <a:off x="6822291" y="2341122"/>
            <a:ext cx="246958" cy="1469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latin typeface="Lato Light"/>
              <a:ea typeface="Lato Light"/>
              <a:cs typeface="Lato Light"/>
              <a:sym typeface="La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28</a:t>
            </a:fld>
            <a:endParaRPr/>
          </a:p>
        </p:txBody>
      </p:sp>
      <p:sp>
        <p:nvSpPr>
          <p:cNvPr id="587" name="Google Shape;587;p42"/>
          <p:cNvSpPr txBox="1"/>
          <p:nvPr/>
        </p:nvSpPr>
        <p:spPr>
          <a:xfrm>
            <a:off x="741925" y="901425"/>
            <a:ext cx="7399200" cy="38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b="1"/>
              <a:t>Methodology used  in the paper to solve problem :</a:t>
            </a:r>
            <a:endParaRPr b="1"/>
          </a:p>
          <a:p>
            <a:pPr marL="0" lvl="0" indent="0" algn="l" rtl="0">
              <a:spcBef>
                <a:spcPts val="0"/>
              </a:spcBef>
              <a:spcAft>
                <a:spcPts val="0"/>
              </a:spcAft>
              <a:buNone/>
            </a:pPr>
            <a:endParaRPr b="1"/>
          </a:p>
          <a:p>
            <a:pPr marL="0" lvl="0" indent="0" algn="l" rtl="0">
              <a:spcBef>
                <a:spcPts val="0"/>
              </a:spcBef>
              <a:spcAft>
                <a:spcPts val="0"/>
              </a:spcAft>
              <a:buNone/>
            </a:pPr>
            <a:r>
              <a:rPr lang="en"/>
              <a:t>proposed method is a classification-based approach, but instead of engineering query features, we use convolutional neural networks (CNN) to automatically extract query vectors as the features.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The goal of the convolutional neural network component is to find its vector representation. We use the CNN architecture of Collobert et al.</a:t>
            </a:r>
            <a:endParaRPr/>
          </a:p>
          <a:p>
            <a:pPr marL="457200" lvl="0" indent="-317500" algn="l" rtl="0">
              <a:spcBef>
                <a:spcPts val="0"/>
              </a:spcBef>
              <a:spcAft>
                <a:spcPts val="0"/>
              </a:spcAft>
              <a:buSzPts val="1400"/>
              <a:buChar char="●"/>
            </a:pPr>
            <a:r>
              <a:rPr lang="en"/>
              <a:t>Aggregation of query word embeddings is another simple set of features. The goal is to find an embedding for a query and use it as a feature to train the intent classifier. </a:t>
            </a:r>
            <a:endParaRPr/>
          </a:p>
          <a:p>
            <a:pPr marL="457200" lvl="0" indent="-317500" algn="l" rtl="0">
              <a:spcBef>
                <a:spcPts val="0"/>
              </a:spcBef>
              <a:spcAft>
                <a:spcPts val="0"/>
              </a:spcAft>
              <a:buSzPts val="1400"/>
              <a:buChar char="●"/>
            </a:pPr>
            <a:r>
              <a:rPr lang="en"/>
              <a:t>As another baseline to detect query intent, we consider bag-ofwords features in a classification-based setting. Language modeling is regarded as a strong baseline for most NLP applications. </a:t>
            </a:r>
            <a:endParaRPr/>
          </a:p>
          <a:p>
            <a:pPr marL="0" lvl="0" indent="0" algn="l" rtl="0">
              <a:spcBef>
                <a:spcPts val="0"/>
              </a:spcBef>
              <a:spcAft>
                <a:spcPts val="0"/>
              </a:spcAft>
              <a:buNone/>
            </a:pPr>
            <a:endParaRPr/>
          </a:p>
          <a:p>
            <a:pPr marL="0" lvl="0" indent="0" algn="l" rtl="0">
              <a:spcBef>
                <a:spcPts val="0"/>
              </a:spcBef>
              <a:spcAft>
                <a:spcPts val="0"/>
              </a:spcAft>
              <a:buNone/>
            </a:pPr>
            <a:r>
              <a:rPr lang="en" b="1"/>
              <a:t>Limitation: </a:t>
            </a:r>
            <a:endParaRPr b="1"/>
          </a:p>
          <a:p>
            <a:pPr marL="0" lvl="0" indent="0" algn="l" rtl="0">
              <a:spcBef>
                <a:spcPts val="0"/>
              </a:spcBef>
              <a:spcAft>
                <a:spcPts val="0"/>
              </a:spcAft>
              <a:buNone/>
            </a:pPr>
            <a:r>
              <a:rPr lang="en" b="1"/>
              <a:t>    </a:t>
            </a:r>
            <a:r>
              <a:rPr lang="en"/>
              <a:t>    Instead of AIML bots , other algorithms  can be implemented.</a:t>
            </a:r>
            <a:endParaRPr/>
          </a:p>
          <a:p>
            <a:pPr marL="0" lvl="0" indent="0" algn="l" rtl="0">
              <a:spcBef>
                <a:spcPts val="0"/>
              </a:spcBef>
              <a:spcAft>
                <a:spcPts val="0"/>
              </a:spcAft>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29</a:t>
            </a:fld>
            <a:endParaRPr/>
          </a:p>
        </p:txBody>
      </p:sp>
      <p:sp>
        <p:nvSpPr>
          <p:cNvPr id="593" name="Google Shape;593;p43"/>
          <p:cNvSpPr txBox="1"/>
          <p:nvPr/>
        </p:nvSpPr>
        <p:spPr>
          <a:xfrm>
            <a:off x="955613" y="2152325"/>
            <a:ext cx="6936300" cy="21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 </a:t>
            </a:r>
            <a:r>
              <a:rPr lang="en" sz="1100"/>
              <a:t>Human-to-Machine Conversation Modeling Bayu Setiaji </a:t>
            </a:r>
            <a:r>
              <a:rPr lang="en" sz="1200"/>
              <a:t>Department of Informatics  Engineering STMIK AMIKOM Yogyakarta  Yogyakarta, Indonesia </a:t>
            </a:r>
            <a:endParaRPr sz="1200"/>
          </a:p>
          <a:p>
            <a:pPr marL="0" lvl="0" indent="0" algn="l" rtl="0">
              <a:spcBef>
                <a:spcPts val="0"/>
              </a:spcBef>
              <a:spcAft>
                <a:spcPts val="0"/>
              </a:spcAft>
              <a:buNone/>
            </a:pPr>
            <a:r>
              <a:rPr lang="en" sz="1200"/>
              <a:t> Ferry Wahyu Wibowo Department of Informatics Engineering STMIK AMIKOM Yogyakarta Yogyakarta.</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b="1"/>
              <a:t>How is the selected paper is relavent for your project:</a:t>
            </a:r>
            <a:endParaRPr sz="1200" b="1"/>
          </a:p>
          <a:p>
            <a:pPr marL="0" lvl="0" indent="0" algn="l" rtl="0">
              <a:spcBef>
                <a:spcPts val="0"/>
              </a:spcBef>
              <a:spcAft>
                <a:spcPts val="0"/>
              </a:spcAft>
              <a:buNone/>
            </a:pPr>
            <a:r>
              <a:rPr lang="en" sz="1200"/>
              <a:t>This paper  is mainly chatbot consists of core and interface that is accessing that core in relational database management systems (RDBMS). The database has been employed as knowledge storage and interpreter has been employed as stored programs of function and procedure sets for pattern-matching requirement.</a:t>
            </a:r>
            <a:endParaRPr sz="1200"/>
          </a:p>
          <a:p>
            <a:pPr marL="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sz="1200" b="1"/>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sp>
        <p:nvSpPr>
          <p:cNvPr id="594" name="Google Shape;594;p43"/>
          <p:cNvSpPr txBox="1"/>
          <p:nvPr/>
        </p:nvSpPr>
        <p:spPr>
          <a:xfrm>
            <a:off x="720325" y="1268175"/>
            <a:ext cx="30000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t>Title: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200" b="1"/>
              <a:t>Chatbot Using A Knowledge in Database</a:t>
            </a:r>
            <a:r>
              <a:rPr lang="en"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7"/>
          <p:cNvSpPr txBox="1">
            <a:spLocks noGrp="1"/>
          </p:cNvSpPr>
          <p:nvPr>
            <p:ph type="ctrTitle" idx="4294967295"/>
          </p:nvPr>
        </p:nvSpPr>
        <p:spPr>
          <a:xfrm>
            <a:off x="685800" y="1507150"/>
            <a:ext cx="7288200" cy="56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Slab"/>
              <a:buNone/>
            </a:pPr>
            <a:r>
              <a:rPr lang="en" sz="2900">
                <a:solidFill>
                  <a:srgbClr val="FFB600"/>
                </a:solidFill>
              </a:rPr>
              <a:t>Papers chosen by Sasiraj Madesh</a:t>
            </a:r>
            <a:endParaRPr sz="3200">
              <a:solidFill>
                <a:srgbClr val="FFB600"/>
              </a:solidFill>
            </a:endParaRPr>
          </a:p>
        </p:txBody>
      </p:sp>
      <p:sp>
        <p:nvSpPr>
          <p:cNvPr id="403" name="Google Shape;403;p17"/>
          <p:cNvSpPr txBox="1">
            <a:spLocks noGrp="1"/>
          </p:cNvSpPr>
          <p:nvPr>
            <p:ph type="subTitle" idx="4294967295"/>
          </p:nvPr>
        </p:nvSpPr>
        <p:spPr>
          <a:xfrm>
            <a:off x="445800" y="2237220"/>
            <a:ext cx="6593700" cy="1769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0"/>
              </a:spcAft>
              <a:buClr>
                <a:srgbClr val="FFFFFF"/>
              </a:buClr>
              <a:buSzPts val="1800"/>
              <a:buFont typeface="Varela Round"/>
              <a:buChar char="●"/>
            </a:pPr>
            <a:r>
              <a:rPr lang="en" sz="1800">
                <a:solidFill>
                  <a:srgbClr val="FFFFFF"/>
                </a:solidFill>
                <a:latin typeface="Varela Round"/>
                <a:ea typeface="Varela Round"/>
                <a:cs typeface="Varela Round"/>
                <a:sym typeface="Varela Round"/>
              </a:rPr>
              <a:t>A Tool of Conversation: Chatbot - </a:t>
            </a:r>
            <a:r>
              <a:rPr lang="en" sz="1800" u="sng">
                <a:solidFill>
                  <a:schemeClr val="hlink"/>
                </a:solidFill>
                <a:latin typeface="Varela Round"/>
                <a:ea typeface="Varela Round"/>
                <a:cs typeface="Varela Round"/>
                <a:sym typeface="Varela Round"/>
                <a:hlinkClick r:id="rId3"/>
              </a:rPr>
              <a:t>Link</a:t>
            </a:r>
            <a:endParaRPr sz="1800">
              <a:solidFill>
                <a:srgbClr val="FFFFFF"/>
              </a:solidFill>
              <a:latin typeface="Varela Round"/>
              <a:ea typeface="Varela Round"/>
              <a:cs typeface="Varela Round"/>
              <a:sym typeface="Varela Round"/>
            </a:endParaRPr>
          </a:p>
          <a:p>
            <a:pPr marL="457200" marR="0" lvl="0" indent="-342900" algn="l" rtl="0">
              <a:lnSpc>
                <a:spcPct val="100000"/>
              </a:lnSpc>
              <a:spcBef>
                <a:spcPts val="0"/>
              </a:spcBef>
              <a:spcAft>
                <a:spcPts val="0"/>
              </a:spcAft>
              <a:buClr>
                <a:srgbClr val="FFFFFF"/>
              </a:buClr>
              <a:buSzPts val="1800"/>
              <a:buFont typeface="Varela Round"/>
              <a:buChar char="●"/>
            </a:pPr>
            <a:r>
              <a:rPr lang="en" sz="1800">
                <a:solidFill>
                  <a:srgbClr val="FFFFFF"/>
                </a:solidFill>
                <a:latin typeface="Varela Round"/>
                <a:ea typeface="Varela Round"/>
                <a:cs typeface="Varela Round"/>
                <a:sym typeface="Varela Round"/>
              </a:rPr>
              <a:t>All Work and no Play? Conversations with a Question-and-Answer Chatbot in the Wild - </a:t>
            </a:r>
            <a:r>
              <a:rPr lang="en" sz="1800" u="sng">
                <a:solidFill>
                  <a:schemeClr val="hlink"/>
                </a:solidFill>
                <a:latin typeface="Varela Round"/>
                <a:ea typeface="Varela Round"/>
                <a:cs typeface="Varela Round"/>
                <a:sym typeface="Varela Round"/>
                <a:hlinkClick r:id="rId4"/>
              </a:rPr>
              <a:t>Link</a:t>
            </a:r>
            <a:endParaRPr sz="1800">
              <a:solidFill>
                <a:srgbClr val="FFFFFF"/>
              </a:solidFill>
              <a:latin typeface="Varela Round"/>
              <a:ea typeface="Varela Round"/>
              <a:cs typeface="Varela Round"/>
              <a:sym typeface="Varela Round"/>
            </a:endParaRPr>
          </a:p>
          <a:p>
            <a:pPr marL="457200" marR="0" lvl="0" indent="-342900" algn="l" rtl="0">
              <a:lnSpc>
                <a:spcPct val="100000"/>
              </a:lnSpc>
              <a:spcBef>
                <a:spcPts val="0"/>
              </a:spcBef>
              <a:spcAft>
                <a:spcPts val="0"/>
              </a:spcAft>
              <a:buClr>
                <a:srgbClr val="FFFFFF"/>
              </a:buClr>
              <a:buSzPts val="1800"/>
              <a:buFont typeface="Varela Round"/>
              <a:buChar char="●"/>
            </a:pPr>
            <a:r>
              <a:rPr lang="en" sz="1800">
                <a:solidFill>
                  <a:srgbClr val="FFFFFF"/>
                </a:solidFill>
                <a:latin typeface="Varela Round"/>
                <a:ea typeface="Varela Round"/>
                <a:cs typeface="Varela Round"/>
                <a:sym typeface="Varela Round"/>
              </a:rPr>
              <a:t>Chatbot Using Gated End-to-End Memory Networks- </a:t>
            </a:r>
            <a:r>
              <a:rPr lang="en" sz="1800" u="sng">
                <a:solidFill>
                  <a:schemeClr val="hlink"/>
                </a:solidFill>
                <a:latin typeface="Varela Round"/>
                <a:ea typeface="Varela Round"/>
                <a:cs typeface="Varela Round"/>
                <a:sym typeface="Varela Round"/>
                <a:hlinkClick r:id="rId5"/>
              </a:rPr>
              <a:t>Link</a:t>
            </a:r>
            <a:endParaRPr sz="1800">
              <a:solidFill>
                <a:srgbClr val="FFFFFF"/>
              </a:solidFill>
              <a:latin typeface="Varela Round"/>
              <a:ea typeface="Varela Round"/>
              <a:cs typeface="Varela Round"/>
              <a:sym typeface="Varela Round"/>
            </a:endParaRPr>
          </a:p>
        </p:txBody>
      </p:sp>
      <p:pic>
        <p:nvPicPr>
          <p:cNvPr id="404" name="Google Shape;404;p17" descr="photo-1434030216411-0b793f4b4173.jpg"/>
          <p:cNvPicPr preferRelativeResize="0"/>
          <p:nvPr/>
        </p:nvPicPr>
        <p:blipFill rotWithShape="1">
          <a:blip r:embed="rId6">
            <a:alphaModFix/>
          </a:blip>
          <a:srcRect/>
          <a:stretch/>
        </p:blipFill>
        <p:spPr>
          <a:xfrm>
            <a:off x="6595175" y="2086325"/>
            <a:ext cx="2071500" cy="2071500"/>
          </a:xfrm>
          <a:prstGeom prst="ellipse">
            <a:avLst/>
          </a:prstGeom>
          <a:noFill/>
          <a:ln>
            <a:noFill/>
          </a:ln>
        </p:spPr>
      </p:pic>
      <p:sp>
        <p:nvSpPr>
          <p:cNvPr id="405" name="Google Shape;405;p17"/>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30</a:t>
            </a:fld>
            <a:endParaRPr/>
          </a:p>
        </p:txBody>
      </p:sp>
      <p:sp>
        <p:nvSpPr>
          <p:cNvPr id="600" name="Google Shape;600;p44"/>
          <p:cNvSpPr txBox="1"/>
          <p:nvPr/>
        </p:nvSpPr>
        <p:spPr>
          <a:xfrm>
            <a:off x="1347050" y="674125"/>
            <a:ext cx="6921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Methodology used  in the paper to solve problem :</a:t>
            </a:r>
            <a:endParaRPr b="1"/>
          </a:p>
          <a:p>
            <a:pPr marL="0" lvl="0" indent="0" algn="l" rtl="0">
              <a:spcBef>
                <a:spcPts val="0"/>
              </a:spcBef>
              <a:spcAft>
                <a:spcPts val="0"/>
              </a:spcAft>
              <a:buNone/>
            </a:pPr>
            <a:endParaRPr b="1"/>
          </a:p>
          <a:p>
            <a:pPr marL="0" lvl="0" indent="0" algn="l" rtl="0">
              <a:spcBef>
                <a:spcPts val="0"/>
              </a:spcBef>
              <a:spcAft>
                <a:spcPts val="0"/>
              </a:spcAft>
              <a:buNone/>
            </a:pPr>
            <a:r>
              <a:rPr lang="en"/>
              <a:t>There are some methods applied to the pattern similarity process. A sentence-similarity measurement scores which employed is to obtain similarity level between both input and pattern. This process is done in the RDBMS. Before entering design process, it needs to know global architecture of the chatbot.</a:t>
            </a:r>
            <a:endParaRPr/>
          </a:p>
          <a:p>
            <a:pPr marL="0" lvl="0" indent="0" algn="l" rtl="0">
              <a:spcBef>
                <a:spcPts val="0"/>
              </a:spcBef>
              <a:spcAft>
                <a:spcPts val="0"/>
              </a:spcAft>
              <a:buNone/>
            </a:pPr>
            <a:endParaRPr/>
          </a:p>
          <a:p>
            <a:pPr marL="0" lvl="0" indent="0" algn="l" rtl="0">
              <a:spcBef>
                <a:spcPts val="0"/>
              </a:spcBef>
              <a:spcAft>
                <a:spcPts val="0"/>
              </a:spcAft>
              <a:buNone/>
            </a:pP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31</a:t>
            </a:fld>
            <a:endParaRPr/>
          </a:p>
        </p:txBody>
      </p:sp>
      <p:sp>
        <p:nvSpPr>
          <p:cNvPr id="606" name="Google Shape;606;p45"/>
          <p:cNvSpPr txBox="1"/>
          <p:nvPr/>
        </p:nvSpPr>
        <p:spPr>
          <a:xfrm>
            <a:off x="768475" y="1220875"/>
            <a:ext cx="6852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Title:</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Survey and evaluation of query intent detection methods</a:t>
            </a:r>
            <a:r>
              <a:rPr lang="en"/>
              <a:t> David J. Brenes Indigo Group C/Campoamor 28 1º Oficina 5 33001 Oviedo (SPAIN) +34 985 207 746  Daniel Gayo-Avello University of Oviedo Despacho 57, Edificio de Ciencias C/Calvo Sotelo s/n 33007 Oviedo (SPAIN) +34 985 104 340  Kilian Pérez-González University of Oviedo (SPAIN) </a:t>
            </a:r>
            <a:endParaRPr/>
          </a:p>
          <a:p>
            <a:pPr marL="0" lvl="0" indent="0" algn="l" rtl="0">
              <a:spcBef>
                <a:spcPts val="0"/>
              </a:spcBef>
              <a:spcAft>
                <a:spcPts val="0"/>
              </a:spcAft>
              <a:buNone/>
            </a:pPr>
            <a:endParaRPr/>
          </a:p>
          <a:p>
            <a:pPr marL="0" lvl="0" indent="0" algn="l" rtl="0">
              <a:spcBef>
                <a:spcPts val="0"/>
              </a:spcBef>
              <a:spcAft>
                <a:spcPts val="0"/>
              </a:spcAft>
              <a:buNone/>
            </a:pPr>
            <a:r>
              <a:rPr lang="en" sz="1200" b="1"/>
              <a:t>How is the selected paper is relavent for your project:</a:t>
            </a:r>
            <a:endParaRPr sz="1200" b="1"/>
          </a:p>
          <a:p>
            <a:pPr marL="0" lvl="0" indent="0" algn="l" rtl="0">
              <a:spcBef>
                <a:spcPts val="0"/>
              </a:spcBef>
              <a:spcAft>
                <a:spcPts val="0"/>
              </a:spcAft>
              <a:buNone/>
            </a:pPr>
            <a:r>
              <a:rPr lang="en" sz="1200"/>
              <a:t> An evaluation framework is proposed, and it is used to compare those methods in order to shed light on their relative performance and drawbacks. As it will be shown, manually prepared gold-standard files are much needed, and traditional pooling is not the most feasible evaluation method.</a:t>
            </a:r>
            <a:endParaRPr sz="1200"/>
          </a:p>
          <a:p>
            <a:pPr marL="0" lvl="0" indent="0" algn="l" rtl="0">
              <a:spcBef>
                <a:spcPts val="0"/>
              </a:spcBef>
              <a:spcAft>
                <a:spcPts val="0"/>
              </a:spcAft>
              <a:buNone/>
            </a:pP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32</a:t>
            </a:fld>
            <a:endParaRPr/>
          </a:p>
        </p:txBody>
      </p:sp>
      <p:sp>
        <p:nvSpPr>
          <p:cNvPr id="612" name="Google Shape;612;p46"/>
          <p:cNvSpPr txBox="1"/>
          <p:nvPr/>
        </p:nvSpPr>
        <p:spPr>
          <a:xfrm>
            <a:off x="1543425" y="636950"/>
            <a:ext cx="6348300" cy="39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Methodology used  in the paper to solve problem :</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
              <a:t>Hence, this study replicated the techniques proposed by Lee et al. [17], Liu et al. [21], Jansen et al. [13], and Brenes and GayoAvello [5]. All of them, except for the technique by Jansen et al., rely on click-through data and the MSN Query Log was thus employed. </a:t>
            </a:r>
            <a:endParaRPr/>
          </a:p>
          <a:p>
            <a:pPr marL="0" lvl="0" indent="0" algn="l" rtl="0">
              <a:spcBef>
                <a:spcPts val="0"/>
              </a:spcBef>
              <a:spcAft>
                <a:spcPts val="0"/>
              </a:spcAft>
              <a:buNone/>
            </a:pPr>
            <a:r>
              <a:rPr lang="en"/>
              <a:t> The technique proposed by Liu et al. relied on two coefficients: the fraction of sessions with at most n clicks (nCS) and the fraction of sessions visiting at most the top n results (nRS). </a:t>
            </a:r>
            <a:endParaRPr/>
          </a:p>
          <a:p>
            <a:pPr marL="0" lvl="0" indent="0" algn="l" rtl="0">
              <a:spcBef>
                <a:spcPts val="0"/>
              </a:spcBef>
              <a:spcAft>
                <a:spcPts val="0"/>
              </a:spcAft>
              <a:buNone/>
            </a:pPr>
            <a:r>
              <a:rPr lang="en"/>
              <a:t>In order to compute such coefficients suitable values had to be assigned to n. For this study, 2 and 5 were employed to find out nCS and nRS, respectively. Finally, all of the coefficients proposed by the different authors, except for Jansen et al., range between 0 and 1 and, hence, a 0.5 threshold was applied to label a query as navigational.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6"/>
        <p:cNvGrpSpPr/>
        <p:nvPr/>
      </p:nvGrpSpPr>
      <p:grpSpPr>
        <a:xfrm>
          <a:off x="0" y="0"/>
          <a:ext cx="0" cy="0"/>
          <a:chOff x="0" y="0"/>
          <a:chExt cx="0" cy="0"/>
        </a:xfrm>
      </p:grpSpPr>
      <p:sp>
        <p:nvSpPr>
          <p:cNvPr id="617" name="Google Shape;617;p47"/>
          <p:cNvSpPr txBox="1"/>
          <p:nvPr/>
        </p:nvSpPr>
        <p:spPr>
          <a:xfrm>
            <a:off x="1106100" y="1074300"/>
            <a:ext cx="6931800" cy="267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200" b="1" dirty="0">
                <a:solidFill>
                  <a:srgbClr val="FFFFFF"/>
                </a:solidFill>
                <a:latin typeface="Comfortaa"/>
                <a:ea typeface="Comfortaa"/>
                <a:cs typeface="Comfortaa"/>
                <a:sym typeface="Comfortaa"/>
              </a:rPr>
              <a:t>Papers Chosen by Shoban N S</a:t>
            </a:r>
            <a:endParaRPr sz="2200" b="1" i="0" u="none" strike="noStrike" cap="none" dirty="0">
              <a:solidFill>
                <a:srgbClr val="FFFFFF"/>
              </a:solidFill>
              <a:latin typeface="Comfortaa"/>
              <a:ea typeface="Comfortaa"/>
              <a:cs typeface="Comfortaa"/>
              <a:sym typeface="Comfortaa"/>
            </a:endParaRPr>
          </a:p>
        </p:txBody>
      </p:sp>
      <p:sp>
        <p:nvSpPr>
          <p:cNvPr id="618" name="Google Shape;618;p47"/>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33</a:t>
            </a:fld>
            <a:endParaRPr/>
          </a:p>
        </p:txBody>
      </p:sp>
      <p:sp>
        <p:nvSpPr>
          <p:cNvPr id="619" name="Google Shape;619;p47"/>
          <p:cNvSpPr txBox="1"/>
          <p:nvPr/>
        </p:nvSpPr>
        <p:spPr>
          <a:xfrm>
            <a:off x="1166400" y="1908750"/>
            <a:ext cx="6811200" cy="3000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Comfortaa"/>
              <a:buChar char="●"/>
            </a:pPr>
            <a:r>
              <a:rPr lang="en" sz="1600" b="1" dirty="0">
                <a:latin typeface="Comfortaa"/>
                <a:ea typeface="Comfortaa"/>
                <a:cs typeface="Comfortaa"/>
                <a:sym typeface="Comfortaa"/>
              </a:rPr>
              <a:t>Implementation of a Chatbot System using AI and NLP</a:t>
            </a:r>
            <a:endParaRPr sz="1600" b="1" dirty="0">
              <a:latin typeface="Comfortaa"/>
              <a:ea typeface="Comfortaa"/>
              <a:cs typeface="Comfortaa"/>
              <a:sym typeface="Comfortaa"/>
            </a:endParaRPr>
          </a:p>
          <a:p>
            <a:pPr marL="0" lvl="0" indent="0" algn="l" rtl="0">
              <a:spcBef>
                <a:spcPts val="0"/>
              </a:spcBef>
              <a:spcAft>
                <a:spcPts val="0"/>
              </a:spcAft>
              <a:buNone/>
            </a:pPr>
            <a:endParaRPr sz="1600" b="1">
              <a:latin typeface="Comfortaa"/>
              <a:ea typeface="Comfortaa"/>
              <a:cs typeface="Comfortaa"/>
              <a:sym typeface="Comfortaa"/>
            </a:endParaRPr>
          </a:p>
          <a:p>
            <a:pPr marL="0" lvl="0" indent="0" algn="l" rtl="0">
              <a:spcBef>
                <a:spcPts val="0"/>
              </a:spcBef>
              <a:spcAft>
                <a:spcPts val="0"/>
              </a:spcAft>
              <a:buNone/>
            </a:pPr>
            <a:endParaRPr sz="1600" b="1">
              <a:latin typeface="Comfortaa"/>
              <a:ea typeface="Comfortaa"/>
              <a:cs typeface="Comfortaa"/>
              <a:sym typeface="Comfortaa"/>
            </a:endParaRPr>
          </a:p>
          <a:p>
            <a:pPr marL="457200" lvl="0" indent="-330200" algn="l" rtl="0">
              <a:spcBef>
                <a:spcPts val="0"/>
              </a:spcBef>
              <a:spcAft>
                <a:spcPts val="0"/>
              </a:spcAft>
              <a:buSzPts val="1600"/>
              <a:buFont typeface="Comfortaa"/>
              <a:buChar char="●"/>
            </a:pPr>
            <a:r>
              <a:rPr lang="en" sz="1600" b="1" dirty="0">
                <a:latin typeface="Comfortaa"/>
                <a:ea typeface="Comfortaa"/>
                <a:cs typeface="Comfortaa"/>
                <a:sym typeface="Comfortaa"/>
              </a:rPr>
              <a:t>An Intelligent </a:t>
            </a:r>
            <a:r>
              <a:rPr lang="en" sz="1600" b="1" dirty="0" err="1">
                <a:latin typeface="Comfortaa"/>
                <a:ea typeface="Comfortaa"/>
                <a:cs typeface="Comfortaa"/>
                <a:sym typeface="Comfortaa"/>
              </a:rPr>
              <a:t>Behaviour</a:t>
            </a:r>
            <a:r>
              <a:rPr lang="en" sz="1600" b="1" dirty="0">
                <a:latin typeface="Comfortaa"/>
                <a:ea typeface="Comfortaa"/>
                <a:cs typeface="Comfortaa"/>
                <a:sym typeface="Comfortaa"/>
              </a:rPr>
              <a:t> Shown by Chatbot System</a:t>
            </a:r>
            <a:endParaRPr sz="1600" b="1" dirty="0">
              <a:latin typeface="Comfortaa"/>
              <a:ea typeface="Comfortaa"/>
              <a:cs typeface="Comfortaa"/>
              <a:sym typeface="Comfortaa"/>
            </a:endParaRPr>
          </a:p>
          <a:p>
            <a:pPr marL="0" lvl="0" indent="0" algn="l" rtl="0">
              <a:spcBef>
                <a:spcPts val="0"/>
              </a:spcBef>
              <a:spcAft>
                <a:spcPts val="0"/>
              </a:spcAft>
              <a:buNone/>
            </a:pPr>
            <a:endParaRPr sz="1600" b="1">
              <a:latin typeface="Comfortaa"/>
              <a:ea typeface="Comfortaa"/>
              <a:cs typeface="Comfortaa"/>
              <a:sym typeface="Comfortaa"/>
            </a:endParaRPr>
          </a:p>
          <a:p>
            <a:pPr marL="0" lvl="0" indent="0" algn="l" rtl="0">
              <a:spcBef>
                <a:spcPts val="0"/>
              </a:spcBef>
              <a:spcAft>
                <a:spcPts val="0"/>
              </a:spcAft>
              <a:buNone/>
            </a:pPr>
            <a:endParaRPr sz="1600" b="1">
              <a:latin typeface="Comfortaa"/>
              <a:ea typeface="Comfortaa"/>
              <a:cs typeface="Comfortaa"/>
              <a:sym typeface="Comfortaa"/>
            </a:endParaRPr>
          </a:p>
          <a:p>
            <a:pPr marL="457200" lvl="0" indent="-330200" algn="l" rtl="0">
              <a:spcBef>
                <a:spcPts val="0"/>
              </a:spcBef>
              <a:spcAft>
                <a:spcPts val="0"/>
              </a:spcAft>
              <a:buSzPts val="1600"/>
              <a:buFont typeface="Comfortaa"/>
              <a:buChar char="●"/>
            </a:pPr>
            <a:r>
              <a:rPr lang="en" sz="1600" b="1" dirty="0">
                <a:latin typeface="Comfortaa"/>
                <a:ea typeface="Comfortaa"/>
                <a:cs typeface="Comfortaa"/>
                <a:sym typeface="Comfortaa"/>
              </a:rPr>
              <a:t>Review of Intent Detection Methods in the Human-Machine Dialogue System</a:t>
            </a:r>
            <a:endParaRPr sz="1600" b="1" dirty="0">
              <a:latin typeface="Comfortaa"/>
              <a:ea typeface="Comfortaa"/>
              <a:cs typeface="Comfortaa"/>
              <a:sym typeface="Comfortaa"/>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solidFill>
                  <a:schemeClr val="dk2"/>
                </a:solidFill>
              </a:rPr>
              <a:t>34</a:t>
            </a:fld>
            <a:endParaRPr>
              <a:solidFill>
                <a:schemeClr val="dk2"/>
              </a:solidFill>
            </a:endParaRPr>
          </a:p>
        </p:txBody>
      </p:sp>
      <p:sp>
        <p:nvSpPr>
          <p:cNvPr id="625" name="Google Shape;625;p48"/>
          <p:cNvSpPr txBox="1"/>
          <p:nvPr/>
        </p:nvSpPr>
        <p:spPr>
          <a:xfrm>
            <a:off x="691350" y="326450"/>
            <a:ext cx="7761300" cy="4309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b="1" u="sng">
                <a:latin typeface="Comfortaa"/>
                <a:ea typeface="Comfortaa"/>
                <a:cs typeface="Comfortaa"/>
                <a:sym typeface="Comfortaa"/>
              </a:rPr>
              <a:t>Implementation of a Chatbot System using AI and NLP</a:t>
            </a:r>
            <a:endParaRPr sz="1800" b="1" u="sng">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r>
              <a:rPr lang="en" sz="1600" b="1">
                <a:latin typeface="Comfortaa"/>
                <a:ea typeface="Comfortaa"/>
                <a:cs typeface="Comfortaa"/>
                <a:sym typeface="Comfortaa"/>
              </a:rPr>
              <a:t>Title</a:t>
            </a:r>
            <a:endParaRPr sz="1600" b="1">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Chatbot system implementation using Artificial Intelligence and Natural Language Processing that stimulates human conversation.</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Paper link : </a:t>
            </a:r>
            <a:r>
              <a:rPr lang="en" sz="1300" u="sng">
                <a:latin typeface="Comfortaa"/>
                <a:ea typeface="Comfortaa"/>
                <a:cs typeface="Comfortaa"/>
                <a:sym typeface="Comfortaa"/>
                <a:hlinkClick r:id="rId3"/>
              </a:rPr>
              <a:t>Click here</a:t>
            </a:r>
            <a:endParaRPr sz="1300">
              <a:latin typeface="Comfortaa"/>
              <a:ea typeface="Comfortaa"/>
              <a:cs typeface="Comfortaa"/>
              <a:sym typeface="Comfortaa"/>
            </a:endParaRPr>
          </a:p>
          <a:p>
            <a:pPr marL="457200" lvl="0" indent="0" algn="l" rtl="0">
              <a:spcBef>
                <a:spcPts val="0"/>
              </a:spcBef>
              <a:spcAft>
                <a:spcPts val="0"/>
              </a:spcAft>
              <a:buNone/>
            </a:pPr>
            <a:endParaRPr sz="1300">
              <a:latin typeface="Comfortaa"/>
              <a:ea typeface="Comfortaa"/>
              <a:cs typeface="Comfortaa"/>
              <a:sym typeface="Comfortaa"/>
            </a:endParaRPr>
          </a:p>
          <a:p>
            <a:pPr marL="457200" lvl="0" indent="0" algn="l" rtl="0">
              <a:spcBef>
                <a:spcPts val="0"/>
              </a:spcBef>
              <a:spcAft>
                <a:spcPts val="0"/>
              </a:spcAft>
              <a:buNone/>
            </a:pPr>
            <a:r>
              <a:rPr lang="en" sz="1600" b="1">
                <a:latin typeface="Comfortaa"/>
                <a:ea typeface="Comfortaa"/>
                <a:cs typeface="Comfortaa"/>
                <a:sym typeface="Comfortaa"/>
              </a:rPr>
              <a:t>How is the selected paper relevant for your project</a:t>
            </a:r>
            <a:endParaRPr sz="1600" b="1">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This paper gives the idea on the use of chatbox to answer the user queries and provide effective information to the user using AI and NLP algorithms.</a:t>
            </a:r>
            <a:r>
              <a:rPr lang="en" sz="1600">
                <a:latin typeface="Comfortaa"/>
                <a:ea typeface="Comfortaa"/>
                <a:cs typeface="Comfortaa"/>
                <a:sym typeface="Comfortaa"/>
              </a:rPr>
              <a:t> </a:t>
            </a:r>
            <a:r>
              <a:rPr lang="en" sz="1300">
                <a:latin typeface="Comfortaa"/>
                <a:ea typeface="Comfortaa"/>
                <a:cs typeface="Comfortaa"/>
                <a:sym typeface="Comfortaa"/>
              </a:rPr>
              <a:t>We can</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learn how an chatbot works to simulate a human conversation. Its architecture integrates a language model and computational algorithm to emulate information online communication between a human and a computer using natural language.</a:t>
            </a:r>
            <a:endParaRPr sz="1600">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r>
              <a:rPr lang="en" sz="1600" b="1">
                <a:latin typeface="Comfortaa"/>
                <a:ea typeface="Comfortaa"/>
                <a:cs typeface="Comfortaa"/>
                <a:sym typeface="Comfortaa"/>
              </a:rPr>
              <a:t>Proposed System:</a:t>
            </a:r>
            <a:endParaRPr sz="1600" b="1">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a)Context Identification</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b)Personal Query Response system(Module - 1)</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c)AIML response system(Module - 2)</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d)Query Analysis and response system(Module - 3)</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e)Context Reset</a:t>
            </a:r>
            <a:endParaRPr sz="1300">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endParaRPr sz="1300" b="1">
              <a:latin typeface="Comfortaa"/>
              <a:ea typeface="Comfortaa"/>
              <a:cs typeface="Comfortaa"/>
              <a:sym typeface="Comfortaa"/>
            </a:endParaRPr>
          </a:p>
          <a:p>
            <a:pPr marL="457200" lvl="0" indent="0" algn="l" rtl="0">
              <a:spcBef>
                <a:spcPts val="0"/>
              </a:spcBef>
              <a:spcAft>
                <a:spcPts val="0"/>
              </a:spcAft>
              <a:buNone/>
            </a:pPr>
            <a:endParaRPr sz="13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35</a:t>
            </a:fld>
            <a:endParaRPr/>
          </a:p>
        </p:txBody>
      </p:sp>
      <p:sp>
        <p:nvSpPr>
          <p:cNvPr id="631" name="Google Shape;631;p49"/>
          <p:cNvSpPr txBox="1"/>
          <p:nvPr/>
        </p:nvSpPr>
        <p:spPr>
          <a:xfrm>
            <a:off x="874000" y="811675"/>
            <a:ext cx="6439500" cy="5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Comfortaa"/>
                <a:ea typeface="Comfortaa"/>
                <a:cs typeface="Comfortaa"/>
                <a:sym typeface="Comfortaa"/>
              </a:rPr>
              <a:t>Methodology used in the paper to solve the problem </a:t>
            </a:r>
            <a:endParaRPr sz="1600" b="1">
              <a:latin typeface="Comfortaa"/>
              <a:ea typeface="Comfortaa"/>
              <a:cs typeface="Comfortaa"/>
              <a:sym typeface="Comfortaa"/>
            </a:endParaRPr>
          </a:p>
        </p:txBody>
      </p:sp>
      <p:sp>
        <p:nvSpPr>
          <p:cNvPr id="632" name="Google Shape;632;p49"/>
          <p:cNvSpPr txBox="1"/>
          <p:nvPr/>
        </p:nvSpPr>
        <p:spPr>
          <a:xfrm>
            <a:off x="874000" y="1547075"/>
            <a:ext cx="6991800" cy="2762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omfortaa Regular"/>
              <a:buChar char="●"/>
            </a:pPr>
            <a:r>
              <a:rPr lang="en">
                <a:latin typeface="Comfortaa Regular"/>
                <a:ea typeface="Comfortaa Regular"/>
                <a:cs typeface="Comfortaa Regular"/>
                <a:sym typeface="Comfortaa Regular"/>
              </a:rPr>
              <a:t>Chatbots being developed using Artificial Intelligence(AI) and Natural Language Processing(NLP) algorithms</a:t>
            </a:r>
            <a:endParaRPr>
              <a:latin typeface="Comfortaa Regular"/>
              <a:ea typeface="Comfortaa Regular"/>
              <a:cs typeface="Comfortaa Regular"/>
              <a:sym typeface="Comfortaa Regular"/>
            </a:endParaRPr>
          </a:p>
          <a:p>
            <a:pPr marL="457200" lvl="0" indent="-317500" algn="l" rtl="0">
              <a:spcBef>
                <a:spcPts val="0"/>
              </a:spcBef>
              <a:spcAft>
                <a:spcPts val="0"/>
              </a:spcAft>
              <a:buSzPts val="1400"/>
              <a:buFont typeface="Comfortaa Regular"/>
              <a:buChar char="●"/>
            </a:pPr>
            <a:r>
              <a:rPr lang="en">
                <a:latin typeface="Comfortaa Regular"/>
                <a:ea typeface="Comfortaa Regular"/>
                <a:cs typeface="Comfortaa Regular"/>
                <a:sym typeface="Comfortaa Regular"/>
              </a:rPr>
              <a:t>The technique used are</a:t>
            </a:r>
            <a:endParaRPr>
              <a:latin typeface="Comfortaa Regular"/>
              <a:ea typeface="Comfortaa Regular"/>
              <a:cs typeface="Comfortaa Regular"/>
              <a:sym typeface="Comfortaa Regular"/>
            </a:endParaRPr>
          </a:p>
          <a:p>
            <a:pPr marL="0" lvl="0" indent="0" algn="l" rtl="0">
              <a:spcBef>
                <a:spcPts val="0"/>
              </a:spcBef>
              <a:spcAft>
                <a:spcPts val="0"/>
              </a:spcAft>
              <a:buNone/>
            </a:pPr>
            <a:r>
              <a:rPr lang="en">
                <a:latin typeface="Comfortaa Regular"/>
                <a:ea typeface="Comfortaa Regular"/>
                <a:cs typeface="Comfortaa Regular"/>
                <a:sym typeface="Comfortaa Regular"/>
              </a:rPr>
              <a:t>              -AIML</a:t>
            </a:r>
            <a:endParaRPr>
              <a:latin typeface="Comfortaa Regular"/>
              <a:ea typeface="Comfortaa Regular"/>
              <a:cs typeface="Comfortaa Regular"/>
              <a:sym typeface="Comfortaa Regular"/>
            </a:endParaRPr>
          </a:p>
          <a:p>
            <a:pPr marL="0" lvl="0" indent="0" algn="l" rtl="0">
              <a:spcBef>
                <a:spcPts val="0"/>
              </a:spcBef>
              <a:spcAft>
                <a:spcPts val="0"/>
              </a:spcAft>
              <a:buNone/>
            </a:pPr>
            <a:r>
              <a:rPr lang="en">
                <a:latin typeface="Comfortaa Regular"/>
                <a:ea typeface="Comfortaa Regular"/>
                <a:cs typeface="Comfortaa Regular"/>
                <a:sym typeface="Comfortaa Regular"/>
              </a:rPr>
              <a:t>              -Lemmatization and POS Tagging Using WordNet</a:t>
            </a:r>
            <a:endParaRPr>
              <a:latin typeface="Comfortaa Regular"/>
              <a:ea typeface="Comfortaa Regular"/>
              <a:cs typeface="Comfortaa Regular"/>
              <a:sym typeface="Comfortaa Regular"/>
            </a:endParaRPr>
          </a:p>
          <a:p>
            <a:pPr marL="0" lvl="0" indent="0" algn="l" rtl="0">
              <a:spcBef>
                <a:spcPts val="0"/>
              </a:spcBef>
              <a:spcAft>
                <a:spcPts val="0"/>
              </a:spcAft>
              <a:buNone/>
            </a:pPr>
            <a:r>
              <a:rPr lang="en">
                <a:latin typeface="Comfortaa Regular"/>
                <a:ea typeface="Comfortaa Regular"/>
                <a:cs typeface="Comfortaa Regular"/>
                <a:sym typeface="Comfortaa Regular"/>
              </a:rPr>
              <a:t>              -Semantic Sentence Similarity</a:t>
            </a:r>
            <a:endParaRPr>
              <a:latin typeface="Comfortaa Regular"/>
              <a:ea typeface="Comfortaa Regular"/>
              <a:cs typeface="Comfortaa Regular"/>
              <a:sym typeface="Comfortaa Regular"/>
            </a:endParaRPr>
          </a:p>
          <a:p>
            <a:pPr marL="0" lvl="0" indent="0" algn="l" rtl="0">
              <a:spcBef>
                <a:spcPts val="0"/>
              </a:spcBef>
              <a:spcAft>
                <a:spcPts val="0"/>
              </a:spcAft>
              <a:buNone/>
            </a:pPr>
            <a:r>
              <a:rPr lang="en">
                <a:latin typeface="Comfortaa Regular"/>
                <a:ea typeface="Comfortaa Regular"/>
                <a:cs typeface="Comfortaa Regular"/>
                <a:sym typeface="Comfortaa Regular"/>
              </a:rPr>
              <a:t>              -Log file</a:t>
            </a:r>
            <a:endParaRPr>
              <a:latin typeface="Comfortaa Regular"/>
              <a:ea typeface="Comfortaa Regular"/>
              <a:cs typeface="Comfortaa Regular"/>
              <a:sym typeface="Comfortaa Regular"/>
            </a:endParaRPr>
          </a:p>
          <a:p>
            <a:pPr marL="0" lvl="0" indent="0" algn="l" rtl="0">
              <a:spcBef>
                <a:spcPts val="0"/>
              </a:spcBef>
              <a:spcAft>
                <a:spcPts val="0"/>
              </a:spcAft>
              <a:buNone/>
            </a:pPr>
            <a:endParaRPr>
              <a:latin typeface="Lato Light"/>
              <a:ea typeface="Lato Light"/>
              <a:cs typeface="Lato Light"/>
              <a:sym typeface="Lato Light"/>
            </a:endParaRPr>
          </a:p>
          <a:p>
            <a:pPr marL="0" lvl="0" indent="0" algn="l" rtl="0">
              <a:spcBef>
                <a:spcPts val="0"/>
              </a:spcBef>
              <a:spcAft>
                <a:spcPts val="0"/>
              </a:spcAft>
              <a:buNone/>
            </a:pPr>
            <a:r>
              <a:rPr lang="en" b="1">
                <a:latin typeface="Comfortaa"/>
                <a:ea typeface="Comfortaa"/>
                <a:cs typeface="Comfortaa"/>
                <a:sym typeface="Comfortaa"/>
              </a:rPr>
              <a:t>Limitations:</a:t>
            </a:r>
            <a:endParaRPr b="1">
              <a:latin typeface="Comfortaa"/>
              <a:ea typeface="Comfortaa"/>
              <a:cs typeface="Comfortaa"/>
              <a:sym typeface="Comfortaa"/>
            </a:endParaRPr>
          </a:p>
          <a:p>
            <a:pPr marL="0" lvl="0" indent="0" algn="l" rtl="0">
              <a:spcBef>
                <a:spcPts val="0"/>
              </a:spcBef>
              <a:spcAft>
                <a:spcPts val="0"/>
              </a:spcAft>
              <a:buNone/>
            </a:pPr>
            <a:r>
              <a:rPr lang="en" sz="1300">
                <a:latin typeface="Comfortaa"/>
                <a:ea typeface="Comfortaa"/>
                <a:cs typeface="Comfortaa"/>
                <a:sym typeface="Comfortaa"/>
              </a:rPr>
              <a:t>Instead of AIML based bot, other algorithms can be implemented. Voice based queries can be used.</a:t>
            </a:r>
            <a:endParaRPr sz="1300">
              <a:latin typeface="Comfortaa"/>
              <a:ea typeface="Comfortaa"/>
              <a:cs typeface="Comfortaa"/>
              <a:sym typeface="Comforta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solidFill>
                  <a:schemeClr val="dk2"/>
                </a:solidFill>
              </a:rPr>
              <a:t>36</a:t>
            </a:fld>
            <a:endParaRPr>
              <a:solidFill>
                <a:schemeClr val="dk2"/>
              </a:solidFill>
            </a:endParaRPr>
          </a:p>
        </p:txBody>
      </p:sp>
      <p:sp>
        <p:nvSpPr>
          <p:cNvPr id="638" name="Google Shape;638;p50"/>
          <p:cNvSpPr txBox="1"/>
          <p:nvPr/>
        </p:nvSpPr>
        <p:spPr>
          <a:xfrm>
            <a:off x="683125" y="713275"/>
            <a:ext cx="8538900" cy="300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b="1" u="sng">
                <a:latin typeface="Comfortaa"/>
                <a:ea typeface="Comfortaa"/>
                <a:cs typeface="Comfortaa"/>
                <a:sym typeface="Comfortaa"/>
              </a:rPr>
              <a:t>An Intelligent Behaviour Shown by Chatbot System</a:t>
            </a:r>
            <a:endParaRPr sz="1800" b="1" u="sng">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r>
              <a:rPr lang="en" sz="1600" b="1">
                <a:latin typeface="Comfortaa"/>
                <a:ea typeface="Comfortaa"/>
                <a:cs typeface="Comfortaa"/>
                <a:sym typeface="Comfortaa"/>
              </a:rPr>
              <a:t>Title</a:t>
            </a:r>
            <a:endParaRPr sz="1100" b="1">
              <a:latin typeface="Comfortaa"/>
              <a:ea typeface="Comfortaa"/>
              <a:cs typeface="Comfortaa"/>
              <a:sym typeface="Comfortaa"/>
            </a:endParaRPr>
          </a:p>
          <a:p>
            <a:pPr marL="457200" lvl="0" indent="0" algn="l" rtl="0">
              <a:spcBef>
                <a:spcPts val="0"/>
              </a:spcBef>
              <a:spcAft>
                <a:spcPts val="0"/>
              </a:spcAft>
              <a:buNone/>
            </a:pPr>
            <a:endParaRPr sz="1100" b="1">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An Intelligent Behaviour Shown by Chatbot System </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Vibhor Sharma, Monika Goyal , Drishti Malik</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Paper link : </a:t>
            </a:r>
            <a:r>
              <a:rPr lang="en" sz="1300" u="sng">
                <a:latin typeface="Comfortaa"/>
                <a:ea typeface="Comfortaa"/>
                <a:cs typeface="Comfortaa"/>
                <a:sym typeface="Comfortaa"/>
                <a:hlinkClick r:id="rId3"/>
              </a:rPr>
              <a:t>Click here</a:t>
            </a:r>
            <a:endParaRPr sz="1300">
              <a:latin typeface="Comfortaa"/>
              <a:ea typeface="Comfortaa"/>
              <a:cs typeface="Comfortaa"/>
              <a:sym typeface="Comfortaa"/>
            </a:endParaRPr>
          </a:p>
          <a:p>
            <a:pPr marL="457200" lvl="0" indent="0" algn="l" rtl="0">
              <a:spcBef>
                <a:spcPts val="0"/>
              </a:spcBef>
              <a:spcAft>
                <a:spcPts val="0"/>
              </a:spcAft>
              <a:buNone/>
            </a:pPr>
            <a:endParaRPr sz="1300">
              <a:latin typeface="Comfortaa"/>
              <a:ea typeface="Comfortaa"/>
              <a:cs typeface="Comfortaa"/>
              <a:sym typeface="Comfortaa"/>
            </a:endParaRPr>
          </a:p>
          <a:p>
            <a:pPr marL="457200" lvl="0" indent="0" algn="l" rtl="0">
              <a:spcBef>
                <a:spcPts val="0"/>
              </a:spcBef>
              <a:spcAft>
                <a:spcPts val="0"/>
              </a:spcAft>
              <a:buNone/>
            </a:pPr>
            <a:r>
              <a:rPr lang="en" sz="1600" b="1">
                <a:latin typeface="Comfortaa"/>
                <a:ea typeface="Comfortaa"/>
                <a:cs typeface="Comfortaa"/>
                <a:sym typeface="Comfortaa"/>
              </a:rPr>
              <a:t>How is the selected paper relevant for your project</a:t>
            </a:r>
            <a:endParaRPr sz="16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This paper gives idea about:</a:t>
            </a:r>
            <a:endParaRPr sz="1300">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Use of natural language by chatbots to communicate with human users</a:t>
            </a:r>
            <a:endParaRPr sz="1300">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Analyse the existing chatbot systems namely ELIZA and ALICE</a:t>
            </a:r>
            <a:endParaRPr sz="1300">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The ways in which these systems can influence our system</a:t>
            </a:r>
            <a:endParaRPr sz="1300">
              <a:latin typeface="Comfortaa"/>
              <a:ea typeface="Comfortaa"/>
              <a:cs typeface="Comfortaa"/>
              <a:sym typeface="Comfortaa"/>
            </a:endParaRPr>
          </a:p>
          <a:p>
            <a:pPr marL="914400" lvl="0" indent="0" algn="l" rtl="0">
              <a:spcBef>
                <a:spcPts val="0"/>
              </a:spcBef>
              <a:spcAft>
                <a:spcPts val="0"/>
              </a:spcAft>
              <a:buNone/>
            </a:pPr>
            <a:endParaRPr sz="1300">
              <a:latin typeface="Comfortaa"/>
              <a:ea typeface="Comfortaa"/>
              <a:cs typeface="Comfortaa"/>
              <a:sym typeface="Comfortaa"/>
            </a:endParaRPr>
          </a:p>
          <a:p>
            <a:pPr marL="457200" lvl="0" indent="0" algn="l" rtl="0">
              <a:spcBef>
                <a:spcPts val="0"/>
              </a:spcBef>
              <a:spcAft>
                <a:spcPts val="0"/>
              </a:spcAft>
              <a:buNone/>
            </a:pPr>
            <a:endParaRPr sz="13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endParaRPr sz="1300">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37</a:t>
            </a:fld>
            <a:endParaRPr/>
          </a:p>
        </p:txBody>
      </p:sp>
      <p:sp>
        <p:nvSpPr>
          <p:cNvPr id="644" name="Google Shape;644;p51"/>
          <p:cNvSpPr txBox="1"/>
          <p:nvPr/>
        </p:nvSpPr>
        <p:spPr>
          <a:xfrm>
            <a:off x="1125150" y="773525"/>
            <a:ext cx="6992700" cy="3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Comfortaa"/>
                <a:ea typeface="Comfortaa"/>
                <a:cs typeface="Comfortaa"/>
                <a:sym typeface="Comfortaa"/>
              </a:rPr>
              <a:t>ELIZA</a:t>
            </a:r>
            <a:endParaRPr sz="1600" b="1">
              <a:latin typeface="Comfortaa"/>
              <a:ea typeface="Comfortaa"/>
              <a:cs typeface="Comfortaa"/>
              <a:sym typeface="Comfortaa"/>
            </a:endParaRPr>
          </a:p>
          <a:p>
            <a:pPr marL="0" lvl="0" indent="0" algn="l" rtl="0">
              <a:spcBef>
                <a:spcPts val="0"/>
              </a:spcBef>
              <a:spcAft>
                <a:spcPts val="0"/>
              </a:spcAft>
              <a:buNone/>
            </a:pPr>
            <a:r>
              <a:rPr lang="en" sz="1300">
                <a:latin typeface="Comfortaa Regular"/>
                <a:ea typeface="Comfortaa Regular"/>
                <a:cs typeface="Comfortaa Regular"/>
                <a:sym typeface="Comfortaa Regular"/>
              </a:rPr>
              <a:t>Eliza simulated conversation by using a 'pattern matching' and substitution methodology that gave users an illusion of understanding on the part of the program, but had no built in framework for contextualizing events</a:t>
            </a: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0" lvl="0" indent="0" algn="l" rtl="0">
              <a:spcBef>
                <a:spcPts val="0"/>
              </a:spcBef>
              <a:spcAft>
                <a:spcPts val="0"/>
              </a:spcAft>
              <a:buNone/>
            </a:pPr>
            <a:r>
              <a:rPr lang="en" sz="1600" b="1">
                <a:latin typeface="Comfortaa"/>
                <a:ea typeface="Comfortaa"/>
                <a:cs typeface="Comfortaa"/>
                <a:sym typeface="Comfortaa"/>
              </a:rPr>
              <a:t>ALICE</a:t>
            </a:r>
            <a:endParaRPr sz="1600" b="1">
              <a:latin typeface="Comfortaa"/>
              <a:ea typeface="Comfortaa"/>
              <a:cs typeface="Comfortaa"/>
              <a:sym typeface="Comfortaa"/>
            </a:endParaRPr>
          </a:p>
          <a:p>
            <a:pPr marL="0" lvl="0" indent="0" algn="l" rtl="0">
              <a:spcBef>
                <a:spcPts val="0"/>
              </a:spcBef>
              <a:spcAft>
                <a:spcPts val="0"/>
              </a:spcAft>
              <a:buNone/>
            </a:pPr>
            <a:r>
              <a:rPr lang="en" sz="1300">
                <a:latin typeface="Comfortaa Regular"/>
                <a:ea typeface="Comfortaa Regular"/>
                <a:cs typeface="Comfortaa Regular"/>
                <a:sym typeface="Comfortaa Regular"/>
              </a:rPr>
              <a:t>ALICE(Artificial Linguistic Internet Computer Entity) is an award winning open source natural language artificial intelligence chat robot which uses AIML(Artificial Intelligence Mark-Up Language) to form responses to queries</a:t>
            </a: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0" lvl="0" indent="0" algn="l" rtl="0">
              <a:spcBef>
                <a:spcPts val="0"/>
              </a:spcBef>
              <a:spcAft>
                <a:spcPts val="0"/>
              </a:spcAft>
              <a:buNone/>
            </a:pPr>
            <a:r>
              <a:rPr lang="en" sz="1300">
                <a:latin typeface="Comfortaa Regular"/>
                <a:ea typeface="Comfortaa Regular"/>
                <a:cs typeface="Comfortaa Regular"/>
                <a:sym typeface="Comfortaa Regular"/>
              </a:rPr>
              <a:t>It is an open source chatbot based on natural language understanding and pattern matching.</a:t>
            </a: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600" b="1">
              <a:latin typeface="Comfortaa"/>
              <a:ea typeface="Comfortaa"/>
              <a:cs typeface="Comfortaa"/>
              <a:sym typeface="Comfortaa"/>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38</a:t>
            </a:fld>
            <a:endParaRPr/>
          </a:p>
        </p:txBody>
      </p:sp>
      <p:sp>
        <p:nvSpPr>
          <p:cNvPr id="650" name="Google Shape;650;p52"/>
          <p:cNvSpPr txBox="1"/>
          <p:nvPr/>
        </p:nvSpPr>
        <p:spPr>
          <a:xfrm>
            <a:off x="994550" y="894075"/>
            <a:ext cx="7123500" cy="33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Comfortaa"/>
                <a:ea typeface="Comfortaa"/>
                <a:cs typeface="Comfortaa"/>
                <a:sym typeface="Comfortaa"/>
              </a:rPr>
              <a:t>Methodology used in the paper to solve the problem</a:t>
            </a:r>
            <a:endParaRPr sz="1600" b="1">
              <a:latin typeface="Comfortaa"/>
              <a:ea typeface="Comfortaa"/>
              <a:cs typeface="Comfortaa"/>
              <a:sym typeface="Comfortaa"/>
            </a:endParaRPr>
          </a:p>
          <a:p>
            <a:pPr marL="0" lvl="0" indent="0" algn="l" rtl="0">
              <a:spcBef>
                <a:spcPts val="0"/>
              </a:spcBef>
              <a:spcAft>
                <a:spcPts val="0"/>
              </a:spcAft>
              <a:buNone/>
            </a:pPr>
            <a:endParaRPr sz="1600" b="1">
              <a:latin typeface="Comfortaa"/>
              <a:ea typeface="Comfortaa"/>
              <a:cs typeface="Comfortaa"/>
              <a:sym typeface="Comfortaa"/>
            </a:endParaRPr>
          </a:p>
          <a:p>
            <a:pPr marL="0" lvl="0" indent="0" algn="l" rtl="0">
              <a:spcBef>
                <a:spcPts val="0"/>
              </a:spcBef>
              <a:spcAft>
                <a:spcPts val="0"/>
              </a:spcAft>
              <a:buNone/>
            </a:pPr>
            <a:r>
              <a:rPr lang="en" sz="1300">
                <a:latin typeface="Comfortaa"/>
                <a:ea typeface="Comfortaa"/>
                <a:cs typeface="Comfortaa"/>
                <a:sym typeface="Comfortaa"/>
              </a:rPr>
              <a:t>This application will work using a pattern matching algorithm using depth first search.</a:t>
            </a:r>
            <a:endParaRPr sz="1300">
              <a:latin typeface="Comfortaa"/>
              <a:ea typeface="Comfortaa"/>
              <a:cs typeface="Comfortaa"/>
              <a:sym typeface="Comfortaa"/>
            </a:endParaRPr>
          </a:p>
          <a:p>
            <a:pPr marL="0" lvl="0" indent="0" algn="l" rtl="0">
              <a:spcBef>
                <a:spcPts val="0"/>
              </a:spcBef>
              <a:spcAft>
                <a:spcPts val="0"/>
              </a:spcAft>
              <a:buNone/>
            </a:pPr>
            <a:r>
              <a:rPr lang="en" sz="1300">
                <a:latin typeface="Comfortaa"/>
                <a:ea typeface="Comfortaa"/>
                <a:cs typeface="Comfortaa"/>
                <a:sym typeface="Comfortaa"/>
              </a:rPr>
              <a:t>Creating new AIML files and coupled it with the conversational knowledge base of ALICE bot. </a:t>
            </a:r>
            <a:endParaRPr sz="1300">
              <a:latin typeface="Comfortaa"/>
              <a:ea typeface="Comfortaa"/>
              <a:cs typeface="Comfortaa"/>
              <a:sym typeface="Comfortaa"/>
            </a:endParaRPr>
          </a:p>
          <a:p>
            <a:pPr marL="0" lvl="0" indent="0" algn="l" rtl="0">
              <a:spcBef>
                <a:spcPts val="0"/>
              </a:spcBef>
              <a:spcAft>
                <a:spcPts val="0"/>
              </a:spcAft>
              <a:buNone/>
            </a:pPr>
            <a:r>
              <a:rPr lang="en" sz="1300">
                <a:latin typeface="Comfortaa"/>
                <a:ea typeface="Comfortaa"/>
                <a:cs typeface="Comfortaa"/>
                <a:sym typeface="Comfortaa"/>
              </a:rPr>
              <a:t>In the response generation module, the pattern matching algorithm uses DFS to match a query and it continues till a match is found. </a:t>
            </a:r>
            <a:endParaRPr sz="1100">
              <a:latin typeface="Lato Light"/>
              <a:ea typeface="Lato Light"/>
              <a:cs typeface="Lato Light"/>
              <a:sym typeface="La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39</a:t>
            </a:fld>
            <a:endParaRPr/>
          </a:p>
        </p:txBody>
      </p:sp>
      <p:sp>
        <p:nvSpPr>
          <p:cNvPr id="656" name="Google Shape;656;p53"/>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endParaRPr sz="2300">
              <a:solidFill>
                <a:srgbClr val="111111"/>
              </a:solidFill>
              <a:highlight>
                <a:srgbClr val="FFFFFF"/>
              </a:highlight>
              <a:latin typeface="Roboto"/>
              <a:ea typeface="Roboto"/>
              <a:cs typeface="Roboto"/>
              <a:sym typeface="Roboto"/>
            </a:endParaRPr>
          </a:p>
        </p:txBody>
      </p:sp>
      <p:sp>
        <p:nvSpPr>
          <p:cNvPr id="657" name="Google Shape;657;p53"/>
          <p:cNvSpPr txBox="1"/>
          <p:nvPr/>
        </p:nvSpPr>
        <p:spPr>
          <a:xfrm>
            <a:off x="803700" y="808650"/>
            <a:ext cx="7253100" cy="3526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b="1" u="sng">
                <a:latin typeface="Comfortaa"/>
                <a:ea typeface="Comfortaa"/>
                <a:cs typeface="Comfortaa"/>
                <a:sym typeface="Comfortaa"/>
              </a:rPr>
              <a:t>Review of Intent Detection Methods in the Human-Machine Dialogue System</a:t>
            </a:r>
            <a:endParaRPr sz="1600" b="1" u="sng">
              <a:latin typeface="Comfortaa"/>
              <a:ea typeface="Comfortaa"/>
              <a:cs typeface="Comfortaa"/>
              <a:sym typeface="Comfortaa"/>
            </a:endParaRPr>
          </a:p>
          <a:p>
            <a:pPr marL="457200" lvl="0" indent="0" algn="l" rtl="0">
              <a:spcBef>
                <a:spcPts val="0"/>
              </a:spcBef>
              <a:spcAft>
                <a:spcPts val="0"/>
              </a:spcAft>
              <a:buNone/>
            </a:pPr>
            <a:endParaRPr sz="1600" b="1" u="sng">
              <a:latin typeface="Comfortaa"/>
              <a:ea typeface="Comfortaa"/>
              <a:cs typeface="Comfortaa"/>
              <a:sym typeface="Comfortaa"/>
            </a:endParaRPr>
          </a:p>
          <a:p>
            <a:pPr marL="0" lvl="0" indent="0" algn="l" rtl="0">
              <a:spcBef>
                <a:spcPts val="0"/>
              </a:spcBef>
              <a:spcAft>
                <a:spcPts val="0"/>
              </a:spcAft>
              <a:buNone/>
            </a:pPr>
            <a:r>
              <a:rPr lang="en" sz="1600" b="1">
                <a:latin typeface="Comfortaa"/>
                <a:ea typeface="Comfortaa"/>
                <a:cs typeface="Comfortaa"/>
                <a:sym typeface="Comfortaa"/>
              </a:rPr>
              <a:t>        Title</a:t>
            </a:r>
            <a:endParaRPr sz="1600" b="1">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Review of Intent Detection Methods in the Human-Machine Dialogue System</a:t>
            </a:r>
            <a:endParaRPr sz="1300">
              <a:latin typeface="Comfortaa"/>
              <a:ea typeface="Comfortaa"/>
              <a:cs typeface="Comfortaa"/>
              <a:sym typeface="Comfortaa"/>
            </a:endParaRPr>
          </a:p>
          <a:p>
            <a:pPr marL="457200" lvl="0" indent="0" algn="l" rtl="0">
              <a:spcBef>
                <a:spcPts val="0"/>
              </a:spcBef>
              <a:spcAft>
                <a:spcPts val="0"/>
              </a:spcAft>
              <a:buNone/>
            </a:pPr>
            <a:r>
              <a:rPr lang="en" sz="1300" b="1">
                <a:latin typeface="Comfortaa"/>
                <a:ea typeface="Comfortaa"/>
                <a:cs typeface="Comfortaa"/>
                <a:sym typeface="Comfortaa"/>
              </a:rPr>
              <a:t>Authors:</a:t>
            </a:r>
            <a:r>
              <a:rPr lang="en" sz="1300">
                <a:latin typeface="Comfortaa"/>
                <a:ea typeface="Comfortaa"/>
                <a:cs typeface="Comfortaa"/>
                <a:sym typeface="Comfortaa"/>
              </a:rPr>
              <a:t>  Jiao Liu, Yanling Li, Min Lin</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College of computer science and technology, Inner Mongolia Normal University.</a:t>
            </a:r>
            <a:endParaRPr sz="1300">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Paper link : </a:t>
            </a:r>
            <a:r>
              <a:rPr lang="en" sz="1300" u="sng">
                <a:solidFill>
                  <a:schemeClr val="hlink"/>
                </a:solidFill>
                <a:latin typeface="Comfortaa"/>
                <a:ea typeface="Comfortaa"/>
                <a:cs typeface="Comfortaa"/>
                <a:sym typeface="Comfortaa"/>
                <a:hlinkClick r:id="rId3"/>
              </a:rPr>
              <a:t>Click here</a:t>
            </a:r>
            <a:endParaRPr sz="1300">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a:p>
            <a:pPr marL="0" lvl="0" indent="0" algn="l" rtl="0">
              <a:spcBef>
                <a:spcPts val="0"/>
              </a:spcBef>
              <a:spcAft>
                <a:spcPts val="0"/>
              </a:spcAft>
              <a:buNone/>
            </a:pPr>
            <a:r>
              <a:rPr lang="en" sz="1600" b="1">
                <a:latin typeface="Comfortaa"/>
                <a:ea typeface="Comfortaa"/>
                <a:cs typeface="Comfortaa"/>
                <a:sym typeface="Comfortaa"/>
              </a:rPr>
              <a:t>        How is the selected paper relevant for your project</a:t>
            </a:r>
            <a:endParaRPr sz="1600" b="1">
              <a:latin typeface="Comfortaa"/>
              <a:ea typeface="Comfortaa"/>
              <a:cs typeface="Comfortaa"/>
              <a:sym typeface="Comfortaa"/>
            </a:endParaRPr>
          </a:p>
          <a:p>
            <a:pPr marL="457200" lvl="0" indent="0" algn="l" rtl="0">
              <a:spcBef>
                <a:spcPts val="0"/>
              </a:spcBef>
              <a:spcAft>
                <a:spcPts val="0"/>
              </a:spcAft>
              <a:buNone/>
            </a:pPr>
            <a:r>
              <a:rPr lang="en" sz="1300">
                <a:latin typeface="Comfortaa"/>
                <a:ea typeface="Comfortaa"/>
                <a:cs typeface="Comfortaa"/>
                <a:sym typeface="Comfortaa"/>
              </a:rPr>
              <a:t>This paper mainly introduces the difficulty and method of intent detection in the human-machine dialogue system</a:t>
            </a:r>
            <a:endParaRPr sz="1300">
              <a:latin typeface="Comfortaa"/>
              <a:ea typeface="Comfortaa"/>
              <a:cs typeface="Comfortaa"/>
              <a:sym typeface="Comfortaa"/>
            </a:endParaRPr>
          </a:p>
          <a:p>
            <a:pPr marL="457200" lvl="0" indent="0" algn="l" rtl="0">
              <a:spcBef>
                <a:spcPts val="0"/>
              </a:spcBef>
              <a:spcAft>
                <a:spcPts val="0"/>
              </a:spcAft>
              <a:buNone/>
            </a:pPr>
            <a:r>
              <a:rPr lang="en" sz="1300" b="1">
                <a:latin typeface="Comfortaa"/>
                <a:ea typeface="Comfortaa"/>
                <a:cs typeface="Comfortaa"/>
                <a:sym typeface="Comfortaa"/>
              </a:rPr>
              <a:t>This paper tells us</a:t>
            </a:r>
            <a:endParaRPr sz="1300" b="1">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How crucial is intent detection in dialogue system</a:t>
            </a:r>
            <a:endParaRPr sz="1300">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The difficulties of intent detection</a:t>
            </a:r>
            <a:endParaRPr sz="1300">
              <a:latin typeface="Comfortaa"/>
              <a:ea typeface="Comfortaa"/>
              <a:cs typeface="Comfortaa"/>
              <a:sym typeface="Comfortaa"/>
            </a:endParaRPr>
          </a:p>
          <a:p>
            <a:pPr marL="457200" lvl="0" indent="-311150" algn="l" rtl="0">
              <a:spcBef>
                <a:spcPts val="0"/>
              </a:spcBef>
              <a:spcAft>
                <a:spcPts val="0"/>
              </a:spcAft>
              <a:buSzPts val="1300"/>
              <a:buFont typeface="Comfortaa"/>
              <a:buChar char="●"/>
            </a:pPr>
            <a:r>
              <a:rPr lang="en" sz="1300">
                <a:latin typeface="Comfortaa"/>
                <a:ea typeface="Comfortaa"/>
                <a:cs typeface="Comfortaa"/>
                <a:sym typeface="Comfortaa"/>
              </a:rPr>
              <a:t>Main methods of intent detection</a:t>
            </a:r>
            <a:endParaRPr sz="1300">
              <a:latin typeface="Comfortaa"/>
              <a:ea typeface="Comfortaa"/>
              <a:cs typeface="Comfortaa"/>
              <a:sym typeface="Comfortaa"/>
            </a:endParaRPr>
          </a:p>
          <a:p>
            <a:pPr marL="457200" lvl="0" indent="0" algn="l" rtl="0">
              <a:spcBef>
                <a:spcPts val="0"/>
              </a:spcBef>
              <a:spcAft>
                <a:spcPts val="0"/>
              </a:spcAft>
              <a:buNone/>
            </a:pPr>
            <a:endParaRPr sz="1300">
              <a:latin typeface="Comfortaa"/>
              <a:ea typeface="Comfortaa"/>
              <a:cs typeface="Comfortaa"/>
              <a:sym typeface="Comfortaa"/>
            </a:endParaRPr>
          </a:p>
          <a:p>
            <a:pPr marL="457200" lvl="0" indent="0" algn="l" rtl="0">
              <a:spcBef>
                <a:spcPts val="0"/>
              </a:spcBef>
              <a:spcAft>
                <a:spcPts val="0"/>
              </a:spcAft>
              <a:buNone/>
            </a:pPr>
            <a:endParaRPr sz="1600" b="1" u="sng">
              <a:latin typeface="Comfortaa"/>
              <a:ea typeface="Comfortaa"/>
              <a:cs typeface="Comfortaa"/>
              <a:sym typeface="Comfortaa"/>
            </a:endParaRPr>
          </a:p>
          <a:p>
            <a:pPr marL="457200" lvl="0" indent="0" algn="l" rtl="0">
              <a:spcBef>
                <a:spcPts val="0"/>
              </a:spcBef>
              <a:spcAft>
                <a:spcPts val="0"/>
              </a:spcAft>
              <a:buNone/>
            </a:pPr>
            <a:endParaRPr sz="1600" b="1">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8"/>
          <p:cNvSpPr txBox="1">
            <a:spLocks noGrp="1"/>
          </p:cNvSpPr>
          <p:nvPr>
            <p:ph type="body" idx="4294967295"/>
          </p:nvPr>
        </p:nvSpPr>
        <p:spPr>
          <a:xfrm>
            <a:off x="1870825" y="545250"/>
            <a:ext cx="59346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A Tool of Conversation : ChatBot</a:t>
            </a:r>
            <a:endParaRPr sz="2400">
              <a:solidFill>
                <a:srgbClr val="00839F"/>
              </a:solidFill>
              <a:latin typeface="Varela Round"/>
              <a:ea typeface="Varela Round"/>
              <a:cs typeface="Varela Round"/>
              <a:sym typeface="Varela Round"/>
            </a:endParaRPr>
          </a:p>
        </p:txBody>
      </p:sp>
      <p:sp>
        <p:nvSpPr>
          <p:cNvPr id="411" name="Google Shape;411;p1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sp>
        <p:nvSpPr>
          <p:cNvPr id="412" name="Google Shape;412;p18"/>
          <p:cNvSpPr txBox="1"/>
          <p:nvPr/>
        </p:nvSpPr>
        <p:spPr>
          <a:xfrm>
            <a:off x="2568900" y="1770875"/>
            <a:ext cx="40062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45606"/>
              </a:lnSpc>
              <a:spcBef>
                <a:spcPts val="0"/>
              </a:spcBef>
              <a:spcAft>
                <a:spcPts val="0"/>
              </a:spcAft>
              <a:buNone/>
            </a:pPr>
            <a:r>
              <a:rPr lang="en" sz="1700">
                <a:solidFill>
                  <a:srgbClr val="FC4067"/>
                </a:solidFill>
                <a:latin typeface="Varela Round"/>
                <a:ea typeface="Varela Round"/>
                <a:cs typeface="Varela Round"/>
                <a:sym typeface="Varela Round"/>
              </a:rPr>
              <a:t>Why this project is relevant to us?</a:t>
            </a:r>
            <a:endParaRPr sz="1700">
              <a:solidFill>
                <a:srgbClr val="FC4067"/>
              </a:solidFill>
              <a:latin typeface="Varela Round"/>
              <a:ea typeface="Varela Round"/>
              <a:cs typeface="Varela Round"/>
              <a:sym typeface="Varela Round"/>
            </a:endParaRPr>
          </a:p>
          <a:p>
            <a:pPr marL="0" lvl="0" indent="0" algn="ctr"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This paper helped us in giving a rough idea of about how chatbot  works and how this kind of tool is used.</a:t>
            </a:r>
            <a:endParaRPr sz="1200">
              <a:solidFill>
                <a:srgbClr val="434343"/>
              </a:solidFill>
              <a:highlight>
                <a:srgbClr val="DEE9F2"/>
              </a:highlight>
              <a:latin typeface="Varela Round"/>
              <a:ea typeface="Varela Round"/>
              <a:cs typeface="Varela Round"/>
              <a:sym typeface="Varela Round"/>
            </a:endParaRPr>
          </a:p>
          <a:p>
            <a:pPr marL="0" lvl="0" indent="0" algn="ctr"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When we first started talking about chatbot we didn’t have a clue about what it actually was and how it works therefore, this paper proved to be quite useful it terms of helping us know the basic things of a chatbot.</a:t>
            </a: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40</a:t>
            </a:fld>
            <a:endParaRPr/>
          </a:p>
        </p:txBody>
      </p:sp>
      <p:sp>
        <p:nvSpPr>
          <p:cNvPr id="663" name="Google Shape;663;p54"/>
          <p:cNvSpPr txBox="1"/>
          <p:nvPr/>
        </p:nvSpPr>
        <p:spPr>
          <a:xfrm>
            <a:off x="1054825" y="863950"/>
            <a:ext cx="7063200" cy="3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omfortaa Regular"/>
                <a:ea typeface="Comfortaa Regular"/>
                <a:cs typeface="Comfortaa Regular"/>
                <a:sym typeface="Comfortaa Regular"/>
              </a:rPr>
              <a:t>Limitations</a:t>
            </a:r>
            <a:endParaRPr sz="1600">
              <a:latin typeface="Comfortaa Regular"/>
              <a:ea typeface="Comfortaa Regular"/>
              <a:cs typeface="Comfortaa Regular"/>
              <a:sym typeface="Comfortaa Regular"/>
            </a:endParaRPr>
          </a:p>
          <a:p>
            <a:pPr marL="0" lvl="0" indent="0" algn="l" rtl="0">
              <a:spcBef>
                <a:spcPts val="0"/>
              </a:spcBef>
              <a:spcAft>
                <a:spcPts val="0"/>
              </a:spcAft>
              <a:buNone/>
            </a:pPr>
            <a:endParaRPr sz="1600">
              <a:latin typeface="Comfortaa Regular"/>
              <a:ea typeface="Comfortaa Regular"/>
              <a:cs typeface="Comfortaa Regular"/>
              <a:sym typeface="Comfortaa Regular"/>
            </a:endParaRPr>
          </a:p>
          <a:p>
            <a:pPr marL="457200" lvl="0" indent="-311150" algn="l" rtl="0">
              <a:spcBef>
                <a:spcPts val="0"/>
              </a:spcBef>
              <a:spcAft>
                <a:spcPts val="0"/>
              </a:spcAft>
              <a:buSzPts val="1300"/>
              <a:buFont typeface="Comfortaa"/>
              <a:buChar char="●"/>
            </a:pPr>
            <a:r>
              <a:rPr lang="en" sz="1300" b="1">
                <a:latin typeface="Comfortaa"/>
                <a:ea typeface="Comfortaa"/>
                <a:cs typeface="Comfortaa"/>
                <a:sym typeface="Comfortaa"/>
              </a:rPr>
              <a:t>Lack of data sources</a:t>
            </a:r>
            <a:endParaRPr sz="1300" b="1">
              <a:latin typeface="Comfortaa"/>
              <a:ea typeface="Comfortaa"/>
              <a:cs typeface="Comfortaa"/>
              <a:sym typeface="Comfortaa"/>
            </a:endParaRPr>
          </a:p>
          <a:p>
            <a:pPr marL="0" lvl="0" indent="0" algn="l" rtl="0">
              <a:spcBef>
                <a:spcPts val="0"/>
              </a:spcBef>
              <a:spcAft>
                <a:spcPts val="0"/>
              </a:spcAft>
              <a:buNone/>
            </a:pPr>
            <a:r>
              <a:rPr lang="en" sz="1300">
                <a:latin typeface="Comfortaa Regular"/>
                <a:ea typeface="Comfortaa Regular"/>
                <a:cs typeface="Comfortaa Regular"/>
                <a:sym typeface="Comfortaa Regular"/>
              </a:rPr>
              <a:t>          It is difficult for most researchers to obtain the chat text between users       and robots, which leads to the limited amount of dialogue text to be studied, which has become a  major problem faced by intent detection tasks.</a:t>
            </a:r>
            <a:endParaRPr sz="1300">
              <a:latin typeface="Comfortaa Regular"/>
              <a:ea typeface="Comfortaa Regular"/>
              <a:cs typeface="Comfortaa Regular"/>
              <a:sym typeface="Comfortaa Regular"/>
            </a:endParaRPr>
          </a:p>
          <a:p>
            <a:pPr marL="0" lvl="0" indent="0" algn="l" rtl="0">
              <a:spcBef>
                <a:spcPts val="0"/>
              </a:spcBef>
              <a:spcAft>
                <a:spcPts val="0"/>
              </a:spcAft>
              <a:buNone/>
            </a:pPr>
            <a:endParaRPr sz="1300">
              <a:latin typeface="Comfortaa Regular"/>
              <a:ea typeface="Comfortaa Regular"/>
              <a:cs typeface="Comfortaa Regular"/>
              <a:sym typeface="Comfortaa Regular"/>
            </a:endParaRPr>
          </a:p>
          <a:p>
            <a:pPr marL="457200" lvl="0" indent="-311150" algn="l" rtl="0">
              <a:spcBef>
                <a:spcPts val="0"/>
              </a:spcBef>
              <a:spcAft>
                <a:spcPts val="0"/>
              </a:spcAft>
              <a:buSzPts val="1300"/>
              <a:buFont typeface="Comfortaa"/>
              <a:buChar char="●"/>
            </a:pPr>
            <a:r>
              <a:rPr lang="en" sz="1300" b="1">
                <a:latin typeface="Comfortaa"/>
                <a:ea typeface="Comfortaa"/>
                <a:cs typeface="Comfortaa"/>
                <a:sym typeface="Comfortaa"/>
              </a:rPr>
              <a:t>The irregularity of user expression</a:t>
            </a:r>
            <a:endParaRPr sz="1300" b="1">
              <a:latin typeface="Comfortaa"/>
              <a:ea typeface="Comfortaa"/>
              <a:cs typeface="Comfortaa"/>
              <a:sym typeface="Comfortaa"/>
            </a:endParaRPr>
          </a:p>
          <a:p>
            <a:pPr marL="457200" lvl="0" indent="0" algn="l" rtl="0">
              <a:spcBef>
                <a:spcPts val="0"/>
              </a:spcBef>
              <a:spcAft>
                <a:spcPts val="0"/>
              </a:spcAft>
              <a:buNone/>
            </a:pPr>
            <a:r>
              <a:rPr lang="en" sz="1300">
                <a:latin typeface="Comfortaa Regular"/>
                <a:ea typeface="Comfortaa Regular"/>
                <a:cs typeface="Comfortaa Regular"/>
                <a:sym typeface="Comfortaa Regular"/>
              </a:rPr>
              <a:t>In  the  chat system,  the  user’s  intent  text  is  generally characterized  by  colloquial  expression,  short sentences  and  broad content,  which  makes  it difficult  to  identify  the user’s  intent.</a:t>
            </a:r>
            <a:endParaRPr sz="1300">
              <a:latin typeface="Comfortaa Regular"/>
              <a:ea typeface="Comfortaa Regular"/>
              <a:cs typeface="Comfortaa Regular"/>
              <a:sym typeface="Comfortaa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A Tool of Conversation : ChatBot</a:t>
            </a:r>
            <a:endParaRPr sz="1600">
              <a:solidFill>
                <a:srgbClr val="00839F"/>
              </a:solidFill>
              <a:latin typeface="Varela Round"/>
              <a:ea typeface="Varela Round"/>
              <a:cs typeface="Varela Round"/>
              <a:sym typeface="Varela Round"/>
            </a:endParaRPr>
          </a:p>
        </p:txBody>
      </p:sp>
      <p:sp>
        <p:nvSpPr>
          <p:cNvPr id="418" name="Google Shape;418;p19"/>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5</a:t>
            </a:fld>
            <a:endParaRPr/>
          </a:p>
        </p:txBody>
      </p:sp>
      <p:sp>
        <p:nvSpPr>
          <p:cNvPr id="419" name="Google Shape;419;p19"/>
          <p:cNvSpPr txBox="1"/>
          <p:nvPr/>
        </p:nvSpPr>
        <p:spPr>
          <a:xfrm>
            <a:off x="700350" y="1278925"/>
            <a:ext cx="42993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500">
                <a:solidFill>
                  <a:srgbClr val="FC4067"/>
                </a:solidFill>
                <a:latin typeface="Varela Round"/>
                <a:ea typeface="Varela Round"/>
                <a:cs typeface="Varela Round"/>
                <a:sym typeface="Varela Round"/>
              </a:rPr>
              <a:t>Main problem addressed</a:t>
            </a:r>
            <a:endParaRPr sz="1500">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Chatbot is widely popular nowadays and catching speed as an application of computer communication. Some programs respond intelligently like human. This type of program is called a Chatbot. This paper addresses the design and implementation of a Chatbot system. We will also study another application where Chatbots could be useful and techniques used while designing a Chatbot.</a:t>
            </a:r>
            <a:endParaRPr sz="1500">
              <a:solidFill>
                <a:srgbClr val="00839F"/>
              </a:solidFill>
              <a:latin typeface="Varela Round"/>
              <a:ea typeface="Varela Round"/>
              <a:cs typeface="Varela Round"/>
              <a:sym typeface="Varela Round"/>
            </a:endParaRPr>
          </a:p>
          <a:p>
            <a:pPr marL="0" lvl="0" indent="0" algn="l" rtl="0">
              <a:lnSpc>
                <a:spcPct val="145606"/>
              </a:lnSpc>
              <a:spcBef>
                <a:spcPts val="0"/>
              </a:spcBef>
              <a:spcAft>
                <a:spcPts val="0"/>
              </a:spcAft>
              <a:buNone/>
            </a:pP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420" name="Google Shape;420;p19"/>
          <p:cNvSpPr txBox="1"/>
          <p:nvPr/>
        </p:nvSpPr>
        <p:spPr>
          <a:xfrm>
            <a:off x="4999650" y="1130550"/>
            <a:ext cx="3574200" cy="241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FC4067"/>
                </a:solidFill>
                <a:latin typeface="Varela Round"/>
                <a:ea typeface="Varela Round"/>
                <a:cs typeface="Varela Round"/>
                <a:sym typeface="Varela Round"/>
              </a:rPr>
              <a:t>Implementation used in the paper to solve the problem</a:t>
            </a:r>
            <a:endParaRPr>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Fundamental design techniques and approaches</a:t>
            </a: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	Creating the dialog box</a:t>
            </a: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	Creating a database</a:t>
            </a: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Modules Description</a:t>
            </a: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	Chatbot()-dialog box</a:t>
            </a: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	Random()-Receive the texts</a:t>
            </a: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	AddText()-Types of texts are added</a:t>
            </a:r>
            <a:endParaRPr sz="1100">
              <a:solidFill>
                <a:srgbClr val="434343"/>
              </a:solidFill>
              <a:highlight>
                <a:srgbClr val="DEE9F2"/>
              </a:highlight>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	InArray()- Pattern matching function</a:t>
            </a:r>
            <a:endParaRPr sz="11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0"/>
          <p:cNvSpPr txBox="1">
            <a:spLocks noGrp="1"/>
          </p:cNvSpPr>
          <p:nvPr>
            <p:ph type="body" idx="4294967295"/>
          </p:nvPr>
        </p:nvSpPr>
        <p:spPr>
          <a:xfrm>
            <a:off x="1882250" y="411175"/>
            <a:ext cx="59346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A Tool of Conversation : ChatBot</a:t>
            </a:r>
            <a:endParaRPr sz="1600">
              <a:solidFill>
                <a:srgbClr val="00839F"/>
              </a:solidFill>
              <a:latin typeface="Varela Round"/>
              <a:ea typeface="Varela Round"/>
              <a:cs typeface="Varela Round"/>
              <a:sym typeface="Varela Round"/>
            </a:endParaRPr>
          </a:p>
        </p:txBody>
      </p:sp>
      <p:sp>
        <p:nvSpPr>
          <p:cNvPr id="426" name="Google Shape;426;p2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sp>
        <p:nvSpPr>
          <p:cNvPr id="427" name="Google Shape;427;p20"/>
          <p:cNvSpPr txBox="1"/>
          <p:nvPr/>
        </p:nvSpPr>
        <p:spPr>
          <a:xfrm>
            <a:off x="2304425" y="1743050"/>
            <a:ext cx="40062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l" rtl="0">
              <a:lnSpc>
                <a:spcPct val="145606"/>
              </a:lnSpc>
              <a:spcBef>
                <a:spcPts val="0"/>
              </a:spcBef>
              <a:spcAft>
                <a:spcPts val="0"/>
              </a:spcAft>
              <a:buNone/>
            </a:pPr>
            <a:r>
              <a:rPr lang="en" sz="1600">
                <a:solidFill>
                  <a:srgbClr val="FC4067"/>
                </a:solidFill>
                <a:latin typeface="Varela Round"/>
                <a:ea typeface="Varela Round"/>
                <a:cs typeface="Varela Round"/>
                <a:sym typeface="Varela Round"/>
              </a:rPr>
              <a:t>Limitations</a:t>
            </a:r>
            <a:endParaRPr sz="1600">
              <a:solidFill>
                <a:srgbClr val="FC4067"/>
              </a:solidFill>
              <a:latin typeface="Varela Round"/>
              <a:ea typeface="Varela Round"/>
              <a:cs typeface="Varela Round"/>
              <a:sym typeface="Varela Round"/>
            </a:endParaRPr>
          </a:p>
          <a:p>
            <a:pPr marL="0" lvl="0" indent="0" algn="just"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This chatbot is limited only responding to certain number of keywords and also too vague as it doesn’t meet most of the requires since this paper was created to just give people some ideas about the basics of a chatbot</a:t>
            </a:r>
            <a:endParaRPr sz="1600">
              <a:solidFill>
                <a:srgbClr val="FC4067"/>
              </a:solidFill>
              <a:latin typeface="Varela Round"/>
              <a:ea typeface="Varela Round"/>
              <a:cs typeface="Varela Round"/>
              <a:sym typeface="Varela Rou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1"/>
          <p:cNvSpPr txBox="1">
            <a:spLocks noGrp="1"/>
          </p:cNvSpPr>
          <p:nvPr>
            <p:ph type="body" idx="4294967295"/>
          </p:nvPr>
        </p:nvSpPr>
        <p:spPr>
          <a:xfrm>
            <a:off x="1604700" y="811675"/>
            <a:ext cx="59346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Chatbot Using Gated End-to-End Memory Networks</a:t>
            </a:r>
            <a:endParaRPr sz="2400">
              <a:solidFill>
                <a:srgbClr val="00839F"/>
              </a:solidFill>
              <a:latin typeface="Varela Round"/>
              <a:ea typeface="Varela Round"/>
              <a:cs typeface="Varela Round"/>
              <a:sym typeface="Varela Round"/>
            </a:endParaRPr>
          </a:p>
        </p:txBody>
      </p:sp>
      <p:sp>
        <p:nvSpPr>
          <p:cNvPr id="433" name="Google Shape;433;p2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7</a:t>
            </a:fld>
            <a:endParaRPr/>
          </a:p>
        </p:txBody>
      </p:sp>
      <p:sp>
        <p:nvSpPr>
          <p:cNvPr id="434" name="Google Shape;434;p21"/>
          <p:cNvSpPr txBox="1"/>
          <p:nvPr/>
        </p:nvSpPr>
        <p:spPr>
          <a:xfrm>
            <a:off x="2568900" y="1965150"/>
            <a:ext cx="40062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45606"/>
              </a:lnSpc>
              <a:spcBef>
                <a:spcPts val="0"/>
              </a:spcBef>
              <a:spcAft>
                <a:spcPts val="0"/>
              </a:spcAft>
              <a:buNone/>
            </a:pPr>
            <a:r>
              <a:rPr lang="en" sz="1700">
                <a:solidFill>
                  <a:srgbClr val="FC4067"/>
                </a:solidFill>
                <a:latin typeface="Varela Round"/>
                <a:ea typeface="Varela Round"/>
                <a:cs typeface="Varela Round"/>
                <a:sym typeface="Varela Round"/>
              </a:rPr>
              <a:t>Why this project is relevant to us?</a:t>
            </a:r>
            <a:endParaRPr sz="1700">
              <a:solidFill>
                <a:srgbClr val="FC4067"/>
              </a:solidFill>
              <a:latin typeface="Varela Round"/>
              <a:ea typeface="Varela Round"/>
              <a:cs typeface="Varela Round"/>
              <a:sym typeface="Varela Round"/>
            </a:endParaRPr>
          </a:p>
          <a:p>
            <a:pPr marL="0" lvl="0" indent="0" algn="ctr"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Model is trained with training data that contain input user utterances with expected output. In an interactive environment user can chat with the bot in his own language, since we are using memory network rather than rule based, dialogues are context specific and bot give appropriate responses. Thus,this signified our way of working on our project.</a:t>
            </a:r>
            <a:endParaRPr sz="1200">
              <a:solidFill>
                <a:srgbClr val="434343"/>
              </a:solidFill>
              <a:highlight>
                <a:srgbClr val="DEE9F2"/>
              </a:highlight>
              <a:latin typeface="Varela Round"/>
              <a:ea typeface="Varela Round"/>
              <a:cs typeface="Varela Round"/>
              <a:sym typeface="Varela Round"/>
            </a:endParaRPr>
          </a:p>
          <a:p>
            <a:pPr marL="0" lvl="0" indent="0" algn="l" rtl="0">
              <a:spcBef>
                <a:spcPts val="0"/>
              </a:spcBef>
              <a:spcAft>
                <a:spcPts val="0"/>
              </a:spcAft>
              <a:buNone/>
            </a:pPr>
            <a:endParaRPr sz="12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2"/>
          <p:cNvSpPr txBox="1">
            <a:spLocks noGrp="1"/>
          </p:cNvSpPr>
          <p:nvPr>
            <p:ph type="body" idx="4294967295"/>
          </p:nvPr>
        </p:nvSpPr>
        <p:spPr>
          <a:xfrm>
            <a:off x="1604700" y="560225"/>
            <a:ext cx="59346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Chatbot Using Gated End-to-End Memory Networks</a:t>
            </a:r>
            <a:endParaRPr sz="1600">
              <a:solidFill>
                <a:srgbClr val="00839F"/>
              </a:solidFill>
              <a:latin typeface="Varela Round"/>
              <a:ea typeface="Varela Round"/>
              <a:cs typeface="Varela Round"/>
              <a:sym typeface="Varela Round"/>
            </a:endParaRPr>
          </a:p>
        </p:txBody>
      </p:sp>
      <p:sp>
        <p:nvSpPr>
          <p:cNvPr id="440" name="Google Shape;440;p22"/>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8</a:t>
            </a:fld>
            <a:endParaRPr/>
          </a:p>
        </p:txBody>
      </p:sp>
      <p:sp>
        <p:nvSpPr>
          <p:cNvPr id="441" name="Google Shape;441;p22"/>
          <p:cNvSpPr txBox="1"/>
          <p:nvPr/>
        </p:nvSpPr>
        <p:spPr>
          <a:xfrm>
            <a:off x="700350" y="1415075"/>
            <a:ext cx="4299300" cy="2866200"/>
          </a:xfrm>
          <a:prstGeom prst="rect">
            <a:avLst/>
          </a:prstGeom>
          <a:solidFill>
            <a:srgbClr val="DEE9F2"/>
          </a:solidFill>
          <a:ln>
            <a:noFill/>
          </a:ln>
        </p:spPr>
        <p:txBody>
          <a:bodyPr spcFirstLastPara="1" wrap="square" lIns="91425" tIns="91425" rIns="91425" bIns="91425" anchor="t" anchorCtr="0">
            <a:noAutofit/>
          </a:bodyPr>
          <a:lstStyle/>
          <a:p>
            <a:pPr marL="0" lvl="0" indent="0" algn="ctr" rtl="0">
              <a:lnSpc>
                <a:spcPct val="158937"/>
              </a:lnSpc>
              <a:spcBef>
                <a:spcPts val="0"/>
              </a:spcBef>
              <a:spcAft>
                <a:spcPts val="0"/>
              </a:spcAft>
              <a:buNone/>
            </a:pPr>
            <a:r>
              <a:rPr lang="en" sz="1500">
                <a:solidFill>
                  <a:srgbClr val="FC4067"/>
                </a:solidFill>
                <a:latin typeface="Varela Round"/>
                <a:ea typeface="Varela Round"/>
                <a:cs typeface="Varela Round"/>
                <a:sym typeface="Varela Round"/>
              </a:rPr>
              <a:t>Main problem addressed</a:t>
            </a:r>
            <a:endParaRPr sz="1500">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The paper proposes deep learning method gated end-to-end memory networks and we can show how chatbot systems can be used in real time applications. This model is learned in an end-to-end fashion without the use of any additional supervision. We set up the context of hospital reservation that generate and manipulate sentences for properly conducting conversations, issue api calls and retrieve responses based on api calls. We analyse the drawbacks of existing rule based system and propose modifications to those in the new dataset with hospital information that improve the responses. </a:t>
            </a:r>
            <a:r>
              <a:rPr lang="en" sz="1600">
                <a:solidFill>
                  <a:srgbClr val="00839F"/>
                </a:solidFill>
                <a:latin typeface="Varela Round"/>
                <a:ea typeface="Varela Round"/>
                <a:cs typeface="Varela Round"/>
                <a:sym typeface="Varela Round"/>
              </a:rPr>
              <a:t> </a:t>
            </a:r>
            <a:endParaRPr sz="1600">
              <a:solidFill>
                <a:srgbClr val="00839F"/>
              </a:solidFill>
              <a:highlight>
                <a:schemeClr val="lt2"/>
              </a:highlight>
              <a:latin typeface="Varela Round"/>
              <a:ea typeface="Varela Round"/>
              <a:cs typeface="Varela Round"/>
              <a:sym typeface="Varela Round"/>
            </a:endParaRPr>
          </a:p>
        </p:txBody>
      </p:sp>
      <p:sp>
        <p:nvSpPr>
          <p:cNvPr id="442" name="Google Shape;442;p22"/>
          <p:cNvSpPr txBox="1"/>
          <p:nvPr/>
        </p:nvSpPr>
        <p:spPr>
          <a:xfrm>
            <a:off x="4999650" y="1366650"/>
            <a:ext cx="3574200" cy="2410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FC4067"/>
                </a:solidFill>
                <a:latin typeface="Varela Round"/>
                <a:ea typeface="Varela Round"/>
                <a:cs typeface="Varela Round"/>
                <a:sym typeface="Varela Round"/>
              </a:rPr>
              <a:t>Implementation used in the paper to solve the problem</a:t>
            </a:r>
            <a:endParaRPr>
              <a:solidFill>
                <a:srgbClr val="FC4067"/>
              </a:solidFill>
              <a:latin typeface="Varela Round"/>
              <a:ea typeface="Varela Round"/>
              <a:cs typeface="Varela Round"/>
              <a:sym typeface="Varela Round"/>
            </a:endParaRPr>
          </a:p>
          <a:p>
            <a:pPr marL="0" lvl="0" indent="0" algn="l" rtl="0">
              <a:lnSpc>
                <a:spcPct val="158937"/>
              </a:lnSpc>
              <a:spcBef>
                <a:spcPts val="0"/>
              </a:spcBef>
              <a:spcAft>
                <a:spcPts val="0"/>
              </a:spcAft>
              <a:buNone/>
            </a:pPr>
            <a:r>
              <a:rPr lang="en" sz="1100">
                <a:solidFill>
                  <a:srgbClr val="434343"/>
                </a:solidFill>
                <a:highlight>
                  <a:srgbClr val="DEE9F2"/>
                </a:highlight>
                <a:latin typeface="Varela Round"/>
                <a:ea typeface="Varela Round"/>
                <a:cs typeface="Varela Round"/>
                <a:sym typeface="Varela Round"/>
              </a:rPr>
              <a:t>Proposed system uses gated end-to-end memory networks model. This is an end-to-end supervised model with an automatically learned gating mechanism to perform dynamic regulation of memory interaction. This will replace hard attention mechanism in Memory networks where attention values are obtained by softmax function. Gated End-to-End Memory network uses the idea of adaptive gating mechanism of Highway Networks and integrate it into MemN2N</a:t>
            </a:r>
            <a:endParaRPr sz="1100">
              <a:solidFill>
                <a:srgbClr val="434343"/>
              </a:solidFill>
              <a:highlight>
                <a:srgbClr val="DEE9F2"/>
              </a:highlight>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3"/>
          <p:cNvSpPr txBox="1">
            <a:spLocks noGrp="1"/>
          </p:cNvSpPr>
          <p:nvPr>
            <p:ph type="body" idx="4294967295"/>
          </p:nvPr>
        </p:nvSpPr>
        <p:spPr>
          <a:xfrm>
            <a:off x="1604700" y="811675"/>
            <a:ext cx="5934600" cy="786300"/>
          </a:xfrm>
          <a:prstGeom prst="rect">
            <a:avLst/>
          </a:prstGeom>
          <a:noFill/>
          <a:ln>
            <a:noFill/>
          </a:ln>
        </p:spPr>
        <p:txBody>
          <a:bodyPr spcFirstLastPara="1" wrap="square" lIns="91425" tIns="91425" rIns="91425" bIns="91425" anchor="ctr" anchorCtr="0">
            <a:noAutofit/>
          </a:bodyPr>
          <a:lstStyle/>
          <a:p>
            <a:pPr marL="0" lvl="0" indent="0" algn="ctr" rtl="0">
              <a:lnSpc>
                <a:spcPct val="158937"/>
              </a:lnSpc>
              <a:spcBef>
                <a:spcPts val="0"/>
              </a:spcBef>
              <a:spcAft>
                <a:spcPts val="0"/>
              </a:spcAft>
              <a:buNone/>
            </a:pPr>
            <a:r>
              <a:rPr lang="en" sz="2400">
                <a:solidFill>
                  <a:srgbClr val="00839F"/>
                </a:solidFill>
                <a:latin typeface="Varela Round"/>
                <a:ea typeface="Varela Round"/>
                <a:cs typeface="Varela Round"/>
                <a:sym typeface="Varela Round"/>
              </a:rPr>
              <a:t>Chatbot Using Gated End-to-End Memory Networks</a:t>
            </a:r>
            <a:endParaRPr sz="1600">
              <a:solidFill>
                <a:srgbClr val="00839F"/>
              </a:solidFill>
              <a:latin typeface="Varela Round"/>
              <a:ea typeface="Varela Round"/>
              <a:cs typeface="Varela Round"/>
              <a:sym typeface="Varela Round"/>
            </a:endParaRPr>
          </a:p>
        </p:txBody>
      </p:sp>
      <p:sp>
        <p:nvSpPr>
          <p:cNvPr id="448" name="Google Shape;448;p23"/>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sp>
        <p:nvSpPr>
          <p:cNvPr id="449" name="Google Shape;449;p23"/>
          <p:cNvSpPr txBox="1"/>
          <p:nvPr/>
        </p:nvSpPr>
        <p:spPr>
          <a:xfrm>
            <a:off x="2568900" y="1965150"/>
            <a:ext cx="4006200" cy="1213200"/>
          </a:xfrm>
          <a:prstGeom prst="rect">
            <a:avLst/>
          </a:prstGeom>
          <a:solidFill>
            <a:srgbClr val="DEE9F2"/>
          </a:solidFill>
          <a:ln>
            <a:noFill/>
          </a:ln>
        </p:spPr>
        <p:txBody>
          <a:bodyPr spcFirstLastPara="1" wrap="square" lIns="91425" tIns="91425" rIns="91425" bIns="91425" anchor="t" anchorCtr="0">
            <a:noAutofit/>
          </a:bodyPr>
          <a:lstStyle/>
          <a:p>
            <a:pPr marL="0" lvl="0" indent="0" algn="l" rtl="0">
              <a:lnSpc>
                <a:spcPct val="145606"/>
              </a:lnSpc>
              <a:spcBef>
                <a:spcPts val="0"/>
              </a:spcBef>
              <a:spcAft>
                <a:spcPts val="0"/>
              </a:spcAft>
              <a:buNone/>
            </a:pPr>
            <a:r>
              <a:rPr lang="en" sz="1600">
                <a:solidFill>
                  <a:srgbClr val="FC4067"/>
                </a:solidFill>
                <a:latin typeface="Varela Round"/>
                <a:ea typeface="Varela Round"/>
                <a:cs typeface="Varela Round"/>
                <a:sym typeface="Varela Round"/>
              </a:rPr>
              <a:t>Limitations</a:t>
            </a:r>
            <a:endParaRPr sz="1600">
              <a:solidFill>
                <a:srgbClr val="FC4067"/>
              </a:solidFill>
              <a:latin typeface="Varela Round"/>
              <a:ea typeface="Varela Round"/>
              <a:cs typeface="Varela Round"/>
              <a:sym typeface="Varela Round"/>
            </a:endParaRPr>
          </a:p>
          <a:p>
            <a:pPr marL="0" lvl="0" indent="0" algn="just" rtl="0">
              <a:spcBef>
                <a:spcPts val="0"/>
              </a:spcBef>
              <a:spcAft>
                <a:spcPts val="0"/>
              </a:spcAft>
              <a:buNone/>
            </a:pPr>
            <a:r>
              <a:rPr lang="en" sz="1200">
                <a:solidFill>
                  <a:srgbClr val="434343"/>
                </a:solidFill>
                <a:highlight>
                  <a:srgbClr val="DEE9F2"/>
                </a:highlight>
                <a:latin typeface="Varela Round"/>
                <a:ea typeface="Varela Round"/>
                <a:cs typeface="Varela Round"/>
                <a:sym typeface="Varela Round"/>
              </a:rPr>
              <a:t>Main Drawback here is that writing rules for different scenarios is very time consuming and it is impossible to write rules for every possible scenario. So these bots can handle simple queries but fail to manage complex queries.</a:t>
            </a:r>
            <a:endParaRPr sz="1600">
              <a:solidFill>
                <a:srgbClr val="FC4067"/>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B64A757347514B8C74DB43ABF2946A" ma:contentTypeVersion="4" ma:contentTypeDescription="Create a new document." ma:contentTypeScope="" ma:versionID="14d1985b6890f2b8d2e07e7885b91cd6">
  <xsd:schema xmlns:xsd="http://www.w3.org/2001/XMLSchema" xmlns:xs="http://www.w3.org/2001/XMLSchema" xmlns:p="http://schemas.microsoft.com/office/2006/metadata/properties" xmlns:ns2="a7ef113b-4d0e-4302-8226-d8fb83dd0188" targetNamespace="http://schemas.microsoft.com/office/2006/metadata/properties" ma:root="true" ma:fieldsID="c5d9544e173e885f61fff8bce87b0cad" ns2:_="">
    <xsd:import namespace="a7ef113b-4d0e-4302-8226-d8fb83dd018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ef113b-4d0e-4302-8226-d8fb83dd01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D876DB-A169-4B02-B320-8C0787FBCA3E}"/>
</file>

<file path=customXml/itemProps2.xml><?xml version="1.0" encoding="utf-8"?>
<ds:datastoreItem xmlns:ds="http://schemas.openxmlformats.org/officeDocument/2006/customXml" ds:itemID="{5660BB14-C40F-4CBF-B44B-E7065EC54D63}">
  <ds:schemaRefs>
    <ds:schemaRef ds:uri="http://schemas.microsoft.com/sharepoint/v3/contenttype/forms"/>
  </ds:schemaRefs>
</ds:datastoreItem>
</file>

<file path=customXml/itemProps3.xml><?xml version="1.0" encoding="utf-8"?>
<ds:datastoreItem xmlns:ds="http://schemas.openxmlformats.org/officeDocument/2006/customXml" ds:itemID="{8A8F17E4-0869-4DE1-81C6-2210570BC7A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40</Slides>
  <Notes>40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Kent template</vt:lpstr>
      <vt:lpstr>Literature Review Group B15</vt:lpstr>
      <vt:lpstr>A total of 12 papers was used for reference! Everyone chose 3 papers each.</vt:lpstr>
      <vt:lpstr>Papers chosen by Sasiraj Madesh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Papers chosen by Krishna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Group B15</dc:title>
  <cp:revision>4</cp:revision>
  <dcterms:modified xsi:type="dcterms:W3CDTF">2020-12-29T05:00:17Z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0x01010063B64A757347514B8C74DB43ABF2946A</vt:lpwstr>
  </property>
</Properties>
</file>