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1" r:id="rId8"/>
    <p:sldId id="259" r:id="rId9"/>
    <p:sldId id="260" r:id="rId10"/>
    <p:sldId id="261" r:id="rId11"/>
    <p:sldId id="262" r:id="rId12"/>
    <p:sldId id="263" r:id="rId13"/>
    <p:sldId id="270" r:id="rId14"/>
    <p:sldId id="264" r:id="rId15"/>
    <p:sldId id="269" r:id="rId16"/>
    <p:sldId id="265"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5C7E0-5CDE-69D4-F21F-EC86FD05F064}" v="2" dt="2022-10-08T15:47:15.100"/>
    <p1510:client id="{BD8FD31A-31F2-F936-34E8-9977CDEFAA0A}" v="1" dt="2022-10-09T09:56:04.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ankar Aniyil-AM.EN.U4CSE19023" userId="S::harishankaraniyil@am.students.amrita.edu::d3407f13-cd12-417a-8782-5069b9a8ae47" providerId="AD" clId="Web-{BD8FD31A-31F2-F936-34E8-9977CDEFAA0A}"/>
    <pc:docChg chg="sldOrd">
      <pc:chgData name="Harishankar Aniyil-AM.EN.U4CSE19023" userId="S::harishankaraniyil@am.students.amrita.edu::d3407f13-cd12-417a-8782-5069b9a8ae47" providerId="AD" clId="Web-{BD8FD31A-31F2-F936-34E8-9977CDEFAA0A}" dt="2022-10-09T09:56:04.789" v="0"/>
      <pc:docMkLst>
        <pc:docMk/>
      </pc:docMkLst>
      <pc:sldChg chg="ord">
        <pc:chgData name="Harishankar Aniyil-AM.EN.U4CSE19023" userId="S::harishankaraniyil@am.students.amrita.edu::d3407f13-cd12-417a-8782-5069b9a8ae47" providerId="AD" clId="Web-{BD8FD31A-31F2-F936-34E8-9977CDEFAA0A}" dt="2022-10-09T09:56:04.789" v="0"/>
        <pc:sldMkLst>
          <pc:docMk/>
          <pc:sldMk cId="0" sldId="267"/>
        </pc:sldMkLst>
      </pc:sldChg>
    </pc:docChg>
  </pc:docChgLst>
  <pc:docChgLst>
    <pc:chgData name="K C Sekhar Madan-AM.EN.U4CSE19167" userId="S::sekharmadan@am.students.amrita.edu::0eedcd66-cfbe-49a0-a7d0-39599e4718ae" providerId="AD" clId="Web-{A3A5C7E0-5CDE-69D4-F21F-EC86FD05F064}"/>
    <pc:docChg chg="sldOrd">
      <pc:chgData name="K C Sekhar Madan-AM.EN.U4CSE19167" userId="S::sekharmadan@am.students.amrita.edu::0eedcd66-cfbe-49a0-a7d0-39599e4718ae" providerId="AD" clId="Web-{A3A5C7E0-5CDE-69D4-F21F-EC86FD05F064}" dt="2022-10-08T15:47:15.100" v="1"/>
      <pc:docMkLst>
        <pc:docMk/>
      </pc:docMkLst>
      <pc:sldChg chg="ord">
        <pc:chgData name="K C Sekhar Madan-AM.EN.U4CSE19167" userId="S::sekharmadan@am.students.amrita.edu::0eedcd66-cfbe-49a0-a7d0-39599e4718ae" providerId="AD" clId="Web-{A3A5C7E0-5CDE-69D4-F21F-EC86FD05F064}" dt="2022-10-08T15:47:15.100" v="1"/>
        <pc:sldMkLst>
          <pc:docMk/>
          <pc:sldMk cId="0"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D6E2B7-6D7C-4657-BE28-33A0F1AE6F23}"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6E2B7-6D7C-4657-BE28-33A0F1AE6F23}"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6E2B7-6D7C-4657-BE28-33A0F1AE6F23}"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6E2B7-6D7C-4657-BE28-33A0F1AE6F23}"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6E2B7-6D7C-4657-BE28-33A0F1AE6F23}"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6E2B7-6D7C-4657-BE28-33A0F1AE6F23}"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6E2B7-6D7C-4657-BE28-33A0F1AE6F23}" type="datetimeFigureOut">
              <a:rPr lang="en-US" smtClean="0"/>
              <a:pPr/>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6E2B7-6D7C-4657-BE28-33A0F1AE6F23}"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6E2B7-6D7C-4657-BE28-33A0F1AE6F23}" type="datetimeFigureOut">
              <a:rPr lang="en-US" smtClean="0"/>
              <a:pPr/>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6E2B7-6D7C-4657-BE28-33A0F1AE6F23}"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6E2B7-6D7C-4657-BE28-33A0F1AE6F23}"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2A8DE-3FB1-4F45-9024-8B8F023B4C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6E2B7-6D7C-4657-BE28-33A0F1AE6F23}" type="datetimeFigureOut">
              <a:rPr lang="en-US" smtClean="0"/>
              <a:pPr/>
              <a:t>10/9/2022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2A8DE-3FB1-4F45-9024-8B8F023B4C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err="1"/>
              <a:t>Docker</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buNone/>
            </a:pPr>
            <a:r>
              <a:rPr lang="en-GB" b="1" err="1">
                <a:latin typeface="Times New Roman" pitchFamily="18" charset="0"/>
                <a:cs typeface="Times New Roman" pitchFamily="18" charset="0"/>
              </a:rPr>
              <a:t>Docker</a:t>
            </a:r>
            <a:r>
              <a:rPr lang="en-GB" b="1">
                <a:latin typeface="Times New Roman" pitchFamily="18" charset="0"/>
                <a:cs typeface="Times New Roman" pitchFamily="18" charset="0"/>
              </a:rPr>
              <a:t> Desktop</a:t>
            </a:r>
          </a:p>
          <a:p>
            <a:pPr algn="just"/>
            <a:r>
              <a:rPr lang="en-GB" err="1">
                <a:latin typeface="Times New Roman" pitchFamily="18" charset="0"/>
                <a:cs typeface="Times New Roman" pitchFamily="18" charset="0"/>
              </a:rPr>
              <a:t>Docker</a:t>
            </a:r>
            <a:r>
              <a:rPr lang="en-GB">
                <a:latin typeface="Times New Roman" pitchFamily="18" charset="0"/>
                <a:cs typeface="Times New Roman" pitchFamily="18" charset="0"/>
              </a:rPr>
              <a:t> Desktop is an easy-to-install application for your Mac, Windows or Linux environment that enables you to build and share containerized applications and </a:t>
            </a:r>
            <a:r>
              <a:rPr lang="en-GB" err="1">
                <a:latin typeface="Times New Roman" pitchFamily="18" charset="0"/>
                <a:cs typeface="Times New Roman" pitchFamily="18" charset="0"/>
              </a:rPr>
              <a:t>microservices</a:t>
            </a:r>
            <a:r>
              <a:rPr lang="en-GB">
                <a:latin typeface="Times New Roman" pitchFamily="18" charset="0"/>
                <a:cs typeface="Times New Roman" pitchFamily="18" charset="0"/>
              </a:rPr>
              <a:t>.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Desktop includes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daemon (</a:t>
            </a:r>
            <a:r>
              <a:rPr lang="en-GB" err="1">
                <a:latin typeface="Times New Roman" pitchFamily="18" charset="0"/>
                <a:cs typeface="Times New Roman" pitchFamily="18" charset="0"/>
              </a:rPr>
              <a:t>dockerd</a:t>
            </a:r>
            <a:r>
              <a:rPr lang="en-GB">
                <a:latin typeface="Times New Roman" pitchFamily="18" charset="0"/>
                <a:cs typeface="Times New Roman" pitchFamily="18" charset="0"/>
              </a:rPr>
              <a:t>),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client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Compose,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Content Trust, </a:t>
            </a:r>
            <a:r>
              <a:rPr lang="en-GB" err="1">
                <a:latin typeface="Times New Roman" pitchFamily="18" charset="0"/>
                <a:cs typeface="Times New Roman" pitchFamily="18" charset="0"/>
              </a:rPr>
              <a:t>Kubernetes</a:t>
            </a:r>
            <a:r>
              <a:rPr lang="en-GB">
                <a:latin typeface="Times New Roman" pitchFamily="18" charset="0"/>
                <a:cs typeface="Times New Roman" pitchFamily="18" charset="0"/>
              </a:rPr>
              <a:t>, and Credential Helper. For more information, see Dockers Desktop.</a:t>
            </a:r>
          </a:p>
          <a:p>
            <a:pPr algn="just">
              <a:buNone/>
            </a:pPr>
            <a:endParaRPr lang="en-GB" b="1">
              <a:latin typeface="Times New Roman" pitchFamily="18" charset="0"/>
              <a:cs typeface="Times New Roman" pitchFamily="18" charset="0"/>
            </a:endParaRPr>
          </a:p>
          <a:p>
            <a:pPr algn="just">
              <a:buNone/>
            </a:pPr>
            <a:r>
              <a:rPr lang="en-GB" b="1" err="1">
                <a:latin typeface="Times New Roman" pitchFamily="18" charset="0"/>
                <a:cs typeface="Times New Roman" pitchFamily="18" charset="0"/>
              </a:rPr>
              <a:t>Docker</a:t>
            </a:r>
            <a:r>
              <a:rPr lang="en-GB" b="1">
                <a:latin typeface="Times New Roman" pitchFamily="18" charset="0"/>
                <a:cs typeface="Times New Roman" pitchFamily="18" charset="0"/>
              </a:rPr>
              <a:t> registries</a:t>
            </a:r>
          </a:p>
          <a:p>
            <a:pPr algn="just"/>
            <a:r>
              <a:rPr lang="en-GB">
                <a:latin typeface="Times New Roman" pitchFamily="18" charset="0"/>
                <a:cs typeface="Times New Roman" pitchFamily="18" charset="0"/>
              </a:rPr>
              <a:t>A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a:t>
            </a:r>
            <a:r>
              <a:rPr lang="en-GB" i="1">
                <a:latin typeface="Times New Roman" pitchFamily="18" charset="0"/>
                <a:cs typeface="Times New Roman" pitchFamily="18" charset="0"/>
              </a:rPr>
              <a:t>registry</a:t>
            </a:r>
            <a:r>
              <a:rPr lang="en-GB">
                <a:latin typeface="Times New Roman" pitchFamily="18" charset="0"/>
                <a:cs typeface="Times New Roman" pitchFamily="18" charset="0"/>
              </a:rPr>
              <a:t> stores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images.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Hub is a public registry that anyone can use, and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is configured to look for images on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Hub by default. You can even run your own private registry.</a:t>
            </a:r>
          </a:p>
          <a:p>
            <a:pPr algn="just"/>
            <a:r>
              <a:rPr lang="en-GB">
                <a:latin typeface="Times New Roman" pitchFamily="18" charset="0"/>
                <a:cs typeface="Times New Roman" pitchFamily="18" charset="0"/>
              </a:rPr>
              <a:t>When you use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pull or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run commands, the required images are pulled from your configured registry. When you use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push command, your image is pushed to your configured registry.</a:t>
            </a:r>
          </a:p>
          <a:p>
            <a:pPr algn="just">
              <a:buNone/>
            </a:pPr>
            <a:r>
              <a:rPr lang="en-GB" b="1" err="1">
                <a:latin typeface="Times New Roman" pitchFamily="18" charset="0"/>
                <a:cs typeface="Times New Roman" pitchFamily="18" charset="0"/>
              </a:rPr>
              <a:t>Docker</a:t>
            </a:r>
            <a:r>
              <a:rPr lang="en-GB" b="1">
                <a:latin typeface="Times New Roman" pitchFamily="18" charset="0"/>
                <a:cs typeface="Times New Roman" pitchFamily="18" charset="0"/>
              </a:rPr>
              <a:t> objects</a:t>
            </a:r>
          </a:p>
          <a:p>
            <a:pPr algn="just"/>
            <a:r>
              <a:rPr lang="en-GB">
                <a:latin typeface="Times New Roman" pitchFamily="18" charset="0"/>
                <a:cs typeface="Times New Roman" pitchFamily="18" charset="0"/>
              </a:rPr>
              <a:t>When you use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you are creating and using images, containers, networks, volumes, </a:t>
            </a:r>
            <a:r>
              <a:rPr lang="en-GB" err="1">
                <a:latin typeface="Times New Roman" pitchFamily="18" charset="0"/>
                <a:cs typeface="Times New Roman" pitchFamily="18" charset="0"/>
              </a:rPr>
              <a:t>plugins</a:t>
            </a:r>
            <a:r>
              <a:rPr lang="en-GB">
                <a:latin typeface="Times New Roman" pitchFamily="18" charset="0"/>
                <a:cs typeface="Times New Roman" pitchFamily="18" charset="0"/>
              </a:rPr>
              <a:t>, and other objects. This section is a brief overview of some of those objects.</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Images</a:t>
            </a:r>
            <a:endParaRPr lang="en-US"/>
          </a:p>
        </p:txBody>
      </p:sp>
      <p:sp>
        <p:nvSpPr>
          <p:cNvPr id="3" name="Content Placeholder 2"/>
          <p:cNvSpPr>
            <a:spLocks noGrp="1"/>
          </p:cNvSpPr>
          <p:nvPr>
            <p:ph idx="1"/>
          </p:nvPr>
        </p:nvSpPr>
        <p:spPr/>
        <p:txBody>
          <a:bodyPr>
            <a:normAutofit fontScale="70000" lnSpcReduction="20000"/>
          </a:bodyPr>
          <a:lstStyle/>
          <a:p>
            <a:pPr algn="just"/>
            <a:r>
              <a:rPr lang="en-GB">
                <a:latin typeface="Times New Roman" pitchFamily="18" charset="0"/>
                <a:cs typeface="Times New Roman" pitchFamily="18" charset="0"/>
              </a:rPr>
              <a:t>An </a:t>
            </a:r>
            <a:r>
              <a:rPr lang="en-GB" i="1">
                <a:latin typeface="Times New Roman" pitchFamily="18" charset="0"/>
                <a:cs typeface="Times New Roman" pitchFamily="18" charset="0"/>
              </a:rPr>
              <a:t>image</a:t>
            </a:r>
            <a:r>
              <a:rPr lang="en-GB">
                <a:latin typeface="Times New Roman" pitchFamily="18" charset="0"/>
                <a:cs typeface="Times New Roman" pitchFamily="18" charset="0"/>
              </a:rPr>
              <a:t> is a read-only template with instructions for creating a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container. Often, an image is </a:t>
            </a:r>
            <a:r>
              <a:rPr lang="en-GB" i="1">
                <a:latin typeface="Times New Roman" pitchFamily="18" charset="0"/>
                <a:cs typeface="Times New Roman" pitchFamily="18" charset="0"/>
              </a:rPr>
              <a:t>based on</a:t>
            </a:r>
            <a:r>
              <a:rPr lang="en-GB">
                <a:latin typeface="Times New Roman" pitchFamily="18" charset="0"/>
                <a:cs typeface="Times New Roman" pitchFamily="18" charset="0"/>
              </a:rPr>
              <a:t> another image, with some additional customization. For example, you may build an image which is based on the </a:t>
            </a:r>
            <a:r>
              <a:rPr lang="en-GB" err="1">
                <a:latin typeface="Times New Roman" pitchFamily="18" charset="0"/>
                <a:cs typeface="Times New Roman" pitchFamily="18" charset="0"/>
              </a:rPr>
              <a:t>ubuntu</a:t>
            </a:r>
            <a:r>
              <a:rPr lang="en-GB">
                <a:latin typeface="Times New Roman" pitchFamily="18" charset="0"/>
                <a:cs typeface="Times New Roman" pitchFamily="18" charset="0"/>
              </a:rPr>
              <a:t> image, but installs the Apache web server and your application, as well as the configuration details needed to make your application run.</a:t>
            </a:r>
          </a:p>
          <a:p>
            <a:pPr algn="just"/>
            <a:r>
              <a:rPr lang="en-GB">
                <a:latin typeface="Times New Roman" pitchFamily="18" charset="0"/>
                <a:cs typeface="Times New Roman" pitchFamily="18" charset="0"/>
              </a:rPr>
              <a:t>You might create your own images or you might only use those created by others and published in a registry. To build your own image, you create a </a:t>
            </a:r>
            <a:r>
              <a:rPr lang="en-GB" i="1" err="1">
                <a:latin typeface="Times New Roman" pitchFamily="18" charset="0"/>
                <a:cs typeface="Times New Roman" pitchFamily="18" charset="0"/>
              </a:rPr>
              <a:t>Dockerfile</a:t>
            </a:r>
            <a:r>
              <a:rPr lang="en-GB">
                <a:latin typeface="Times New Roman" pitchFamily="18" charset="0"/>
                <a:cs typeface="Times New Roman" pitchFamily="18" charset="0"/>
              </a:rPr>
              <a:t> with a simple syntax for defining the steps needed to create the image and run it. Each instruction in a </a:t>
            </a:r>
            <a:r>
              <a:rPr lang="en-GB" err="1">
                <a:latin typeface="Times New Roman" pitchFamily="18" charset="0"/>
                <a:cs typeface="Times New Roman" pitchFamily="18" charset="0"/>
              </a:rPr>
              <a:t>Dockerfile</a:t>
            </a:r>
            <a:r>
              <a:rPr lang="en-GB">
                <a:latin typeface="Times New Roman" pitchFamily="18" charset="0"/>
                <a:cs typeface="Times New Roman" pitchFamily="18" charset="0"/>
              </a:rPr>
              <a:t> creates a layer in the image. When you change the </a:t>
            </a:r>
            <a:r>
              <a:rPr lang="en-GB" err="1">
                <a:latin typeface="Times New Roman" pitchFamily="18" charset="0"/>
                <a:cs typeface="Times New Roman" pitchFamily="18" charset="0"/>
              </a:rPr>
              <a:t>Dockerfile</a:t>
            </a:r>
            <a:r>
              <a:rPr lang="en-GB">
                <a:latin typeface="Times New Roman" pitchFamily="18" charset="0"/>
                <a:cs typeface="Times New Roman" pitchFamily="18" charset="0"/>
              </a:rPr>
              <a:t> and rebuild the image, only those layers which have changed are rebuilt. This is part of what makes images so lightweight, small, and fast, when compared to other virtualization technologies.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Containers</a:t>
            </a:r>
            <a:endParaRPr lang="en-US"/>
          </a:p>
        </p:txBody>
      </p:sp>
      <p:sp>
        <p:nvSpPr>
          <p:cNvPr id="3" name="Content Placeholder 2"/>
          <p:cNvSpPr>
            <a:spLocks noGrp="1"/>
          </p:cNvSpPr>
          <p:nvPr>
            <p:ph idx="1"/>
          </p:nvPr>
        </p:nvSpPr>
        <p:spPr/>
        <p:txBody>
          <a:bodyPr>
            <a:normAutofit fontScale="77500" lnSpcReduction="20000"/>
          </a:bodyPr>
          <a:lstStyle/>
          <a:p>
            <a:pPr algn="just"/>
            <a:r>
              <a:rPr lang="en-GB"/>
              <a:t>A container is a </a:t>
            </a:r>
            <a:r>
              <a:rPr lang="en-GB" err="1"/>
              <a:t>runnable</a:t>
            </a:r>
            <a:r>
              <a:rPr lang="en-GB"/>
              <a:t> instance of an image. You can create, start, stop, move, or delete a container using the </a:t>
            </a:r>
            <a:r>
              <a:rPr lang="en-GB" err="1"/>
              <a:t>Docker</a:t>
            </a:r>
            <a:r>
              <a:rPr lang="en-GB"/>
              <a:t> API or CLI. You can connect a container to one or more networks, attach storage to it, or even create a new image based on its current state.</a:t>
            </a:r>
          </a:p>
          <a:p>
            <a:pPr algn="just"/>
            <a:r>
              <a:rPr lang="en-GB"/>
              <a:t>By default, a container is relatively well isolated from other containers and its host machine. You can control how isolated a container’s network, storage, or other underlying subsystems are from other containers or from the host machine.</a:t>
            </a:r>
          </a:p>
          <a:p>
            <a:pPr algn="just"/>
            <a:r>
              <a:rPr lang="en-GB"/>
              <a:t>A container is defined by its image as well as any configuration options you provide to it when you create or start it. When a container is removed, any changes to its state that are not stored in persistent storage disappear.</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GB" b="1"/>
              <a:t>Example </a:t>
            </a:r>
            <a:r>
              <a:rPr lang="en-GB" b="1" err="1"/>
              <a:t>docker</a:t>
            </a:r>
            <a:r>
              <a:rPr lang="en-GB" b="1"/>
              <a:t> run command</a:t>
            </a:r>
          </a:p>
          <a:p>
            <a:pPr algn="just"/>
            <a:r>
              <a:rPr lang="en-GB"/>
              <a:t>The following command runs an </a:t>
            </a:r>
            <a:r>
              <a:rPr lang="en-GB" err="1"/>
              <a:t>ubuntu</a:t>
            </a:r>
            <a:r>
              <a:rPr lang="en-GB"/>
              <a:t> container, attaches interactively to your local command-line session, and runs /bin/bash.</a:t>
            </a:r>
          </a:p>
          <a:p>
            <a:pPr algn="just"/>
            <a:r>
              <a:rPr lang="en-GB"/>
              <a:t>$ </a:t>
            </a:r>
            <a:r>
              <a:rPr lang="en-GB" err="1"/>
              <a:t>docker</a:t>
            </a:r>
            <a:r>
              <a:rPr lang="en-GB"/>
              <a:t> run -</a:t>
            </a:r>
            <a:r>
              <a:rPr lang="en-GB" err="1"/>
              <a:t>i</a:t>
            </a:r>
            <a:r>
              <a:rPr lang="en-GB"/>
              <a:t> -t </a:t>
            </a:r>
            <a:r>
              <a:rPr lang="en-GB" err="1"/>
              <a:t>ubuntu</a:t>
            </a:r>
            <a:r>
              <a:rPr lang="en-GB"/>
              <a:t> /bin/bash </a:t>
            </a:r>
          </a:p>
          <a:p>
            <a:pPr algn="just"/>
            <a:r>
              <a:rPr lang="en-GB"/>
              <a:t>When you run this command, the following happens (assuming you are using the default registry configuration):</a:t>
            </a:r>
          </a:p>
          <a:p>
            <a:pPr algn="just"/>
            <a:r>
              <a:rPr lang="en-GB"/>
              <a:t>If you do not have the </a:t>
            </a:r>
            <a:r>
              <a:rPr lang="en-GB" err="1"/>
              <a:t>ubuntu</a:t>
            </a:r>
            <a:r>
              <a:rPr lang="en-GB"/>
              <a:t> image locally, </a:t>
            </a:r>
            <a:r>
              <a:rPr lang="en-GB" err="1"/>
              <a:t>Docker</a:t>
            </a:r>
            <a:r>
              <a:rPr lang="en-GB"/>
              <a:t> pulls it from your configured registry, as though you had run </a:t>
            </a:r>
            <a:r>
              <a:rPr lang="en-GB" err="1"/>
              <a:t>docker</a:t>
            </a:r>
            <a:r>
              <a:rPr lang="en-GB"/>
              <a:t> pull </a:t>
            </a:r>
            <a:r>
              <a:rPr lang="en-GB" err="1"/>
              <a:t>ubuntu</a:t>
            </a:r>
            <a:r>
              <a:rPr lang="en-GB"/>
              <a:t> manually.</a:t>
            </a:r>
          </a:p>
          <a:p>
            <a:pPr algn="just"/>
            <a:r>
              <a:rPr lang="en-GB" err="1"/>
              <a:t>Docker</a:t>
            </a:r>
            <a:r>
              <a:rPr lang="en-GB"/>
              <a:t> creates a new container, as though you had run a </a:t>
            </a:r>
            <a:r>
              <a:rPr lang="en-GB" err="1"/>
              <a:t>docker</a:t>
            </a:r>
            <a:r>
              <a:rPr lang="en-GB"/>
              <a:t> container create command manually.</a:t>
            </a:r>
          </a:p>
          <a:p>
            <a:endParaRPr lang="en-US"/>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39328" y="219884"/>
          <a:ext cx="8143876" cy="6224498"/>
        </p:xfrm>
        <a:graphic>
          <a:graphicData uri="http://schemas.openxmlformats.org/drawingml/2006/table">
            <a:tbl>
              <a:tblPr firstRow="1" bandRow="1">
                <a:tableStyleId>{7DF18680-E054-41AD-8BC1-D1AEF772440D}</a:tableStyleId>
              </a:tblPr>
              <a:tblGrid>
                <a:gridCol w="4071938">
                  <a:extLst>
                    <a:ext uri="{9D8B030D-6E8A-4147-A177-3AD203B41FA5}">
                      <a16:colId xmlns:a16="http://schemas.microsoft.com/office/drawing/2014/main" val="20000"/>
                    </a:ext>
                  </a:extLst>
                </a:gridCol>
                <a:gridCol w="4071938">
                  <a:extLst>
                    <a:ext uri="{9D8B030D-6E8A-4147-A177-3AD203B41FA5}">
                      <a16:colId xmlns:a16="http://schemas.microsoft.com/office/drawing/2014/main" val="20001"/>
                    </a:ext>
                  </a:extLst>
                </a:gridCol>
              </a:tblGrid>
              <a:tr h="484933">
                <a:tc>
                  <a:txBody>
                    <a:bodyPr/>
                    <a:lstStyle/>
                    <a:p>
                      <a:pPr algn="ctr"/>
                      <a:r>
                        <a:rPr lang="en-GB" sz="2600" b="1">
                          <a:latin typeface="Times New Roman" pitchFamily="18" charset="0"/>
                          <a:cs typeface="Times New Roman" pitchFamily="18" charset="0"/>
                        </a:rPr>
                        <a:t>Virtual Machine</a:t>
                      </a:r>
                      <a:endParaRPr lang="en-US" sz="2600" b="1">
                        <a:latin typeface="Times New Roman" pitchFamily="18" charset="0"/>
                        <a:cs typeface="Times New Roman" pitchFamily="18" charset="0"/>
                      </a:endParaRPr>
                    </a:p>
                  </a:txBody>
                  <a:tcPr marL="64294" marR="64294" marT="42788" marB="42788"/>
                </a:tc>
                <a:tc>
                  <a:txBody>
                    <a:bodyPr/>
                    <a:lstStyle/>
                    <a:p>
                      <a:pPr algn="ctr"/>
                      <a:r>
                        <a:rPr lang="en-GB" sz="2600" b="1">
                          <a:latin typeface="Times New Roman" pitchFamily="18" charset="0"/>
                          <a:cs typeface="Times New Roman" pitchFamily="18" charset="0"/>
                        </a:rPr>
                        <a:t>Container</a:t>
                      </a:r>
                      <a:endParaRPr lang="en-US" sz="2600" b="1">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0"/>
                  </a:ext>
                </a:extLst>
              </a:tr>
              <a:tr h="1552107">
                <a:tc>
                  <a:txBody>
                    <a:bodyPr/>
                    <a:lstStyle/>
                    <a:p>
                      <a:pPr algn="just"/>
                      <a:r>
                        <a:rPr lang="en-GB" sz="1700" b="0" i="0">
                          <a:solidFill>
                            <a:schemeClr val="dk1"/>
                          </a:solidFill>
                          <a:latin typeface="Times New Roman" pitchFamily="18" charset="0"/>
                          <a:ea typeface="+mn-ea"/>
                          <a:cs typeface="Times New Roman" pitchFamily="18" charset="0"/>
                        </a:rPr>
                        <a:t>VM is piece of software that allows you to install other software inside of it so you basically control it virtually as opposed to installing the software directly on the computer</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a container is a software that allows different functionalities of an application independently.</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1"/>
                  </a:ext>
                </a:extLst>
              </a:tr>
              <a:tr h="679048">
                <a:tc>
                  <a:txBody>
                    <a:bodyPr/>
                    <a:lstStyle/>
                    <a:p>
                      <a:pPr algn="just"/>
                      <a:r>
                        <a:rPr lang="en-GB" sz="1700" b="0" i="0">
                          <a:solidFill>
                            <a:schemeClr val="dk1"/>
                          </a:solidFill>
                          <a:latin typeface="Times New Roman" pitchFamily="18" charset="0"/>
                          <a:ea typeface="+mn-ea"/>
                          <a:cs typeface="Times New Roman" pitchFamily="18" charset="0"/>
                        </a:rPr>
                        <a:t>Applications running on VM system can run different OS</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applications running in a container environment share a single OS.</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2"/>
                  </a:ext>
                </a:extLst>
              </a:tr>
              <a:tr h="679048">
                <a:tc>
                  <a:txBody>
                    <a:bodyPr/>
                    <a:lstStyle/>
                    <a:p>
                      <a:pPr algn="just"/>
                      <a:r>
                        <a:rPr lang="en-GB" sz="1700" b="0" i="0">
                          <a:solidFill>
                            <a:schemeClr val="dk1"/>
                          </a:solidFill>
                          <a:latin typeface="Times New Roman" pitchFamily="18" charset="0"/>
                          <a:ea typeface="+mn-ea"/>
                          <a:cs typeface="Times New Roman" pitchFamily="18" charset="0"/>
                        </a:rPr>
                        <a:t>VM virtualizes the computer system.</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containers </a:t>
                      </a:r>
                      <a:r>
                        <a:rPr lang="en-GB" sz="1700" b="0" i="0" err="1">
                          <a:solidFill>
                            <a:schemeClr val="dk1"/>
                          </a:solidFill>
                          <a:latin typeface="Times New Roman" pitchFamily="18" charset="0"/>
                          <a:ea typeface="+mn-ea"/>
                          <a:cs typeface="Times New Roman" pitchFamily="18" charset="0"/>
                        </a:rPr>
                        <a:t>virtualize</a:t>
                      </a:r>
                      <a:r>
                        <a:rPr lang="en-GB" sz="1700" b="0" i="0">
                          <a:solidFill>
                            <a:schemeClr val="dk1"/>
                          </a:solidFill>
                          <a:latin typeface="Times New Roman" pitchFamily="18" charset="0"/>
                          <a:ea typeface="+mn-ea"/>
                          <a:cs typeface="Times New Roman" pitchFamily="18" charset="0"/>
                        </a:rPr>
                        <a:t> the operating system only.</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3"/>
                  </a:ext>
                </a:extLst>
              </a:tr>
              <a:tr h="679048">
                <a:tc>
                  <a:txBody>
                    <a:bodyPr/>
                    <a:lstStyle/>
                    <a:p>
                      <a:pPr algn="just"/>
                      <a:r>
                        <a:rPr lang="en-GB" sz="1700" b="0" i="0">
                          <a:solidFill>
                            <a:schemeClr val="dk1"/>
                          </a:solidFill>
                          <a:latin typeface="Times New Roman" pitchFamily="18" charset="0"/>
                          <a:ea typeface="+mn-ea"/>
                          <a:cs typeface="Times New Roman" pitchFamily="18" charset="0"/>
                        </a:rPr>
                        <a:t>VM size is very large</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the size of container is very light; i.e. a few megabytes</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4"/>
                  </a:ext>
                </a:extLst>
              </a:tr>
              <a:tr h="393416">
                <a:tc>
                  <a:txBody>
                    <a:bodyPr/>
                    <a:lstStyle/>
                    <a:p>
                      <a:pPr algn="just"/>
                      <a:r>
                        <a:rPr lang="en-GB" sz="1700" b="0" i="0">
                          <a:solidFill>
                            <a:schemeClr val="dk1"/>
                          </a:solidFill>
                          <a:latin typeface="Times New Roman" pitchFamily="18" charset="0"/>
                          <a:ea typeface="+mn-ea"/>
                          <a:cs typeface="Times New Roman" pitchFamily="18" charset="0"/>
                        </a:rPr>
                        <a:t>VM takes minutes to run, due to large size.</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containers take a few seconds to run.</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5"/>
                  </a:ext>
                </a:extLst>
              </a:tr>
              <a:tr h="393416">
                <a:tc>
                  <a:txBody>
                    <a:bodyPr/>
                    <a:lstStyle/>
                    <a:p>
                      <a:pPr algn="just"/>
                      <a:r>
                        <a:rPr lang="en-GB" sz="1700" b="0" i="0">
                          <a:solidFill>
                            <a:schemeClr val="dk1"/>
                          </a:solidFill>
                          <a:latin typeface="Times New Roman" pitchFamily="18" charset="0"/>
                          <a:ea typeface="+mn-ea"/>
                          <a:cs typeface="Times New Roman" pitchFamily="18" charset="0"/>
                        </a:rPr>
                        <a:t>VM uses a lot of system memory.</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containers require very less memory</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6"/>
                  </a:ext>
                </a:extLst>
              </a:tr>
              <a:tr h="393416">
                <a:tc>
                  <a:txBody>
                    <a:bodyPr/>
                    <a:lstStyle/>
                    <a:p>
                      <a:pPr algn="just"/>
                      <a:r>
                        <a:rPr lang="en-US" sz="1700" b="0" i="0">
                          <a:solidFill>
                            <a:schemeClr val="dk1"/>
                          </a:solidFill>
                          <a:latin typeface="Times New Roman" pitchFamily="18" charset="0"/>
                          <a:ea typeface="+mn-ea"/>
                          <a:cs typeface="Times New Roman" pitchFamily="18" charset="0"/>
                        </a:rPr>
                        <a:t>VM is more secure.</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containers are less secure.</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7"/>
                  </a:ext>
                </a:extLst>
              </a:tr>
              <a:tr h="970066">
                <a:tc>
                  <a:txBody>
                    <a:bodyPr/>
                    <a:lstStyle/>
                    <a:p>
                      <a:pPr algn="just"/>
                      <a:r>
                        <a:rPr lang="en-GB" sz="1700" b="0" i="0">
                          <a:solidFill>
                            <a:schemeClr val="dk1"/>
                          </a:solidFill>
                          <a:latin typeface="Times New Roman" pitchFamily="18" charset="0"/>
                          <a:ea typeface="+mn-ea"/>
                          <a:cs typeface="Times New Roman" pitchFamily="18" charset="0"/>
                        </a:rPr>
                        <a:t>VM’s are useful when we require all of OS resources to run various applications.</a:t>
                      </a:r>
                      <a:endParaRPr lang="en-US" sz="1700">
                        <a:latin typeface="Times New Roman" pitchFamily="18" charset="0"/>
                        <a:cs typeface="Times New Roman" pitchFamily="18" charset="0"/>
                      </a:endParaRPr>
                    </a:p>
                  </a:txBody>
                  <a:tcPr marL="64294" marR="64294" marT="42788" marB="42788"/>
                </a:tc>
                <a:tc>
                  <a:txBody>
                    <a:bodyPr/>
                    <a:lstStyle/>
                    <a:p>
                      <a:pPr algn="just"/>
                      <a:r>
                        <a:rPr lang="en-GB" sz="1700" b="0" i="0">
                          <a:solidFill>
                            <a:schemeClr val="dk1"/>
                          </a:solidFill>
                          <a:latin typeface="Times New Roman" pitchFamily="18" charset="0"/>
                          <a:ea typeface="+mn-ea"/>
                          <a:cs typeface="Times New Roman" pitchFamily="18" charset="0"/>
                        </a:rPr>
                        <a:t>While containers are useful when we are required to maximise the running applications using minimal servers.</a:t>
                      </a:r>
                      <a:endParaRPr lang="en-US" sz="1700">
                        <a:latin typeface="Times New Roman" pitchFamily="18" charset="0"/>
                        <a:cs typeface="Times New Roman" pitchFamily="18" charset="0"/>
                      </a:endParaRPr>
                    </a:p>
                  </a:txBody>
                  <a:tcPr marL="64294" marR="64294" marT="42788" marB="42788"/>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GB" err="1"/>
              <a:t>Docker</a:t>
            </a:r>
            <a:r>
              <a:rPr lang="en-GB"/>
              <a:t> allocates a read-write </a:t>
            </a:r>
            <a:r>
              <a:rPr lang="en-GB" err="1"/>
              <a:t>filesystem</a:t>
            </a:r>
            <a:r>
              <a:rPr lang="en-GB"/>
              <a:t> to the container, as its final layer. This allows a running container to create or modify files and directories in its local file system.</a:t>
            </a:r>
          </a:p>
          <a:p>
            <a:pPr algn="just"/>
            <a:r>
              <a:rPr lang="en-GB" err="1"/>
              <a:t>Docker</a:t>
            </a:r>
            <a:r>
              <a:rPr lang="en-GB"/>
              <a:t>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algn="just"/>
            <a:r>
              <a:rPr lang="en-GB" err="1"/>
              <a:t>Docker</a:t>
            </a:r>
            <a:r>
              <a:rPr lang="en-GB"/>
              <a:t> starts the container and executes /bin/bash. Because the container is running interactively and attached to your terminal (due to the -</a:t>
            </a:r>
            <a:r>
              <a:rPr lang="en-GB" err="1"/>
              <a:t>i</a:t>
            </a:r>
            <a:r>
              <a:rPr lang="en-GB"/>
              <a:t> and -t flags), you can provide input using your keyboard while the output is logged to your terminal.</a:t>
            </a:r>
          </a:p>
          <a:p>
            <a:pPr algn="just"/>
            <a:r>
              <a:rPr lang="en-GB"/>
              <a:t>When you type exit to terminate the /bin/bash command, the container stops but is not removed. You can start it again or remove it.</a:t>
            </a:r>
          </a:p>
          <a:p>
            <a:pPr>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GB" sz="2400" err="1">
                <a:latin typeface="Times New Roman" pitchFamily="18" charset="0"/>
                <a:cs typeface="Times New Roman" pitchFamily="18" charset="0"/>
              </a:rPr>
              <a:t>Docker</a:t>
            </a:r>
            <a:r>
              <a:rPr lang="en-GB" sz="2400">
                <a:latin typeface="Times New Roman" pitchFamily="18" charset="0"/>
                <a:cs typeface="Times New Roman" pitchFamily="18" charset="0"/>
              </a:rPr>
              <a:t> is an open platform for developing, shipping, and running applications.</a:t>
            </a:r>
          </a:p>
          <a:p>
            <a:pPr algn="just"/>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Docker</a:t>
            </a:r>
            <a:r>
              <a:rPr lang="en-GB" sz="2400">
                <a:latin typeface="Times New Roman" pitchFamily="18" charset="0"/>
                <a:cs typeface="Times New Roman" pitchFamily="18" charset="0"/>
              </a:rPr>
              <a:t> enables you to separate your applications from your infrastructure so you can deliver software quickly. </a:t>
            </a:r>
          </a:p>
          <a:p>
            <a:pPr algn="just"/>
            <a:r>
              <a:rPr lang="en-GB" sz="2400">
                <a:latin typeface="Times New Roman" pitchFamily="18" charset="0"/>
                <a:cs typeface="Times New Roman" pitchFamily="18" charset="0"/>
              </a:rPr>
              <a:t>With </a:t>
            </a:r>
            <a:r>
              <a:rPr lang="en-GB" sz="2400" err="1">
                <a:latin typeface="Times New Roman" pitchFamily="18" charset="0"/>
                <a:cs typeface="Times New Roman" pitchFamily="18" charset="0"/>
              </a:rPr>
              <a:t>Docker</a:t>
            </a:r>
            <a:r>
              <a:rPr lang="en-GB" sz="2400">
                <a:latin typeface="Times New Roman" pitchFamily="18" charset="0"/>
                <a:cs typeface="Times New Roman" pitchFamily="18" charset="0"/>
              </a:rPr>
              <a:t>, you can manage your infrastructure in the same ways you manage your applications.</a:t>
            </a:r>
          </a:p>
          <a:p>
            <a:pPr algn="just"/>
            <a:r>
              <a:rPr lang="en-GB" sz="2400">
                <a:latin typeface="Times New Roman" pitchFamily="18" charset="0"/>
                <a:cs typeface="Times New Roman" pitchFamily="18" charset="0"/>
              </a:rPr>
              <a:t> By taking advantage of </a:t>
            </a:r>
            <a:r>
              <a:rPr lang="en-GB" sz="2400" err="1">
                <a:latin typeface="Times New Roman" pitchFamily="18" charset="0"/>
                <a:cs typeface="Times New Roman" pitchFamily="18" charset="0"/>
              </a:rPr>
              <a:t>Docker’s</a:t>
            </a:r>
            <a:r>
              <a:rPr lang="en-GB" sz="2400">
                <a:latin typeface="Times New Roman" pitchFamily="18" charset="0"/>
                <a:cs typeface="Times New Roman" pitchFamily="18" charset="0"/>
              </a:rPr>
              <a:t> methodologies for shipping, testing, and deploying code quickly, you can significantly reduce the delay between writing code and running it in production.</a:t>
            </a:r>
            <a:endParaRPr lang="en-US" sz="24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The </a:t>
            </a:r>
            <a:r>
              <a:rPr lang="en-GB" b="1" err="1"/>
              <a:t>Docker</a:t>
            </a:r>
            <a:r>
              <a:rPr lang="en-GB" b="1"/>
              <a:t> platform</a:t>
            </a:r>
            <a:endParaRPr lang="en-US"/>
          </a:p>
        </p:txBody>
      </p:sp>
      <p:sp>
        <p:nvSpPr>
          <p:cNvPr id="3" name="Content Placeholder 2"/>
          <p:cNvSpPr>
            <a:spLocks noGrp="1"/>
          </p:cNvSpPr>
          <p:nvPr>
            <p:ph idx="1"/>
          </p:nvPr>
        </p:nvSpPr>
        <p:spPr/>
        <p:txBody>
          <a:bodyPr>
            <a:normAutofit fontScale="70000" lnSpcReduction="20000"/>
          </a:bodyPr>
          <a:lstStyle/>
          <a:p>
            <a:pPr algn="just"/>
            <a:r>
              <a:rPr lang="en-GB" sz="3600" err="1">
                <a:latin typeface="Times New Roman" pitchFamily="18" charset="0"/>
                <a:cs typeface="Times New Roman" pitchFamily="18" charset="0"/>
              </a:rPr>
              <a:t>Docker</a:t>
            </a:r>
            <a:r>
              <a:rPr lang="en-GB" sz="3600">
                <a:latin typeface="Times New Roman" pitchFamily="18" charset="0"/>
                <a:cs typeface="Times New Roman" pitchFamily="18" charset="0"/>
              </a:rPr>
              <a:t> provides the ability to package and run an application in a loosely isolated environment called a container. </a:t>
            </a:r>
          </a:p>
          <a:p>
            <a:pPr algn="just"/>
            <a:r>
              <a:rPr lang="en-GB" sz="3600">
                <a:latin typeface="Times New Roman" pitchFamily="18" charset="0"/>
                <a:cs typeface="Times New Roman" pitchFamily="18" charset="0"/>
              </a:rPr>
              <a:t>The isolation and security allows you to run many containers simultaneously on a given host.</a:t>
            </a:r>
          </a:p>
          <a:p>
            <a:pPr algn="just"/>
            <a:r>
              <a:rPr lang="en-GB" sz="3600">
                <a:latin typeface="Times New Roman" pitchFamily="18" charset="0"/>
                <a:cs typeface="Times New Roman" pitchFamily="18" charset="0"/>
              </a:rPr>
              <a:t>Containers are lightweight and contain everything needed to run the application, so you do not need to rely on what is currently installed on the host.</a:t>
            </a:r>
          </a:p>
          <a:p>
            <a:pPr algn="just"/>
            <a:r>
              <a:rPr lang="en-GB" sz="3600">
                <a:latin typeface="Times New Roman" pitchFamily="18" charset="0"/>
                <a:cs typeface="Times New Roman" pitchFamily="18" charset="0"/>
              </a:rPr>
              <a:t> You can easily share containers while you work, and be sure that everyone you share with gets the same container that works in the same way.</a:t>
            </a:r>
          </a:p>
          <a:p>
            <a:pPr algn="just"/>
            <a:r>
              <a:rPr lang="en-GB" sz="3600" err="1">
                <a:latin typeface="Times New Roman" pitchFamily="18" charset="0"/>
                <a:cs typeface="Times New Roman" pitchFamily="18" charset="0"/>
              </a:rPr>
              <a:t>Docker</a:t>
            </a:r>
            <a:r>
              <a:rPr lang="en-GB" sz="3600">
                <a:latin typeface="Times New Roman" pitchFamily="18" charset="0"/>
                <a:cs typeface="Times New Roman" pitchFamily="18" charset="0"/>
              </a:rPr>
              <a:t> provides tooling and a platform to manage the lifecycle of your containers:</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GB">
                <a:latin typeface="Times New Roman" pitchFamily="18" charset="0"/>
                <a:cs typeface="Times New Roman" pitchFamily="18" charset="0"/>
              </a:rPr>
              <a:t>Develop your application and its supporting components using containers.</a:t>
            </a:r>
          </a:p>
          <a:p>
            <a:pPr algn="just"/>
            <a:r>
              <a:rPr lang="en-GB">
                <a:latin typeface="Times New Roman" pitchFamily="18" charset="0"/>
                <a:cs typeface="Times New Roman" pitchFamily="18" charset="0"/>
              </a:rPr>
              <a:t>The container becomes the unit for distributing and testing your application.</a:t>
            </a:r>
          </a:p>
          <a:p>
            <a:pPr algn="just"/>
            <a:r>
              <a:rPr lang="en-GB">
                <a:latin typeface="Times New Roman" pitchFamily="18" charset="0"/>
                <a:cs typeface="Times New Roman" pitchFamily="18" charset="0"/>
              </a:rPr>
              <a:t>When you’re ready, deploy your application into your production environment, as a container or an orchestrated service.</a:t>
            </a:r>
          </a:p>
          <a:p>
            <a:pPr algn="just"/>
            <a:r>
              <a:rPr lang="en-GB">
                <a:latin typeface="Times New Roman" pitchFamily="18" charset="0"/>
                <a:cs typeface="Times New Roman" pitchFamily="18" charset="0"/>
              </a:rPr>
              <a:t> This works the same whether your production environment is a local data </a:t>
            </a:r>
            <a:r>
              <a:rPr lang="en-GB" err="1">
                <a:latin typeface="Times New Roman" pitchFamily="18" charset="0"/>
                <a:cs typeface="Times New Roman" pitchFamily="18" charset="0"/>
              </a:rPr>
              <a:t>center</a:t>
            </a:r>
            <a:r>
              <a:rPr lang="en-GB">
                <a:latin typeface="Times New Roman" pitchFamily="18" charset="0"/>
                <a:cs typeface="Times New Roman" pitchFamily="18" charset="0"/>
              </a:rPr>
              <a:t>, a cloud provider, or a hybrid of the two.</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GB" b="1"/>
              <a:t>Fast, consistent delivery of your applications</a:t>
            </a:r>
            <a:endParaRPr lang="en-GB"/>
          </a:p>
          <a:p>
            <a:pPr algn="just"/>
            <a:r>
              <a:rPr lang="en-GB" err="1">
                <a:latin typeface="Times New Roman" pitchFamily="18" charset="0"/>
                <a:cs typeface="Times New Roman" pitchFamily="18" charset="0"/>
              </a:rPr>
              <a:t>Docker</a:t>
            </a:r>
            <a:r>
              <a:rPr lang="en-GB">
                <a:latin typeface="Times New Roman" pitchFamily="18" charset="0"/>
                <a:cs typeface="Times New Roman" pitchFamily="18" charset="0"/>
              </a:rPr>
              <a:t> streamlines the development lifecycle by allowing developers to work in standardized environments using local containers which provide your applications and services. Containers are great for continuous integration and continuous delivery (CI/CD) workflows.</a:t>
            </a:r>
          </a:p>
          <a:p>
            <a:pPr algn="just"/>
            <a:r>
              <a:rPr lang="en-GB">
                <a:latin typeface="Times New Roman" pitchFamily="18" charset="0"/>
                <a:cs typeface="Times New Roman" pitchFamily="18" charset="0"/>
              </a:rPr>
              <a:t>Consider the following example scenario:</a:t>
            </a:r>
          </a:p>
          <a:p>
            <a:pPr algn="just"/>
            <a:r>
              <a:rPr lang="en-GB">
                <a:latin typeface="Times New Roman" pitchFamily="18" charset="0"/>
                <a:cs typeface="Times New Roman" pitchFamily="18" charset="0"/>
              </a:rPr>
              <a:t>Your developers write code locally and share their work with their colleagues using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containers.</a:t>
            </a:r>
          </a:p>
          <a:p>
            <a:pPr algn="just"/>
            <a:r>
              <a:rPr lang="en-GB">
                <a:latin typeface="Times New Roman" pitchFamily="18" charset="0"/>
                <a:cs typeface="Times New Roman" pitchFamily="18" charset="0"/>
              </a:rPr>
              <a:t>They use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to push their applications into a test environment and execute automated and manual tests.</a:t>
            </a:r>
          </a:p>
          <a:p>
            <a:pPr algn="just"/>
            <a:r>
              <a:rPr lang="en-GB">
                <a:latin typeface="Times New Roman" pitchFamily="18" charset="0"/>
                <a:cs typeface="Times New Roman" pitchFamily="18" charset="0"/>
              </a:rPr>
              <a:t>When developers find bugs, they can fix them in the development environment and redeploy them to the test environment for testing and validation.</a:t>
            </a:r>
          </a:p>
          <a:p>
            <a:pPr algn="just"/>
            <a:r>
              <a:rPr lang="en-GB">
                <a:latin typeface="Times New Roman" pitchFamily="18" charset="0"/>
                <a:cs typeface="Times New Roman" pitchFamily="18" charset="0"/>
              </a:rPr>
              <a:t>When testing is complete, getting the fix to the customer is as simple as pushing the updated image to the production environment.</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What can I use </a:t>
            </a:r>
            <a:r>
              <a:rPr lang="en-GB" b="1" err="1"/>
              <a:t>Docker</a:t>
            </a:r>
            <a:r>
              <a:rPr lang="en-GB" b="1"/>
              <a:t> for?</a:t>
            </a:r>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GB" b="1">
                <a:latin typeface="Times New Roman" pitchFamily="18" charset="0"/>
                <a:cs typeface="Times New Roman" pitchFamily="18" charset="0"/>
              </a:rPr>
              <a:t>Responsive deployment and scaling</a:t>
            </a:r>
            <a:endParaRPr lang="en-GB">
              <a:latin typeface="Times New Roman" pitchFamily="18" charset="0"/>
              <a:cs typeface="Times New Roman" pitchFamily="18" charset="0"/>
            </a:endParaRPr>
          </a:p>
          <a:p>
            <a:pPr algn="just"/>
            <a:r>
              <a:rPr lang="en-GB" err="1">
                <a:latin typeface="Times New Roman" pitchFamily="18" charset="0"/>
                <a:cs typeface="Times New Roman" pitchFamily="18" charset="0"/>
              </a:rPr>
              <a:t>Docker’s</a:t>
            </a:r>
            <a:r>
              <a:rPr lang="en-GB">
                <a:latin typeface="Times New Roman" pitchFamily="18" charset="0"/>
                <a:cs typeface="Times New Roman" pitchFamily="18" charset="0"/>
              </a:rPr>
              <a:t> container-based platform allows for highly portable workloads.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containers can run on a developer’s local laptop, on physical or virtual machines in a data </a:t>
            </a:r>
            <a:r>
              <a:rPr lang="en-GB" err="1">
                <a:latin typeface="Times New Roman" pitchFamily="18" charset="0"/>
                <a:cs typeface="Times New Roman" pitchFamily="18" charset="0"/>
              </a:rPr>
              <a:t>center</a:t>
            </a:r>
            <a:r>
              <a:rPr lang="en-GB">
                <a:latin typeface="Times New Roman" pitchFamily="18" charset="0"/>
                <a:cs typeface="Times New Roman" pitchFamily="18" charset="0"/>
              </a:rPr>
              <a:t>, on cloud providers, or in a mixture of environments.</a:t>
            </a:r>
          </a:p>
          <a:p>
            <a:pPr algn="just"/>
            <a:r>
              <a:rPr lang="en-GB" err="1">
                <a:latin typeface="Times New Roman" pitchFamily="18" charset="0"/>
                <a:cs typeface="Times New Roman" pitchFamily="18" charset="0"/>
              </a:rPr>
              <a:t>Docker’s</a:t>
            </a:r>
            <a:r>
              <a:rPr lang="en-GB">
                <a:latin typeface="Times New Roman" pitchFamily="18" charset="0"/>
                <a:cs typeface="Times New Roman" pitchFamily="18" charset="0"/>
              </a:rPr>
              <a:t> portability and lightweight nature also make it easy to dynamically manage workloads, scaling up or tearing down applications and services as business needs dictate, in near real time.</a:t>
            </a:r>
          </a:p>
          <a:p>
            <a:pPr algn="just">
              <a:buNone/>
            </a:pPr>
            <a:r>
              <a:rPr lang="en-GB" b="1">
                <a:latin typeface="Times New Roman" pitchFamily="18" charset="0"/>
                <a:cs typeface="Times New Roman" pitchFamily="18" charset="0"/>
              </a:rPr>
              <a:t>Running more workloads on the same hardware</a:t>
            </a:r>
            <a:endParaRPr lang="en-GB">
              <a:latin typeface="Times New Roman" pitchFamily="18" charset="0"/>
              <a:cs typeface="Times New Roman" pitchFamily="18" charset="0"/>
            </a:endParaRPr>
          </a:p>
          <a:p>
            <a:pPr algn="just"/>
            <a:r>
              <a:rPr lang="en-GB" err="1">
                <a:latin typeface="Times New Roman" pitchFamily="18" charset="0"/>
                <a:cs typeface="Times New Roman" pitchFamily="18" charset="0"/>
              </a:rPr>
              <a:t>Docker</a:t>
            </a:r>
            <a:r>
              <a:rPr lang="en-GB">
                <a:latin typeface="Times New Roman" pitchFamily="18" charset="0"/>
                <a:cs typeface="Times New Roman" pitchFamily="18" charset="0"/>
              </a:rPr>
              <a:t> is lightweight and fast. It provides a viable, cost-effective alternative to hypervisor-based virtual machines, so you can use more of your compute capacity to achieve your business goals.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is perfect for high density environments and for small and medium deployments where you need to do more with fewer resources</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err="1"/>
              <a:t>Docker</a:t>
            </a:r>
            <a:r>
              <a:rPr lang="en-US" b="1"/>
              <a:t> architecture</a:t>
            </a:r>
            <a:endParaRPr lang="en-US"/>
          </a:p>
        </p:txBody>
      </p:sp>
      <p:sp>
        <p:nvSpPr>
          <p:cNvPr id="3" name="Content Placeholder 2"/>
          <p:cNvSpPr>
            <a:spLocks noGrp="1"/>
          </p:cNvSpPr>
          <p:nvPr>
            <p:ph idx="1"/>
          </p:nvPr>
        </p:nvSpPr>
        <p:spPr/>
        <p:txBody>
          <a:bodyPr>
            <a:normAutofit/>
          </a:bodyPr>
          <a:lstStyle/>
          <a:p>
            <a:pPr algn="just"/>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uses a client-server architecture.</a:t>
            </a:r>
          </a:p>
          <a:p>
            <a:pPr algn="just"/>
            <a:r>
              <a:rPr lang="en-GB" sz="1800">
                <a:latin typeface="Times New Roman" pitchFamily="18" charset="0"/>
                <a:cs typeface="Times New Roman" pitchFamily="18" charset="0"/>
              </a:rPr>
              <a:t> The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a:t>
            </a:r>
            <a:r>
              <a:rPr lang="en-GB" sz="1800" i="1">
                <a:latin typeface="Times New Roman" pitchFamily="18" charset="0"/>
                <a:cs typeface="Times New Roman" pitchFamily="18" charset="0"/>
              </a:rPr>
              <a:t>client</a:t>
            </a:r>
            <a:r>
              <a:rPr lang="en-GB" sz="1800">
                <a:latin typeface="Times New Roman" pitchFamily="18" charset="0"/>
                <a:cs typeface="Times New Roman" pitchFamily="18" charset="0"/>
              </a:rPr>
              <a:t> talks to the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a:t>
            </a:r>
            <a:r>
              <a:rPr lang="en-GB" sz="1800" i="1">
                <a:latin typeface="Times New Roman" pitchFamily="18" charset="0"/>
                <a:cs typeface="Times New Roman" pitchFamily="18" charset="0"/>
              </a:rPr>
              <a:t>daemon</a:t>
            </a:r>
            <a:r>
              <a:rPr lang="en-GB" sz="1800">
                <a:latin typeface="Times New Roman" pitchFamily="18" charset="0"/>
                <a:cs typeface="Times New Roman" pitchFamily="18" charset="0"/>
              </a:rPr>
              <a:t>, which does the heavy lifting of building, running, and distributing your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containers. </a:t>
            </a:r>
          </a:p>
          <a:p>
            <a:pPr algn="just"/>
            <a:r>
              <a:rPr lang="en-GB" sz="1800">
                <a:latin typeface="Times New Roman" pitchFamily="18" charset="0"/>
                <a:cs typeface="Times New Roman" pitchFamily="18" charset="0"/>
              </a:rPr>
              <a:t>The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client and daemon </a:t>
            </a:r>
            <a:r>
              <a:rPr lang="en-GB" sz="1800" i="1">
                <a:latin typeface="Times New Roman" pitchFamily="18" charset="0"/>
                <a:cs typeface="Times New Roman" pitchFamily="18" charset="0"/>
              </a:rPr>
              <a:t>can</a:t>
            </a:r>
            <a:r>
              <a:rPr lang="en-GB" sz="1800">
                <a:latin typeface="Times New Roman" pitchFamily="18" charset="0"/>
                <a:cs typeface="Times New Roman" pitchFamily="18" charset="0"/>
              </a:rPr>
              <a:t> run on the same system, or you can connect a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client to a remote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daemon.</a:t>
            </a:r>
          </a:p>
          <a:p>
            <a:pPr algn="just"/>
            <a:r>
              <a:rPr lang="en-GB" sz="1800">
                <a:latin typeface="Times New Roman" pitchFamily="18" charset="0"/>
                <a:cs typeface="Times New Roman" pitchFamily="18" charset="0"/>
              </a:rPr>
              <a:t> The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client and daemon communicate using a REST API, over UNIX sockets or a network interface.</a:t>
            </a:r>
          </a:p>
          <a:p>
            <a:pPr algn="just"/>
            <a:r>
              <a:rPr lang="en-GB" sz="1800">
                <a:latin typeface="Times New Roman" pitchFamily="18" charset="0"/>
                <a:cs typeface="Times New Roman" pitchFamily="18" charset="0"/>
              </a:rPr>
              <a:t> Another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client is </a:t>
            </a:r>
            <a:r>
              <a:rPr lang="en-GB" sz="1800" err="1">
                <a:latin typeface="Times New Roman" pitchFamily="18" charset="0"/>
                <a:cs typeface="Times New Roman" pitchFamily="18" charset="0"/>
              </a:rPr>
              <a:t>Docker</a:t>
            </a:r>
            <a:r>
              <a:rPr lang="en-GB" sz="1800">
                <a:latin typeface="Times New Roman" pitchFamily="18" charset="0"/>
                <a:cs typeface="Times New Roman" pitchFamily="18" charset="0"/>
              </a:rPr>
              <a:t> Compose, that lets you work with applications consisting of a set of containers.</a:t>
            </a:r>
            <a:endParaRPr lang="en-US" sz="18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Docker</a:t>
            </a:r>
            <a:r>
              <a:rPr lang="en-US" b="1"/>
              <a:t> architecture</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04862" y="1924844"/>
            <a:ext cx="7534275" cy="38766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GB" b="1">
                <a:latin typeface="Times New Roman" pitchFamily="18" charset="0"/>
                <a:cs typeface="Times New Roman" pitchFamily="18" charset="0"/>
              </a:rPr>
              <a:t>The </a:t>
            </a:r>
            <a:r>
              <a:rPr lang="en-GB" b="1" err="1">
                <a:latin typeface="Times New Roman" pitchFamily="18" charset="0"/>
                <a:cs typeface="Times New Roman" pitchFamily="18" charset="0"/>
              </a:rPr>
              <a:t>Docker</a:t>
            </a:r>
            <a:r>
              <a:rPr lang="en-GB" b="1">
                <a:latin typeface="Times New Roman" pitchFamily="18" charset="0"/>
                <a:cs typeface="Times New Roman" pitchFamily="18" charset="0"/>
              </a:rPr>
              <a:t> daemon</a:t>
            </a:r>
          </a:p>
          <a:p>
            <a:pPr algn="just"/>
            <a:r>
              <a:rPr lang="en-GB">
                <a:latin typeface="Times New Roman" pitchFamily="18" charset="0"/>
                <a:cs typeface="Times New Roman" pitchFamily="18" charset="0"/>
              </a:rPr>
              <a:t>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daemon (</a:t>
            </a:r>
            <a:r>
              <a:rPr lang="en-GB" err="1">
                <a:latin typeface="Times New Roman" pitchFamily="18" charset="0"/>
                <a:cs typeface="Times New Roman" pitchFamily="18" charset="0"/>
              </a:rPr>
              <a:t>dockerd</a:t>
            </a:r>
            <a:r>
              <a:rPr lang="en-GB">
                <a:latin typeface="Times New Roman" pitchFamily="18" charset="0"/>
                <a:cs typeface="Times New Roman" pitchFamily="18" charset="0"/>
              </a:rPr>
              <a:t>) listens for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API requests and manages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objects such as images, containers, networks, and volumes. A daemon can also communicate with other daemons to manage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services.</a:t>
            </a:r>
          </a:p>
          <a:p>
            <a:pPr algn="just">
              <a:buNone/>
            </a:pPr>
            <a:r>
              <a:rPr lang="en-GB" b="1">
                <a:latin typeface="Times New Roman" pitchFamily="18" charset="0"/>
                <a:cs typeface="Times New Roman" pitchFamily="18" charset="0"/>
              </a:rPr>
              <a:t>The </a:t>
            </a:r>
            <a:r>
              <a:rPr lang="en-GB" b="1" err="1">
                <a:latin typeface="Times New Roman" pitchFamily="18" charset="0"/>
                <a:cs typeface="Times New Roman" pitchFamily="18" charset="0"/>
              </a:rPr>
              <a:t>Docker</a:t>
            </a:r>
            <a:r>
              <a:rPr lang="en-GB" b="1">
                <a:latin typeface="Times New Roman" pitchFamily="18" charset="0"/>
                <a:cs typeface="Times New Roman" pitchFamily="18" charset="0"/>
              </a:rPr>
              <a:t> client</a:t>
            </a:r>
          </a:p>
          <a:p>
            <a:pPr algn="just"/>
            <a:r>
              <a:rPr lang="en-GB">
                <a:latin typeface="Times New Roman" pitchFamily="18" charset="0"/>
                <a:cs typeface="Times New Roman" pitchFamily="18" charset="0"/>
              </a:rPr>
              <a:t>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client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is the primary way that many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users interact with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When you use commands such as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run, the client sends these commands to </a:t>
            </a:r>
            <a:r>
              <a:rPr lang="en-GB" err="1">
                <a:latin typeface="Times New Roman" pitchFamily="18" charset="0"/>
                <a:cs typeface="Times New Roman" pitchFamily="18" charset="0"/>
              </a:rPr>
              <a:t>dockerd</a:t>
            </a:r>
            <a:r>
              <a:rPr lang="en-GB">
                <a:latin typeface="Times New Roman" pitchFamily="18" charset="0"/>
                <a:cs typeface="Times New Roman" pitchFamily="18" charset="0"/>
              </a:rPr>
              <a:t>, which carries them out.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command uses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API. The </a:t>
            </a:r>
            <a:r>
              <a:rPr lang="en-GB" err="1">
                <a:latin typeface="Times New Roman" pitchFamily="18" charset="0"/>
                <a:cs typeface="Times New Roman" pitchFamily="18" charset="0"/>
              </a:rPr>
              <a:t>Docker</a:t>
            </a:r>
            <a:r>
              <a:rPr lang="en-GB">
                <a:latin typeface="Times New Roman" pitchFamily="18" charset="0"/>
                <a:cs typeface="Times New Roman" pitchFamily="18" charset="0"/>
              </a:rPr>
              <a:t> client can communicate with more than one daemon.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AC2C6E838FBE44B3AFEC3426754570" ma:contentTypeVersion="4" ma:contentTypeDescription="Create a new document." ma:contentTypeScope="" ma:versionID="017d1b9e8da8563252acc0290038b03e">
  <xsd:schema xmlns:xsd="http://www.w3.org/2001/XMLSchema" xmlns:xs="http://www.w3.org/2001/XMLSchema" xmlns:p="http://schemas.microsoft.com/office/2006/metadata/properties" xmlns:ns2="20448e09-ce2c-4407-a9c4-7f2b15b9d651" targetNamespace="http://schemas.microsoft.com/office/2006/metadata/properties" ma:root="true" ma:fieldsID="8eefd553250a9ef622343b699b61389f" ns2:_="">
    <xsd:import namespace="20448e09-ce2c-4407-a9c4-7f2b15b9d6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48e09-ce2c-4407-a9c4-7f2b15b9d6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17E46-70AE-4776-A548-D5D3024CC5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F37B8E7-B9F7-4177-B103-28FE77EBD8E1}">
  <ds:schemaRefs>
    <ds:schemaRef ds:uri="20448e09-ce2c-4407-a9c4-7f2b15b9d6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DACD6D-5AC0-491C-9FED-CBAB2363E3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Docker</vt:lpstr>
      <vt:lpstr>PowerPoint Presentation</vt:lpstr>
      <vt:lpstr>The Docker platform</vt:lpstr>
      <vt:lpstr>PowerPoint Presentation</vt:lpstr>
      <vt:lpstr>PowerPoint Presentation</vt:lpstr>
      <vt:lpstr>What can I use Docker for?</vt:lpstr>
      <vt:lpstr>Docker architecture</vt:lpstr>
      <vt:lpstr>Docker architecture</vt:lpstr>
      <vt:lpstr>PowerPoint Presentation</vt:lpstr>
      <vt:lpstr>PowerPoint Presentation</vt:lpstr>
      <vt:lpstr>Images</vt:lpstr>
      <vt:lpstr>Containers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ACER</dc:creator>
  <cp:revision>1</cp:revision>
  <dcterms:created xsi:type="dcterms:W3CDTF">2022-09-12T05:37:32Z</dcterms:created>
  <dcterms:modified xsi:type="dcterms:W3CDTF">2022-10-09T09:56:05Z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0x01010086AC2C6E838FBE44B3AFEC3426754570</vt:lpwstr>
  </property>
</Properties>
</file>