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8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7" r:id="rId29"/>
    <p:sldId id="279" r:id="rId30"/>
    <p:sldId id="280" r:id="rId31"/>
    <p:sldId id="288" r:id="rId32"/>
    <p:sldId id="281" r:id="rId33"/>
    <p:sldId id="289" r:id="rId34"/>
    <p:sldId id="282" r:id="rId35"/>
    <p:sldId id="283" r:id="rId36"/>
    <p:sldId id="284" r:id="rId37"/>
    <p:sldId id="285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7B7AC-9B96-4632-A660-3B960B1ACF1C}" v="1" dt="2022-08-31T05:02:26.735"/>
    <p1510:client id="{953D5AB9-58D0-42C4-97B4-4D2BBC5B388E}" v="10" dt="2022-08-31T06:15:35.695"/>
    <p1510:client id="{B8076C24-5DCD-532C-CC14-7621E5A4128D}" v="11" dt="2022-08-30T19:12:00.204"/>
    <p1510:client id="{C6C3405D-69BB-4857-8267-08A24DFDF824}" v="4" dt="2022-08-31T05:12:29.799"/>
    <p1510:client id="{E49DAC5B-CEDD-4C66-98C4-A0CC96F54AA9}" v="3" dt="2022-08-31T04:31:17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a Ratheesh-AM.EN.U4CSE19128" userId="S::karthikaratheesh@am.students.amrita.edu::5bf7eb6d-568a-4554-a9d2-0528a0b83dfa" providerId="AD" clId="Web-{B8076C24-5DCD-532C-CC14-7621E5A4128D}"/>
    <pc:docChg chg="modSld sldOrd">
      <pc:chgData name="Karthika Ratheesh-AM.EN.U4CSE19128" userId="S::karthikaratheesh@am.students.amrita.edu::5bf7eb6d-568a-4554-a9d2-0528a0b83dfa" providerId="AD" clId="Web-{B8076C24-5DCD-532C-CC14-7621E5A4128D}" dt="2022-08-30T19:12:00.204" v="12"/>
      <pc:docMkLst>
        <pc:docMk/>
      </pc:docMkLst>
      <pc:sldChg chg="modSp">
        <pc:chgData name="Karthika Ratheesh-AM.EN.U4CSE19128" userId="S::karthikaratheesh@am.students.amrita.edu::5bf7eb6d-568a-4554-a9d2-0528a0b83dfa" providerId="AD" clId="Web-{B8076C24-5DCD-532C-CC14-7621E5A4128D}" dt="2022-08-30T17:47:35.200" v="10" actId="20577"/>
        <pc:sldMkLst>
          <pc:docMk/>
          <pc:sldMk cId="0" sldId="257"/>
        </pc:sldMkLst>
        <pc:spChg chg="mod">
          <ac:chgData name="Karthika Ratheesh-AM.EN.U4CSE19128" userId="S::karthikaratheesh@am.students.amrita.edu::5bf7eb6d-568a-4554-a9d2-0528a0b83dfa" providerId="AD" clId="Web-{B8076C24-5DCD-532C-CC14-7621E5A4128D}" dt="2022-08-30T17:47:35.200" v="10" actId="20577"/>
          <ac:spMkLst>
            <pc:docMk/>
            <pc:sldMk cId="0" sldId="257"/>
            <ac:spMk id="2" creationId="{00000000-0000-0000-0000-000000000000}"/>
          </ac:spMkLst>
        </pc:spChg>
      </pc:sldChg>
      <pc:sldChg chg="ord">
        <pc:chgData name="Karthika Ratheesh-AM.EN.U4CSE19128" userId="S::karthikaratheesh@am.students.amrita.edu::5bf7eb6d-568a-4554-a9d2-0528a0b83dfa" providerId="AD" clId="Web-{B8076C24-5DCD-532C-CC14-7621E5A4128D}" dt="2022-08-30T19:12:00.204" v="12"/>
        <pc:sldMkLst>
          <pc:docMk/>
          <pc:sldMk cId="0" sldId="278"/>
        </pc:sldMkLst>
      </pc:sldChg>
    </pc:docChg>
  </pc:docChgLst>
  <pc:docChgLst>
    <pc:chgData name="Anagha T M-AM.EN.U4CSE19006" userId="S::anaghatm@am.students.amrita.edu::3299bf40-3d28-402b-8f21-36386ce3d48f" providerId="AD" clId="Web-{C6C3405D-69BB-4857-8267-08A24DFDF824}"/>
    <pc:docChg chg="addSld delSld">
      <pc:chgData name="Anagha T M-AM.EN.U4CSE19006" userId="S::anaghatm@am.students.amrita.edu::3299bf40-3d28-402b-8f21-36386ce3d48f" providerId="AD" clId="Web-{C6C3405D-69BB-4857-8267-08A24DFDF824}" dt="2022-08-31T05:12:29.799" v="3"/>
      <pc:docMkLst>
        <pc:docMk/>
      </pc:docMkLst>
      <pc:sldChg chg="new del">
        <pc:chgData name="Anagha T M-AM.EN.U4CSE19006" userId="S::anaghatm@am.students.amrita.edu::3299bf40-3d28-402b-8f21-36386ce3d48f" providerId="AD" clId="Web-{C6C3405D-69BB-4857-8267-08A24DFDF824}" dt="2022-08-31T04:37:23.093" v="1"/>
        <pc:sldMkLst>
          <pc:docMk/>
          <pc:sldMk cId="2273048508" sldId="291"/>
        </pc:sldMkLst>
      </pc:sldChg>
      <pc:sldChg chg="new del">
        <pc:chgData name="Anagha T M-AM.EN.U4CSE19006" userId="S::anaghatm@am.students.amrita.edu::3299bf40-3d28-402b-8f21-36386ce3d48f" providerId="AD" clId="Web-{C6C3405D-69BB-4857-8267-08A24DFDF824}" dt="2022-08-31T05:12:29.799" v="3"/>
        <pc:sldMkLst>
          <pc:docMk/>
          <pc:sldMk cId="2407618264" sldId="291"/>
        </pc:sldMkLst>
      </pc:sldChg>
    </pc:docChg>
  </pc:docChgLst>
  <pc:docChgLst>
    <pc:chgData name="Venkata Rama Narayana Murthy-AM.EN.U4CSE19060" userId="S::vrnarayanamurthy@am.students.amrita.edu::581fb8ae-c2db-4a13-ac88-87cae6b21024" providerId="AD" clId="Web-{953D5AB9-58D0-42C4-97B4-4D2BBC5B388E}"/>
    <pc:docChg chg="addSld delSld">
      <pc:chgData name="Venkata Rama Narayana Murthy-AM.EN.U4CSE19060" userId="S::vrnarayanamurthy@am.students.amrita.edu::581fb8ae-c2db-4a13-ac88-87cae6b21024" providerId="AD" clId="Web-{953D5AB9-58D0-42C4-97B4-4D2BBC5B388E}" dt="2022-08-31T06:15:35.695" v="9"/>
      <pc:docMkLst>
        <pc:docMk/>
      </pc:docMkLst>
      <pc:sldChg chg="new del">
        <pc:chgData name="Venkata Rama Narayana Murthy-AM.EN.U4CSE19060" userId="S::vrnarayanamurthy@am.students.amrita.edu::581fb8ae-c2db-4a13-ac88-87cae6b21024" providerId="AD" clId="Web-{953D5AB9-58D0-42C4-97B4-4D2BBC5B388E}" dt="2022-08-31T06:15:35.695" v="9"/>
        <pc:sldMkLst>
          <pc:docMk/>
          <pc:sldMk cId="1291175290" sldId="291"/>
        </pc:sldMkLst>
      </pc:sldChg>
      <pc:sldChg chg="new del">
        <pc:chgData name="Venkata Rama Narayana Murthy-AM.EN.U4CSE19060" userId="S::vrnarayanamurthy@am.students.amrita.edu::581fb8ae-c2db-4a13-ac88-87cae6b21024" providerId="AD" clId="Web-{953D5AB9-58D0-42C4-97B4-4D2BBC5B388E}" dt="2022-08-31T06:15:32.773" v="8"/>
        <pc:sldMkLst>
          <pc:docMk/>
          <pc:sldMk cId="1742725474" sldId="292"/>
        </pc:sldMkLst>
      </pc:sldChg>
      <pc:sldChg chg="new del">
        <pc:chgData name="Venkata Rama Narayana Murthy-AM.EN.U4CSE19060" userId="S::vrnarayanamurthy@am.students.amrita.edu::581fb8ae-c2db-4a13-ac88-87cae6b21024" providerId="AD" clId="Web-{953D5AB9-58D0-42C4-97B4-4D2BBC5B388E}" dt="2022-08-31T06:15:31.789" v="7"/>
        <pc:sldMkLst>
          <pc:docMk/>
          <pc:sldMk cId="2523193525" sldId="293"/>
        </pc:sldMkLst>
      </pc:sldChg>
      <pc:sldChg chg="new del">
        <pc:chgData name="Venkata Rama Narayana Murthy-AM.EN.U4CSE19060" userId="S::vrnarayanamurthy@am.students.amrita.edu::581fb8ae-c2db-4a13-ac88-87cae6b21024" providerId="AD" clId="Web-{953D5AB9-58D0-42C4-97B4-4D2BBC5B388E}" dt="2022-08-31T06:15:30.570" v="6"/>
        <pc:sldMkLst>
          <pc:docMk/>
          <pc:sldMk cId="2775740727" sldId="294"/>
        </pc:sldMkLst>
      </pc:sldChg>
      <pc:sldChg chg="new del">
        <pc:chgData name="Venkata Rama Narayana Murthy-AM.EN.U4CSE19060" userId="S::vrnarayanamurthy@am.students.amrita.edu::581fb8ae-c2db-4a13-ac88-87cae6b21024" providerId="AD" clId="Web-{953D5AB9-58D0-42C4-97B4-4D2BBC5B388E}" dt="2022-08-31T06:15:29.586" v="5"/>
        <pc:sldMkLst>
          <pc:docMk/>
          <pc:sldMk cId="547505688" sldId="295"/>
        </pc:sldMkLst>
      </pc:sldChg>
    </pc:docChg>
  </pc:docChgLst>
  <pc:docChgLst>
    <pc:chgData name="Polisetty Subramanya Teja Sai Ganesh-AM.EN.U4CSE19042" userId="S::pstsaiganesh@am.students.amrita.edu::201713ed-32a3-4cb2-98ff-b4948840d50f" providerId="AD" clId="Web-{E49DAC5B-CEDD-4C66-98C4-A0CC96F54AA9}"/>
    <pc:docChg chg="modSld">
      <pc:chgData name="Polisetty Subramanya Teja Sai Ganesh-AM.EN.U4CSE19042" userId="S::pstsaiganesh@am.students.amrita.edu::201713ed-32a3-4cb2-98ff-b4948840d50f" providerId="AD" clId="Web-{E49DAC5B-CEDD-4C66-98C4-A0CC96F54AA9}" dt="2022-08-31T04:31:16.415" v="1" actId="20577"/>
      <pc:docMkLst>
        <pc:docMk/>
      </pc:docMkLst>
      <pc:sldChg chg="modSp">
        <pc:chgData name="Polisetty Subramanya Teja Sai Ganesh-AM.EN.U4CSE19042" userId="S::pstsaiganesh@am.students.amrita.edu::201713ed-32a3-4cb2-98ff-b4948840d50f" providerId="AD" clId="Web-{E49DAC5B-CEDD-4C66-98C4-A0CC96F54AA9}" dt="2022-08-31T04:31:16.415" v="1" actId="20577"/>
        <pc:sldMkLst>
          <pc:docMk/>
          <pc:sldMk cId="0" sldId="257"/>
        </pc:sldMkLst>
        <pc:spChg chg="mod">
          <ac:chgData name="Polisetty Subramanya Teja Sai Ganesh-AM.EN.U4CSE19042" userId="S::pstsaiganesh@am.students.amrita.edu::201713ed-32a3-4cb2-98ff-b4948840d50f" providerId="AD" clId="Web-{E49DAC5B-CEDD-4C66-98C4-A0CC96F54AA9}" dt="2022-08-31T04:31:16.415" v="1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561EE-8BE5-44C6-96F7-2194162B604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0D05-BEEA-4BDD-A130-B328E9A8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Cloud Computing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9.Security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You can use the cloud to strengthen your data’s security and integrity. 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One of the benefits of moving your applications into the cloud is that you’ll get access to tightly secured data </a:t>
            </a:r>
            <a:r>
              <a:rPr lang="en-GB" sz="240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Also, because the data is not physically located in your local servers, risks of losing and compromising the data through theft and poor management are eliminated.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10.Hybrid IT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A hybrid cloud solution is a mix between a private network and public cloud. 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Shifting into the cloud does not always mean moving your entire I.T infrastructure.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It is possible to operate a system where only the core components of your business remain on-site and only use the cloud for running ad hoc tasks.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BENEFITS OF CLOUD SERVICE PROVIDER.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1. Simplicity and flexibility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Your company can utilize a CSP to establish a single package for all its cloud products and services, and you pay for what you use. 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If you want to temporarily increase or decrease your consumption for a particular project, you can do it as per demands. 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You will not be charged for features you do not subscribe or use, and you can cancel your membership.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2.Robust infrastructure and strong SLAs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Cloud service provider may provide you with management assistance 24 hours a day, seven days a week, and frequently monitor and analyze your network for security issues. 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Cloud Service Provider will also use current business procedures and rules to manage your network, connecting your IT goals to the overall organizational goals.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3.Security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When you migrate to a cloud service provider, following the best practices, you can ensure that your systems, apps, and sensitive data are safe and secure since the proper configurations and rules are in place. 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In addition, cloud providers use highly restricted data, encryption, and security procedures to guarantee that your data is not accessible to unauthorized persons or systems.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 As a result, using a cloud service provider will provide you with more security and privacy protection.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600" b="1">
                <a:latin typeface="Times New Roman" pitchFamily="18" charset="0"/>
                <a:cs typeface="Times New Roman" pitchFamily="18" charset="0"/>
              </a:rPr>
              <a:t>4. Custom and integrated services</a:t>
            </a:r>
            <a:endParaRPr lang="en-GB" sz="260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CSPs are versatile and offer a wide range of services.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 For example, some companies provide pay-per-service or alternative payment arrangements, allowing your company to focus on growth. 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Others provide concurrent systems, which allow for more significant cost savings.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 These integrated solutions include security safeguards, network monitoring, and establishing a new service area.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600" b="1">
                <a:latin typeface="Times New Roman" pitchFamily="18" charset="0"/>
                <a:cs typeface="Times New Roman" pitchFamily="18" charset="0"/>
              </a:rPr>
              <a:t>5.Cost efficiency</a:t>
            </a:r>
            <a:endParaRPr lang="en-GB" sz="260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Your business can enjoy guaranteed financial freedom by acquiring cloud solutions and services from a cloud service provider.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 This will help your organization determine how much you are prepared to spend on services, allowing you to maintain a consistent monthly payment.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 Outsourcing IT management may also help you save money on your monthly infrastructure, support, and maintenance costs.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DRAWBACKS OF CLOUD SERVICE PROVIDER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600" b="1">
                <a:latin typeface="Times New Roman" pitchFamily="18" charset="0"/>
                <a:cs typeface="Times New Roman" pitchFamily="18" charset="0"/>
              </a:rPr>
              <a:t>1.Downtime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One of the most critical challenges for the CSP is downtime because of remote servers and connectivity over internet.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 Service outages can occur for various reasons since cloud systems are entirely internet-based. 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Businesses will be unable to access data or apps unless they have an active internet connection.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 In 2020, Google had three major disruptions that impacted most of its services and users worldwide.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b="1">
                <a:latin typeface="Times New Roman" pitchFamily="18" charset="0"/>
                <a:cs typeface="Times New Roman" pitchFamily="18" charset="0"/>
              </a:rPr>
              <a:t>2.Data protection</a:t>
            </a:r>
            <a:endParaRPr lang="en-GB" sz="280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One of the most critical considerations for businesses is ensuring that their most sensitive data is secure. 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Even with advanced security measures cloud service providers use, storing confidential content on remote servers wholly owned and maintained by a third-party provider is always a security risk. 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When an organization deploys its apps and data to a cloud platform, the cloud provider and the user share IT security responsibilities.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 Both parties take accountability for the assets, procedures, and functions.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600" b="1">
                <a:latin typeface="Times New Roman" pitchFamily="18" charset="0"/>
                <a:cs typeface="Times New Roman" pitchFamily="18" charset="0"/>
              </a:rPr>
              <a:t>3.Vendor Lock-in</a:t>
            </a:r>
            <a:endParaRPr lang="en-GB" sz="26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Another downside of CSP is vendor lock-in. </a:t>
            </a:r>
          </a:p>
          <a:p>
            <a:pPr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Businesses may find it difficult to migrate their services from one provider to another. </a:t>
            </a:r>
          </a:p>
          <a:p>
            <a:pPr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Because of variations in vendor platforms and services, migrating from one cloud platform to another may be challenging, resulting in higher costs and setup issues.</a:t>
            </a:r>
          </a:p>
          <a:p>
            <a:pPr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 In addition, any gaps or exposures established during the transfer process may expose your data to additional security and privacy threats.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/>
              <a:t>Use Cases of Cloud Computing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/>
              <a:t> </a:t>
            </a:r>
            <a:r>
              <a:rPr lang="en-US" sz="3100" b="1">
                <a:latin typeface="Times New Roman" pitchFamily="18" charset="0"/>
                <a:cs typeface="Times New Roman" pitchFamily="18" charset="0"/>
              </a:rPr>
              <a:t>Storage</a:t>
            </a:r>
          </a:p>
          <a:p>
            <a:pPr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It can store large amounts of data as it provides virtually unlimited storage.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3100" b="1">
                <a:latin typeface="Times New Roman" pitchFamily="18" charset="0"/>
                <a:cs typeface="Times New Roman" pitchFamily="18" charset="0"/>
              </a:rPr>
              <a:t>Test and Development</a:t>
            </a:r>
          </a:p>
          <a:p>
            <a:pPr marL="514350" indent="-514350"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The cloud can create, deploy, and terminate environments.</a:t>
            </a:r>
          </a:p>
          <a:p>
            <a:pPr marL="514350" indent="-514350"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 we don’t want to wait for a long time for a new environment to be provisioned. </a:t>
            </a:r>
          </a:p>
          <a:p>
            <a:pPr marL="514350" indent="-514350"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With just a few clicks, quickly set up a staging environment where we can experiment our project’s proof of concept.</a:t>
            </a:r>
          </a:p>
          <a:p>
            <a:pPr marL="514350" indent="-514350"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 The time to market for your products will be significantly reduced, increasing our business revenue growth.</a:t>
            </a:r>
            <a:endParaRPr lang="en-US" sz="3100" b="1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b="1">
                <a:latin typeface="Times New Roman" pitchFamily="18" charset="0"/>
                <a:cs typeface="Times New Roman" pitchFamily="18" charset="0"/>
              </a:rPr>
              <a:t>4.Cost concerns</a:t>
            </a:r>
            <a:endParaRPr lang="en-GB" sz="280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Pay-as-you-go service providers give 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greater flexibility and reduced hardware and operational costs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, but the overall cost may be higher than anticipated over time. 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You may experiment with several plans until you discover one that works best for you. 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Cost estimators from service providers such as Amazon 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 Services (AWS) and Google Cloud Platform 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etc. are also available. 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Cloud expenditures can skyrocket if you do not correctly employ cloud computing, memory, storage, and services.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5.Limited control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Because the cloud provider owns, manages, and controls the cloud infrastructure, organizations that employ cloud 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computing services have minimal influence over the environment.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 You can get a suitable 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User License Agreement (EULA) to decide what you are and are not authorized to perform within the cloud infrastructure.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Public Cloud Providers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The service provider where the cloud service is made public through internet so that the users </a:t>
            </a:r>
            <a:r>
              <a:rPr lang="en-GB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 use the storage or applications or varied capacities of the providers to scale the resources and to share it among the peers in the same organization.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In order to reduce the server’s capabilities and to develop the data being available in the cloud is called public cloud providers.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6350" y="2034381"/>
            <a:ext cx="65913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1.Amazon Web Services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Amazon Web Services is the cloud services offered by Amazon for companies and individuals on the basis of pay-as-you-go services.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It offers </a:t>
            </a:r>
            <a:r>
              <a:rPr lang="en-GB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infrastructure, platform, and software as services to the users. 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AWS has become synonymous with public cloud providers as the platform offers various services globally. </a:t>
            </a:r>
          </a:p>
          <a:p>
            <a:pPr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>
                <a:latin typeface="Times New Roman" pitchFamily="18" charset="0"/>
                <a:cs typeface="Times New Roman" pitchFamily="18" charset="0"/>
              </a:rPr>
              <a:t>AWS offers three main products such as EC2, Glacier and S3. </a:t>
            </a:r>
          </a:p>
          <a:p>
            <a:pPr algn="just"/>
            <a:r>
              <a:rPr lang="en-GB">
                <a:latin typeface="Times New Roman" pitchFamily="18" charset="0"/>
                <a:cs typeface="Times New Roman" pitchFamily="18" charset="0"/>
              </a:rPr>
              <a:t>EC2 offers virtual machine services to the users whereas Glacier is the low-cost cloud storage service.</a:t>
            </a:r>
          </a:p>
          <a:p>
            <a:pPr algn="just"/>
            <a:r>
              <a:rPr lang="en-GB">
                <a:latin typeface="Times New Roman" pitchFamily="18" charset="0"/>
                <a:cs typeface="Times New Roman" pitchFamily="18" charset="0"/>
              </a:rPr>
              <a:t>S3 is used for Amazon Storage system. </a:t>
            </a:r>
          </a:p>
          <a:p>
            <a:pPr algn="just"/>
            <a:r>
              <a:rPr lang="en-GB">
                <a:latin typeface="Times New Roman" pitchFamily="18" charset="0"/>
                <a:cs typeface="Times New Roman" pitchFamily="18" charset="0"/>
              </a:rPr>
              <a:t>Database storage and computing power with its fast delivery make AWS popular among the users of public cloud. </a:t>
            </a:r>
          </a:p>
          <a:p>
            <a:pPr algn="just"/>
            <a:r>
              <a:rPr lang="en-GB">
                <a:latin typeface="Times New Roman" pitchFamily="18" charset="0"/>
                <a:cs typeface="Times New Roman" pitchFamily="18" charset="0"/>
              </a:rPr>
              <a:t>Any businesses can easily adapt AWS and this is an advantage along with its scalability.</a:t>
            </a:r>
          </a:p>
          <a:p>
            <a:endParaRPr lang="en-GB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GB" sz="3400" b="1">
                <a:latin typeface="Times New Roman" pitchFamily="18" charset="0"/>
                <a:cs typeface="Times New Roman" pitchFamily="18" charset="0"/>
              </a:rPr>
              <a:t>2.Microsoft Azure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Azure is the best competitor for AWS with its various services and different ways to achieve the same. 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GB" sz="26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 managed by Microsoft 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and it helps in deploying, managing, building, and testing the applications in </a:t>
            </a:r>
            <a:r>
              <a:rPr lang="en-GB" sz="2600" err="1">
                <a:latin typeface="Times New Roman" pitchFamily="18" charset="0"/>
                <a:cs typeface="Times New Roman" pitchFamily="18" charset="0"/>
              </a:rPr>
              <a:t>favor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 of the user. 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It also has the infrastructure, platform, and software as a service similar to AWS and 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offers services in analytics, virtual computing, and networking along with storage. 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Along with running applications, it also helps to upgrade the applications and improve the applications to the maximum capabilities. 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The services can be scaled up or down based on the needs and the cost incurred also depends on the services you use.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 It is the only cloud computing platform that can be learnt without the knowledge of programming language.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3.Google Cloud Platform</a:t>
            </a:r>
          </a:p>
          <a:p>
            <a:pPr lvl="2" algn="just"/>
            <a:r>
              <a:rPr lang="en-GB" sz="2000">
                <a:latin typeface="Times New Roman" pitchFamily="18" charset="0"/>
                <a:cs typeface="Times New Roman" pitchFamily="18" charset="0"/>
              </a:rPr>
              <a:t>This competition between tech giants to offer cloud platforms is a benefit for the users as the users can know various platforms for cloud services and can use the one which is more suiting the needs.</a:t>
            </a:r>
          </a:p>
          <a:p>
            <a:pPr lvl="2" algn="just"/>
            <a:r>
              <a:rPr lang="en-GB" sz="2000">
                <a:latin typeface="Times New Roman" pitchFamily="18" charset="0"/>
                <a:cs typeface="Times New Roman" pitchFamily="18" charset="0"/>
              </a:rPr>
              <a:t> GCP uses the same infrastructure as </a:t>
            </a:r>
            <a:r>
              <a:rPr lang="en-GB" sz="200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uses and can reach the users globally. </a:t>
            </a:r>
          </a:p>
          <a:p>
            <a:pPr lvl="2" algn="just"/>
            <a:r>
              <a:rPr lang="en-GB" sz="2000">
                <a:latin typeface="Times New Roman" pitchFamily="18" charset="0"/>
                <a:cs typeface="Times New Roman" pitchFamily="18" charset="0"/>
              </a:rPr>
              <a:t>The application can be </a:t>
            </a:r>
            <a:r>
              <a:rPr lang="en-GB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built and ran in the GCP with the help of data </a:t>
            </a:r>
            <a:r>
              <a:rPr lang="en-GB" sz="2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GB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analytics installed in the service. </a:t>
            </a:r>
          </a:p>
          <a:p>
            <a:pPr lvl="2" algn="just"/>
            <a:r>
              <a:rPr lang="en-GB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 is managed in the platform and the data storage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can be managed efficiently. </a:t>
            </a:r>
          </a:p>
          <a:p>
            <a:pPr lvl="2" algn="just"/>
            <a:r>
              <a:rPr lang="en-GB" sz="2000">
                <a:latin typeface="Times New Roman" pitchFamily="18" charset="0"/>
                <a:cs typeface="Times New Roman" pitchFamily="18" charset="0"/>
              </a:rPr>
              <a:t>Along with </a:t>
            </a:r>
            <a:r>
              <a:rPr lang="en-GB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cloud management, networking, artificial intelligence and security is other services offered in GCP.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2" algn="just"/>
            <a:r>
              <a:rPr lang="en-GB" sz="5100">
                <a:latin typeface="Times New Roman" pitchFamily="18" charset="0"/>
                <a:cs typeface="Times New Roman" pitchFamily="18" charset="0"/>
              </a:rPr>
              <a:t>Any data sets, be it </a:t>
            </a:r>
            <a:r>
              <a:rPr lang="en-GB" sz="5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structured or unstructured can be managed on this platform</a:t>
            </a:r>
            <a:r>
              <a:rPr lang="en-GB" sz="51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/>
            <a:r>
              <a:rPr lang="en-GB" sz="5100">
                <a:latin typeface="Times New Roman" pitchFamily="18" charset="0"/>
                <a:cs typeface="Times New Roman" pitchFamily="18" charset="0"/>
              </a:rPr>
              <a:t> It uses infrastructure as a service and integrated with the Linux operating system to incorporate the scripts and manage the cloud operating services and offer it to the user.</a:t>
            </a:r>
          </a:p>
          <a:p>
            <a:pPr lvl="2" algn="just"/>
            <a:r>
              <a:rPr lang="en-GB" sz="5100">
                <a:latin typeface="Times New Roman" pitchFamily="18" charset="0"/>
                <a:cs typeface="Times New Roman" pitchFamily="18" charset="0"/>
              </a:rPr>
              <a:t> If the user has any SQL-based or Microsoft-based units in the services, these cannot be used in GCP.</a:t>
            </a:r>
          </a:p>
          <a:p>
            <a:pPr lvl="2" algn="just"/>
            <a:r>
              <a:rPr lang="en-GB" sz="5100">
                <a:latin typeface="Times New Roman" pitchFamily="18" charset="0"/>
                <a:cs typeface="Times New Roman" pitchFamily="18" charset="0"/>
              </a:rPr>
              <a:t> And this stays as a disadvantage for the platform to outgrow other cloud services.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3400" b="1">
                <a:latin typeface="Times New Roman" pitchFamily="18" charset="0"/>
                <a:cs typeface="Times New Roman" pitchFamily="18" charset="0"/>
              </a:rPr>
              <a:t>4.Oracle Cloud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The cloud service offered by 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Oracle company to build, test, and deploy the applications so that 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users of oracle worldwide can use the servers and applications is called Oracle cloud. 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Though not a common cloud service preferred by users as such, it has infrastructure and platform services that please the users with 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its services of network and storage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High capacity applications can be easily used in the cloud service and it can be customized easily so that other applications can be used well with Oracle application.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 The database offered by Oracle is SQL and it has a great many users.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Server less Computing</a:t>
            </a:r>
          </a:p>
          <a:p>
            <a:pPr marL="1314450" lvl="2" indent="-514350" algn="just"/>
            <a:r>
              <a:rPr lang="en-GB">
                <a:latin typeface="Times New Roman" pitchFamily="18" charset="0"/>
                <a:cs typeface="Times New Roman" pitchFamily="18" charset="0"/>
              </a:rPr>
              <a:t>Server less computing is a cloud architecture that lets you run functions on a computer managed by cloud service providers like AWS, GCP, and Azure. </a:t>
            </a:r>
          </a:p>
          <a:p>
            <a:pPr marL="1314450" lvl="2" indent="-514350" algn="just"/>
            <a:r>
              <a:rPr lang="en-GB">
                <a:latin typeface="Times New Roman" pitchFamily="18" charset="0"/>
                <a:cs typeface="Times New Roman" pitchFamily="18" charset="0"/>
              </a:rPr>
              <a:t>From a client’s perspective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we don’t have to worry about setting up and provisioning computers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314450" lvl="2" indent="-514350" algn="just"/>
            <a:r>
              <a:rPr lang="en-GB">
                <a:latin typeface="Times New Roman" pitchFamily="18" charset="0"/>
                <a:cs typeface="Times New Roman" pitchFamily="18" charset="0"/>
              </a:rPr>
              <a:t>Things like 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updates, scalability, and high availability are automatically operated and handled within the cloud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314450" lvl="2" indent="-514350" algn="just"/>
            <a:r>
              <a:rPr lang="en-GB">
                <a:latin typeface="Times New Roman" pitchFamily="18" charset="0"/>
                <a:cs typeface="Times New Roman" pitchFamily="18" charset="0"/>
              </a:rPr>
              <a:t> Server less follows the pay-as-you-go model, where in you only pay for the time your function is running and the resources it consumes.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Transferring data 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SQL to oracle cloud i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s not a big challenge.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 Also, oracle 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offers the users to transfer the data out of its cloud with free charges. 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It charges the customers 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for object storage services.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 Cloud ERP is different from other cloud services and improving the cloud ERP can bring the Oracle cloud to the front circle of cloud providers.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800" b="1">
                <a:latin typeface="Times New Roman" pitchFamily="18" charset="0"/>
                <a:cs typeface="Times New Roman" pitchFamily="18" charset="0"/>
              </a:rPr>
              <a:t>5.IBM Cloud</a:t>
            </a:r>
          </a:p>
          <a:p>
            <a:pPr lvl="2" algn="just"/>
            <a:r>
              <a:rPr lang="en-GB" sz="2000">
                <a:latin typeface="Times New Roman" pitchFamily="18" charset="0"/>
                <a:cs typeface="Times New Roman" pitchFamily="18" charset="0"/>
              </a:rPr>
              <a:t>The cloud services offered by IBM company is called IBM cloud where the platform as a service and infrastructure as a service is offered to the users. </a:t>
            </a:r>
          </a:p>
          <a:p>
            <a:pPr lvl="2" algn="just"/>
            <a:r>
              <a:rPr lang="en-GB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 resources can be deployed and used by the users which make the storage and networking easily accessible. </a:t>
            </a:r>
          </a:p>
          <a:p>
            <a:pPr lvl="2" algn="just"/>
            <a:r>
              <a:rPr lang="en-GB" sz="2000">
                <a:latin typeface="Times New Roman" pitchFamily="18" charset="0"/>
                <a:cs typeface="Times New Roman" pitchFamily="18" charset="0"/>
              </a:rPr>
              <a:t>Even for </a:t>
            </a:r>
            <a:r>
              <a:rPr lang="en-GB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workloads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, the cloud service is reliable and this makes the IBM cloud a good one among others.</a:t>
            </a:r>
          </a:p>
          <a:p>
            <a:pPr lvl="2" algn="just"/>
            <a:r>
              <a:rPr lang="en-GB" sz="2000">
                <a:latin typeface="Times New Roman" pitchFamily="18" charset="0"/>
                <a:cs typeface="Times New Roman" pitchFamily="18" charset="0"/>
              </a:rPr>
              <a:t> Agile methodologies are used in IBM so that data transfer happens faster from one platform to another.</a:t>
            </a:r>
          </a:p>
          <a:p>
            <a:pPr lvl="2" algn="just"/>
            <a:r>
              <a:rPr lang="en-GB" sz="2000">
                <a:latin typeface="Times New Roman" pitchFamily="18" charset="0"/>
                <a:cs typeface="Times New Roman" pitchFamily="18" charset="0"/>
              </a:rPr>
              <a:t> Some open-source technologies are used in the IBM cloud to make the </a:t>
            </a:r>
            <a:r>
              <a:rPr lang="en-GB" sz="2000" err="1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operation working</a:t>
            </a:r>
            <a:r>
              <a:rPr lang="en-GB"/>
              <a:t>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2800" b="1">
                <a:latin typeface="Times New Roman" pitchFamily="18" charset="0"/>
                <a:cs typeface="Times New Roman" pitchFamily="18" charset="0"/>
              </a:rPr>
              <a:t>6.Alibaba Cloud</a:t>
            </a:r>
          </a:p>
          <a:p>
            <a:pPr lvl="2"/>
            <a:r>
              <a:rPr lang="en-GB" sz="2600">
                <a:latin typeface="Times New Roman" pitchFamily="18" charset="0"/>
                <a:cs typeface="Times New Roman" pitchFamily="18" charset="0"/>
              </a:rPr>
              <a:t>Offered by </a:t>
            </a:r>
            <a:r>
              <a:rPr lang="en-GB" sz="2600" err="1">
                <a:latin typeface="Times New Roman" pitchFamily="18" charset="0"/>
                <a:cs typeface="Times New Roman" pitchFamily="18" charset="0"/>
              </a:rPr>
              <a:t>Alibaba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600" err="1">
                <a:latin typeface="Times New Roman" pitchFamily="18" charset="0"/>
                <a:cs typeface="Times New Roman" pitchFamily="18" charset="0"/>
              </a:rPr>
              <a:t>Alibaba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 cloud emerges as a reliable service provider that integrates different services with secure technology</a:t>
            </a:r>
          </a:p>
          <a:p>
            <a:pPr lvl="2"/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storage, big data processing, and relational databases are the major services offered by this cloud service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2"/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SQL is the database used by </a:t>
            </a:r>
            <a:r>
              <a:rPr lang="en-GB" sz="26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Alibaba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Scalability, availability, and efficiency is the major advantages of </a:t>
            </a:r>
            <a:r>
              <a:rPr lang="en-GB" sz="26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Alibaba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cloud. </a:t>
            </a:r>
          </a:p>
          <a:p>
            <a:pPr lvl="2"/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transformation is done easily at a low price 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with the help of </a:t>
            </a:r>
            <a:r>
              <a:rPr lang="en-GB" sz="2600" err="1">
                <a:latin typeface="Times New Roman" pitchFamily="18" charset="0"/>
                <a:cs typeface="Times New Roman" pitchFamily="18" charset="0"/>
              </a:rPr>
              <a:t>Alibaba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 cloud services.</a:t>
            </a:r>
          </a:p>
          <a:p>
            <a:pPr lvl="2"/>
            <a:r>
              <a:rPr lang="en-GB" sz="2600">
                <a:latin typeface="Times New Roman" pitchFamily="18" charset="0"/>
                <a:cs typeface="Times New Roman" pitchFamily="18" charset="0"/>
              </a:rPr>
              <a:t>Data management and cloud computing is done in low costs to attract users.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7.Salesforce Cloud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A cloud platform that supports customer relationship management so that</a:t>
            </a:r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sales and marketing is focused more is called the sales force cloud. 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Business-to-business and business-to-customer contexts are supported in this cloud platform. 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All the applications based on sales are offered in this cloud platform.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 Extra features are offered with additional fees and this helps the cloud service to grow and flourish in the sales market.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Examples of Cloud Computing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Drop box , Face book , Gmail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Banking, Financial Services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Health Care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Education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Government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Big data Analytics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Business Process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Cloud Computing Security Issues and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Misconfiguration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Cyber attacks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Malicious Insiders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Lack of Visibility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 Leakage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Inadequate Staff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 Privacy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/>
            <a:r>
              <a:rPr lang="en-GB">
                <a:latin typeface="Times New Roman" pitchFamily="18" charset="0"/>
                <a:cs typeface="Times New Roman" pitchFamily="18" charset="0"/>
              </a:rPr>
              <a:t>For example, you need to process logs for 5 minutes every week.</a:t>
            </a:r>
          </a:p>
          <a:p>
            <a:pPr marL="342900" lvl="2" indent="-342900" algn="just"/>
            <a:r>
              <a:rPr lang="en-GB">
                <a:latin typeface="Times New Roman" pitchFamily="18" charset="0"/>
                <a:cs typeface="Times New Roman" pitchFamily="18" charset="0"/>
              </a:rPr>
              <a:t> Unlike in a traditional setup where the computer has to be running all the time, you will only get billed for the duration your function runs. </a:t>
            </a:r>
          </a:p>
          <a:p>
            <a:pPr marL="342900" lvl="2" indent="-342900" algn="just"/>
            <a:r>
              <a:rPr lang="en-GB">
                <a:latin typeface="Times New Roman" pitchFamily="18" charset="0"/>
                <a:cs typeface="Times New Roman" pitchFamily="18" charset="0"/>
              </a:rPr>
              <a:t>That way, not only are you saving energy, you are also reducing your operating costs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GB" sz="260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GB" sz="2600" b="1">
                <a:latin typeface="Times New Roman" pitchFamily="18" charset="0"/>
                <a:cs typeface="Times New Roman" pitchFamily="18" charset="0"/>
              </a:rPr>
              <a:t> High Performing Applications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High-performing applications are critical to every business, especially now that we are entering the front door of 5G. </a:t>
            </a:r>
          </a:p>
          <a:p>
            <a:pPr lvl="2" algn="just"/>
            <a:r>
              <a:rPr lang="en-GB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Speed matters more than ever. 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Your business is not going to survive in a fast-paced environment if you have a slow-performing application. 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With the cloud’s help, even a small business can compete with large organizations in terms of system performance. </a:t>
            </a:r>
          </a:p>
          <a:p>
            <a:pPr lvl="2" algn="just"/>
            <a:r>
              <a:rPr lang="en-GB">
                <a:latin typeface="Times New Roman" pitchFamily="18" charset="0"/>
                <a:cs typeface="Times New Roman" pitchFamily="18" charset="0"/>
              </a:rPr>
              <a:t>You also do not have to worry about your organization’s growth, as the cloud is inherently scalable.</a:t>
            </a:r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97207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GB" sz="2600" b="1">
                <a:latin typeface="Times New Roman" pitchFamily="18" charset="0"/>
                <a:cs typeface="Times New Roman" pitchFamily="18" charset="0"/>
              </a:rPr>
              <a:t>5. Infrastructure as a service ( </a:t>
            </a:r>
            <a:r>
              <a:rPr lang="en-GB" sz="2600" b="1" err="1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GB" sz="2600" b="1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Choosing the right computer specs and network bandwidth for your business can be troublesome. 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Let alone the other cost considerations that come with it, like backup storage, rental expense, and electricity bill.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 The cloud takes all of these burdens from you 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 you can focus on your business goals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 If you plan a start up on the cloud, you can start on a small instance and slowly add capacity as your business grows. 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If your servers are underutilized, you can shut down some of them to reduce costs.</a:t>
            </a:r>
          </a:p>
          <a:p>
            <a:pPr lvl="2"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Instead of building and managing your own data </a:t>
            </a:r>
            <a:r>
              <a:rPr lang="en-GB" sz="26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GB" sz="2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physical servers, 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you can trade your Capital Expenses for Operational Expenses and pay only the amount you consume. 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2800" b="1">
                <a:latin typeface="Times New Roman" pitchFamily="18" charset="0"/>
                <a:cs typeface="Times New Roman" pitchFamily="18" charset="0"/>
              </a:rPr>
              <a:t>6.AI as a service ( </a:t>
            </a:r>
            <a:r>
              <a:rPr lang="en-GB" sz="2800" b="1" err="1">
                <a:latin typeface="Times New Roman" pitchFamily="18" charset="0"/>
                <a:cs typeface="Times New Roman" pitchFamily="18" charset="0"/>
              </a:rPr>
              <a:t>AIaaS</a:t>
            </a:r>
            <a:r>
              <a:rPr lang="en-GB" sz="2800" b="1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With the help of cloud computing, you don’t have to get a degree in Data Science to experience the benefits of Artificial Intelligence ( AI ). </a:t>
            </a:r>
          </a:p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For instance, a web developer could build a facial recognition app using only his knowledge on web development.</a:t>
            </a:r>
          </a:p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 In the cloud, </a:t>
            </a:r>
            <a:r>
              <a:rPr lang="en-GB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 is offered as a service, and it is accessed through the Application Program Interface ( API ).</a:t>
            </a:r>
          </a:p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 You can use AI to </a:t>
            </a:r>
            <a:r>
              <a:rPr lang="en-GB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save on time and personnel costs 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by automating mundane tasks.</a:t>
            </a:r>
          </a:p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 It can also help businesses make </a:t>
            </a:r>
            <a:r>
              <a:rPr lang="en-GB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faster and accurate decisions 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by predicting outcomes based on previous datasets.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sz="3100" b="1">
                <a:latin typeface="Times New Roman" pitchFamily="18" charset="0"/>
                <a:cs typeface="Times New Roman" pitchFamily="18" charset="0"/>
              </a:rPr>
              <a:t>7. Disaster Recovery Plan</a:t>
            </a:r>
          </a:p>
          <a:p>
            <a:pPr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Let’s say you are running a business on a local data </a:t>
            </a:r>
            <a:r>
              <a:rPr lang="en-GB" sz="310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GB" sz="3100">
                <a:latin typeface="Times New Roman" pitchFamily="18" charset="0"/>
                <a:cs typeface="Times New Roman" pitchFamily="18" charset="0"/>
              </a:rPr>
              <a:t> that you control.</a:t>
            </a:r>
          </a:p>
          <a:p>
            <a:pPr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 Your means of protecting customer’s data is by backing it up and sending it off-site to another location.</a:t>
            </a:r>
          </a:p>
          <a:p>
            <a:pPr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 What would happen if your data </a:t>
            </a:r>
            <a:r>
              <a:rPr lang="en-GB" sz="310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GB" sz="3100">
                <a:latin typeface="Times New Roman" pitchFamily="18" charset="0"/>
                <a:cs typeface="Times New Roman" pitchFamily="18" charset="0"/>
              </a:rPr>
              <a:t> was caught on fire, making your business inoperable? Sure, you can rebuild your I.T infrastructure with the backed up data, but that would take weeks, or months even.</a:t>
            </a:r>
          </a:p>
          <a:p>
            <a:pPr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 In business, every hour lost costs money. Just imagine how much it would cost you if you are unable to recover for months. </a:t>
            </a:r>
          </a:p>
          <a:p>
            <a:pPr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With cloud, your system can withstand any disaster by having a stand-by I.T infrastructure in a remote data </a:t>
            </a:r>
            <a:r>
              <a:rPr lang="en-GB" sz="310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GB" sz="3100">
                <a:latin typeface="Times New Roman" pitchFamily="18" charset="0"/>
                <a:cs typeface="Times New Roman" pitchFamily="18" charset="0"/>
              </a:rPr>
              <a:t> facility. </a:t>
            </a:r>
          </a:p>
          <a:p>
            <a:pPr algn="just"/>
            <a:r>
              <a:rPr lang="en-GB" sz="3100">
                <a:latin typeface="Times New Roman" pitchFamily="18" charset="0"/>
                <a:cs typeface="Times New Roman" pitchFamily="18" charset="0"/>
              </a:rPr>
              <a:t>This way, when a disaster happens and affects your operation, you can quickly recover from it.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600" b="1">
                <a:latin typeface="Times New Roman" pitchFamily="18" charset="0"/>
                <a:cs typeface="Times New Roman" pitchFamily="18" charset="0"/>
              </a:rPr>
              <a:t>8.Building Fault Tolerant Systems</a:t>
            </a:r>
          </a:p>
          <a:p>
            <a:pPr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In 2008, Netflix encountered a devastating loss after running into a database corruption that stopped their DVD shipments. </a:t>
            </a:r>
          </a:p>
          <a:p>
            <a:pPr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This experience led them into moving their operations </a:t>
            </a:r>
            <a:r>
              <a:rPr lang="en-GB" sz="260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GB" sz="2600">
                <a:latin typeface="Times New Roman" pitchFamily="18" charset="0"/>
                <a:cs typeface="Times New Roman" pitchFamily="18" charset="0"/>
              </a:rPr>
              <a:t> to the cloud. </a:t>
            </a:r>
          </a:p>
          <a:p>
            <a:pPr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Applications running in the cloud have the ability to continue operating even in the event of a failure.</a:t>
            </a:r>
          </a:p>
          <a:p>
            <a:pPr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 Persisted data in the cloud is replicated.</a:t>
            </a:r>
          </a:p>
          <a:p>
            <a:pPr algn="just"/>
            <a:r>
              <a:rPr lang="en-GB" sz="2600">
                <a:latin typeface="Times New Roman" pitchFamily="18" charset="0"/>
                <a:cs typeface="Times New Roman" pitchFamily="18" charset="0"/>
              </a:rPr>
              <a:t> If a server goes down, you can turn that off and use a replicated copy of it.</a:t>
            </a:r>
            <a:r>
              <a:rPr lang="en-GB"/>
              <a:t> 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AC2C6E838FBE44B3AFEC3426754570" ma:contentTypeVersion="4" ma:contentTypeDescription="Create a new document." ma:contentTypeScope="" ma:versionID="017d1b9e8da8563252acc0290038b03e">
  <xsd:schema xmlns:xsd="http://www.w3.org/2001/XMLSchema" xmlns:xs="http://www.w3.org/2001/XMLSchema" xmlns:p="http://schemas.microsoft.com/office/2006/metadata/properties" xmlns:ns2="20448e09-ce2c-4407-a9c4-7f2b15b9d651" targetNamespace="http://schemas.microsoft.com/office/2006/metadata/properties" ma:root="true" ma:fieldsID="8eefd553250a9ef622343b699b61389f" ns2:_="">
    <xsd:import namespace="20448e09-ce2c-4407-a9c4-7f2b15b9d6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48e09-ce2c-4407-a9c4-7f2b15b9d6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A278DF-B13F-4B89-845E-59D7B2F15D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9071EB-81E7-43FD-966F-0A4AA2D5B3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9E029C-2961-4A1D-BD03-860A0E0156F1}">
  <ds:schemaRefs>
    <ds:schemaRef ds:uri="20448e09-ce2c-4407-a9c4-7f2b15b9d6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Cloud Computing</vt:lpstr>
      <vt:lpstr>Use Cases of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CLOUD SERVICE PROVIDER.</vt:lpstr>
      <vt:lpstr>PowerPoint Presentation</vt:lpstr>
      <vt:lpstr>PowerPoint Presentation</vt:lpstr>
      <vt:lpstr>PowerPoint Presentation</vt:lpstr>
      <vt:lpstr>PowerPoint Presentation</vt:lpstr>
      <vt:lpstr>DRAWBACKS OF CLOUD SERVICE PROVIDER</vt:lpstr>
      <vt:lpstr>PowerPoint Presentation</vt:lpstr>
      <vt:lpstr>PowerPoint Presentation</vt:lpstr>
      <vt:lpstr>PowerPoint Presentation</vt:lpstr>
      <vt:lpstr>PowerPoint Presentation</vt:lpstr>
      <vt:lpstr>Public Cloud Providers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Cloud Computing</vt:lpstr>
      <vt:lpstr>Cloud Computing Security Issues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revision>1</cp:revision>
  <dcterms:created xsi:type="dcterms:W3CDTF">2022-07-05T15:52:53Z</dcterms:created>
  <dcterms:modified xsi:type="dcterms:W3CDTF">2022-08-31T06:16:08Z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0x01010086AC2C6E838FBE44B3AFEC3426754570</vt:lpwstr>
  </property>
</Properties>
</file>