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7" r:id="rId5"/>
    <p:sldId id="270" r:id="rId6"/>
    <p:sldId id="272" r:id="rId7"/>
    <p:sldId id="258" r:id="rId8"/>
    <p:sldId id="260" r:id="rId9"/>
    <p:sldId id="273" r:id="rId10"/>
    <p:sldId id="275" r:id="rId11"/>
    <p:sldId id="261" r:id="rId12"/>
    <p:sldId id="276" r:id="rId13"/>
    <p:sldId id="259" r:id="rId14"/>
    <p:sldId id="264" r:id="rId15"/>
    <p:sldId id="265" r:id="rId16"/>
    <p:sldId id="266"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FFB03-D657-43EC-AF39-72494AB9F3D1}" v="2" dt="2022-10-09T19:55:08.433"/>
    <p1510:client id="{2D2A7DE3-4C82-FFD8-9E60-0A578E5561BC}" v="7" dt="2022-08-30T15:34:15.986"/>
    <p1510:client id="{4E09DFCC-D3F7-428E-B60F-8B3EE2144C41}" v="4" dt="2022-10-09T10:59:40.721"/>
    <p1510:client id="{77451AAC-0F07-1AF0-38E7-E47D95672A84}" v="2" dt="2022-10-10T02:36:23.443"/>
    <p1510:client id="{99912701-9362-460A-B5D1-1FE66C5B0D21}" v="3" dt="2022-08-30T18:25:25.799"/>
    <p1510:client id="{B4215BF9-F8DB-1DF1-B949-0B4E5192589F}" v="2" dt="2022-10-04T06:49:20.859"/>
    <p1510:client id="{C6AC0257-5CCB-46B8-A05D-2567214C86A2}" v="2" dt="2022-10-09T18:28:37.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ankar Aniyil-AM.EN.U4CSE19023" userId="S::harishankaraniyil@am.students.amrita.edu::d3407f13-cd12-417a-8782-5069b9a8ae47" providerId="AD" clId="Web-{77451AAC-0F07-1AF0-38E7-E47D95672A84}"/>
    <pc:docChg chg="modSld">
      <pc:chgData name="Harishankar Aniyil-AM.EN.U4CSE19023" userId="S::harishankaraniyil@am.students.amrita.edu::d3407f13-cd12-417a-8782-5069b9a8ae47" providerId="AD" clId="Web-{77451AAC-0F07-1AF0-38E7-E47D95672A84}" dt="2022-10-10T02:36:23.443" v="1" actId="1076"/>
      <pc:docMkLst>
        <pc:docMk/>
      </pc:docMkLst>
      <pc:sldChg chg="modSp">
        <pc:chgData name="Harishankar Aniyil-AM.EN.U4CSE19023" userId="S::harishankaraniyil@am.students.amrita.edu::d3407f13-cd12-417a-8782-5069b9a8ae47" providerId="AD" clId="Web-{77451AAC-0F07-1AF0-38E7-E47D95672A84}" dt="2022-10-10T01:51:37.078" v="0" actId="1076"/>
        <pc:sldMkLst>
          <pc:docMk/>
          <pc:sldMk cId="2765552823" sldId="257"/>
        </pc:sldMkLst>
        <pc:spChg chg="mod">
          <ac:chgData name="Harishankar Aniyil-AM.EN.U4CSE19023" userId="S::harishankaraniyil@am.students.amrita.edu::d3407f13-cd12-417a-8782-5069b9a8ae47" providerId="AD" clId="Web-{77451AAC-0F07-1AF0-38E7-E47D95672A84}" dt="2022-10-10T01:51:37.078" v="0" actId="1076"/>
          <ac:spMkLst>
            <pc:docMk/>
            <pc:sldMk cId="2765552823" sldId="257"/>
            <ac:spMk id="2" creationId="{00000000-0000-0000-0000-000000000000}"/>
          </ac:spMkLst>
        </pc:spChg>
      </pc:sldChg>
      <pc:sldChg chg="modSp">
        <pc:chgData name="Harishankar Aniyil-AM.EN.U4CSE19023" userId="S::harishankaraniyil@am.students.amrita.edu::d3407f13-cd12-417a-8782-5069b9a8ae47" providerId="AD" clId="Web-{77451AAC-0F07-1AF0-38E7-E47D95672A84}" dt="2022-10-10T02:36:23.443" v="1" actId="1076"/>
        <pc:sldMkLst>
          <pc:docMk/>
          <pc:sldMk cId="2894994691" sldId="264"/>
        </pc:sldMkLst>
        <pc:spChg chg="mod">
          <ac:chgData name="Harishankar Aniyil-AM.EN.U4CSE19023" userId="S::harishankaraniyil@am.students.amrita.edu::d3407f13-cd12-417a-8782-5069b9a8ae47" providerId="AD" clId="Web-{77451AAC-0F07-1AF0-38E7-E47D95672A84}" dt="2022-10-10T02:36:23.443" v="1" actId="1076"/>
          <ac:spMkLst>
            <pc:docMk/>
            <pc:sldMk cId="2894994691" sldId="264"/>
            <ac:spMk id="6" creationId="{00000000-0000-0000-0000-000000000000}"/>
          </ac:spMkLst>
        </pc:spChg>
      </pc:sldChg>
    </pc:docChg>
  </pc:docChgLst>
  <pc:docChgLst>
    <pc:chgData name="Akshay V-AM.EN.U4CSE19304" userId="S::akshayv304@am.students.amrita.edu::c7542242-c455-4ea1-87b8-f43df65e7c02" providerId="AD" clId="Web-{4E09DFCC-D3F7-428E-B60F-8B3EE2144C41}"/>
    <pc:docChg chg="modSld">
      <pc:chgData name="Akshay V-AM.EN.U4CSE19304" userId="S::akshayv304@am.students.amrita.edu::c7542242-c455-4ea1-87b8-f43df65e7c02" providerId="AD" clId="Web-{4E09DFCC-D3F7-428E-B60F-8B3EE2144C41}" dt="2022-10-09T10:59:40.721" v="3" actId="1076"/>
      <pc:docMkLst>
        <pc:docMk/>
      </pc:docMkLst>
      <pc:sldChg chg="modSp">
        <pc:chgData name="Akshay V-AM.EN.U4CSE19304" userId="S::akshayv304@am.students.amrita.edu::c7542242-c455-4ea1-87b8-f43df65e7c02" providerId="AD" clId="Web-{4E09DFCC-D3F7-428E-B60F-8B3EE2144C41}" dt="2022-10-09T10:59:40.721" v="3" actId="1076"/>
        <pc:sldMkLst>
          <pc:docMk/>
          <pc:sldMk cId="2765552823" sldId="257"/>
        </pc:sldMkLst>
        <pc:spChg chg="mod">
          <ac:chgData name="Akshay V-AM.EN.U4CSE19304" userId="S::akshayv304@am.students.amrita.edu::c7542242-c455-4ea1-87b8-f43df65e7c02" providerId="AD" clId="Web-{4E09DFCC-D3F7-428E-B60F-8B3EE2144C41}" dt="2022-10-09T10:59:40.721" v="3" actId="1076"/>
          <ac:spMkLst>
            <pc:docMk/>
            <pc:sldMk cId="2765552823" sldId="257"/>
            <ac:spMk id="2" creationId="{00000000-0000-0000-0000-000000000000}"/>
          </ac:spMkLst>
        </pc:spChg>
      </pc:sldChg>
    </pc:docChg>
  </pc:docChgLst>
  <pc:docChgLst>
    <pc:chgData name="Polisetty Subramanya Teja Sai Ganesh-AM.EN.U4CSE19042" userId="S::pstsaiganesh@am.students.amrita.edu::201713ed-32a3-4cb2-98ff-b4948840d50f" providerId="AD" clId="Web-{0DFFFB03-D657-43EC-AF39-72494AB9F3D1}"/>
    <pc:docChg chg="addSld delSld">
      <pc:chgData name="Polisetty Subramanya Teja Sai Ganesh-AM.EN.U4CSE19042" userId="S::pstsaiganesh@am.students.amrita.edu::201713ed-32a3-4cb2-98ff-b4948840d50f" providerId="AD" clId="Web-{0DFFFB03-D657-43EC-AF39-72494AB9F3D1}" dt="2022-10-09T19:55:08.433" v="1"/>
      <pc:docMkLst>
        <pc:docMk/>
      </pc:docMkLst>
      <pc:sldChg chg="new del">
        <pc:chgData name="Polisetty Subramanya Teja Sai Ganesh-AM.EN.U4CSE19042" userId="S::pstsaiganesh@am.students.amrita.edu::201713ed-32a3-4cb2-98ff-b4948840d50f" providerId="AD" clId="Web-{0DFFFB03-D657-43EC-AF39-72494AB9F3D1}" dt="2022-10-09T19:55:08.433" v="1"/>
        <pc:sldMkLst>
          <pc:docMk/>
          <pc:sldMk cId="3132399132" sldId="277"/>
        </pc:sldMkLst>
      </pc:sldChg>
    </pc:docChg>
  </pc:docChgLst>
  <pc:docChgLst>
    <pc:chgData name="Boina Sai Pavan Kumar-AM.EN.U4CSE19214" userId="S::bspavankumar@am.students.amrita.edu::60bac345-5ffb-4bf0-adbd-600912161cef" providerId="AD" clId="Web-{2D2A7DE3-4C82-FFD8-9E60-0A578E5561BC}"/>
    <pc:docChg chg="modSld">
      <pc:chgData name="Boina Sai Pavan Kumar-AM.EN.U4CSE19214" userId="S::bspavankumar@am.students.amrita.edu::60bac345-5ffb-4bf0-adbd-600912161cef" providerId="AD" clId="Web-{2D2A7DE3-4C82-FFD8-9E60-0A578E5561BC}" dt="2022-08-30T15:34:11.954" v="1" actId="20577"/>
      <pc:docMkLst>
        <pc:docMk/>
      </pc:docMkLst>
      <pc:sldChg chg="modSp">
        <pc:chgData name="Boina Sai Pavan Kumar-AM.EN.U4CSE19214" userId="S::bspavankumar@am.students.amrita.edu::60bac345-5ffb-4bf0-adbd-600912161cef" providerId="AD" clId="Web-{2D2A7DE3-4C82-FFD8-9E60-0A578E5561BC}" dt="2022-08-30T15:34:11.954" v="1" actId="20577"/>
        <pc:sldMkLst>
          <pc:docMk/>
          <pc:sldMk cId="3960935581" sldId="265"/>
        </pc:sldMkLst>
        <pc:spChg chg="mod">
          <ac:chgData name="Boina Sai Pavan Kumar-AM.EN.U4CSE19214" userId="S::bspavankumar@am.students.amrita.edu::60bac345-5ffb-4bf0-adbd-600912161cef" providerId="AD" clId="Web-{2D2A7DE3-4C82-FFD8-9E60-0A578E5561BC}" dt="2022-08-30T15:34:11.954" v="1" actId="20577"/>
          <ac:spMkLst>
            <pc:docMk/>
            <pc:sldMk cId="3960935581" sldId="265"/>
            <ac:spMk id="3" creationId="{00000000-0000-0000-0000-000000000000}"/>
          </ac:spMkLst>
        </pc:spChg>
      </pc:sldChg>
    </pc:docChg>
  </pc:docChgLst>
  <pc:docChgLst>
    <pc:chgData name="Kanchi Durga Priyanka-AM.EN.U4CSE19127" userId="S::kdurgapriyanka@am.students.amrita.edu::606c84d6-4cbf-41de-9512-b8079508bf9c" providerId="AD" clId="Web-{C6AC0257-5CCB-46B8-A05D-2567214C86A2}"/>
    <pc:docChg chg="addSld delSld">
      <pc:chgData name="Kanchi Durga Priyanka-AM.EN.U4CSE19127" userId="S::kdurgapriyanka@am.students.amrita.edu::606c84d6-4cbf-41de-9512-b8079508bf9c" providerId="AD" clId="Web-{C6AC0257-5CCB-46B8-A05D-2567214C86A2}" dt="2022-10-09T18:28:37.362" v="1"/>
      <pc:docMkLst>
        <pc:docMk/>
      </pc:docMkLst>
      <pc:sldChg chg="new del">
        <pc:chgData name="Kanchi Durga Priyanka-AM.EN.U4CSE19127" userId="S::kdurgapriyanka@am.students.amrita.edu::606c84d6-4cbf-41de-9512-b8079508bf9c" providerId="AD" clId="Web-{C6AC0257-5CCB-46B8-A05D-2567214C86A2}" dt="2022-10-09T18:28:37.362" v="1"/>
        <pc:sldMkLst>
          <pc:docMk/>
          <pc:sldMk cId="2749587534" sldId="277"/>
        </pc:sldMkLst>
      </pc:sldChg>
    </pc:docChg>
  </pc:docChgLst>
  <pc:docChgLst>
    <pc:chgData name="Kanchi Durga Priyanka-AM.EN.U4CSE19127" userId="S::kdurgapriyanka@am.students.amrita.edu::606c84d6-4cbf-41de-9512-b8079508bf9c" providerId="AD" clId="Web-{99912701-9362-460A-B5D1-1FE66C5B0D21}"/>
    <pc:docChg chg="modSld">
      <pc:chgData name="Kanchi Durga Priyanka-AM.EN.U4CSE19127" userId="S::kdurgapriyanka@am.students.amrita.edu::606c84d6-4cbf-41de-9512-b8079508bf9c" providerId="AD" clId="Web-{99912701-9362-460A-B5D1-1FE66C5B0D21}" dt="2022-08-30T18:25:25.799" v="2" actId="1076"/>
      <pc:docMkLst>
        <pc:docMk/>
      </pc:docMkLst>
      <pc:sldChg chg="modSp">
        <pc:chgData name="Kanchi Durga Priyanka-AM.EN.U4CSE19127" userId="S::kdurgapriyanka@am.students.amrita.edu::606c84d6-4cbf-41de-9512-b8079508bf9c" providerId="AD" clId="Web-{99912701-9362-460A-B5D1-1FE66C5B0D21}" dt="2022-08-30T18:25:25.799" v="2" actId="1076"/>
        <pc:sldMkLst>
          <pc:docMk/>
          <pc:sldMk cId="0" sldId="275"/>
        </pc:sldMkLst>
        <pc:spChg chg="mod">
          <ac:chgData name="Kanchi Durga Priyanka-AM.EN.U4CSE19127" userId="S::kdurgapriyanka@am.students.amrita.edu::606c84d6-4cbf-41de-9512-b8079508bf9c" providerId="AD" clId="Web-{99912701-9362-460A-B5D1-1FE66C5B0D21}" dt="2022-08-30T18:25:25.799" v="2" actId="1076"/>
          <ac:spMkLst>
            <pc:docMk/>
            <pc:sldMk cId="0" sldId="275"/>
            <ac:spMk id="94220" creationId="{00000000-0000-0000-0000-000000000000}"/>
          </ac:spMkLst>
        </pc:spChg>
      </pc:sldChg>
    </pc:docChg>
  </pc:docChgLst>
  <pc:docChgLst>
    <pc:chgData name="G. Kruthika-AM.EN.U4CSE19319" userId="S::gkruthika@am.students.amrita.edu::1344705e-c74e-41cc-895c-69d3546dc34e" providerId="AD" clId="Web-{B4215BF9-F8DB-1DF1-B949-0B4E5192589F}"/>
    <pc:docChg chg="addSld delSld">
      <pc:chgData name="G. Kruthika-AM.EN.U4CSE19319" userId="S::gkruthika@am.students.amrita.edu::1344705e-c74e-41cc-895c-69d3546dc34e" providerId="AD" clId="Web-{B4215BF9-F8DB-1DF1-B949-0B4E5192589F}" dt="2022-10-04T06:49:20.859" v="1"/>
      <pc:docMkLst>
        <pc:docMk/>
      </pc:docMkLst>
      <pc:sldChg chg="new del">
        <pc:chgData name="G. Kruthika-AM.EN.U4CSE19319" userId="S::gkruthika@am.students.amrita.edu::1344705e-c74e-41cc-895c-69d3546dc34e" providerId="AD" clId="Web-{B4215BF9-F8DB-1DF1-B949-0B4E5192589F}" dt="2022-10-04T06:49:20.859" v="1"/>
        <pc:sldMkLst>
          <pc:docMk/>
          <pc:sldMk cId="1410389696"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FC41C-ABCB-4DDA-ADC7-345D4340F821}" type="datetimeFigureOut">
              <a:rPr lang="en-US" smtClean="0"/>
              <a:pPr/>
              <a:t>10/9/2022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1BD35-2648-4B32-A65E-6A6D360030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3B02A504-2CED-40FB-98F2-8A62B6E2BA74}" type="slidenum">
              <a:rPr lang="en-GB" smtClean="0">
                <a:latin typeface="Arial" pitchFamily="34" charset="0"/>
                <a:cs typeface="Arial" pitchFamily="34" charset="0"/>
              </a:rPr>
              <a:pPr/>
              <a:t>7</a:t>
            </a:fld>
            <a:endParaRPr lang="en-GB">
              <a:latin typeface="Arial" pitchFamily="34" charset="0"/>
              <a:cs typeface="Arial" pitchFamily="34" charset="0"/>
            </a:endParaRPr>
          </a:p>
        </p:txBody>
      </p:sp>
      <p:sp>
        <p:nvSpPr>
          <p:cNvPr id="285699" name="Text Box 1"/>
          <p:cNvSpPr txBox="1">
            <a:spLocks noChangeArrowheads="1"/>
          </p:cNvSpPr>
          <p:nvPr/>
        </p:nvSpPr>
        <p:spPr bwMode="auto">
          <a:xfrm>
            <a:off x="3886200" y="8991600"/>
            <a:ext cx="2971800" cy="152400"/>
          </a:xfrm>
          <a:prstGeom prst="rect">
            <a:avLst/>
          </a:prstGeom>
          <a:noFill/>
          <a:ln w="9525">
            <a:noFill/>
            <a:round/>
            <a:headEnd/>
            <a:tailEnd/>
          </a:ln>
        </p:spPr>
        <p:txBody>
          <a:bodyPr lIns="19080" tIns="0" rIns="19080" bIns="0" anchor="b">
            <a:spAutoFit/>
          </a:bodyPr>
          <a:lstStyle/>
          <a:p>
            <a:pPr algn="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A5B7E78-93ED-42A5-83F6-5A514EA312AE}" type="slidenum">
              <a:rPr lang="en-GB" sz="1000" i="1">
                <a:solidFill>
                  <a:srgbClr val="000000"/>
                </a:solidFill>
              </a:rPr>
              <a:pPr algn="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GB" sz="1000" i="1">
              <a:solidFill>
                <a:srgbClr val="000000"/>
              </a:solidFill>
            </a:endParaRPr>
          </a:p>
        </p:txBody>
      </p:sp>
      <p:sp>
        <p:nvSpPr>
          <p:cNvPr id="285700" name="Text Box 2"/>
          <p:cNvSpPr txBox="1">
            <a:spLocks noChangeArrowheads="1"/>
          </p:cNvSpPr>
          <p:nvPr/>
        </p:nvSpPr>
        <p:spPr bwMode="auto">
          <a:xfrm>
            <a:off x="0" y="8991600"/>
            <a:ext cx="2971800" cy="152400"/>
          </a:xfrm>
          <a:prstGeom prst="rect">
            <a:avLst/>
          </a:prstGeom>
          <a:noFill/>
          <a:ln w="9525">
            <a:noFill/>
            <a:round/>
            <a:headEnd/>
            <a:tailEnd/>
          </a:ln>
        </p:spPr>
        <p:txBody>
          <a:bodyPr lIns="19080" tIns="0" rIns="19080" bIns="0" anchor="b">
            <a:spAutoFit/>
          </a:bodyP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000" i="1">
              <a:solidFill>
                <a:srgbClr val="000000"/>
              </a:solidFill>
            </a:endParaRPr>
          </a:p>
        </p:txBody>
      </p:sp>
      <p:sp>
        <p:nvSpPr>
          <p:cNvPr id="285701" name="Text Box 3"/>
          <p:cNvSpPr txBox="1">
            <a:spLocks noChangeArrowheads="1"/>
          </p:cNvSpPr>
          <p:nvPr/>
        </p:nvSpPr>
        <p:spPr bwMode="auto">
          <a:xfrm>
            <a:off x="0" y="0"/>
            <a:ext cx="2971800" cy="152400"/>
          </a:xfrm>
          <a:prstGeom prst="rect">
            <a:avLst/>
          </a:prstGeom>
          <a:noFill/>
          <a:ln w="9525">
            <a:noFill/>
            <a:round/>
            <a:headEnd/>
            <a:tailEnd/>
          </a:ln>
        </p:spPr>
        <p:txBody>
          <a:bodyPr lIns="19080" tIns="0" rIns="19080" bIns="0">
            <a:spAutoFit/>
          </a:bodyPr>
          <a:lstStyle/>
          <a:p>
            <a:pPr>
              <a:buClr>
                <a:srgbClr val="00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000" i="1">
              <a:solidFill>
                <a:srgbClr val="000000"/>
              </a:solidFill>
            </a:endParaRPr>
          </a:p>
        </p:txBody>
      </p:sp>
      <p:sp>
        <p:nvSpPr>
          <p:cNvPr id="285702" name="Text Box 4"/>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85703" name="Rectangle 5"/>
          <p:cNvSpPr>
            <a:spLocks noGrp="1" noChangeArrowheads="1"/>
          </p:cNvSpPr>
          <p:nvPr>
            <p:ph type="body"/>
          </p:nvPr>
        </p:nvSpPr>
        <p:spPr>
          <a:xfrm>
            <a:off x="914400" y="4341813"/>
            <a:ext cx="5024438" cy="4113212"/>
          </a:xfrm>
          <a:noFill/>
          <a:ln/>
        </p:spPr>
        <p:txBody>
          <a:bodyPr wrap="none" anchor="ctr"/>
          <a:lstStyle/>
          <a:p>
            <a:endParaRPr lang="en-US">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EE2E7E-C2C0-F647-8E93-16AE58F78682}"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211035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E2E7E-C2C0-F647-8E93-16AE58F78682}"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205850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E2E7E-C2C0-F647-8E93-16AE58F78682}"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206895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E2E7E-C2C0-F647-8E93-16AE58F78682}"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31074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E2E7E-C2C0-F647-8E93-16AE58F78682}"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9227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EE2E7E-C2C0-F647-8E93-16AE58F78682}"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31422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EE2E7E-C2C0-F647-8E93-16AE58F78682}" type="datetimeFigureOut">
              <a:rPr lang="en-US" smtClean="0"/>
              <a:pPr/>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176925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EE2E7E-C2C0-F647-8E93-16AE58F78682}"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7464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E2E7E-C2C0-F647-8E93-16AE58F78682}" type="datetimeFigureOut">
              <a:rPr lang="en-US" smtClean="0"/>
              <a:pPr/>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57109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E2E7E-C2C0-F647-8E93-16AE58F78682}"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169622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E2E7E-C2C0-F647-8E93-16AE58F78682}"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F330F-A8AC-DE45-BD6B-AE8EC1B64A08}" type="slidenum">
              <a:rPr lang="en-US" smtClean="0"/>
              <a:pPr/>
              <a:t>‹#›</a:t>
            </a:fld>
            <a:endParaRPr lang="en-US"/>
          </a:p>
        </p:txBody>
      </p:sp>
    </p:spTree>
    <p:extLst>
      <p:ext uri="{BB962C8B-B14F-4D97-AF65-F5344CB8AC3E}">
        <p14:creationId xmlns:p14="http://schemas.microsoft.com/office/powerpoint/2010/main" val="291071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E2E7E-C2C0-F647-8E93-16AE58F78682}" type="datetimeFigureOut">
              <a:rPr lang="en-US" smtClean="0"/>
              <a:pPr/>
              <a:t>10/9/2022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F330F-A8AC-DE45-BD6B-AE8EC1B64A08}" type="slidenum">
              <a:rPr lang="en-US" smtClean="0"/>
              <a:pPr/>
              <a:t>‹#›</a:t>
            </a:fld>
            <a:endParaRPr lang="en-US"/>
          </a:p>
        </p:txBody>
      </p:sp>
    </p:spTree>
    <p:extLst>
      <p:ext uri="{BB962C8B-B14F-4D97-AF65-F5344CB8AC3E}">
        <p14:creationId xmlns:p14="http://schemas.microsoft.com/office/powerpoint/2010/main" val="356049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417" y="-325578"/>
            <a:ext cx="12649874" cy="2720946"/>
          </a:xfrm>
        </p:spPr>
        <p:txBody>
          <a:bodyPr/>
          <a:lstStyle/>
          <a:p>
            <a:r>
              <a:rPr lang="en-US"/>
              <a:t>Definition</a:t>
            </a:r>
          </a:p>
        </p:txBody>
      </p:sp>
      <p:sp>
        <p:nvSpPr>
          <p:cNvPr id="3" name="Content Placeholder 2"/>
          <p:cNvSpPr>
            <a:spLocks noGrp="1"/>
          </p:cNvSpPr>
          <p:nvPr>
            <p:ph idx="1"/>
          </p:nvPr>
        </p:nvSpPr>
        <p:spPr>
          <a:xfrm>
            <a:off x="457200" y="1600200"/>
            <a:ext cx="8229600" cy="4934014"/>
          </a:xfrm>
        </p:spPr>
        <p:txBody>
          <a:bodyPr>
            <a:normAutofit/>
          </a:bodyPr>
          <a:lstStyle/>
          <a:p>
            <a:pPr algn="just"/>
            <a:r>
              <a:rPr lang="en-US">
                <a:solidFill>
                  <a:srgbClr val="FF0000"/>
                </a:solidFill>
                <a:latin typeface="Times New Roman" pitchFamily="18" charset="0"/>
                <a:cs typeface="Times New Roman" pitchFamily="18" charset="0"/>
              </a:rPr>
              <a:t>Virtualization</a:t>
            </a:r>
            <a:r>
              <a:rPr lang="en-US">
                <a:latin typeface="Times New Roman" pitchFamily="18" charset="0"/>
                <a:cs typeface="Times New Roman" pitchFamily="18" charset="0"/>
              </a:rPr>
              <a:t> is the ability to run multiple operating systems on a single physical system and share the underlying hardware resources</a:t>
            </a:r>
          </a:p>
          <a:p>
            <a:pPr algn="just"/>
            <a:r>
              <a:rPr lang="en-US">
                <a:latin typeface="Times New Roman" pitchFamily="18" charset="0"/>
                <a:cs typeface="Times New Roman" pitchFamily="18" charset="0"/>
              </a:rPr>
              <a:t>It is the process by which one computer hosts the appearance of many computers.</a:t>
            </a:r>
          </a:p>
          <a:p>
            <a:pPr algn="just"/>
            <a:r>
              <a:rPr lang="en-US">
                <a:latin typeface="Times New Roman" pitchFamily="18" charset="0"/>
                <a:cs typeface="Times New Roman" pitchFamily="18" charset="0"/>
              </a:rPr>
              <a:t>Virtualization is used to improve IT throughput and costs by using physical resources as a pool from which virtual resources can be allocated.</a:t>
            </a:r>
          </a:p>
        </p:txBody>
      </p:sp>
    </p:spTree>
    <p:extLst>
      <p:ext uri="{BB962C8B-B14F-4D97-AF65-F5344CB8AC3E}">
        <p14:creationId xmlns:p14="http://schemas.microsoft.com/office/powerpoint/2010/main" val="276555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8"/>
            <a:ext cx="8229600" cy="1143000"/>
          </a:xfrm>
        </p:spPr>
        <p:txBody>
          <a:bodyPr/>
          <a:lstStyle/>
          <a:p>
            <a:r>
              <a:rPr lang="en-US"/>
              <a:t>Hypervisor</a:t>
            </a:r>
          </a:p>
        </p:txBody>
      </p:sp>
      <p:sp>
        <p:nvSpPr>
          <p:cNvPr id="3" name="Content Placeholder 2"/>
          <p:cNvSpPr>
            <a:spLocks noGrp="1"/>
          </p:cNvSpPr>
          <p:nvPr>
            <p:ph idx="1"/>
          </p:nvPr>
        </p:nvSpPr>
        <p:spPr>
          <a:xfrm>
            <a:off x="457200" y="1270077"/>
            <a:ext cx="8229600" cy="5397829"/>
          </a:xfrm>
        </p:spPr>
        <p:txBody>
          <a:bodyPr>
            <a:normAutofit fontScale="92500" lnSpcReduction="10000"/>
          </a:bodyPr>
          <a:lstStyle/>
          <a:p>
            <a:pPr algn="just"/>
            <a:r>
              <a:rPr lang="en-US">
                <a:latin typeface="Times New Roman" pitchFamily="18" charset="0"/>
                <a:cs typeface="Times New Roman" pitchFamily="18" charset="0"/>
              </a:rPr>
              <a:t>A </a:t>
            </a:r>
            <a:r>
              <a:rPr lang="en-US">
                <a:solidFill>
                  <a:srgbClr val="FF0000"/>
                </a:solidFill>
                <a:latin typeface="Times New Roman" pitchFamily="18" charset="0"/>
                <a:cs typeface="Times New Roman" pitchFamily="18" charset="0"/>
              </a:rPr>
              <a:t>hypervisor,</a:t>
            </a:r>
            <a:r>
              <a:rPr lang="en-US">
                <a:latin typeface="Times New Roman" pitchFamily="18" charset="0"/>
                <a:cs typeface="Times New Roman" pitchFamily="18" charset="0"/>
              </a:rPr>
              <a:t> a virtual machine manager/monitor (VMM), or virtualization manager, </a:t>
            </a:r>
          </a:p>
          <a:p>
            <a:pPr algn="just"/>
            <a:r>
              <a:rPr lang="en-US">
                <a:latin typeface="Times New Roman" pitchFamily="18" charset="0"/>
                <a:cs typeface="Times New Roman" pitchFamily="18" charset="0"/>
              </a:rPr>
              <a:t>It is a program that allows multiple operating systems to share a single hardware host.  </a:t>
            </a:r>
          </a:p>
          <a:p>
            <a:pPr algn="just"/>
            <a:r>
              <a:rPr lang="en-US">
                <a:latin typeface="Times New Roman" pitchFamily="18" charset="0"/>
                <a:cs typeface="Times New Roman" pitchFamily="18" charset="0"/>
              </a:rPr>
              <a:t>Guest operating system appears to have the host's processor, memory, and other resources all to itself. </a:t>
            </a:r>
          </a:p>
          <a:p>
            <a:pPr algn="just"/>
            <a:r>
              <a:rPr lang="en-US">
                <a:latin typeface="Times New Roman" pitchFamily="18" charset="0"/>
                <a:cs typeface="Times New Roman" pitchFamily="18" charset="0"/>
              </a:rPr>
              <a:t> Hypervisor is actually controlling the host processor and resources, allocating what is needed to each operating system in turn and making sure that the guest operating systems (called virtual machines) cannot disrupt each other. </a:t>
            </a:r>
          </a:p>
          <a:p>
            <a:pPr algn="just"/>
            <a:endParaRPr lang="en-US"/>
          </a:p>
        </p:txBody>
      </p:sp>
    </p:spTree>
    <p:extLst>
      <p:ext uri="{BB962C8B-B14F-4D97-AF65-F5344CB8AC3E}">
        <p14:creationId xmlns:p14="http://schemas.microsoft.com/office/powerpoint/2010/main" val="302959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Z:\home\work\lectures\xenintro\arch.bmp"/>
          <p:cNvPicPr>
            <a:picLocks noChangeAspect="1" noChangeArrowheads="1"/>
          </p:cNvPicPr>
          <p:nvPr/>
        </p:nvPicPr>
        <p:blipFill>
          <a:blip r:embed="rId2" cstate="print"/>
          <a:srcRect t="1736" r="1215"/>
          <a:stretch>
            <a:fillRect/>
          </a:stretch>
        </p:blipFill>
        <p:spPr bwMode="auto">
          <a:xfrm>
            <a:off x="4572000" y="1628775"/>
            <a:ext cx="4273550" cy="2971800"/>
          </a:xfrm>
          <a:prstGeom prst="rect">
            <a:avLst/>
          </a:prstGeom>
          <a:noFill/>
          <a:ln w="9525">
            <a:noFill/>
            <a:miter lim="800000"/>
            <a:headEnd/>
            <a:tailEnd/>
          </a:ln>
        </p:spPr>
      </p:pic>
      <p:sp>
        <p:nvSpPr>
          <p:cNvPr id="5" name="标题 1"/>
          <p:cNvSpPr txBox="1">
            <a:spLocks/>
          </p:cNvSpPr>
          <p:nvPr/>
        </p:nvSpPr>
        <p:spPr>
          <a:xfrm>
            <a:off x="167090" y="362787"/>
            <a:ext cx="8976910" cy="5619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err="1">
                <a:latin typeface="+mn-lt"/>
              </a:rPr>
              <a:t>Xen</a:t>
            </a:r>
            <a:r>
              <a:rPr lang="en-US" altLang="zh-CN">
                <a:latin typeface="+mn-lt"/>
              </a:rPr>
              <a:t> Virtualization Architecture and the Threat Model</a:t>
            </a:r>
          </a:p>
        </p:txBody>
      </p:sp>
      <p:sp>
        <p:nvSpPr>
          <p:cNvPr id="6" name="内容占位符 2"/>
          <p:cNvSpPr txBox="1">
            <a:spLocks/>
          </p:cNvSpPr>
          <p:nvPr/>
        </p:nvSpPr>
        <p:spPr>
          <a:xfrm>
            <a:off x="261616" y="1434857"/>
            <a:ext cx="8583934" cy="30582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50000"/>
              </a:lnSpc>
            </a:pPr>
            <a:r>
              <a:rPr lang="en-US" altLang="zh-CN" sz="2800">
                <a:latin typeface="Times New Roman" pitchFamily="18" charset="0"/>
                <a:cs typeface="Times New Roman" pitchFamily="18" charset="0"/>
              </a:rPr>
              <a:t>Management VM – Dom0</a:t>
            </a:r>
          </a:p>
          <a:p>
            <a:pPr algn="just">
              <a:lnSpc>
                <a:spcPct val="150000"/>
              </a:lnSpc>
            </a:pPr>
            <a:r>
              <a:rPr lang="en-US" altLang="zh-CN" sz="2800">
                <a:latin typeface="Times New Roman" pitchFamily="18" charset="0"/>
                <a:cs typeface="Times New Roman" pitchFamily="18" charset="0"/>
              </a:rPr>
              <a:t>Guest VM – Dom</a:t>
            </a:r>
          </a:p>
          <a:p>
            <a:pPr algn="just">
              <a:lnSpc>
                <a:spcPct val="150000"/>
              </a:lnSpc>
            </a:pPr>
            <a:r>
              <a:rPr lang="en-US" altLang="zh-CN" sz="2800">
                <a:latin typeface="Times New Roman" pitchFamily="18" charset="0"/>
                <a:cs typeface="Times New Roman" pitchFamily="18" charset="0"/>
              </a:rPr>
              <a:t>Dom0 may be malicious</a:t>
            </a:r>
          </a:p>
          <a:p>
            <a:pPr lvl="1" algn="just"/>
            <a:r>
              <a:rPr lang="en-US" altLang="zh-CN">
                <a:latin typeface="Times New Roman" pitchFamily="18" charset="0"/>
                <a:cs typeface="Times New Roman" pitchFamily="18" charset="0"/>
              </a:rPr>
              <a:t>Vulnerabilities </a:t>
            </a:r>
          </a:p>
          <a:p>
            <a:pPr lvl="1" algn="just"/>
            <a:r>
              <a:rPr lang="en-US" altLang="zh-CN">
                <a:latin typeface="Times New Roman" pitchFamily="18" charset="0"/>
                <a:cs typeface="Times New Roman" pitchFamily="18" charset="0"/>
              </a:rPr>
              <a:t>Device drivers</a:t>
            </a:r>
          </a:p>
          <a:p>
            <a:pPr lvl="1" algn="just"/>
            <a:r>
              <a:rPr lang="en-US" altLang="zh-CN">
                <a:latin typeface="Times New Roman" pitchFamily="18" charset="0"/>
                <a:cs typeface="Times New Roman" pitchFamily="18" charset="0"/>
              </a:rPr>
              <a:t>Careless/malicious administration</a:t>
            </a:r>
          </a:p>
        </p:txBody>
      </p:sp>
    </p:spTree>
    <p:extLst>
      <p:ext uri="{BB962C8B-B14F-4D97-AF65-F5344CB8AC3E}">
        <p14:creationId xmlns:p14="http://schemas.microsoft.com/office/powerpoint/2010/main" val="289499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Virtualization Security Requirements</a:t>
            </a:r>
          </a:p>
        </p:txBody>
      </p:sp>
      <p:sp>
        <p:nvSpPr>
          <p:cNvPr id="3" name="Content Placeholder 2"/>
          <p:cNvSpPr>
            <a:spLocks noGrp="1"/>
          </p:cNvSpPr>
          <p:nvPr>
            <p:ph idx="1"/>
          </p:nvPr>
        </p:nvSpPr>
        <p:spPr/>
        <p:txBody>
          <a:bodyPr vert="horz" lIns="91440" tIns="45720" rIns="91440" bIns="45720" rtlCol="0" anchor="t">
            <a:normAutofit/>
          </a:bodyPr>
          <a:lstStyle/>
          <a:p>
            <a:pPr algn="just">
              <a:lnSpc>
                <a:spcPct val="150000"/>
              </a:lnSpc>
            </a:pPr>
            <a:r>
              <a:rPr lang="en-US" altLang="zh-CN" sz="3100">
                <a:latin typeface="Times New Roman" pitchFamily="18" charset="0"/>
                <a:cs typeface="Times New Roman" pitchFamily="18" charset="0"/>
              </a:rPr>
              <a:t>Scenario: A client uses the service of a cloud computing company to build a remote VM</a:t>
            </a:r>
          </a:p>
          <a:p>
            <a:pPr lvl="1" algn="just">
              <a:lnSpc>
                <a:spcPct val="150000"/>
              </a:lnSpc>
            </a:pPr>
            <a:r>
              <a:rPr lang="en-US" altLang="zh-CN">
                <a:latin typeface="Times New Roman" pitchFamily="18" charset="0"/>
                <a:cs typeface="Times New Roman" pitchFamily="18" charset="0"/>
              </a:rPr>
              <a:t> A secure network interface	</a:t>
            </a:r>
          </a:p>
          <a:p>
            <a:pPr lvl="1" algn="just">
              <a:lnSpc>
                <a:spcPct val="150000"/>
              </a:lnSpc>
            </a:pPr>
            <a:r>
              <a:rPr lang="en-US" altLang="zh-CN">
                <a:latin typeface="Times New Roman" pitchFamily="18" charset="0"/>
                <a:cs typeface="Times New Roman" pitchFamily="18" charset="0"/>
              </a:rPr>
              <a:t> A secure secondary storage</a:t>
            </a:r>
          </a:p>
          <a:p>
            <a:pPr lvl="1" algn="just">
              <a:lnSpc>
                <a:spcPct val="150000"/>
              </a:lnSpc>
            </a:pPr>
            <a:r>
              <a:rPr lang="en-US" altLang="zh-CN">
                <a:latin typeface="Times New Roman" pitchFamily="18" charset="0"/>
                <a:cs typeface="Times New Roman" pitchFamily="18" charset="0"/>
              </a:rPr>
              <a:t> A secure run-time environment</a:t>
            </a:r>
          </a:p>
          <a:p>
            <a:pPr lvl="2" algn="just"/>
            <a:r>
              <a:rPr lang="en-US" altLang="zh-CN">
                <a:latin typeface="Times New Roman"/>
                <a:ea typeface="宋体"/>
                <a:cs typeface="Times New Roman"/>
              </a:rPr>
              <a:t>Build, save, restore, destroy</a:t>
            </a:r>
            <a:endParaRPr lang="en-US" altLang="zh-CN">
              <a:latin typeface="Times New Roman" pitchFamily="18" charset="0"/>
              <a:ea typeface="宋体"/>
              <a:cs typeface="Times New Roman" pitchFamily="18" charset="0"/>
            </a:endParaRPr>
          </a:p>
          <a:p>
            <a:endParaRPr lang="en-US"/>
          </a:p>
        </p:txBody>
      </p:sp>
    </p:spTree>
    <p:extLst>
      <p:ext uri="{BB962C8B-B14F-4D97-AF65-F5344CB8AC3E}">
        <p14:creationId xmlns:p14="http://schemas.microsoft.com/office/powerpoint/2010/main" val="3960935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382"/>
            <a:ext cx="8229600" cy="1143000"/>
          </a:xfrm>
        </p:spPr>
        <p:txBody>
          <a:bodyPr>
            <a:normAutofit fontScale="90000"/>
          </a:bodyPr>
          <a:lstStyle/>
          <a:p>
            <a:r>
              <a:rPr lang="en-US"/>
              <a:t>Virtualization Security Requirements</a:t>
            </a:r>
          </a:p>
        </p:txBody>
      </p:sp>
      <p:sp>
        <p:nvSpPr>
          <p:cNvPr id="3" name="Content Placeholder 2"/>
          <p:cNvSpPr>
            <a:spLocks noGrp="1"/>
          </p:cNvSpPr>
          <p:nvPr>
            <p:ph idx="1"/>
          </p:nvPr>
        </p:nvSpPr>
        <p:spPr>
          <a:xfrm>
            <a:off x="250635" y="1349520"/>
            <a:ext cx="8705389" cy="4525963"/>
          </a:xfrm>
        </p:spPr>
        <p:txBody>
          <a:bodyPr>
            <a:noAutofit/>
          </a:bodyPr>
          <a:lstStyle/>
          <a:p>
            <a:pPr algn="just">
              <a:lnSpc>
                <a:spcPct val="150000"/>
              </a:lnSpc>
            </a:pPr>
            <a:r>
              <a:rPr lang="en-US" altLang="zh-CN" sz="2800">
                <a:latin typeface="Times New Roman" pitchFamily="18" charset="0"/>
                <a:cs typeface="Times New Roman" pitchFamily="18" charset="0"/>
              </a:rPr>
              <a:t>A secure run-time environment is the most fundamental</a:t>
            </a:r>
          </a:p>
          <a:p>
            <a:pPr lvl="1" algn="just">
              <a:lnSpc>
                <a:spcPct val="80000"/>
              </a:lnSpc>
            </a:pPr>
            <a:r>
              <a:rPr lang="en-US" altLang="zh-CN">
                <a:latin typeface="Times New Roman" pitchFamily="18" charset="0"/>
                <a:cs typeface="Times New Roman" pitchFamily="18" charset="0"/>
              </a:rPr>
              <a:t>The first two problems already have solutions:</a:t>
            </a:r>
          </a:p>
          <a:p>
            <a:pPr lvl="2" algn="just">
              <a:lnSpc>
                <a:spcPct val="80000"/>
              </a:lnSpc>
            </a:pPr>
            <a:r>
              <a:rPr lang="en-US" altLang="zh-CN" sz="2800">
                <a:solidFill>
                  <a:srgbClr val="FF0000"/>
                </a:solidFill>
                <a:latin typeface="Times New Roman" pitchFamily="18" charset="0"/>
                <a:cs typeface="Times New Roman" pitchFamily="18" charset="0"/>
              </a:rPr>
              <a:t>Network interface: Transport layer security (TLS)</a:t>
            </a:r>
          </a:p>
          <a:p>
            <a:pPr lvl="2" algn="just">
              <a:lnSpc>
                <a:spcPct val="80000"/>
              </a:lnSpc>
            </a:pPr>
            <a:r>
              <a:rPr lang="en-US" altLang="zh-CN" sz="2800">
                <a:solidFill>
                  <a:srgbClr val="FF0000"/>
                </a:solidFill>
                <a:latin typeface="Times New Roman" pitchFamily="18" charset="0"/>
                <a:cs typeface="Times New Roman" pitchFamily="18" charset="0"/>
              </a:rPr>
              <a:t>Secondary storage: Network file system (NFS)</a:t>
            </a:r>
          </a:p>
          <a:p>
            <a:pPr lvl="2" algn="just">
              <a:lnSpc>
                <a:spcPct val="80000"/>
              </a:lnSpc>
              <a:buNone/>
            </a:pPr>
            <a:endParaRPr lang="en-US" altLang="zh-CN" sz="2800">
              <a:latin typeface="Times New Roman" pitchFamily="18" charset="0"/>
              <a:cs typeface="Times New Roman" pitchFamily="18" charset="0"/>
            </a:endParaRPr>
          </a:p>
          <a:p>
            <a:pPr lvl="1" algn="just">
              <a:lnSpc>
                <a:spcPct val="80000"/>
              </a:lnSpc>
            </a:pPr>
            <a:r>
              <a:rPr lang="en-US" altLang="zh-CN">
                <a:latin typeface="Times New Roman" pitchFamily="18" charset="0"/>
                <a:cs typeface="Times New Roman" pitchFamily="18" charset="0"/>
              </a:rPr>
              <a:t>The security mechanism in the first two rely on a secure run-time environment</a:t>
            </a:r>
          </a:p>
          <a:p>
            <a:pPr lvl="2" algn="just">
              <a:lnSpc>
                <a:spcPct val="80000"/>
              </a:lnSpc>
            </a:pPr>
            <a:r>
              <a:rPr lang="en-US" altLang="zh-CN" sz="2800">
                <a:latin typeface="Times New Roman" pitchFamily="18" charset="0"/>
                <a:cs typeface="Times New Roman" pitchFamily="18" charset="0"/>
              </a:rPr>
              <a:t>All the cryptographic algorithms and security protocols reside in the run-time environment</a:t>
            </a:r>
          </a:p>
          <a:p>
            <a:pPr algn="just"/>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414408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7888" y="173413"/>
            <a:ext cx="8069263" cy="685800"/>
          </a:xfrm>
        </p:spPr>
        <p:txBody>
          <a:bodyPr>
            <a:normAutofit fontScale="90000"/>
          </a:bodyPr>
          <a:lstStyle/>
          <a:p>
            <a:r>
              <a:rPr lang="en-US"/>
              <a:t>Hypervisor Vulnerabilities</a:t>
            </a:r>
          </a:p>
        </p:txBody>
      </p:sp>
      <p:sp>
        <p:nvSpPr>
          <p:cNvPr id="6" name="Content Placeholder 2"/>
          <p:cNvSpPr>
            <a:spLocks noGrp="1"/>
          </p:cNvSpPr>
          <p:nvPr>
            <p:ph idx="1"/>
          </p:nvPr>
        </p:nvSpPr>
        <p:spPr>
          <a:xfrm>
            <a:off x="457200" y="1050347"/>
            <a:ext cx="8458200" cy="5486400"/>
          </a:xfrm>
        </p:spPr>
        <p:txBody>
          <a:bodyPr/>
          <a:lstStyle/>
          <a:p>
            <a:pPr marL="0" indent="0" algn="just">
              <a:buNone/>
            </a:pPr>
            <a:r>
              <a:rPr lang="en-US">
                <a:latin typeface="Times New Roman" pitchFamily="18" charset="0"/>
                <a:cs typeface="Times New Roman" pitchFamily="18" charset="0"/>
              </a:rPr>
              <a:t>Malicious software can run on the same server:</a:t>
            </a:r>
          </a:p>
          <a:p>
            <a:pPr lvl="1" algn="just"/>
            <a:r>
              <a:rPr lang="en-US">
                <a:latin typeface="Times New Roman" pitchFamily="18" charset="0"/>
                <a:cs typeface="Times New Roman" pitchFamily="18" charset="0"/>
              </a:rPr>
              <a:t>Attack hypervisor</a:t>
            </a:r>
          </a:p>
          <a:p>
            <a:pPr lvl="1" algn="just"/>
            <a:r>
              <a:rPr lang="en-US">
                <a:latin typeface="Times New Roman" pitchFamily="18" charset="0"/>
                <a:cs typeface="Times New Roman" pitchFamily="18" charset="0"/>
              </a:rPr>
              <a:t>Access/Obstruct other VMs</a:t>
            </a:r>
          </a:p>
        </p:txBody>
      </p:sp>
      <p:sp>
        <p:nvSpPr>
          <p:cNvPr id="7" name="Slide Number Placeholder 3"/>
          <p:cNvSpPr>
            <a:spLocks noGrp="1"/>
          </p:cNvSpPr>
          <p:nvPr>
            <p:ph type="sldNum" sz="quarter" idx="10"/>
          </p:nvPr>
        </p:nvSpPr>
        <p:spPr>
          <a:xfrm>
            <a:off x="8001000" y="6324600"/>
            <a:ext cx="914400" cy="381000"/>
          </a:xfrm>
        </p:spPr>
        <p:txBody>
          <a:bodyPr/>
          <a:lstStyle/>
          <a:p>
            <a:fld id="{FAFAE12B-AF5E-4676-AE1F-60AB827D625D}" type="slidenum">
              <a:rPr lang="en-US" smtClean="0"/>
              <a:pPr/>
              <a:t>14</a:t>
            </a:fld>
            <a:endParaRPr lang="en-US"/>
          </a:p>
        </p:txBody>
      </p:sp>
      <p:sp>
        <p:nvSpPr>
          <p:cNvPr id="8" name="Rounded Rectangle 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9" name="Rounded Rectangle 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pitchFamily="34" charset="0"/>
              </a:rPr>
              <a:t>Physical Hardware</a:t>
            </a:r>
          </a:p>
        </p:txBody>
      </p:sp>
      <p:sp>
        <p:nvSpPr>
          <p:cNvPr id="10" name="Rounded Rectangle 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pitchFamily="34" charset="0"/>
              </a:rPr>
              <a:t>Hypervisor</a:t>
            </a:r>
          </a:p>
        </p:txBody>
      </p:sp>
      <p:sp>
        <p:nvSpPr>
          <p:cNvPr id="11" name="Rounded Rectangle 1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pitchFamily="34" charset="0"/>
              </a:rPr>
              <a:t>OS</a:t>
            </a:r>
          </a:p>
        </p:txBody>
      </p:sp>
      <p:sp>
        <p:nvSpPr>
          <p:cNvPr id="12" name="Rounded Rectangle 1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Helvetica" pitchFamily="34" charset="0"/>
            </a:endParaRPr>
          </a:p>
        </p:txBody>
      </p:sp>
      <p:sp>
        <p:nvSpPr>
          <p:cNvPr id="13" name="Rounded Rectangle 1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Helvetica" pitchFamily="34" charset="0"/>
            </a:endParaRPr>
          </a:p>
        </p:txBody>
      </p:sp>
      <p:sp>
        <p:nvSpPr>
          <p:cNvPr id="14" name="Rounded Rectangle 1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pitchFamily="34" charset="0"/>
              </a:rPr>
              <a:t>OS</a:t>
            </a:r>
          </a:p>
        </p:txBody>
      </p:sp>
      <p:sp>
        <p:nvSpPr>
          <p:cNvPr id="15" name="Rounded Rectangle 1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16" name="Rounded Rectangle 1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17" name="TextBox 16"/>
          <p:cNvSpPr txBox="1"/>
          <p:nvPr/>
        </p:nvSpPr>
        <p:spPr>
          <a:xfrm>
            <a:off x="5336870" y="3253534"/>
            <a:ext cx="139359" cy="405946"/>
          </a:xfrm>
          <a:prstGeom prst="rect">
            <a:avLst/>
          </a:prstGeom>
          <a:noFill/>
        </p:spPr>
        <p:txBody>
          <a:bodyPr wrap="none" rtlCol="0">
            <a:spAutoFit/>
          </a:bodyPr>
          <a:lstStyle/>
          <a:p>
            <a:endParaRPr lang="en-US" sz="2800" b="1"/>
          </a:p>
        </p:txBody>
      </p:sp>
      <p:sp>
        <p:nvSpPr>
          <p:cNvPr id="18" name="TextBox 17"/>
          <p:cNvSpPr txBox="1"/>
          <p:nvPr/>
        </p:nvSpPr>
        <p:spPr>
          <a:xfrm>
            <a:off x="6894598" y="3253534"/>
            <a:ext cx="139359" cy="405946"/>
          </a:xfrm>
          <a:prstGeom prst="rect">
            <a:avLst/>
          </a:prstGeom>
          <a:noFill/>
        </p:spPr>
        <p:txBody>
          <a:bodyPr wrap="none" rtlCol="0">
            <a:spAutoFit/>
          </a:bodyPr>
          <a:lstStyle/>
          <a:p>
            <a:endParaRPr lang="en-US" sz="2800" b="1"/>
          </a:p>
        </p:txBody>
      </p:sp>
      <p:sp>
        <p:nvSpPr>
          <p:cNvPr id="19" name="Oval 1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cxnSp>
        <p:nvCxnSpPr>
          <p:cNvPr id="20" name="Straight Connector 19"/>
          <p:cNvCxnSpPr>
            <a:stCxn id="24" idx="2"/>
            <a:endCxn id="1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Rectangle 2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cxnSp>
        <p:nvCxnSpPr>
          <p:cNvPr id="22" name="Straight Connector 21"/>
          <p:cNvCxnSpPr>
            <a:stCxn id="2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3" name="Oval 2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24" name="Oval 2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25" name="Oval 2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cxnSp>
        <p:nvCxnSpPr>
          <p:cNvPr id="26" name="Straight Connector 25"/>
          <p:cNvCxnSpPr>
            <a:stCxn id="30" idx="2"/>
            <a:endCxn id="2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Rectangle 2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cxnSp>
        <p:nvCxnSpPr>
          <p:cNvPr id="28" name="Straight Connector 27"/>
          <p:cNvCxnSpPr>
            <a:stCxn id="3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9" name="Oval 2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30" name="Oval 2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cxnSp>
        <p:nvCxnSpPr>
          <p:cNvPr id="31" name="Straight Connector 3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2" name="Straight Connector 3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3" name="Group 72"/>
          <p:cNvGrpSpPr/>
          <p:nvPr/>
        </p:nvGrpSpPr>
        <p:grpSpPr>
          <a:xfrm rot="19598494">
            <a:off x="5901464" y="6246135"/>
            <a:ext cx="279150" cy="353593"/>
            <a:chOff x="2286000" y="5638800"/>
            <a:chExt cx="457200" cy="609600"/>
          </a:xfrm>
        </p:grpSpPr>
        <p:sp>
          <p:nvSpPr>
            <p:cNvPr id="34" name="Rectangle 3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35" name="Rectangle 3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36" name="Rectangle 3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37" name="Rectangle 3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38" name="Rectangle 3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39" name="Rectangle 3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grpSp>
      <p:grpSp>
        <p:nvGrpSpPr>
          <p:cNvPr id="40" name="Group 79"/>
          <p:cNvGrpSpPr/>
          <p:nvPr/>
        </p:nvGrpSpPr>
        <p:grpSpPr>
          <a:xfrm rot="19598494">
            <a:off x="5525460" y="6275805"/>
            <a:ext cx="279150" cy="353593"/>
            <a:chOff x="2286000" y="5638800"/>
            <a:chExt cx="457200" cy="609600"/>
          </a:xfrm>
        </p:grpSpPr>
        <p:sp>
          <p:nvSpPr>
            <p:cNvPr id="41" name="Rectangle 4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42" name="Rectangle 4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43" name="Rectangle 4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44" name="Rectangle 4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45" name="Rectangle 4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sp>
          <p:nvSpPr>
            <p:cNvPr id="46" name="Rectangle 4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Helvetica" pitchFamily="34" charset="0"/>
              </a:endParaRPr>
            </a:p>
          </p:txBody>
        </p:sp>
      </p:grpSp>
      <p:sp>
        <p:nvSpPr>
          <p:cNvPr id="47" name="Rounded Rectangle 46"/>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Helvetica" pitchFamily="34" charset="0"/>
            </a:endParaRPr>
          </a:p>
        </p:txBody>
      </p:sp>
      <p:sp>
        <p:nvSpPr>
          <p:cNvPr id="48" name="Rounded Rectangle 47"/>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Helvetica" pitchFamily="34" charset="0"/>
            </a:endParaRPr>
          </a:p>
        </p:txBody>
      </p:sp>
      <p:sp>
        <p:nvSpPr>
          <p:cNvPr id="49" name="TextBox 48"/>
          <p:cNvSpPr txBox="1"/>
          <p:nvPr/>
        </p:nvSpPr>
        <p:spPr>
          <a:xfrm>
            <a:off x="5638800" y="3886200"/>
            <a:ext cx="954107" cy="461665"/>
          </a:xfrm>
          <a:prstGeom prst="rect">
            <a:avLst/>
          </a:prstGeom>
          <a:solidFill>
            <a:srgbClr val="FFB66D"/>
          </a:solidFill>
        </p:spPr>
        <p:txBody>
          <a:bodyPr wrap="square" rtlCol="0">
            <a:spAutoFit/>
          </a:bodyPr>
          <a:lstStyle/>
          <a:p>
            <a:r>
              <a:rPr lang="en-US" sz="2400" b="1">
                <a:latin typeface="Helvetica" pitchFamily="34" charset="0"/>
              </a:rPr>
              <a:t>Apps</a:t>
            </a:r>
            <a:endParaRPr lang="en-US"/>
          </a:p>
        </p:txBody>
      </p:sp>
      <p:sp>
        <p:nvSpPr>
          <p:cNvPr id="50" name="TextBox 49"/>
          <p:cNvSpPr txBox="1"/>
          <p:nvPr/>
        </p:nvSpPr>
        <p:spPr>
          <a:xfrm>
            <a:off x="7199293" y="3886200"/>
            <a:ext cx="954107" cy="461665"/>
          </a:xfrm>
          <a:prstGeom prst="rect">
            <a:avLst/>
          </a:prstGeom>
          <a:solidFill>
            <a:srgbClr val="FFB66D"/>
          </a:solidFill>
        </p:spPr>
        <p:txBody>
          <a:bodyPr wrap="square" rtlCol="0">
            <a:spAutoFit/>
          </a:bodyPr>
          <a:lstStyle/>
          <a:p>
            <a:r>
              <a:rPr lang="en-US" sz="2400" b="1">
                <a:latin typeface="Helvetica" pitchFamily="34" charset="0"/>
              </a:rPr>
              <a:t>Apps</a:t>
            </a:r>
            <a:endParaRPr lang="en-US"/>
          </a:p>
        </p:txBody>
      </p:sp>
      <p:sp>
        <p:nvSpPr>
          <p:cNvPr id="51" name="TextBox 50"/>
          <p:cNvSpPr txBox="1"/>
          <p:nvPr/>
        </p:nvSpPr>
        <p:spPr>
          <a:xfrm>
            <a:off x="5334000" y="3276600"/>
            <a:ext cx="1508746" cy="400110"/>
          </a:xfrm>
          <a:prstGeom prst="rect">
            <a:avLst/>
          </a:prstGeom>
          <a:noFill/>
        </p:spPr>
        <p:txBody>
          <a:bodyPr wrap="none" rtlCol="0">
            <a:spAutoFit/>
          </a:bodyPr>
          <a:lstStyle/>
          <a:p>
            <a:r>
              <a:rPr lang="en-US" sz="2000" b="1"/>
              <a:t>Guest VM1</a:t>
            </a:r>
          </a:p>
        </p:txBody>
      </p:sp>
      <p:sp>
        <p:nvSpPr>
          <p:cNvPr id="52" name="TextBox 51"/>
          <p:cNvSpPr txBox="1"/>
          <p:nvPr/>
        </p:nvSpPr>
        <p:spPr>
          <a:xfrm>
            <a:off x="6873254" y="3276600"/>
            <a:ext cx="1508746" cy="400110"/>
          </a:xfrm>
          <a:prstGeom prst="rect">
            <a:avLst/>
          </a:prstGeom>
          <a:noFill/>
        </p:spPr>
        <p:txBody>
          <a:bodyPr wrap="none" rtlCol="0">
            <a:spAutoFit/>
          </a:bodyPr>
          <a:lstStyle/>
          <a:p>
            <a:r>
              <a:rPr lang="en-US" sz="2000" b="1"/>
              <a:t>Guest VM2</a:t>
            </a:r>
          </a:p>
        </p:txBody>
      </p:sp>
      <p:cxnSp>
        <p:nvCxnSpPr>
          <p:cNvPr id="54" name="Straight Connector 53"/>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55" name="Straight Connector 54"/>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56" name="Picture 55" descr="server.png"/>
          <p:cNvPicPr>
            <a:picLocks noChangeAspect="1"/>
          </p:cNvPicPr>
          <p:nvPr/>
        </p:nvPicPr>
        <p:blipFill>
          <a:blip r:embed="rId2" cstate="print"/>
          <a:stretch>
            <a:fillRect/>
          </a:stretch>
        </p:blipFill>
        <p:spPr>
          <a:xfrm>
            <a:off x="4114800" y="4267200"/>
            <a:ext cx="457200" cy="390832"/>
          </a:xfrm>
          <a:prstGeom prst="rect">
            <a:avLst/>
          </a:prstGeom>
        </p:spPr>
      </p:pic>
      <p:pic>
        <p:nvPicPr>
          <p:cNvPr id="57" name="Picture 56" descr="server.png"/>
          <p:cNvPicPr>
            <a:picLocks noChangeAspect="1"/>
          </p:cNvPicPr>
          <p:nvPr/>
        </p:nvPicPr>
        <p:blipFill>
          <a:blip r:embed="rId2" cstate="print"/>
          <a:stretch>
            <a:fillRect/>
          </a:stretch>
        </p:blipFill>
        <p:spPr>
          <a:xfrm>
            <a:off x="3429000" y="4267200"/>
            <a:ext cx="457200" cy="390832"/>
          </a:xfrm>
          <a:prstGeom prst="rect">
            <a:avLst/>
          </a:prstGeom>
        </p:spPr>
      </p:pic>
      <p:pic>
        <p:nvPicPr>
          <p:cNvPr id="58" name="Picture 57" descr="server.png"/>
          <p:cNvPicPr>
            <a:picLocks noChangeAspect="1"/>
          </p:cNvPicPr>
          <p:nvPr/>
        </p:nvPicPr>
        <p:blipFill>
          <a:blip r:embed="rId2" cstate="print"/>
          <a:stretch>
            <a:fillRect/>
          </a:stretch>
        </p:blipFill>
        <p:spPr>
          <a:xfrm>
            <a:off x="4114800" y="4876800"/>
            <a:ext cx="457200" cy="390832"/>
          </a:xfrm>
          <a:prstGeom prst="rect">
            <a:avLst/>
          </a:prstGeom>
        </p:spPr>
      </p:pic>
      <p:pic>
        <p:nvPicPr>
          <p:cNvPr id="59" name="Picture 58" descr="server.png"/>
          <p:cNvPicPr>
            <a:picLocks noChangeAspect="1"/>
          </p:cNvPicPr>
          <p:nvPr/>
        </p:nvPicPr>
        <p:blipFill>
          <a:blip r:embed="rId2" cstate="print"/>
          <a:stretch>
            <a:fillRect/>
          </a:stretch>
        </p:blipFill>
        <p:spPr>
          <a:xfrm>
            <a:off x="3429000" y="4876800"/>
            <a:ext cx="457200" cy="390832"/>
          </a:xfrm>
          <a:prstGeom prst="rect">
            <a:avLst/>
          </a:prstGeom>
        </p:spPr>
      </p:pic>
      <p:pic>
        <p:nvPicPr>
          <p:cNvPr id="60" name="Picture 59" descr="server.png"/>
          <p:cNvPicPr>
            <a:picLocks noChangeAspect="1"/>
          </p:cNvPicPr>
          <p:nvPr/>
        </p:nvPicPr>
        <p:blipFill>
          <a:blip r:embed="rId2" cstate="print"/>
          <a:stretch>
            <a:fillRect/>
          </a:stretch>
        </p:blipFill>
        <p:spPr>
          <a:xfrm>
            <a:off x="2819400" y="4257368"/>
            <a:ext cx="457200" cy="390832"/>
          </a:xfrm>
          <a:prstGeom prst="rect">
            <a:avLst/>
          </a:prstGeom>
        </p:spPr>
      </p:pic>
      <p:pic>
        <p:nvPicPr>
          <p:cNvPr id="61" name="Picture 60" descr="server.png"/>
          <p:cNvPicPr>
            <a:picLocks noChangeAspect="1"/>
          </p:cNvPicPr>
          <p:nvPr/>
        </p:nvPicPr>
        <p:blipFill>
          <a:blip r:embed="rId2" cstate="print"/>
          <a:stretch>
            <a:fillRect/>
          </a:stretch>
        </p:blipFill>
        <p:spPr>
          <a:xfrm>
            <a:off x="2819400" y="4866968"/>
            <a:ext cx="457200" cy="390832"/>
          </a:xfrm>
          <a:prstGeom prst="rect">
            <a:avLst/>
          </a:prstGeom>
        </p:spPr>
      </p:pic>
      <p:pic>
        <p:nvPicPr>
          <p:cNvPr id="62"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6858000" y="3781420"/>
            <a:ext cx="1524000" cy="1205513"/>
          </a:xfrm>
          <a:prstGeom prst="rect">
            <a:avLst/>
          </a:prstGeom>
          <a:noFill/>
        </p:spPr>
      </p:pic>
      <p:cxnSp>
        <p:nvCxnSpPr>
          <p:cNvPr id="63" name="Straight Arrow Connector 62"/>
          <p:cNvCxnSpPr/>
          <p:nvPr/>
        </p:nvCxnSpPr>
        <p:spPr bwMode="auto">
          <a:xfrm rot="5400000">
            <a:off x="6896100" y="4991100"/>
            <a:ext cx="533400" cy="457200"/>
          </a:xfrm>
          <a:prstGeom prst="straightConnector1">
            <a:avLst/>
          </a:prstGeom>
          <a:noFill/>
          <a:ln w="76200" cap="flat" cmpd="sng" algn="ctr">
            <a:solidFill>
              <a:srgbClr val="FF0000"/>
            </a:solidFill>
            <a:prstDash val="solid"/>
            <a:round/>
            <a:headEnd type="none" w="med" len="med"/>
            <a:tailEnd type="arrow"/>
          </a:ln>
          <a:effectLst/>
        </p:spPr>
      </p:cxnSp>
      <p:cxnSp>
        <p:nvCxnSpPr>
          <p:cNvPr id="64" name="Straight Arrow Connector 63"/>
          <p:cNvCxnSpPr/>
          <p:nvPr/>
        </p:nvCxnSpPr>
        <p:spPr bwMode="auto">
          <a:xfrm rot="10800000">
            <a:off x="6172200" y="4876800"/>
            <a:ext cx="685800" cy="533400"/>
          </a:xfrm>
          <a:prstGeom prst="straightConnector1">
            <a:avLst/>
          </a:prstGeom>
          <a:noFill/>
          <a:ln w="76200" cap="flat" cmpd="sng" algn="ctr">
            <a:solidFill>
              <a:srgbClr val="FF0000"/>
            </a:solidFill>
            <a:prstDash val="solid"/>
            <a:round/>
            <a:headEnd type="none" w="med" len="med"/>
            <a:tailEnd type="arrow"/>
          </a:ln>
          <a:effectLst/>
        </p:spPr>
      </p:cxnSp>
      <p:sp>
        <p:nvSpPr>
          <p:cNvPr id="65" name="TextBox 64"/>
          <p:cNvSpPr txBox="1"/>
          <p:nvPr/>
        </p:nvSpPr>
        <p:spPr>
          <a:xfrm>
            <a:off x="2895600" y="5496580"/>
            <a:ext cx="1364476" cy="523220"/>
          </a:xfrm>
          <a:prstGeom prst="rect">
            <a:avLst/>
          </a:prstGeom>
          <a:noFill/>
        </p:spPr>
        <p:txBody>
          <a:bodyPr wrap="none" rtlCol="0">
            <a:spAutoFit/>
          </a:bodyPr>
          <a:lstStyle/>
          <a:p>
            <a:r>
              <a:rPr lang="en-US" sz="2800"/>
              <a:t>servers</a:t>
            </a:r>
          </a:p>
        </p:txBody>
      </p:sp>
    </p:spTree>
    <p:extLst>
      <p:ext uri="{BB962C8B-B14F-4D97-AF65-F5344CB8AC3E}">
        <p14:creationId xmlns:p14="http://schemas.microsoft.com/office/powerpoint/2010/main" val="364675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a:latin typeface="Times New Roman" pitchFamily="18" charset="0"/>
                <a:cs typeface="Times New Roman" pitchFamily="18" charset="0"/>
              </a:rPr>
              <a:t>The process of virtualization consists of two parts: </a:t>
            </a:r>
          </a:p>
          <a:p>
            <a:pPr>
              <a:buFont typeface="Wingdings" pitchFamily="2" charset="2"/>
              <a:buNone/>
            </a:pPr>
            <a:r>
              <a:rPr lang="en-IN">
                <a:latin typeface="Times New Roman" pitchFamily="18" charset="0"/>
                <a:cs typeface="Times New Roman" pitchFamily="18" charset="0"/>
              </a:rPr>
              <a:t>(1) </a:t>
            </a:r>
            <a:r>
              <a:rPr lang="en-IN">
                <a:solidFill>
                  <a:srgbClr val="FF0000"/>
                </a:solidFill>
                <a:latin typeface="Times New Roman" pitchFamily="18" charset="0"/>
                <a:cs typeface="Times New Roman" pitchFamily="18" charset="0"/>
              </a:rPr>
              <a:t>The mapping of virtual resources or state</a:t>
            </a:r>
            <a:r>
              <a:rPr lang="en-IN">
                <a:latin typeface="Times New Roman" pitchFamily="18" charset="0"/>
                <a:cs typeface="Times New Roman" pitchFamily="18" charset="0"/>
              </a:rPr>
              <a:t>,</a:t>
            </a:r>
          </a:p>
          <a:p>
            <a:pPr>
              <a:buFont typeface="Wingdings" pitchFamily="2" charset="2"/>
              <a:buNone/>
            </a:pPr>
            <a:r>
              <a:rPr lang="en-IN">
                <a:latin typeface="Times New Roman" pitchFamily="18" charset="0"/>
                <a:cs typeface="Times New Roman" pitchFamily="18" charset="0"/>
              </a:rPr>
              <a:t>	 e.g., registers, memory, or files, to real resources in the underlying machine</a:t>
            </a:r>
          </a:p>
          <a:p>
            <a:pPr>
              <a:buFont typeface="Wingdings" pitchFamily="2" charset="2"/>
              <a:buNone/>
            </a:pPr>
            <a:r>
              <a:rPr lang="en-IN">
                <a:latin typeface="Times New Roman" pitchFamily="18" charset="0"/>
                <a:cs typeface="Times New Roman" pitchFamily="18" charset="0"/>
              </a:rPr>
              <a:t> (2) </a:t>
            </a:r>
            <a:r>
              <a:rPr lang="en-IN">
                <a:solidFill>
                  <a:srgbClr val="FF0000"/>
                </a:solidFill>
                <a:latin typeface="Times New Roman" pitchFamily="18" charset="0"/>
                <a:cs typeface="Times New Roman" pitchFamily="18" charset="0"/>
              </a:rPr>
              <a:t>The use of real machine instructions and/or system calls</a:t>
            </a:r>
            <a:r>
              <a:rPr lang="en-IN">
                <a:latin typeface="Times New Roman" pitchFamily="18" charset="0"/>
                <a:cs typeface="Times New Roman" pitchFamily="18" charset="0"/>
              </a:rPr>
              <a:t> to carry out the actions specified by virtual machine instructions and/or system calls</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600">
                <a:solidFill>
                  <a:schemeClr val="tx2"/>
                </a:solidFill>
              </a:rPr>
              <a:t>Architecture Differences</a:t>
            </a:r>
          </a:p>
        </p:txBody>
      </p:sp>
      <p:sp>
        <p:nvSpPr>
          <p:cNvPr id="29699" name="Rectangle 3"/>
          <p:cNvSpPr>
            <a:spLocks noGrp="1" noChangeArrowheads="1"/>
          </p:cNvSpPr>
          <p:nvPr>
            <p:ph type="body" idx="1"/>
          </p:nvPr>
        </p:nvSpPr>
        <p:spPr/>
        <p:txBody>
          <a:bodyPr/>
          <a:lstStyle/>
          <a:p>
            <a:pPr marL="609600" indent="-609600">
              <a:buFontTx/>
              <a:buAutoNum type="arabicPeriod"/>
            </a:pPr>
            <a:endParaRPr lang="en-US" sz="2400"/>
          </a:p>
          <a:p>
            <a:pPr marL="609600" indent="-609600">
              <a:buFontTx/>
              <a:buAutoNum type="arabicPeriod"/>
            </a:pPr>
            <a:r>
              <a:rPr lang="en-US" sz="2400"/>
              <a:t>Traditional                     </a:t>
            </a:r>
            <a:r>
              <a:rPr lang="en-US"/>
              <a:t>1.</a:t>
            </a:r>
          </a:p>
          <a:p>
            <a:pPr marL="609600" indent="-609600">
              <a:buFontTx/>
              <a:buAutoNum type="arabicPeriod"/>
            </a:pPr>
            <a:r>
              <a:rPr lang="en-US" sz="2400"/>
              <a:t>Hosted virtualization     </a:t>
            </a:r>
          </a:p>
          <a:p>
            <a:pPr marL="609600" indent="-609600">
              <a:buFontTx/>
              <a:buAutoNum type="arabicPeriod"/>
            </a:pPr>
            <a:r>
              <a:rPr lang="en-US" sz="2400"/>
              <a:t>Bare-metal virtualization</a:t>
            </a:r>
          </a:p>
          <a:p>
            <a:pPr marL="609600" indent="-609600">
              <a:buFontTx/>
              <a:buAutoNum type="arabicPeriod"/>
            </a:pPr>
            <a:endParaRPr lang="en-US" sz="2400"/>
          </a:p>
          <a:p>
            <a:pPr marL="609600" indent="-609600">
              <a:buFontTx/>
              <a:buAutoNum type="arabicPeriod"/>
            </a:pPr>
            <a:endParaRPr lang="en-US"/>
          </a:p>
          <a:p>
            <a:pPr marL="609600" indent="-609600">
              <a:buFontTx/>
              <a:buAutoNum type="arabicPeriod"/>
            </a:pPr>
            <a:endParaRPr lang="en-US"/>
          </a:p>
          <a:p>
            <a:pPr marL="609600" indent="-609600">
              <a:buFontTx/>
              <a:buNone/>
            </a:pPr>
            <a:r>
              <a:rPr lang="en-US"/>
              <a:t>2.                      3.</a:t>
            </a:r>
          </a:p>
        </p:txBody>
      </p:sp>
      <p:pic>
        <p:nvPicPr>
          <p:cNvPr id="297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4114800"/>
            <a:ext cx="219551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7" descr="backup_ag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191000"/>
            <a:ext cx="3733800" cy="2205038"/>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descr="trad_arc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800" y="1600200"/>
            <a:ext cx="2743200" cy="220345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A84DF3C-BAC9-4A11-A5D8-A6622F1BD553}" type="slidenum">
              <a:rPr lang="en-US" smtClean="0"/>
              <a:pPr/>
              <a:t>3</a:t>
            </a:fld>
            <a:endParaRPr lang="en-US"/>
          </a:p>
        </p:txBody>
      </p:sp>
      <p:sp>
        <p:nvSpPr>
          <p:cNvPr id="8" name="Footer Placeholder 7"/>
          <p:cNvSpPr>
            <a:spLocks noGrp="1"/>
          </p:cNvSpPr>
          <p:nvPr>
            <p:ph type="ftr" sz="quarter" idx="11"/>
          </p:nvPr>
        </p:nvSpPr>
        <p:spPr/>
        <p:txBody>
          <a:bodyPr/>
          <a:lstStyle/>
          <a:p>
            <a:r>
              <a:rPr lang="en-IN"/>
              <a:t>Cloud Computing MTech IT CEG campus</a:t>
            </a:r>
            <a:endParaRPr lang="en-US"/>
          </a:p>
        </p:txBody>
      </p:sp>
    </p:spTree>
    <p:extLst>
      <p:ext uri="{BB962C8B-B14F-4D97-AF65-F5344CB8AC3E}">
        <p14:creationId xmlns:p14="http://schemas.microsoft.com/office/powerpoint/2010/main" val="32502926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Virtualization Architecture</a:t>
            </a:r>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61" r="-1785"/>
          <a:stretch/>
        </p:blipFill>
        <p:spPr>
          <a:xfrm>
            <a:off x="1028673" y="3439748"/>
            <a:ext cx="7676058" cy="3428710"/>
          </a:xfrm>
        </p:spPr>
      </p:pic>
      <p:sp>
        <p:nvSpPr>
          <p:cNvPr id="16" name="Text Box 6"/>
          <p:cNvSpPr txBox="1">
            <a:spLocks noChangeArrowheads="1"/>
          </p:cNvSpPr>
          <p:nvPr/>
        </p:nvSpPr>
        <p:spPr bwMode="auto">
          <a:xfrm>
            <a:off x="642938" y="1352880"/>
            <a:ext cx="8272462" cy="21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 typeface="Arial" charset="0"/>
              <a:buChar char="•"/>
            </a:pPr>
            <a:r>
              <a:rPr lang="en-US" sz="3000" b="0">
                <a:latin typeface="Times New Roman" pitchFamily="18" charset="0"/>
                <a:ea typeface="+mn-ea"/>
                <a:cs typeface="Times New Roman" pitchFamily="18" charset="0"/>
              </a:rPr>
              <a:t>A Virtual machine (VM) is an isolated runtime environment (guest OS and applications) </a:t>
            </a:r>
          </a:p>
          <a:p>
            <a:pPr algn="just">
              <a:spcBef>
                <a:spcPts val="650"/>
              </a:spcBef>
              <a:spcAft>
                <a:spcPts val="650"/>
              </a:spcAft>
              <a:buFontTx/>
              <a:buChar char="•"/>
            </a:pPr>
            <a:r>
              <a:rPr lang="en-US" sz="3000" b="0">
                <a:latin typeface="Times New Roman" pitchFamily="18" charset="0"/>
                <a:ea typeface="+mn-ea"/>
                <a:cs typeface="Times New Roman" pitchFamily="18" charset="0"/>
              </a:rPr>
              <a:t>Multiple virtual systems (VMs) can run on a single physical system </a:t>
            </a:r>
          </a:p>
        </p:txBody>
      </p:sp>
    </p:spTree>
    <p:extLst>
      <p:ext uri="{BB962C8B-B14F-4D97-AF65-F5344CB8AC3E}">
        <p14:creationId xmlns:p14="http://schemas.microsoft.com/office/powerpoint/2010/main" val="315077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Virtualization</a:t>
            </a:r>
          </a:p>
        </p:txBody>
      </p:sp>
      <p:sp>
        <p:nvSpPr>
          <p:cNvPr id="3" name="Content Placeholder 2"/>
          <p:cNvSpPr>
            <a:spLocks noGrp="1"/>
          </p:cNvSpPr>
          <p:nvPr>
            <p:ph idx="1"/>
          </p:nvPr>
        </p:nvSpPr>
        <p:spPr>
          <a:xfrm>
            <a:off x="457200" y="1600200"/>
            <a:ext cx="8229600" cy="5017572"/>
          </a:xfrm>
        </p:spPr>
        <p:txBody>
          <a:bodyPr>
            <a:normAutofit lnSpcReduction="10000"/>
          </a:bodyPr>
          <a:lstStyle/>
          <a:p>
            <a:pPr algn="just"/>
            <a:r>
              <a:rPr lang="en-US">
                <a:latin typeface="Times New Roman" pitchFamily="18" charset="0"/>
                <a:cs typeface="Times New Roman" pitchFamily="18" charset="0"/>
              </a:rPr>
              <a:t>Sharing of resources helps </a:t>
            </a:r>
            <a:r>
              <a:rPr lang="en-US">
                <a:solidFill>
                  <a:srgbClr val="FF0000"/>
                </a:solidFill>
                <a:latin typeface="Times New Roman" pitchFamily="18" charset="0"/>
                <a:cs typeface="Times New Roman" pitchFamily="18" charset="0"/>
              </a:rPr>
              <a:t>cost reduction</a:t>
            </a:r>
          </a:p>
          <a:p>
            <a:pPr algn="just"/>
            <a:r>
              <a:rPr lang="en-US">
                <a:solidFill>
                  <a:srgbClr val="FF0000"/>
                </a:solidFill>
                <a:latin typeface="Times New Roman" pitchFamily="18" charset="0"/>
                <a:cs typeface="Times New Roman" pitchFamily="18" charset="0"/>
              </a:rPr>
              <a:t>Isolation</a:t>
            </a:r>
            <a:r>
              <a:rPr lang="en-US">
                <a:latin typeface="Times New Roman" pitchFamily="18" charset="0"/>
                <a:cs typeface="Times New Roman" pitchFamily="18" charset="0"/>
              </a:rPr>
              <a:t>: Virtual machines are isolated from each other as if they are physically separated</a:t>
            </a:r>
          </a:p>
          <a:p>
            <a:pPr marL="338138"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solidFill>
                  <a:srgbClr val="FF0000"/>
                </a:solidFill>
                <a:latin typeface="Times New Roman" pitchFamily="18" charset="0"/>
                <a:cs typeface="Times New Roman" pitchFamily="18" charset="0"/>
              </a:rPr>
              <a:t>Persistent and Non Persistent </a:t>
            </a:r>
          </a:p>
          <a:p>
            <a:pPr marL="966788" lvl="1"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Support for keep/drop the changes made in VM images</a:t>
            </a:r>
          </a:p>
          <a:p>
            <a:pPr algn="just"/>
            <a:r>
              <a:rPr lang="en-US">
                <a:solidFill>
                  <a:srgbClr val="FF0000"/>
                </a:solidFill>
                <a:latin typeface="Times New Roman" pitchFamily="18" charset="0"/>
                <a:cs typeface="Times New Roman" pitchFamily="18" charset="0"/>
              </a:rPr>
              <a:t>Hardware Independence</a:t>
            </a:r>
            <a:r>
              <a:rPr lang="en-US">
                <a:latin typeface="Times New Roman" pitchFamily="18" charset="0"/>
                <a:cs typeface="Times New Roman" pitchFamily="18" charset="0"/>
              </a:rPr>
              <a:t>: Virtual machines run independently of underlying hardware</a:t>
            </a:r>
          </a:p>
          <a:p>
            <a:pPr algn="just"/>
            <a:r>
              <a:rPr lang="en-US">
                <a:solidFill>
                  <a:srgbClr val="FF0000"/>
                </a:solidFill>
                <a:latin typeface="Times New Roman" pitchFamily="18" charset="0"/>
                <a:cs typeface="Times New Roman" pitchFamily="18" charset="0"/>
              </a:rPr>
              <a:t>Portability:</a:t>
            </a:r>
            <a:r>
              <a:rPr lang="en-US">
                <a:latin typeface="Times New Roman" pitchFamily="18" charset="0"/>
                <a:cs typeface="Times New Roman" pitchFamily="18" charset="0"/>
              </a:rPr>
              <a:t> Virtual machines can be migrated between different hosts. </a:t>
            </a:r>
          </a:p>
        </p:txBody>
      </p:sp>
    </p:spTree>
    <p:extLst>
      <p:ext uri="{BB962C8B-B14F-4D97-AF65-F5344CB8AC3E}">
        <p14:creationId xmlns:p14="http://schemas.microsoft.com/office/powerpoint/2010/main" val="338140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38138"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Undoable and Append</a:t>
            </a:r>
          </a:p>
          <a:p>
            <a:pPr marL="966788" lvl="1"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Allows undo and append options in VM images</a:t>
            </a:r>
          </a:p>
          <a:p>
            <a:pPr marL="338138"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Reusable</a:t>
            </a:r>
          </a:p>
          <a:p>
            <a:pPr marL="966788" lvl="1"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One VM created can be reused somewhere else</a:t>
            </a:r>
          </a:p>
          <a:p>
            <a:pPr marL="338138"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Load balancing</a:t>
            </a:r>
          </a:p>
          <a:p>
            <a:pPr marL="966788" lvl="1"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Create VM for new work loads</a:t>
            </a:r>
          </a:p>
          <a:p>
            <a:pPr marL="338138"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Increased Resource utilization </a:t>
            </a:r>
          </a:p>
          <a:p>
            <a:pPr marL="966788" lvl="1" indent="-338138">
              <a:lnSpc>
                <a:spcPct val="106000"/>
              </a:lnSpc>
              <a:tabLst>
                <a:tab pos="338138"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atin typeface="Times New Roman" pitchFamily="18" charset="0"/>
                <a:cs typeface="Times New Roman" pitchFamily="18" charset="0"/>
              </a:rPr>
              <a:t>Create VM in the under utilized resources</a:t>
            </a:r>
            <a:endParaRPr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Footer Placeholder 4"/>
          <p:cNvSpPr>
            <a:spLocks noGrp="1"/>
          </p:cNvSpPr>
          <p:nvPr>
            <p:ph type="ftr" sz="quarter" idx="10"/>
          </p:nvPr>
        </p:nvSpPr>
        <p:spPr>
          <a:xfrm>
            <a:off x="6553200" y="6248400"/>
            <a:ext cx="2133600" cy="457200"/>
          </a:xfrm>
          <a:noFill/>
        </p:spPr>
        <p:txBody>
          <a:bodyPr/>
          <a:lstStyle/>
          <a:p>
            <a:pPr algn="r"/>
            <a:r>
              <a:rPr lang="en-IN">
                <a:latin typeface="Arial Black" pitchFamily="34" charset="0"/>
                <a:cs typeface="Arial" pitchFamily="34" charset="0"/>
              </a:rPr>
              <a:t>Cloud Computing MTech IT CEG campus</a:t>
            </a:r>
            <a:endParaRPr lang="en-GB">
              <a:latin typeface="Arial Black" pitchFamily="34" charset="0"/>
              <a:cs typeface="Arial" pitchFamily="34" charset="0"/>
            </a:endParaRPr>
          </a:p>
        </p:txBody>
      </p:sp>
      <p:sp>
        <p:nvSpPr>
          <p:cNvPr id="94212" name="Slide Number Placeholder 5"/>
          <p:cNvSpPr>
            <a:spLocks noGrp="1"/>
          </p:cNvSpPr>
          <p:nvPr>
            <p:ph type="sldNum" sz="quarter" idx="11"/>
          </p:nvPr>
        </p:nvSpPr>
        <p:spPr>
          <a:xfrm>
            <a:off x="990600" y="6245225"/>
            <a:ext cx="1524000" cy="476250"/>
          </a:xfrm>
          <a:noFill/>
        </p:spPr>
        <p:txBody>
          <a:bodyPr/>
          <a:lstStyle/>
          <a:p>
            <a:pPr algn="l"/>
            <a:r>
              <a:rPr lang="en-GB">
                <a:latin typeface="Arial" pitchFamily="34" charset="0"/>
                <a:cs typeface="Arial" pitchFamily="34" charset="0"/>
              </a:rPr>
              <a:t>Slide </a:t>
            </a:r>
            <a:fld id="{6AA7CC6D-FED0-4EE2-80B8-2AB2B176ACA4}" type="slidenum">
              <a:rPr lang="en-GB" smtClean="0">
                <a:latin typeface="Arial" pitchFamily="34" charset="0"/>
                <a:cs typeface="Arial" pitchFamily="34" charset="0"/>
              </a:rPr>
              <a:pPr algn="l"/>
              <a:t>7</a:t>
            </a:fld>
            <a:r>
              <a:rPr lang="en-GB">
                <a:latin typeface="Arial" pitchFamily="34" charset="0"/>
                <a:cs typeface="Arial" pitchFamily="34" charset="0"/>
              </a:rPr>
              <a:t>/144</a:t>
            </a:r>
          </a:p>
        </p:txBody>
      </p:sp>
      <p:sp>
        <p:nvSpPr>
          <p:cNvPr id="94213" name="Rectangle 1"/>
          <p:cNvSpPr>
            <a:spLocks noGrp="1" noChangeArrowheads="1"/>
          </p:cNvSpPr>
          <p:nvPr>
            <p:ph type="title"/>
          </p:nvPr>
        </p:nvSpPr>
        <p:spPr>
          <a:xfrm>
            <a:off x="457200" y="304800"/>
            <a:ext cx="8229600" cy="685800"/>
          </a:xfrm>
        </p:spPr>
        <p:txBody>
          <a:bodyPr anchor="t">
            <a:spAutoFit/>
          </a:bodyPr>
          <a:lstStyle/>
          <a:p>
            <a:pPr>
              <a:lnSpc>
                <a:spcPct val="8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t>Virtualization Functions and Benefits</a:t>
            </a:r>
          </a:p>
        </p:txBody>
      </p:sp>
      <p:sp>
        <p:nvSpPr>
          <p:cNvPr id="94214" name="Rectangle 2"/>
          <p:cNvSpPr>
            <a:spLocks noChangeArrowheads="1"/>
          </p:cNvSpPr>
          <p:nvPr/>
        </p:nvSpPr>
        <p:spPr bwMode="auto">
          <a:xfrm>
            <a:off x="4603750" y="3865563"/>
            <a:ext cx="4486275" cy="2947987"/>
          </a:xfrm>
          <a:prstGeom prst="rect">
            <a:avLst/>
          </a:prstGeom>
          <a:solidFill>
            <a:srgbClr val="F0F0F0"/>
          </a:solidFill>
          <a:ln w="12600">
            <a:solidFill>
              <a:srgbClr val="000000"/>
            </a:solidFill>
            <a:miter lim="800000"/>
            <a:headEnd/>
            <a:tailEnd/>
          </a:ln>
        </p:spPr>
        <p:txBody>
          <a:bodyPr wrap="none" anchor="ctr"/>
          <a:lstStyle/>
          <a:p>
            <a:endParaRPr lang="en-US"/>
          </a:p>
        </p:txBody>
      </p:sp>
      <p:sp>
        <p:nvSpPr>
          <p:cNvPr id="94215" name="Rectangle 3"/>
          <p:cNvSpPr>
            <a:spLocks noChangeArrowheads="1"/>
          </p:cNvSpPr>
          <p:nvPr/>
        </p:nvSpPr>
        <p:spPr bwMode="auto">
          <a:xfrm>
            <a:off x="4603750" y="854075"/>
            <a:ext cx="4486275" cy="2947988"/>
          </a:xfrm>
          <a:prstGeom prst="rect">
            <a:avLst/>
          </a:prstGeom>
          <a:solidFill>
            <a:srgbClr val="F0F0F0"/>
          </a:solidFill>
          <a:ln w="12600">
            <a:solidFill>
              <a:srgbClr val="000000"/>
            </a:solidFill>
            <a:miter lim="800000"/>
            <a:headEnd/>
            <a:tailEnd/>
          </a:ln>
        </p:spPr>
        <p:txBody>
          <a:bodyPr wrap="none" anchor="ctr"/>
          <a:lstStyle/>
          <a:p>
            <a:endParaRPr lang="en-US"/>
          </a:p>
        </p:txBody>
      </p:sp>
      <p:sp>
        <p:nvSpPr>
          <p:cNvPr id="94216" name="Rectangle 4"/>
          <p:cNvSpPr>
            <a:spLocks noChangeArrowheads="1"/>
          </p:cNvSpPr>
          <p:nvPr/>
        </p:nvSpPr>
        <p:spPr bwMode="auto">
          <a:xfrm>
            <a:off x="53975" y="854075"/>
            <a:ext cx="4486275" cy="2947988"/>
          </a:xfrm>
          <a:prstGeom prst="rect">
            <a:avLst/>
          </a:prstGeom>
          <a:solidFill>
            <a:srgbClr val="F0F0F0"/>
          </a:solidFill>
          <a:ln w="12600">
            <a:solidFill>
              <a:srgbClr val="000000"/>
            </a:solidFill>
            <a:miter lim="800000"/>
            <a:headEnd/>
            <a:tailEnd/>
          </a:ln>
        </p:spPr>
        <p:txBody>
          <a:bodyPr wrap="none" anchor="ctr"/>
          <a:lstStyle/>
          <a:p>
            <a:endParaRPr lang="en-US"/>
          </a:p>
        </p:txBody>
      </p:sp>
      <p:sp>
        <p:nvSpPr>
          <p:cNvPr id="94217" name="Rectangle 5"/>
          <p:cNvSpPr>
            <a:spLocks noChangeArrowheads="1"/>
          </p:cNvSpPr>
          <p:nvPr/>
        </p:nvSpPr>
        <p:spPr bwMode="auto">
          <a:xfrm>
            <a:off x="379413" y="1030288"/>
            <a:ext cx="2963862" cy="647700"/>
          </a:xfrm>
          <a:prstGeom prst="rect">
            <a:avLst/>
          </a:prstGeom>
          <a:solidFill>
            <a:srgbClr val="CFCFFF"/>
          </a:solidFill>
          <a:ln w="12600">
            <a:solidFill>
              <a:srgbClr val="000000"/>
            </a:solidFill>
            <a:miter lim="800000"/>
            <a:headEnd/>
            <a:tailEnd/>
          </a:ln>
        </p:spPr>
        <p:txBody>
          <a:bodyPr wrap="none" anchor="ctr"/>
          <a:lstStyle/>
          <a:p>
            <a:endParaRPr lang="en-US"/>
          </a:p>
        </p:txBody>
      </p:sp>
      <p:sp>
        <p:nvSpPr>
          <p:cNvPr id="94218" name="Rectangle 6"/>
          <p:cNvSpPr>
            <a:spLocks noChangeArrowheads="1"/>
          </p:cNvSpPr>
          <p:nvPr/>
        </p:nvSpPr>
        <p:spPr bwMode="auto">
          <a:xfrm>
            <a:off x="744538" y="2381250"/>
            <a:ext cx="2233612" cy="523875"/>
          </a:xfrm>
          <a:prstGeom prst="rect">
            <a:avLst/>
          </a:prstGeom>
          <a:solidFill>
            <a:srgbClr val="FFFFA4"/>
          </a:solidFill>
          <a:ln w="12600">
            <a:solidFill>
              <a:srgbClr val="000000"/>
            </a:solidFill>
            <a:miter lim="800000"/>
            <a:headEnd/>
            <a:tailEnd/>
          </a:ln>
        </p:spPr>
        <p:txBody>
          <a:bodyPr wrap="none" anchor="ctr"/>
          <a:lstStyle/>
          <a:p>
            <a:endParaRPr lang="en-US"/>
          </a:p>
        </p:txBody>
      </p:sp>
      <p:sp>
        <p:nvSpPr>
          <p:cNvPr id="94219" name="Freeform 7"/>
          <p:cNvSpPr>
            <a:spLocks noChangeArrowheads="1"/>
          </p:cNvSpPr>
          <p:nvPr/>
        </p:nvSpPr>
        <p:spPr bwMode="auto">
          <a:xfrm>
            <a:off x="382588" y="1714500"/>
            <a:ext cx="2946400" cy="625475"/>
          </a:xfrm>
          <a:custGeom>
            <a:avLst/>
            <a:gdLst>
              <a:gd name="T0" fmla="*/ 2147483647 w 1847"/>
              <a:gd name="T1" fmla="*/ 2147483647 h 405"/>
              <a:gd name="T2" fmla="*/ 2147483647 w 1847"/>
              <a:gd name="T3" fmla="*/ 0 h 405"/>
              <a:gd name="T4" fmla="*/ 0 w 1847"/>
              <a:gd name="T5" fmla="*/ 0 h 405"/>
              <a:gd name="T6" fmla="*/ 2147483647 w 1847"/>
              <a:gd name="T7" fmla="*/ 2147483647 h 405"/>
              <a:gd name="T8" fmla="*/ 0 60000 65536"/>
              <a:gd name="T9" fmla="*/ 0 60000 65536"/>
              <a:gd name="T10" fmla="*/ 0 60000 65536"/>
              <a:gd name="T11" fmla="*/ 0 60000 65536"/>
              <a:gd name="T12" fmla="*/ 0 w 1847"/>
              <a:gd name="T13" fmla="*/ 0 h 405"/>
              <a:gd name="T14" fmla="*/ 1847 w 1847"/>
              <a:gd name="T15" fmla="*/ 405 h 405"/>
            </a:gdLst>
            <a:ahLst/>
            <a:cxnLst>
              <a:cxn ang="T8">
                <a:pos x="T0" y="T1"/>
              </a:cxn>
              <a:cxn ang="T9">
                <a:pos x="T2" y="T3"/>
              </a:cxn>
              <a:cxn ang="T10">
                <a:pos x="T4" y="T5"/>
              </a:cxn>
              <a:cxn ang="T11">
                <a:pos x="T6" y="T7"/>
              </a:cxn>
            </a:cxnLst>
            <a:rect l="T12" t="T13" r="T14" b="T15"/>
            <a:pathLst>
              <a:path w="1847" h="405">
                <a:moveTo>
                  <a:pt x="1623" y="405"/>
                </a:moveTo>
                <a:lnTo>
                  <a:pt x="1847" y="0"/>
                </a:lnTo>
                <a:lnTo>
                  <a:pt x="0" y="0"/>
                </a:lnTo>
                <a:lnTo>
                  <a:pt x="224" y="405"/>
                </a:lnTo>
                <a:close/>
              </a:path>
            </a:pathLst>
          </a:custGeom>
          <a:solidFill>
            <a:srgbClr val="BCFFBC"/>
          </a:solidFill>
          <a:ln w="12600">
            <a:solidFill>
              <a:srgbClr val="000000"/>
            </a:solidFill>
            <a:round/>
            <a:headEnd/>
            <a:tailEnd/>
          </a:ln>
        </p:spPr>
        <p:txBody>
          <a:bodyPr wrap="none" anchor="ctr"/>
          <a:lstStyle/>
          <a:p>
            <a:endParaRPr lang="en-US"/>
          </a:p>
        </p:txBody>
      </p:sp>
      <p:sp>
        <p:nvSpPr>
          <p:cNvPr id="94220" name="Text Box 8"/>
          <p:cNvSpPr txBox="1">
            <a:spLocks noChangeArrowheads="1"/>
          </p:cNvSpPr>
          <p:nvPr/>
        </p:nvSpPr>
        <p:spPr bwMode="auto">
          <a:xfrm>
            <a:off x="1430338" y="1878637"/>
            <a:ext cx="852487" cy="274638"/>
          </a:xfrm>
          <a:prstGeom prst="rect">
            <a:avLst/>
          </a:prstGeom>
          <a:noFill/>
          <a:ln w="9525">
            <a:noFill/>
            <a:round/>
            <a:headEnd/>
            <a:tailEnd/>
          </a:ln>
        </p:spPr>
        <p:txBody>
          <a:bodyPr wrap="none" lIns="0" tIns="0" rIns="0" bIns="0" anchor="ctr">
            <a:spAutoFit/>
          </a:bodyPr>
          <a:lstStyle/>
          <a:p>
            <a:pPr algn="ctr">
              <a:spcAft>
                <a:spcPts val="338"/>
              </a:spcAft>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rPr>
              <a:t>Sharing</a:t>
            </a:r>
          </a:p>
        </p:txBody>
      </p:sp>
      <p:sp>
        <p:nvSpPr>
          <p:cNvPr id="94221" name="Freeform 9"/>
          <p:cNvSpPr>
            <a:spLocks noChangeArrowheads="1"/>
          </p:cNvSpPr>
          <p:nvPr/>
        </p:nvSpPr>
        <p:spPr bwMode="auto">
          <a:xfrm>
            <a:off x="1654175" y="2446338"/>
            <a:ext cx="373063" cy="366712"/>
          </a:xfrm>
          <a:custGeom>
            <a:avLst/>
            <a:gdLst>
              <a:gd name="T0" fmla="*/ 0 w 233"/>
              <a:gd name="T1" fmla="*/ 2147483647 h 237"/>
              <a:gd name="T2" fmla="*/ 0 w 233"/>
              <a:gd name="T3" fmla="*/ 2147483647 h 237"/>
              <a:gd name="T4" fmla="*/ 2147483647 w 233"/>
              <a:gd name="T5" fmla="*/ 2147483647 h 237"/>
              <a:gd name="T6" fmla="*/ 2147483647 w 233"/>
              <a:gd name="T7" fmla="*/ 2147483647 h 237"/>
              <a:gd name="T8" fmla="*/ 2147483647 w 233"/>
              <a:gd name="T9" fmla="*/ 0 h 237"/>
              <a:gd name="T10" fmla="*/ 2147483647 w 233"/>
              <a:gd name="T11" fmla="*/ 0 h 237"/>
              <a:gd name="T12" fmla="*/ 0 60000 65536"/>
              <a:gd name="T13" fmla="*/ 0 60000 65536"/>
              <a:gd name="T14" fmla="*/ 0 60000 65536"/>
              <a:gd name="T15" fmla="*/ 0 60000 65536"/>
              <a:gd name="T16" fmla="*/ 0 60000 65536"/>
              <a:gd name="T17" fmla="*/ 0 60000 65536"/>
              <a:gd name="T18" fmla="*/ 0 w 233"/>
              <a:gd name="T19" fmla="*/ 0 h 237"/>
              <a:gd name="T20" fmla="*/ 233 w 233"/>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33" h="237">
                <a:moveTo>
                  <a:pt x="0" y="58"/>
                </a:moveTo>
                <a:lnTo>
                  <a:pt x="0" y="237"/>
                </a:lnTo>
                <a:lnTo>
                  <a:pt x="175" y="237"/>
                </a:lnTo>
                <a:lnTo>
                  <a:pt x="233" y="178"/>
                </a:lnTo>
                <a:lnTo>
                  <a:pt x="233" y="0"/>
                </a:lnTo>
                <a:lnTo>
                  <a:pt x="57" y="0"/>
                </a:lnTo>
                <a:close/>
              </a:path>
            </a:pathLst>
          </a:custGeom>
          <a:solidFill>
            <a:srgbClr val="4854E2"/>
          </a:solidFill>
          <a:ln w="9525">
            <a:noFill/>
            <a:round/>
            <a:headEnd/>
            <a:tailEnd/>
          </a:ln>
        </p:spPr>
        <p:txBody>
          <a:bodyPr wrap="none" anchor="ctr"/>
          <a:lstStyle/>
          <a:p>
            <a:endParaRPr lang="en-US"/>
          </a:p>
        </p:txBody>
      </p:sp>
      <p:sp>
        <p:nvSpPr>
          <p:cNvPr id="94222" name="Freeform 10"/>
          <p:cNvSpPr>
            <a:spLocks noChangeArrowheads="1"/>
          </p:cNvSpPr>
          <p:nvPr/>
        </p:nvSpPr>
        <p:spPr bwMode="auto">
          <a:xfrm>
            <a:off x="1649413" y="2446338"/>
            <a:ext cx="377825" cy="90487"/>
          </a:xfrm>
          <a:custGeom>
            <a:avLst/>
            <a:gdLst>
              <a:gd name="T0" fmla="*/ 2147483647 w 237"/>
              <a:gd name="T1" fmla="*/ 2147483647 h 58"/>
              <a:gd name="T2" fmla="*/ 2147483647 w 237"/>
              <a:gd name="T3" fmla="*/ 0 h 58"/>
              <a:gd name="T4" fmla="*/ 2147483647 w 237"/>
              <a:gd name="T5" fmla="*/ 0 h 58"/>
              <a:gd name="T6" fmla="*/ 0 w 237"/>
              <a:gd name="T7" fmla="*/ 2147483647 h 58"/>
              <a:gd name="T8" fmla="*/ 0 60000 65536"/>
              <a:gd name="T9" fmla="*/ 0 60000 65536"/>
              <a:gd name="T10" fmla="*/ 0 60000 65536"/>
              <a:gd name="T11" fmla="*/ 0 60000 65536"/>
              <a:gd name="T12" fmla="*/ 0 w 237"/>
              <a:gd name="T13" fmla="*/ 0 h 58"/>
              <a:gd name="T14" fmla="*/ 237 w 237"/>
              <a:gd name="T15" fmla="*/ 58 h 58"/>
            </a:gdLst>
            <a:ahLst/>
            <a:cxnLst>
              <a:cxn ang="T8">
                <a:pos x="T0" y="T1"/>
              </a:cxn>
              <a:cxn ang="T9">
                <a:pos x="T2" y="T3"/>
              </a:cxn>
              <a:cxn ang="T10">
                <a:pos x="T4" y="T5"/>
              </a:cxn>
              <a:cxn ang="T11">
                <a:pos x="T6" y="T7"/>
              </a:cxn>
            </a:cxnLst>
            <a:rect l="T12" t="T13" r="T14" b="T15"/>
            <a:pathLst>
              <a:path w="237" h="58">
                <a:moveTo>
                  <a:pt x="179" y="58"/>
                </a:moveTo>
                <a:lnTo>
                  <a:pt x="237" y="0"/>
                </a:lnTo>
                <a:lnTo>
                  <a:pt x="61" y="0"/>
                </a:lnTo>
                <a:lnTo>
                  <a:pt x="0" y="58"/>
                </a:lnTo>
                <a:close/>
              </a:path>
            </a:pathLst>
          </a:custGeom>
          <a:solidFill>
            <a:srgbClr val="FF0000"/>
          </a:solidFill>
          <a:ln w="9525">
            <a:noFill/>
            <a:round/>
            <a:headEnd/>
            <a:tailEnd/>
          </a:ln>
        </p:spPr>
        <p:txBody>
          <a:bodyPr wrap="none" anchor="ctr"/>
          <a:lstStyle/>
          <a:p>
            <a:endParaRPr lang="en-US"/>
          </a:p>
        </p:txBody>
      </p:sp>
      <p:sp>
        <p:nvSpPr>
          <p:cNvPr id="94223" name="Freeform 11"/>
          <p:cNvSpPr>
            <a:spLocks noChangeArrowheads="1"/>
          </p:cNvSpPr>
          <p:nvPr/>
        </p:nvSpPr>
        <p:spPr bwMode="auto">
          <a:xfrm>
            <a:off x="1933575" y="2446338"/>
            <a:ext cx="93663" cy="366712"/>
          </a:xfrm>
          <a:custGeom>
            <a:avLst/>
            <a:gdLst>
              <a:gd name="T0" fmla="*/ 2147483647 w 58"/>
              <a:gd name="T1" fmla="*/ 0 h 237"/>
              <a:gd name="T2" fmla="*/ 2147483647 w 58"/>
              <a:gd name="T3" fmla="*/ 2147483647 h 237"/>
              <a:gd name="T4" fmla="*/ 0 w 58"/>
              <a:gd name="T5" fmla="*/ 2147483647 h 237"/>
              <a:gd name="T6" fmla="*/ 0 w 58"/>
              <a:gd name="T7" fmla="*/ 2147483647 h 237"/>
              <a:gd name="T8" fmla="*/ 0 60000 65536"/>
              <a:gd name="T9" fmla="*/ 0 60000 65536"/>
              <a:gd name="T10" fmla="*/ 0 60000 65536"/>
              <a:gd name="T11" fmla="*/ 0 60000 65536"/>
              <a:gd name="T12" fmla="*/ 0 w 58"/>
              <a:gd name="T13" fmla="*/ 0 h 237"/>
              <a:gd name="T14" fmla="*/ 58 w 58"/>
              <a:gd name="T15" fmla="*/ 237 h 237"/>
            </a:gdLst>
            <a:ahLst/>
            <a:cxnLst>
              <a:cxn ang="T8">
                <a:pos x="T0" y="T1"/>
              </a:cxn>
              <a:cxn ang="T9">
                <a:pos x="T2" y="T3"/>
              </a:cxn>
              <a:cxn ang="T10">
                <a:pos x="T4" y="T5"/>
              </a:cxn>
              <a:cxn ang="T11">
                <a:pos x="T6" y="T7"/>
              </a:cxn>
            </a:cxnLst>
            <a:rect l="T12" t="T13" r="T14" b="T15"/>
            <a:pathLst>
              <a:path w="58" h="237">
                <a:moveTo>
                  <a:pt x="58" y="0"/>
                </a:moveTo>
                <a:lnTo>
                  <a:pt x="58" y="178"/>
                </a:lnTo>
                <a:lnTo>
                  <a:pt x="0" y="237"/>
                </a:lnTo>
                <a:lnTo>
                  <a:pt x="0" y="58"/>
                </a:lnTo>
                <a:close/>
              </a:path>
            </a:pathLst>
          </a:custGeom>
          <a:solidFill>
            <a:srgbClr val="00CE00"/>
          </a:solidFill>
          <a:ln w="9525">
            <a:noFill/>
            <a:round/>
            <a:headEnd/>
            <a:tailEnd/>
          </a:ln>
        </p:spPr>
        <p:txBody>
          <a:bodyPr wrap="none" anchor="ctr"/>
          <a:lstStyle/>
          <a:p>
            <a:endParaRPr lang="en-US"/>
          </a:p>
        </p:txBody>
      </p:sp>
      <p:sp>
        <p:nvSpPr>
          <p:cNvPr id="94224" name="Freeform 12"/>
          <p:cNvSpPr>
            <a:spLocks noChangeArrowheads="1"/>
          </p:cNvSpPr>
          <p:nvPr/>
        </p:nvSpPr>
        <p:spPr bwMode="auto">
          <a:xfrm>
            <a:off x="1654175" y="2446338"/>
            <a:ext cx="373063" cy="366712"/>
          </a:xfrm>
          <a:custGeom>
            <a:avLst/>
            <a:gdLst>
              <a:gd name="T0" fmla="*/ 0 w 233"/>
              <a:gd name="T1" fmla="*/ 2147483647 h 237"/>
              <a:gd name="T2" fmla="*/ 0 w 233"/>
              <a:gd name="T3" fmla="*/ 2147483647 h 237"/>
              <a:gd name="T4" fmla="*/ 2147483647 w 233"/>
              <a:gd name="T5" fmla="*/ 2147483647 h 237"/>
              <a:gd name="T6" fmla="*/ 2147483647 w 233"/>
              <a:gd name="T7" fmla="*/ 2147483647 h 237"/>
              <a:gd name="T8" fmla="*/ 2147483647 w 233"/>
              <a:gd name="T9" fmla="*/ 0 h 237"/>
              <a:gd name="T10" fmla="*/ 2147483647 w 233"/>
              <a:gd name="T11" fmla="*/ 0 h 237"/>
              <a:gd name="T12" fmla="*/ 0 60000 65536"/>
              <a:gd name="T13" fmla="*/ 0 60000 65536"/>
              <a:gd name="T14" fmla="*/ 0 60000 65536"/>
              <a:gd name="T15" fmla="*/ 0 60000 65536"/>
              <a:gd name="T16" fmla="*/ 0 60000 65536"/>
              <a:gd name="T17" fmla="*/ 0 60000 65536"/>
              <a:gd name="T18" fmla="*/ 0 w 233"/>
              <a:gd name="T19" fmla="*/ 0 h 237"/>
              <a:gd name="T20" fmla="*/ 233 w 233"/>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33" h="237">
                <a:moveTo>
                  <a:pt x="0" y="58"/>
                </a:moveTo>
                <a:lnTo>
                  <a:pt x="0" y="237"/>
                </a:lnTo>
                <a:lnTo>
                  <a:pt x="175" y="237"/>
                </a:lnTo>
                <a:lnTo>
                  <a:pt x="233" y="178"/>
                </a:lnTo>
                <a:lnTo>
                  <a:pt x="233" y="0"/>
                </a:lnTo>
                <a:lnTo>
                  <a:pt x="57" y="0"/>
                </a:lnTo>
                <a:close/>
              </a:path>
            </a:pathLst>
          </a:custGeom>
          <a:noFill/>
          <a:ln w="12600">
            <a:solidFill>
              <a:srgbClr val="000000"/>
            </a:solidFill>
            <a:round/>
            <a:headEnd/>
            <a:tailEnd/>
          </a:ln>
        </p:spPr>
        <p:txBody>
          <a:bodyPr wrap="none" anchor="ctr"/>
          <a:lstStyle/>
          <a:p>
            <a:endParaRPr lang="en-US"/>
          </a:p>
        </p:txBody>
      </p:sp>
      <p:sp>
        <p:nvSpPr>
          <p:cNvPr id="94225" name="Freeform 13"/>
          <p:cNvSpPr>
            <a:spLocks noChangeArrowheads="1"/>
          </p:cNvSpPr>
          <p:nvPr/>
        </p:nvSpPr>
        <p:spPr bwMode="auto">
          <a:xfrm>
            <a:off x="1654175" y="2446338"/>
            <a:ext cx="373063" cy="90487"/>
          </a:xfrm>
          <a:custGeom>
            <a:avLst/>
            <a:gdLst>
              <a:gd name="T0" fmla="*/ 0 w 233"/>
              <a:gd name="T1" fmla="*/ 2147483647 h 58"/>
              <a:gd name="T2" fmla="*/ 2147483647 w 233"/>
              <a:gd name="T3" fmla="*/ 2147483647 h 58"/>
              <a:gd name="T4" fmla="*/ 2147483647 w 233"/>
              <a:gd name="T5" fmla="*/ 0 h 58"/>
              <a:gd name="T6" fmla="*/ 0 60000 65536"/>
              <a:gd name="T7" fmla="*/ 0 60000 65536"/>
              <a:gd name="T8" fmla="*/ 0 60000 65536"/>
              <a:gd name="T9" fmla="*/ 0 w 233"/>
              <a:gd name="T10" fmla="*/ 0 h 58"/>
              <a:gd name="T11" fmla="*/ 233 w 233"/>
              <a:gd name="T12" fmla="*/ 58 h 58"/>
            </a:gdLst>
            <a:ahLst/>
            <a:cxnLst>
              <a:cxn ang="T6">
                <a:pos x="T0" y="T1"/>
              </a:cxn>
              <a:cxn ang="T7">
                <a:pos x="T2" y="T3"/>
              </a:cxn>
              <a:cxn ang="T8">
                <a:pos x="T4" y="T5"/>
              </a:cxn>
            </a:cxnLst>
            <a:rect l="T9" t="T10" r="T11" b="T12"/>
            <a:pathLst>
              <a:path w="233" h="58">
                <a:moveTo>
                  <a:pt x="0" y="58"/>
                </a:moveTo>
                <a:lnTo>
                  <a:pt x="176" y="58"/>
                </a:lnTo>
                <a:lnTo>
                  <a:pt x="233" y="0"/>
                </a:lnTo>
              </a:path>
            </a:pathLst>
          </a:custGeom>
          <a:noFill/>
          <a:ln w="12600">
            <a:solidFill>
              <a:srgbClr val="000000"/>
            </a:solidFill>
            <a:round/>
            <a:headEnd/>
            <a:tailEnd/>
          </a:ln>
        </p:spPr>
        <p:txBody>
          <a:bodyPr wrap="none" anchor="ctr"/>
          <a:lstStyle/>
          <a:p>
            <a:endParaRPr lang="en-US"/>
          </a:p>
        </p:txBody>
      </p:sp>
      <p:sp>
        <p:nvSpPr>
          <p:cNvPr id="94226" name="Line 14"/>
          <p:cNvSpPr>
            <a:spLocks noChangeShapeType="1"/>
          </p:cNvSpPr>
          <p:nvPr/>
        </p:nvSpPr>
        <p:spPr bwMode="auto">
          <a:xfrm>
            <a:off x="1933575" y="2536825"/>
            <a:ext cx="1588" cy="276225"/>
          </a:xfrm>
          <a:prstGeom prst="line">
            <a:avLst/>
          </a:prstGeom>
          <a:noFill/>
          <a:ln w="12600">
            <a:solidFill>
              <a:srgbClr val="000000"/>
            </a:solidFill>
            <a:miter lim="800000"/>
            <a:headEnd/>
            <a:tailEnd/>
          </a:ln>
        </p:spPr>
        <p:txBody>
          <a:bodyPr/>
          <a:lstStyle/>
          <a:p>
            <a:endParaRPr lang="en-US"/>
          </a:p>
        </p:txBody>
      </p:sp>
      <p:sp>
        <p:nvSpPr>
          <p:cNvPr id="94227" name="Freeform 15"/>
          <p:cNvSpPr>
            <a:spLocks noChangeArrowheads="1"/>
          </p:cNvSpPr>
          <p:nvPr/>
        </p:nvSpPr>
        <p:spPr bwMode="auto">
          <a:xfrm>
            <a:off x="571500" y="1211263"/>
            <a:ext cx="282575" cy="271462"/>
          </a:xfrm>
          <a:custGeom>
            <a:avLst/>
            <a:gdLst>
              <a:gd name="T0" fmla="*/ 0 w 177"/>
              <a:gd name="T1" fmla="*/ 2147483647 h 176"/>
              <a:gd name="T2" fmla="*/ 0 w 177"/>
              <a:gd name="T3" fmla="*/ 2147483647 h 176"/>
              <a:gd name="T4" fmla="*/ 2147483647 w 177"/>
              <a:gd name="T5" fmla="*/ 2147483647 h 176"/>
              <a:gd name="T6" fmla="*/ 2147483647 w 177"/>
              <a:gd name="T7" fmla="*/ 2147483647 h 176"/>
              <a:gd name="T8" fmla="*/ 2147483647 w 177"/>
              <a:gd name="T9" fmla="*/ 0 h 176"/>
              <a:gd name="T10" fmla="*/ 2147483647 w 177"/>
              <a:gd name="T11" fmla="*/ 0 h 176"/>
              <a:gd name="T12" fmla="*/ 0 60000 65536"/>
              <a:gd name="T13" fmla="*/ 0 60000 65536"/>
              <a:gd name="T14" fmla="*/ 0 60000 65536"/>
              <a:gd name="T15" fmla="*/ 0 60000 65536"/>
              <a:gd name="T16" fmla="*/ 0 60000 65536"/>
              <a:gd name="T17" fmla="*/ 0 60000 65536"/>
              <a:gd name="T18" fmla="*/ 0 w 177"/>
              <a:gd name="T19" fmla="*/ 0 h 176"/>
              <a:gd name="T20" fmla="*/ 177 w 177"/>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77" h="176">
                <a:moveTo>
                  <a:pt x="0" y="43"/>
                </a:moveTo>
                <a:lnTo>
                  <a:pt x="0" y="176"/>
                </a:lnTo>
                <a:lnTo>
                  <a:pt x="133" y="176"/>
                </a:lnTo>
                <a:lnTo>
                  <a:pt x="177" y="132"/>
                </a:lnTo>
                <a:lnTo>
                  <a:pt x="177" y="0"/>
                </a:lnTo>
                <a:lnTo>
                  <a:pt x="45" y="0"/>
                </a:lnTo>
                <a:close/>
              </a:path>
            </a:pathLst>
          </a:custGeom>
          <a:solidFill>
            <a:srgbClr val="4854E2"/>
          </a:solidFill>
          <a:ln w="9525">
            <a:noFill/>
            <a:round/>
            <a:headEnd/>
            <a:tailEnd/>
          </a:ln>
        </p:spPr>
        <p:txBody>
          <a:bodyPr wrap="none" anchor="ctr"/>
          <a:lstStyle/>
          <a:p>
            <a:endParaRPr lang="en-US"/>
          </a:p>
        </p:txBody>
      </p:sp>
      <p:sp>
        <p:nvSpPr>
          <p:cNvPr id="94228" name="Freeform 16"/>
          <p:cNvSpPr>
            <a:spLocks noChangeArrowheads="1"/>
          </p:cNvSpPr>
          <p:nvPr/>
        </p:nvSpPr>
        <p:spPr bwMode="auto">
          <a:xfrm>
            <a:off x="571500" y="1211263"/>
            <a:ext cx="282575" cy="66675"/>
          </a:xfrm>
          <a:custGeom>
            <a:avLst/>
            <a:gdLst>
              <a:gd name="T0" fmla="*/ 2147483647 w 177"/>
              <a:gd name="T1" fmla="*/ 2147483647 h 43"/>
              <a:gd name="T2" fmla="*/ 2147483647 w 177"/>
              <a:gd name="T3" fmla="*/ 0 h 43"/>
              <a:gd name="T4" fmla="*/ 2147483647 w 177"/>
              <a:gd name="T5" fmla="*/ 0 h 43"/>
              <a:gd name="T6" fmla="*/ 0 w 177"/>
              <a:gd name="T7" fmla="*/ 2147483647 h 43"/>
              <a:gd name="T8" fmla="*/ 0 60000 65536"/>
              <a:gd name="T9" fmla="*/ 0 60000 65536"/>
              <a:gd name="T10" fmla="*/ 0 60000 65536"/>
              <a:gd name="T11" fmla="*/ 0 60000 65536"/>
              <a:gd name="T12" fmla="*/ 0 w 177"/>
              <a:gd name="T13" fmla="*/ 0 h 43"/>
              <a:gd name="T14" fmla="*/ 177 w 177"/>
              <a:gd name="T15" fmla="*/ 43 h 43"/>
            </a:gdLst>
            <a:ahLst/>
            <a:cxnLst>
              <a:cxn ang="T8">
                <a:pos x="T0" y="T1"/>
              </a:cxn>
              <a:cxn ang="T9">
                <a:pos x="T2" y="T3"/>
              </a:cxn>
              <a:cxn ang="T10">
                <a:pos x="T4" y="T5"/>
              </a:cxn>
              <a:cxn ang="T11">
                <a:pos x="T6" y="T7"/>
              </a:cxn>
            </a:cxnLst>
            <a:rect l="T12" t="T13" r="T14" b="T15"/>
            <a:pathLst>
              <a:path w="177" h="43">
                <a:moveTo>
                  <a:pt x="133" y="43"/>
                </a:moveTo>
                <a:lnTo>
                  <a:pt x="177" y="0"/>
                </a:lnTo>
                <a:lnTo>
                  <a:pt x="45" y="0"/>
                </a:lnTo>
                <a:lnTo>
                  <a:pt x="0" y="43"/>
                </a:lnTo>
                <a:close/>
              </a:path>
            </a:pathLst>
          </a:custGeom>
          <a:solidFill>
            <a:srgbClr val="6474E7"/>
          </a:solidFill>
          <a:ln w="9525">
            <a:noFill/>
            <a:round/>
            <a:headEnd/>
            <a:tailEnd/>
          </a:ln>
        </p:spPr>
        <p:txBody>
          <a:bodyPr wrap="none" anchor="ctr"/>
          <a:lstStyle/>
          <a:p>
            <a:endParaRPr lang="en-US"/>
          </a:p>
        </p:txBody>
      </p:sp>
      <p:sp>
        <p:nvSpPr>
          <p:cNvPr id="94229" name="Freeform 17"/>
          <p:cNvSpPr>
            <a:spLocks noChangeArrowheads="1"/>
          </p:cNvSpPr>
          <p:nvPr/>
        </p:nvSpPr>
        <p:spPr bwMode="auto">
          <a:xfrm>
            <a:off x="784225" y="1211263"/>
            <a:ext cx="69850" cy="271462"/>
          </a:xfrm>
          <a:custGeom>
            <a:avLst/>
            <a:gdLst>
              <a:gd name="T0" fmla="*/ 2147483647 w 44"/>
              <a:gd name="T1" fmla="*/ 0 h 176"/>
              <a:gd name="T2" fmla="*/ 2147483647 w 44"/>
              <a:gd name="T3" fmla="*/ 2147483647 h 176"/>
              <a:gd name="T4" fmla="*/ 0 w 44"/>
              <a:gd name="T5" fmla="*/ 2147483647 h 176"/>
              <a:gd name="T6" fmla="*/ 0 w 44"/>
              <a:gd name="T7" fmla="*/ 2147483647 h 176"/>
              <a:gd name="T8" fmla="*/ 0 60000 65536"/>
              <a:gd name="T9" fmla="*/ 0 60000 65536"/>
              <a:gd name="T10" fmla="*/ 0 60000 65536"/>
              <a:gd name="T11" fmla="*/ 0 60000 65536"/>
              <a:gd name="T12" fmla="*/ 0 w 44"/>
              <a:gd name="T13" fmla="*/ 0 h 176"/>
              <a:gd name="T14" fmla="*/ 44 w 44"/>
              <a:gd name="T15" fmla="*/ 176 h 176"/>
            </a:gdLst>
            <a:ahLst/>
            <a:cxnLst>
              <a:cxn ang="T8">
                <a:pos x="T0" y="T1"/>
              </a:cxn>
              <a:cxn ang="T9">
                <a:pos x="T2" y="T3"/>
              </a:cxn>
              <a:cxn ang="T10">
                <a:pos x="T4" y="T5"/>
              </a:cxn>
              <a:cxn ang="T11">
                <a:pos x="T6" y="T7"/>
              </a:cxn>
            </a:cxnLst>
            <a:rect l="T12" t="T13" r="T14" b="T15"/>
            <a:pathLst>
              <a:path w="44" h="176">
                <a:moveTo>
                  <a:pt x="44" y="0"/>
                </a:moveTo>
                <a:lnTo>
                  <a:pt x="44" y="132"/>
                </a:lnTo>
                <a:lnTo>
                  <a:pt x="0" y="176"/>
                </a:lnTo>
                <a:lnTo>
                  <a:pt x="0" y="43"/>
                </a:lnTo>
                <a:close/>
              </a:path>
            </a:pathLst>
          </a:custGeom>
          <a:solidFill>
            <a:srgbClr val="4040D0"/>
          </a:solidFill>
          <a:ln w="9525">
            <a:noFill/>
            <a:round/>
            <a:headEnd/>
            <a:tailEnd/>
          </a:ln>
        </p:spPr>
        <p:txBody>
          <a:bodyPr wrap="none" anchor="ctr"/>
          <a:lstStyle/>
          <a:p>
            <a:endParaRPr lang="en-US"/>
          </a:p>
        </p:txBody>
      </p:sp>
      <p:sp>
        <p:nvSpPr>
          <p:cNvPr id="94230" name="Freeform 18"/>
          <p:cNvSpPr>
            <a:spLocks noChangeArrowheads="1"/>
          </p:cNvSpPr>
          <p:nvPr/>
        </p:nvSpPr>
        <p:spPr bwMode="auto">
          <a:xfrm>
            <a:off x="571500" y="1211263"/>
            <a:ext cx="282575" cy="271462"/>
          </a:xfrm>
          <a:custGeom>
            <a:avLst/>
            <a:gdLst>
              <a:gd name="T0" fmla="*/ 0 w 177"/>
              <a:gd name="T1" fmla="*/ 2147483647 h 176"/>
              <a:gd name="T2" fmla="*/ 0 w 177"/>
              <a:gd name="T3" fmla="*/ 2147483647 h 176"/>
              <a:gd name="T4" fmla="*/ 2147483647 w 177"/>
              <a:gd name="T5" fmla="*/ 2147483647 h 176"/>
              <a:gd name="T6" fmla="*/ 2147483647 w 177"/>
              <a:gd name="T7" fmla="*/ 2147483647 h 176"/>
              <a:gd name="T8" fmla="*/ 2147483647 w 177"/>
              <a:gd name="T9" fmla="*/ 0 h 176"/>
              <a:gd name="T10" fmla="*/ 2147483647 w 177"/>
              <a:gd name="T11" fmla="*/ 0 h 176"/>
              <a:gd name="T12" fmla="*/ 0 60000 65536"/>
              <a:gd name="T13" fmla="*/ 0 60000 65536"/>
              <a:gd name="T14" fmla="*/ 0 60000 65536"/>
              <a:gd name="T15" fmla="*/ 0 60000 65536"/>
              <a:gd name="T16" fmla="*/ 0 60000 65536"/>
              <a:gd name="T17" fmla="*/ 0 60000 65536"/>
              <a:gd name="T18" fmla="*/ 0 w 177"/>
              <a:gd name="T19" fmla="*/ 0 h 176"/>
              <a:gd name="T20" fmla="*/ 177 w 177"/>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77" h="176">
                <a:moveTo>
                  <a:pt x="0" y="43"/>
                </a:moveTo>
                <a:lnTo>
                  <a:pt x="0" y="176"/>
                </a:lnTo>
                <a:lnTo>
                  <a:pt x="133" y="176"/>
                </a:lnTo>
                <a:lnTo>
                  <a:pt x="177" y="132"/>
                </a:lnTo>
                <a:lnTo>
                  <a:pt x="177" y="0"/>
                </a:lnTo>
                <a:lnTo>
                  <a:pt x="45" y="0"/>
                </a:lnTo>
                <a:close/>
              </a:path>
            </a:pathLst>
          </a:custGeom>
          <a:noFill/>
          <a:ln w="12600">
            <a:solidFill>
              <a:srgbClr val="000000"/>
            </a:solidFill>
            <a:round/>
            <a:headEnd/>
            <a:tailEnd/>
          </a:ln>
        </p:spPr>
        <p:txBody>
          <a:bodyPr wrap="none" anchor="ctr"/>
          <a:lstStyle/>
          <a:p>
            <a:endParaRPr lang="en-US"/>
          </a:p>
        </p:txBody>
      </p:sp>
      <p:sp>
        <p:nvSpPr>
          <p:cNvPr id="94231" name="Freeform 19"/>
          <p:cNvSpPr>
            <a:spLocks noChangeArrowheads="1"/>
          </p:cNvSpPr>
          <p:nvPr/>
        </p:nvSpPr>
        <p:spPr bwMode="auto">
          <a:xfrm>
            <a:off x="571500" y="1211263"/>
            <a:ext cx="282575" cy="66675"/>
          </a:xfrm>
          <a:custGeom>
            <a:avLst/>
            <a:gdLst>
              <a:gd name="T0" fmla="*/ 0 w 177"/>
              <a:gd name="T1" fmla="*/ 2147483647 h 43"/>
              <a:gd name="T2" fmla="*/ 2147483647 w 177"/>
              <a:gd name="T3" fmla="*/ 2147483647 h 43"/>
              <a:gd name="T4" fmla="*/ 2147483647 w 177"/>
              <a:gd name="T5" fmla="*/ 0 h 43"/>
              <a:gd name="T6" fmla="*/ 0 60000 65536"/>
              <a:gd name="T7" fmla="*/ 0 60000 65536"/>
              <a:gd name="T8" fmla="*/ 0 60000 65536"/>
              <a:gd name="T9" fmla="*/ 0 w 177"/>
              <a:gd name="T10" fmla="*/ 0 h 43"/>
              <a:gd name="T11" fmla="*/ 177 w 177"/>
              <a:gd name="T12" fmla="*/ 43 h 43"/>
            </a:gdLst>
            <a:ahLst/>
            <a:cxnLst>
              <a:cxn ang="T6">
                <a:pos x="T0" y="T1"/>
              </a:cxn>
              <a:cxn ang="T7">
                <a:pos x="T2" y="T3"/>
              </a:cxn>
              <a:cxn ang="T8">
                <a:pos x="T4" y="T5"/>
              </a:cxn>
            </a:cxnLst>
            <a:rect l="T9" t="T10" r="T11" b="T12"/>
            <a:pathLst>
              <a:path w="177" h="43">
                <a:moveTo>
                  <a:pt x="0" y="43"/>
                </a:moveTo>
                <a:lnTo>
                  <a:pt x="133" y="43"/>
                </a:lnTo>
                <a:lnTo>
                  <a:pt x="177" y="0"/>
                </a:lnTo>
              </a:path>
            </a:pathLst>
          </a:custGeom>
          <a:noFill/>
          <a:ln w="12600">
            <a:solidFill>
              <a:srgbClr val="000000"/>
            </a:solidFill>
            <a:round/>
            <a:headEnd/>
            <a:tailEnd/>
          </a:ln>
        </p:spPr>
        <p:txBody>
          <a:bodyPr wrap="none" anchor="ctr"/>
          <a:lstStyle/>
          <a:p>
            <a:endParaRPr lang="en-US"/>
          </a:p>
        </p:txBody>
      </p:sp>
      <p:sp>
        <p:nvSpPr>
          <p:cNvPr id="94232" name="Line 20"/>
          <p:cNvSpPr>
            <a:spLocks noChangeShapeType="1"/>
          </p:cNvSpPr>
          <p:nvPr/>
        </p:nvSpPr>
        <p:spPr bwMode="auto">
          <a:xfrm>
            <a:off x="784225" y="1277938"/>
            <a:ext cx="1588" cy="204787"/>
          </a:xfrm>
          <a:prstGeom prst="line">
            <a:avLst/>
          </a:prstGeom>
          <a:noFill/>
          <a:ln w="12600">
            <a:solidFill>
              <a:srgbClr val="000000"/>
            </a:solidFill>
            <a:miter lim="800000"/>
            <a:headEnd/>
            <a:tailEnd/>
          </a:ln>
        </p:spPr>
        <p:txBody>
          <a:bodyPr/>
          <a:lstStyle/>
          <a:p>
            <a:endParaRPr lang="en-US"/>
          </a:p>
        </p:txBody>
      </p:sp>
      <p:sp>
        <p:nvSpPr>
          <p:cNvPr id="94233" name="Freeform 21"/>
          <p:cNvSpPr>
            <a:spLocks noChangeArrowheads="1"/>
          </p:cNvSpPr>
          <p:nvPr/>
        </p:nvSpPr>
        <p:spPr bwMode="auto">
          <a:xfrm>
            <a:off x="1792288" y="1266825"/>
            <a:ext cx="152400" cy="149225"/>
          </a:xfrm>
          <a:custGeom>
            <a:avLst/>
            <a:gdLst>
              <a:gd name="T0" fmla="*/ 0 w 95"/>
              <a:gd name="T1" fmla="*/ 2147483647 h 95"/>
              <a:gd name="T2" fmla="*/ 0 w 95"/>
              <a:gd name="T3" fmla="*/ 2147483647 h 95"/>
              <a:gd name="T4" fmla="*/ 2147483647 w 95"/>
              <a:gd name="T5" fmla="*/ 2147483647 h 95"/>
              <a:gd name="T6" fmla="*/ 2147483647 w 95"/>
              <a:gd name="T7" fmla="*/ 2147483647 h 95"/>
              <a:gd name="T8" fmla="*/ 2147483647 w 95"/>
              <a:gd name="T9" fmla="*/ 0 h 95"/>
              <a:gd name="T10" fmla="*/ 2147483647 w 95"/>
              <a:gd name="T11" fmla="*/ 0 h 95"/>
              <a:gd name="T12" fmla="*/ 0 60000 65536"/>
              <a:gd name="T13" fmla="*/ 0 60000 65536"/>
              <a:gd name="T14" fmla="*/ 0 60000 65536"/>
              <a:gd name="T15" fmla="*/ 0 60000 65536"/>
              <a:gd name="T16" fmla="*/ 0 60000 65536"/>
              <a:gd name="T17" fmla="*/ 0 60000 65536"/>
              <a:gd name="T18" fmla="*/ 0 w 95"/>
              <a:gd name="T19" fmla="*/ 0 h 95"/>
              <a:gd name="T20" fmla="*/ 95 w 95"/>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95" h="95">
                <a:moveTo>
                  <a:pt x="0" y="23"/>
                </a:moveTo>
                <a:lnTo>
                  <a:pt x="0" y="95"/>
                </a:lnTo>
                <a:lnTo>
                  <a:pt x="72" y="95"/>
                </a:lnTo>
                <a:lnTo>
                  <a:pt x="95" y="71"/>
                </a:lnTo>
                <a:lnTo>
                  <a:pt x="95" y="0"/>
                </a:lnTo>
                <a:lnTo>
                  <a:pt x="23" y="0"/>
                </a:lnTo>
                <a:close/>
              </a:path>
            </a:pathLst>
          </a:custGeom>
          <a:solidFill>
            <a:srgbClr val="FF0000"/>
          </a:solidFill>
          <a:ln w="9525">
            <a:noFill/>
            <a:round/>
            <a:headEnd/>
            <a:tailEnd/>
          </a:ln>
        </p:spPr>
        <p:txBody>
          <a:bodyPr wrap="none" anchor="ctr"/>
          <a:lstStyle/>
          <a:p>
            <a:endParaRPr lang="en-US"/>
          </a:p>
        </p:txBody>
      </p:sp>
      <p:sp>
        <p:nvSpPr>
          <p:cNvPr id="94234" name="Freeform 22"/>
          <p:cNvSpPr>
            <a:spLocks noChangeArrowheads="1"/>
          </p:cNvSpPr>
          <p:nvPr/>
        </p:nvSpPr>
        <p:spPr bwMode="auto">
          <a:xfrm>
            <a:off x="1792288" y="1266825"/>
            <a:ext cx="152400" cy="36513"/>
          </a:xfrm>
          <a:custGeom>
            <a:avLst/>
            <a:gdLst>
              <a:gd name="T0" fmla="*/ 2147483647 w 95"/>
              <a:gd name="T1" fmla="*/ 2147483647 h 23"/>
              <a:gd name="T2" fmla="*/ 2147483647 w 95"/>
              <a:gd name="T3" fmla="*/ 0 h 23"/>
              <a:gd name="T4" fmla="*/ 2147483647 w 95"/>
              <a:gd name="T5" fmla="*/ 0 h 23"/>
              <a:gd name="T6" fmla="*/ 0 w 95"/>
              <a:gd name="T7" fmla="*/ 2147483647 h 23"/>
              <a:gd name="T8" fmla="*/ 0 60000 65536"/>
              <a:gd name="T9" fmla="*/ 0 60000 65536"/>
              <a:gd name="T10" fmla="*/ 0 60000 65536"/>
              <a:gd name="T11" fmla="*/ 0 60000 65536"/>
              <a:gd name="T12" fmla="*/ 0 w 95"/>
              <a:gd name="T13" fmla="*/ 0 h 23"/>
              <a:gd name="T14" fmla="*/ 95 w 95"/>
              <a:gd name="T15" fmla="*/ 23 h 23"/>
            </a:gdLst>
            <a:ahLst/>
            <a:cxnLst>
              <a:cxn ang="T8">
                <a:pos x="T0" y="T1"/>
              </a:cxn>
              <a:cxn ang="T9">
                <a:pos x="T2" y="T3"/>
              </a:cxn>
              <a:cxn ang="T10">
                <a:pos x="T4" y="T5"/>
              </a:cxn>
              <a:cxn ang="T11">
                <a:pos x="T6" y="T7"/>
              </a:cxn>
            </a:cxnLst>
            <a:rect l="T12" t="T13" r="T14" b="T15"/>
            <a:pathLst>
              <a:path w="95" h="23">
                <a:moveTo>
                  <a:pt x="72" y="23"/>
                </a:moveTo>
                <a:lnTo>
                  <a:pt x="95" y="0"/>
                </a:lnTo>
                <a:lnTo>
                  <a:pt x="23" y="0"/>
                </a:lnTo>
                <a:lnTo>
                  <a:pt x="0" y="23"/>
                </a:lnTo>
                <a:close/>
              </a:path>
            </a:pathLst>
          </a:custGeom>
          <a:solidFill>
            <a:srgbClr val="F32D3B"/>
          </a:solidFill>
          <a:ln w="9525">
            <a:noFill/>
            <a:round/>
            <a:headEnd/>
            <a:tailEnd/>
          </a:ln>
        </p:spPr>
        <p:txBody>
          <a:bodyPr wrap="none" anchor="ctr"/>
          <a:lstStyle/>
          <a:p>
            <a:endParaRPr lang="en-US"/>
          </a:p>
        </p:txBody>
      </p:sp>
      <p:sp>
        <p:nvSpPr>
          <p:cNvPr id="94235" name="Freeform 23"/>
          <p:cNvSpPr>
            <a:spLocks noChangeArrowheads="1"/>
          </p:cNvSpPr>
          <p:nvPr/>
        </p:nvSpPr>
        <p:spPr bwMode="auto">
          <a:xfrm>
            <a:off x="1908175" y="1266825"/>
            <a:ext cx="36513" cy="149225"/>
          </a:xfrm>
          <a:custGeom>
            <a:avLst/>
            <a:gdLst>
              <a:gd name="T0" fmla="*/ 2147483647 w 23"/>
              <a:gd name="T1" fmla="*/ 0 h 95"/>
              <a:gd name="T2" fmla="*/ 2147483647 w 23"/>
              <a:gd name="T3" fmla="*/ 2147483647 h 95"/>
              <a:gd name="T4" fmla="*/ 0 w 23"/>
              <a:gd name="T5" fmla="*/ 2147483647 h 95"/>
              <a:gd name="T6" fmla="*/ 0 w 23"/>
              <a:gd name="T7" fmla="*/ 2147483647 h 95"/>
              <a:gd name="T8" fmla="*/ 0 60000 65536"/>
              <a:gd name="T9" fmla="*/ 0 60000 65536"/>
              <a:gd name="T10" fmla="*/ 0 60000 65536"/>
              <a:gd name="T11" fmla="*/ 0 60000 65536"/>
              <a:gd name="T12" fmla="*/ 0 w 23"/>
              <a:gd name="T13" fmla="*/ 0 h 95"/>
              <a:gd name="T14" fmla="*/ 23 w 23"/>
              <a:gd name="T15" fmla="*/ 95 h 95"/>
            </a:gdLst>
            <a:ahLst/>
            <a:cxnLst>
              <a:cxn ang="T8">
                <a:pos x="T0" y="T1"/>
              </a:cxn>
              <a:cxn ang="T9">
                <a:pos x="T2" y="T3"/>
              </a:cxn>
              <a:cxn ang="T10">
                <a:pos x="T4" y="T5"/>
              </a:cxn>
              <a:cxn ang="T11">
                <a:pos x="T6" y="T7"/>
              </a:cxn>
            </a:cxnLst>
            <a:rect l="T12" t="T13" r="T14" b="T15"/>
            <a:pathLst>
              <a:path w="23" h="95">
                <a:moveTo>
                  <a:pt x="23" y="0"/>
                </a:moveTo>
                <a:lnTo>
                  <a:pt x="23" y="71"/>
                </a:lnTo>
                <a:lnTo>
                  <a:pt x="0" y="95"/>
                </a:lnTo>
                <a:lnTo>
                  <a:pt x="0" y="23"/>
                </a:lnTo>
                <a:close/>
              </a:path>
            </a:pathLst>
          </a:custGeom>
          <a:solidFill>
            <a:srgbClr val="E10000"/>
          </a:solidFill>
          <a:ln w="9525">
            <a:noFill/>
            <a:round/>
            <a:headEnd/>
            <a:tailEnd/>
          </a:ln>
        </p:spPr>
        <p:txBody>
          <a:bodyPr wrap="none" anchor="ctr"/>
          <a:lstStyle/>
          <a:p>
            <a:endParaRPr lang="en-US"/>
          </a:p>
        </p:txBody>
      </p:sp>
      <p:sp>
        <p:nvSpPr>
          <p:cNvPr id="94236" name="Freeform 24"/>
          <p:cNvSpPr>
            <a:spLocks noChangeArrowheads="1"/>
          </p:cNvSpPr>
          <p:nvPr/>
        </p:nvSpPr>
        <p:spPr bwMode="auto">
          <a:xfrm>
            <a:off x="1792288" y="1266825"/>
            <a:ext cx="152400" cy="149225"/>
          </a:xfrm>
          <a:custGeom>
            <a:avLst/>
            <a:gdLst>
              <a:gd name="T0" fmla="*/ 0 w 95"/>
              <a:gd name="T1" fmla="*/ 2147483647 h 95"/>
              <a:gd name="T2" fmla="*/ 0 w 95"/>
              <a:gd name="T3" fmla="*/ 2147483647 h 95"/>
              <a:gd name="T4" fmla="*/ 2147483647 w 95"/>
              <a:gd name="T5" fmla="*/ 2147483647 h 95"/>
              <a:gd name="T6" fmla="*/ 2147483647 w 95"/>
              <a:gd name="T7" fmla="*/ 2147483647 h 95"/>
              <a:gd name="T8" fmla="*/ 2147483647 w 95"/>
              <a:gd name="T9" fmla="*/ 0 h 95"/>
              <a:gd name="T10" fmla="*/ 2147483647 w 95"/>
              <a:gd name="T11" fmla="*/ 0 h 95"/>
              <a:gd name="T12" fmla="*/ 0 60000 65536"/>
              <a:gd name="T13" fmla="*/ 0 60000 65536"/>
              <a:gd name="T14" fmla="*/ 0 60000 65536"/>
              <a:gd name="T15" fmla="*/ 0 60000 65536"/>
              <a:gd name="T16" fmla="*/ 0 60000 65536"/>
              <a:gd name="T17" fmla="*/ 0 60000 65536"/>
              <a:gd name="T18" fmla="*/ 0 w 95"/>
              <a:gd name="T19" fmla="*/ 0 h 95"/>
              <a:gd name="T20" fmla="*/ 95 w 95"/>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95" h="95">
                <a:moveTo>
                  <a:pt x="0" y="23"/>
                </a:moveTo>
                <a:lnTo>
                  <a:pt x="0" y="95"/>
                </a:lnTo>
                <a:lnTo>
                  <a:pt x="72" y="95"/>
                </a:lnTo>
                <a:lnTo>
                  <a:pt x="95" y="71"/>
                </a:lnTo>
                <a:lnTo>
                  <a:pt x="95" y="0"/>
                </a:lnTo>
                <a:lnTo>
                  <a:pt x="23" y="0"/>
                </a:lnTo>
                <a:close/>
              </a:path>
            </a:pathLst>
          </a:custGeom>
          <a:noFill/>
          <a:ln w="12600">
            <a:solidFill>
              <a:srgbClr val="000000"/>
            </a:solidFill>
            <a:round/>
            <a:headEnd/>
            <a:tailEnd/>
          </a:ln>
        </p:spPr>
        <p:txBody>
          <a:bodyPr wrap="none" anchor="ctr"/>
          <a:lstStyle/>
          <a:p>
            <a:endParaRPr lang="en-US"/>
          </a:p>
        </p:txBody>
      </p:sp>
      <p:sp>
        <p:nvSpPr>
          <p:cNvPr id="94237" name="Freeform 25"/>
          <p:cNvSpPr>
            <a:spLocks noChangeArrowheads="1"/>
          </p:cNvSpPr>
          <p:nvPr/>
        </p:nvSpPr>
        <p:spPr bwMode="auto">
          <a:xfrm>
            <a:off x="1792288" y="1266825"/>
            <a:ext cx="152400" cy="36513"/>
          </a:xfrm>
          <a:custGeom>
            <a:avLst/>
            <a:gdLst>
              <a:gd name="T0" fmla="*/ 0 w 95"/>
              <a:gd name="T1" fmla="*/ 2147483647 h 23"/>
              <a:gd name="T2" fmla="*/ 2147483647 w 95"/>
              <a:gd name="T3" fmla="*/ 2147483647 h 23"/>
              <a:gd name="T4" fmla="*/ 2147483647 w 95"/>
              <a:gd name="T5" fmla="*/ 0 h 23"/>
              <a:gd name="T6" fmla="*/ 0 60000 65536"/>
              <a:gd name="T7" fmla="*/ 0 60000 65536"/>
              <a:gd name="T8" fmla="*/ 0 60000 65536"/>
              <a:gd name="T9" fmla="*/ 0 w 95"/>
              <a:gd name="T10" fmla="*/ 0 h 23"/>
              <a:gd name="T11" fmla="*/ 95 w 95"/>
              <a:gd name="T12" fmla="*/ 23 h 23"/>
            </a:gdLst>
            <a:ahLst/>
            <a:cxnLst>
              <a:cxn ang="T6">
                <a:pos x="T0" y="T1"/>
              </a:cxn>
              <a:cxn ang="T7">
                <a:pos x="T2" y="T3"/>
              </a:cxn>
              <a:cxn ang="T8">
                <a:pos x="T4" y="T5"/>
              </a:cxn>
            </a:cxnLst>
            <a:rect l="T9" t="T10" r="T11" b="T12"/>
            <a:pathLst>
              <a:path w="95" h="23">
                <a:moveTo>
                  <a:pt x="0" y="23"/>
                </a:moveTo>
                <a:lnTo>
                  <a:pt x="72" y="23"/>
                </a:lnTo>
                <a:lnTo>
                  <a:pt x="95" y="0"/>
                </a:lnTo>
              </a:path>
            </a:pathLst>
          </a:custGeom>
          <a:noFill/>
          <a:ln w="12600">
            <a:solidFill>
              <a:srgbClr val="000000"/>
            </a:solidFill>
            <a:round/>
            <a:headEnd/>
            <a:tailEnd/>
          </a:ln>
        </p:spPr>
        <p:txBody>
          <a:bodyPr wrap="none" anchor="ctr"/>
          <a:lstStyle/>
          <a:p>
            <a:endParaRPr lang="en-US"/>
          </a:p>
        </p:txBody>
      </p:sp>
      <p:sp>
        <p:nvSpPr>
          <p:cNvPr id="94238" name="Line 26"/>
          <p:cNvSpPr>
            <a:spLocks noChangeShapeType="1"/>
          </p:cNvSpPr>
          <p:nvPr/>
        </p:nvSpPr>
        <p:spPr bwMode="auto">
          <a:xfrm>
            <a:off x="1908175" y="1303338"/>
            <a:ext cx="1588" cy="112712"/>
          </a:xfrm>
          <a:prstGeom prst="line">
            <a:avLst/>
          </a:prstGeom>
          <a:noFill/>
          <a:ln w="12600">
            <a:solidFill>
              <a:srgbClr val="000000"/>
            </a:solidFill>
            <a:miter lim="800000"/>
            <a:headEnd/>
            <a:tailEnd/>
          </a:ln>
        </p:spPr>
        <p:txBody>
          <a:bodyPr/>
          <a:lstStyle/>
          <a:p>
            <a:endParaRPr lang="en-US"/>
          </a:p>
        </p:txBody>
      </p:sp>
      <p:sp>
        <p:nvSpPr>
          <p:cNvPr id="94239" name="Freeform 27"/>
          <p:cNvSpPr>
            <a:spLocks noChangeArrowheads="1"/>
          </p:cNvSpPr>
          <p:nvPr/>
        </p:nvSpPr>
        <p:spPr bwMode="auto">
          <a:xfrm>
            <a:off x="2876550" y="1236663"/>
            <a:ext cx="219075" cy="207962"/>
          </a:xfrm>
          <a:custGeom>
            <a:avLst/>
            <a:gdLst>
              <a:gd name="T0" fmla="*/ 0 w 137"/>
              <a:gd name="T1" fmla="*/ 2147483647 h 135"/>
              <a:gd name="T2" fmla="*/ 0 w 137"/>
              <a:gd name="T3" fmla="*/ 2147483647 h 135"/>
              <a:gd name="T4" fmla="*/ 2147483647 w 137"/>
              <a:gd name="T5" fmla="*/ 2147483647 h 135"/>
              <a:gd name="T6" fmla="*/ 2147483647 w 137"/>
              <a:gd name="T7" fmla="*/ 2147483647 h 135"/>
              <a:gd name="T8" fmla="*/ 2147483647 w 137"/>
              <a:gd name="T9" fmla="*/ 0 h 135"/>
              <a:gd name="T10" fmla="*/ 2147483647 w 137"/>
              <a:gd name="T11" fmla="*/ 0 h 135"/>
              <a:gd name="T12" fmla="*/ 0 60000 65536"/>
              <a:gd name="T13" fmla="*/ 0 60000 65536"/>
              <a:gd name="T14" fmla="*/ 0 60000 65536"/>
              <a:gd name="T15" fmla="*/ 0 60000 65536"/>
              <a:gd name="T16" fmla="*/ 0 60000 65536"/>
              <a:gd name="T17" fmla="*/ 0 60000 65536"/>
              <a:gd name="T18" fmla="*/ 0 w 137"/>
              <a:gd name="T19" fmla="*/ 0 h 135"/>
              <a:gd name="T20" fmla="*/ 137 w 137"/>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37" h="135">
                <a:moveTo>
                  <a:pt x="0" y="33"/>
                </a:moveTo>
                <a:lnTo>
                  <a:pt x="0" y="135"/>
                </a:lnTo>
                <a:lnTo>
                  <a:pt x="102" y="135"/>
                </a:lnTo>
                <a:lnTo>
                  <a:pt x="137" y="101"/>
                </a:lnTo>
                <a:lnTo>
                  <a:pt x="137" y="0"/>
                </a:lnTo>
                <a:lnTo>
                  <a:pt x="35" y="0"/>
                </a:lnTo>
                <a:close/>
              </a:path>
            </a:pathLst>
          </a:custGeom>
          <a:solidFill>
            <a:srgbClr val="00FF00"/>
          </a:solidFill>
          <a:ln w="9525">
            <a:noFill/>
            <a:round/>
            <a:headEnd/>
            <a:tailEnd/>
          </a:ln>
        </p:spPr>
        <p:txBody>
          <a:bodyPr wrap="none" anchor="ctr"/>
          <a:lstStyle/>
          <a:p>
            <a:endParaRPr lang="en-US"/>
          </a:p>
        </p:txBody>
      </p:sp>
      <p:sp>
        <p:nvSpPr>
          <p:cNvPr id="94240" name="Freeform 28"/>
          <p:cNvSpPr>
            <a:spLocks noChangeArrowheads="1"/>
          </p:cNvSpPr>
          <p:nvPr/>
        </p:nvSpPr>
        <p:spPr bwMode="auto">
          <a:xfrm>
            <a:off x="2876550" y="1236663"/>
            <a:ext cx="219075" cy="50800"/>
          </a:xfrm>
          <a:custGeom>
            <a:avLst/>
            <a:gdLst>
              <a:gd name="T0" fmla="*/ 2147483647 w 137"/>
              <a:gd name="T1" fmla="*/ 2147483647 h 33"/>
              <a:gd name="T2" fmla="*/ 2147483647 w 137"/>
              <a:gd name="T3" fmla="*/ 0 h 33"/>
              <a:gd name="T4" fmla="*/ 2147483647 w 137"/>
              <a:gd name="T5" fmla="*/ 0 h 33"/>
              <a:gd name="T6" fmla="*/ 0 w 137"/>
              <a:gd name="T7" fmla="*/ 2147483647 h 33"/>
              <a:gd name="T8" fmla="*/ 0 60000 65536"/>
              <a:gd name="T9" fmla="*/ 0 60000 65536"/>
              <a:gd name="T10" fmla="*/ 0 60000 65536"/>
              <a:gd name="T11" fmla="*/ 0 60000 65536"/>
              <a:gd name="T12" fmla="*/ 0 w 137"/>
              <a:gd name="T13" fmla="*/ 0 h 33"/>
              <a:gd name="T14" fmla="*/ 137 w 137"/>
              <a:gd name="T15" fmla="*/ 33 h 33"/>
            </a:gdLst>
            <a:ahLst/>
            <a:cxnLst>
              <a:cxn ang="T8">
                <a:pos x="T0" y="T1"/>
              </a:cxn>
              <a:cxn ang="T9">
                <a:pos x="T2" y="T3"/>
              </a:cxn>
              <a:cxn ang="T10">
                <a:pos x="T4" y="T5"/>
              </a:cxn>
              <a:cxn ang="T11">
                <a:pos x="T6" y="T7"/>
              </a:cxn>
            </a:cxnLst>
            <a:rect l="T12" t="T13" r="T14" b="T15"/>
            <a:pathLst>
              <a:path w="137" h="33">
                <a:moveTo>
                  <a:pt x="102" y="33"/>
                </a:moveTo>
                <a:lnTo>
                  <a:pt x="137" y="0"/>
                </a:lnTo>
                <a:lnTo>
                  <a:pt x="35" y="0"/>
                </a:lnTo>
                <a:lnTo>
                  <a:pt x="0" y="33"/>
                </a:lnTo>
                <a:close/>
              </a:path>
            </a:pathLst>
          </a:custGeom>
          <a:solidFill>
            <a:srgbClr val="00FF00"/>
          </a:solidFill>
          <a:ln w="9525">
            <a:noFill/>
            <a:round/>
            <a:headEnd/>
            <a:tailEnd/>
          </a:ln>
        </p:spPr>
        <p:txBody>
          <a:bodyPr wrap="none" anchor="ctr"/>
          <a:lstStyle/>
          <a:p>
            <a:endParaRPr lang="en-US"/>
          </a:p>
        </p:txBody>
      </p:sp>
      <p:sp>
        <p:nvSpPr>
          <p:cNvPr id="94241" name="Freeform 29"/>
          <p:cNvSpPr>
            <a:spLocks noChangeArrowheads="1"/>
          </p:cNvSpPr>
          <p:nvPr/>
        </p:nvSpPr>
        <p:spPr bwMode="auto">
          <a:xfrm>
            <a:off x="3038475" y="1236663"/>
            <a:ext cx="57150" cy="207962"/>
          </a:xfrm>
          <a:custGeom>
            <a:avLst/>
            <a:gdLst>
              <a:gd name="T0" fmla="*/ 2147483647 w 35"/>
              <a:gd name="T1" fmla="*/ 0 h 135"/>
              <a:gd name="T2" fmla="*/ 2147483647 w 35"/>
              <a:gd name="T3" fmla="*/ 2147483647 h 135"/>
              <a:gd name="T4" fmla="*/ 0 w 35"/>
              <a:gd name="T5" fmla="*/ 2147483647 h 135"/>
              <a:gd name="T6" fmla="*/ 0 w 35"/>
              <a:gd name="T7" fmla="*/ 2147483647 h 135"/>
              <a:gd name="T8" fmla="*/ 0 60000 65536"/>
              <a:gd name="T9" fmla="*/ 0 60000 65536"/>
              <a:gd name="T10" fmla="*/ 0 60000 65536"/>
              <a:gd name="T11" fmla="*/ 0 60000 65536"/>
              <a:gd name="T12" fmla="*/ 0 w 35"/>
              <a:gd name="T13" fmla="*/ 0 h 135"/>
              <a:gd name="T14" fmla="*/ 35 w 35"/>
              <a:gd name="T15" fmla="*/ 135 h 135"/>
            </a:gdLst>
            <a:ahLst/>
            <a:cxnLst>
              <a:cxn ang="T8">
                <a:pos x="T0" y="T1"/>
              </a:cxn>
              <a:cxn ang="T9">
                <a:pos x="T2" y="T3"/>
              </a:cxn>
              <a:cxn ang="T10">
                <a:pos x="T4" y="T5"/>
              </a:cxn>
              <a:cxn ang="T11">
                <a:pos x="T6" y="T7"/>
              </a:cxn>
            </a:cxnLst>
            <a:rect l="T12" t="T13" r="T14" b="T15"/>
            <a:pathLst>
              <a:path w="35" h="135">
                <a:moveTo>
                  <a:pt x="35" y="0"/>
                </a:moveTo>
                <a:lnTo>
                  <a:pt x="35" y="101"/>
                </a:lnTo>
                <a:lnTo>
                  <a:pt x="0" y="135"/>
                </a:lnTo>
                <a:lnTo>
                  <a:pt x="0" y="33"/>
                </a:lnTo>
                <a:close/>
              </a:path>
            </a:pathLst>
          </a:custGeom>
          <a:solidFill>
            <a:srgbClr val="00CE00"/>
          </a:solidFill>
          <a:ln w="9525">
            <a:noFill/>
            <a:round/>
            <a:headEnd/>
            <a:tailEnd/>
          </a:ln>
        </p:spPr>
        <p:txBody>
          <a:bodyPr wrap="none" anchor="ctr"/>
          <a:lstStyle/>
          <a:p>
            <a:endParaRPr lang="en-US"/>
          </a:p>
        </p:txBody>
      </p:sp>
      <p:sp>
        <p:nvSpPr>
          <p:cNvPr id="94242" name="Freeform 30"/>
          <p:cNvSpPr>
            <a:spLocks noChangeArrowheads="1"/>
          </p:cNvSpPr>
          <p:nvPr/>
        </p:nvSpPr>
        <p:spPr bwMode="auto">
          <a:xfrm>
            <a:off x="2876550" y="1236663"/>
            <a:ext cx="219075" cy="207962"/>
          </a:xfrm>
          <a:custGeom>
            <a:avLst/>
            <a:gdLst>
              <a:gd name="T0" fmla="*/ 0 w 137"/>
              <a:gd name="T1" fmla="*/ 2147483647 h 135"/>
              <a:gd name="T2" fmla="*/ 0 w 137"/>
              <a:gd name="T3" fmla="*/ 2147483647 h 135"/>
              <a:gd name="T4" fmla="*/ 2147483647 w 137"/>
              <a:gd name="T5" fmla="*/ 2147483647 h 135"/>
              <a:gd name="T6" fmla="*/ 2147483647 w 137"/>
              <a:gd name="T7" fmla="*/ 2147483647 h 135"/>
              <a:gd name="T8" fmla="*/ 2147483647 w 137"/>
              <a:gd name="T9" fmla="*/ 0 h 135"/>
              <a:gd name="T10" fmla="*/ 2147483647 w 137"/>
              <a:gd name="T11" fmla="*/ 0 h 135"/>
              <a:gd name="T12" fmla="*/ 0 60000 65536"/>
              <a:gd name="T13" fmla="*/ 0 60000 65536"/>
              <a:gd name="T14" fmla="*/ 0 60000 65536"/>
              <a:gd name="T15" fmla="*/ 0 60000 65536"/>
              <a:gd name="T16" fmla="*/ 0 60000 65536"/>
              <a:gd name="T17" fmla="*/ 0 60000 65536"/>
              <a:gd name="T18" fmla="*/ 0 w 137"/>
              <a:gd name="T19" fmla="*/ 0 h 135"/>
              <a:gd name="T20" fmla="*/ 137 w 137"/>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37" h="135">
                <a:moveTo>
                  <a:pt x="0" y="33"/>
                </a:moveTo>
                <a:lnTo>
                  <a:pt x="0" y="135"/>
                </a:lnTo>
                <a:lnTo>
                  <a:pt x="102" y="135"/>
                </a:lnTo>
                <a:lnTo>
                  <a:pt x="137" y="101"/>
                </a:lnTo>
                <a:lnTo>
                  <a:pt x="137" y="0"/>
                </a:lnTo>
                <a:lnTo>
                  <a:pt x="35" y="0"/>
                </a:lnTo>
                <a:close/>
              </a:path>
            </a:pathLst>
          </a:custGeom>
          <a:noFill/>
          <a:ln w="12600">
            <a:solidFill>
              <a:srgbClr val="000000"/>
            </a:solidFill>
            <a:round/>
            <a:headEnd/>
            <a:tailEnd/>
          </a:ln>
        </p:spPr>
        <p:txBody>
          <a:bodyPr wrap="none" anchor="ctr"/>
          <a:lstStyle/>
          <a:p>
            <a:endParaRPr lang="en-US"/>
          </a:p>
        </p:txBody>
      </p:sp>
      <p:sp>
        <p:nvSpPr>
          <p:cNvPr id="94243" name="Freeform 31"/>
          <p:cNvSpPr>
            <a:spLocks noChangeArrowheads="1"/>
          </p:cNvSpPr>
          <p:nvPr/>
        </p:nvSpPr>
        <p:spPr bwMode="auto">
          <a:xfrm>
            <a:off x="2876550" y="1236663"/>
            <a:ext cx="219075" cy="50800"/>
          </a:xfrm>
          <a:custGeom>
            <a:avLst/>
            <a:gdLst>
              <a:gd name="T0" fmla="*/ 0 w 137"/>
              <a:gd name="T1" fmla="*/ 2147483647 h 33"/>
              <a:gd name="T2" fmla="*/ 2147483647 w 137"/>
              <a:gd name="T3" fmla="*/ 2147483647 h 33"/>
              <a:gd name="T4" fmla="*/ 2147483647 w 137"/>
              <a:gd name="T5" fmla="*/ 0 h 33"/>
              <a:gd name="T6" fmla="*/ 0 60000 65536"/>
              <a:gd name="T7" fmla="*/ 0 60000 65536"/>
              <a:gd name="T8" fmla="*/ 0 60000 65536"/>
              <a:gd name="T9" fmla="*/ 0 w 137"/>
              <a:gd name="T10" fmla="*/ 0 h 33"/>
              <a:gd name="T11" fmla="*/ 137 w 137"/>
              <a:gd name="T12" fmla="*/ 33 h 33"/>
            </a:gdLst>
            <a:ahLst/>
            <a:cxnLst>
              <a:cxn ang="T6">
                <a:pos x="T0" y="T1"/>
              </a:cxn>
              <a:cxn ang="T7">
                <a:pos x="T2" y="T3"/>
              </a:cxn>
              <a:cxn ang="T8">
                <a:pos x="T4" y="T5"/>
              </a:cxn>
            </a:cxnLst>
            <a:rect l="T9" t="T10" r="T11" b="T12"/>
            <a:pathLst>
              <a:path w="137" h="33">
                <a:moveTo>
                  <a:pt x="0" y="33"/>
                </a:moveTo>
                <a:lnTo>
                  <a:pt x="102" y="33"/>
                </a:lnTo>
                <a:lnTo>
                  <a:pt x="137" y="0"/>
                </a:lnTo>
              </a:path>
            </a:pathLst>
          </a:custGeom>
          <a:noFill/>
          <a:ln w="12600">
            <a:solidFill>
              <a:srgbClr val="000000"/>
            </a:solidFill>
            <a:round/>
            <a:headEnd/>
            <a:tailEnd/>
          </a:ln>
        </p:spPr>
        <p:txBody>
          <a:bodyPr wrap="none" anchor="ctr"/>
          <a:lstStyle/>
          <a:p>
            <a:endParaRPr lang="en-US"/>
          </a:p>
        </p:txBody>
      </p:sp>
      <p:sp>
        <p:nvSpPr>
          <p:cNvPr id="94244" name="Line 32"/>
          <p:cNvSpPr>
            <a:spLocks noChangeShapeType="1"/>
          </p:cNvSpPr>
          <p:nvPr/>
        </p:nvSpPr>
        <p:spPr bwMode="auto">
          <a:xfrm>
            <a:off x="3038475" y="1287463"/>
            <a:ext cx="1588" cy="157162"/>
          </a:xfrm>
          <a:prstGeom prst="line">
            <a:avLst/>
          </a:prstGeom>
          <a:noFill/>
          <a:ln w="12600">
            <a:solidFill>
              <a:srgbClr val="000000"/>
            </a:solidFill>
            <a:miter lim="800000"/>
            <a:headEnd/>
            <a:tailEnd/>
          </a:ln>
        </p:spPr>
        <p:txBody>
          <a:bodyPr/>
          <a:lstStyle/>
          <a:p>
            <a:endParaRPr lang="en-US"/>
          </a:p>
        </p:txBody>
      </p:sp>
      <p:sp>
        <p:nvSpPr>
          <p:cNvPr id="94245" name="Text Box 33"/>
          <p:cNvSpPr txBox="1">
            <a:spLocks noChangeArrowheads="1"/>
          </p:cNvSpPr>
          <p:nvPr/>
        </p:nvSpPr>
        <p:spPr bwMode="auto">
          <a:xfrm>
            <a:off x="3425825" y="1150938"/>
            <a:ext cx="911225" cy="404812"/>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Virtual</a:t>
            </a:r>
          </a:p>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246" name="Text Box 34"/>
          <p:cNvSpPr txBox="1">
            <a:spLocks noChangeArrowheads="1"/>
          </p:cNvSpPr>
          <p:nvPr/>
        </p:nvSpPr>
        <p:spPr bwMode="auto">
          <a:xfrm>
            <a:off x="3071813" y="2541588"/>
            <a:ext cx="911225" cy="203200"/>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247" name="Text Box 35"/>
          <p:cNvSpPr txBox="1">
            <a:spLocks noChangeArrowheads="1"/>
          </p:cNvSpPr>
          <p:nvPr/>
        </p:nvSpPr>
        <p:spPr bwMode="auto">
          <a:xfrm>
            <a:off x="261938" y="3067050"/>
            <a:ext cx="3608937" cy="661720"/>
          </a:xfrm>
          <a:prstGeom prst="rect">
            <a:avLst/>
          </a:prstGeom>
          <a:noFill/>
          <a:ln w="9525">
            <a:noFill/>
            <a:round/>
            <a:headEnd/>
            <a:tailEnd/>
          </a:ln>
        </p:spPr>
        <p:txBody>
          <a:bodyPr wrap="none" lIns="0" tIns="0" rIns="0" bIns="0">
            <a:spAutoFit/>
          </a:bodyPr>
          <a:lstStyle/>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endParaRPr lang="en-GB" sz="1500" b="1">
              <a:solidFill>
                <a:srgbClr val="000080"/>
              </a:solidFill>
            </a:endParaRPr>
          </a:p>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r>
              <a:rPr lang="en-GB" sz="1500" b="1">
                <a:solidFill>
                  <a:srgbClr val="FFFFFF"/>
                </a:solidFill>
              </a:rPr>
              <a:t>Benefits:</a:t>
            </a:r>
            <a:r>
              <a:rPr lang="en-GB" sz="1500" b="1">
                <a:solidFill>
                  <a:srgbClr val="000080"/>
                </a:solidFill>
              </a:rPr>
              <a:t>		Resource utilization, workload</a:t>
            </a:r>
            <a:br>
              <a:rPr lang="en-GB" sz="1500" b="1">
                <a:solidFill>
                  <a:srgbClr val="000080"/>
                </a:solidFill>
              </a:rPr>
            </a:br>
            <a:r>
              <a:rPr lang="en-GB" sz="1500" b="1">
                <a:solidFill>
                  <a:srgbClr val="000080"/>
                </a:solidFill>
              </a:rPr>
              <a:t>								manageability, flexibility, isolation</a:t>
            </a:r>
          </a:p>
        </p:txBody>
      </p:sp>
      <p:sp>
        <p:nvSpPr>
          <p:cNvPr id="94248" name="Freeform 36"/>
          <p:cNvSpPr>
            <a:spLocks noChangeArrowheads="1"/>
          </p:cNvSpPr>
          <p:nvPr/>
        </p:nvSpPr>
        <p:spPr bwMode="auto">
          <a:xfrm>
            <a:off x="4873625" y="1714500"/>
            <a:ext cx="2947988" cy="625475"/>
          </a:xfrm>
          <a:custGeom>
            <a:avLst/>
            <a:gdLst>
              <a:gd name="T0" fmla="*/ 2147483647 w 1847"/>
              <a:gd name="T1" fmla="*/ 2147483647 h 405"/>
              <a:gd name="T2" fmla="*/ 2147483647 w 1847"/>
              <a:gd name="T3" fmla="*/ 0 h 405"/>
              <a:gd name="T4" fmla="*/ 0 w 1847"/>
              <a:gd name="T5" fmla="*/ 0 h 405"/>
              <a:gd name="T6" fmla="*/ 2147483647 w 1847"/>
              <a:gd name="T7" fmla="*/ 2147483647 h 405"/>
              <a:gd name="T8" fmla="*/ 0 60000 65536"/>
              <a:gd name="T9" fmla="*/ 0 60000 65536"/>
              <a:gd name="T10" fmla="*/ 0 60000 65536"/>
              <a:gd name="T11" fmla="*/ 0 60000 65536"/>
              <a:gd name="T12" fmla="*/ 0 w 1847"/>
              <a:gd name="T13" fmla="*/ 0 h 405"/>
              <a:gd name="T14" fmla="*/ 1847 w 1847"/>
              <a:gd name="T15" fmla="*/ 405 h 405"/>
            </a:gdLst>
            <a:ahLst/>
            <a:cxnLst>
              <a:cxn ang="T8">
                <a:pos x="T0" y="T1"/>
              </a:cxn>
              <a:cxn ang="T9">
                <a:pos x="T2" y="T3"/>
              </a:cxn>
              <a:cxn ang="T10">
                <a:pos x="T4" y="T5"/>
              </a:cxn>
              <a:cxn ang="T11">
                <a:pos x="T6" y="T7"/>
              </a:cxn>
            </a:cxnLst>
            <a:rect l="T12" t="T13" r="T14" b="T15"/>
            <a:pathLst>
              <a:path w="1847" h="405">
                <a:moveTo>
                  <a:pt x="1622" y="405"/>
                </a:moveTo>
                <a:lnTo>
                  <a:pt x="1847" y="0"/>
                </a:lnTo>
                <a:lnTo>
                  <a:pt x="0" y="0"/>
                </a:lnTo>
                <a:lnTo>
                  <a:pt x="223" y="405"/>
                </a:lnTo>
                <a:close/>
              </a:path>
            </a:pathLst>
          </a:custGeom>
          <a:solidFill>
            <a:srgbClr val="BCFFBC"/>
          </a:solidFill>
          <a:ln w="12600">
            <a:solidFill>
              <a:srgbClr val="000000"/>
            </a:solidFill>
            <a:round/>
            <a:headEnd/>
            <a:tailEnd/>
          </a:ln>
        </p:spPr>
        <p:txBody>
          <a:bodyPr wrap="none" anchor="ctr"/>
          <a:lstStyle/>
          <a:p>
            <a:endParaRPr lang="en-US"/>
          </a:p>
        </p:txBody>
      </p:sp>
      <p:sp>
        <p:nvSpPr>
          <p:cNvPr id="94249" name="Rectangle 37"/>
          <p:cNvSpPr>
            <a:spLocks noChangeArrowheads="1"/>
          </p:cNvSpPr>
          <p:nvPr/>
        </p:nvSpPr>
        <p:spPr bwMode="auto">
          <a:xfrm>
            <a:off x="4873625" y="1030288"/>
            <a:ext cx="2965450" cy="647700"/>
          </a:xfrm>
          <a:prstGeom prst="rect">
            <a:avLst/>
          </a:prstGeom>
          <a:solidFill>
            <a:srgbClr val="CFCFFF"/>
          </a:solidFill>
          <a:ln w="12600">
            <a:solidFill>
              <a:srgbClr val="000000"/>
            </a:solidFill>
            <a:miter lim="800000"/>
            <a:headEnd/>
            <a:tailEnd/>
          </a:ln>
        </p:spPr>
        <p:txBody>
          <a:bodyPr wrap="none" anchor="ctr"/>
          <a:lstStyle/>
          <a:p>
            <a:endParaRPr lang="en-US"/>
          </a:p>
        </p:txBody>
      </p:sp>
      <p:sp>
        <p:nvSpPr>
          <p:cNvPr id="94250" name="Text Box 38"/>
          <p:cNvSpPr txBox="1">
            <a:spLocks noChangeArrowheads="1"/>
          </p:cNvSpPr>
          <p:nvPr/>
        </p:nvSpPr>
        <p:spPr bwMode="auto">
          <a:xfrm>
            <a:off x="5680075" y="1863725"/>
            <a:ext cx="1341438" cy="274638"/>
          </a:xfrm>
          <a:prstGeom prst="rect">
            <a:avLst/>
          </a:prstGeom>
          <a:noFill/>
          <a:ln w="9525">
            <a:noFill/>
            <a:round/>
            <a:headEnd/>
            <a:tailEnd/>
          </a:ln>
        </p:spPr>
        <p:txBody>
          <a:bodyPr wrap="none" lIns="0" tIns="0" rIns="0" bIns="0" anchor="ctr">
            <a:spAutoFit/>
          </a:bodyPr>
          <a:lstStyle/>
          <a:p>
            <a:pPr algn="ctr">
              <a:spcAft>
                <a:spcPts val="338"/>
              </a:spcAft>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rPr>
              <a:t>Aggregation</a:t>
            </a:r>
          </a:p>
        </p:txBody>
      </p:sp>
      <p:sp>
        <p:nvSpPr>
          <p:cNvPr id="94251" name="Freeform 39"/>
          <p:cNvSpPr>
            <a:spLocks noChangeArrowheads="1"/>
          </p:cNvSpPr>
          <p:nvPr/>
        </p:nvSpPr>
        <p:spPr bwMode="auto">
          <a:xfrm>
            <a:off x="6107113" y="1119188"/>
            <a:ext cx="485775" cy="473075"/>
          </a:xfrm>
          <a:custGeom>
            <a:avLst/>
            <a:gdLst>
              <a:gd name="T0" fmla="*/ 0 w 306"/>
              <a:gd name="T1" fmla="*/ 2147483647 h 306"/>
              <a:gd name="T2" fmla="*/ 0 w 306"/>
              <a:gd name="T3" fmla="*/ 2147483647 h 306"/>
              <a:gd name="T4" fmla="*/ 2147483647 w 306"/>
              <a:gd name="T5" fmla="*/ 2147483647 h 306"/>
              <a:gd name="T6" fmla="*/ 2147483647 w 306"/>
              <a:gd name="T7" fmla="*/ 2147483647 h 306"/>
              <a:gd name="T8" fmla="*/ 2147483647 w 306"/>
              <a:gd name="T9" fmla="*/ 0 h 306"/>
              <a:gd name="T10" fmla="*/ 2147483647 w 306"/>
              <a:gd name="T11" fmla="*/ 0 h 306"/>
              <a:gd name="T12" fmla="*/ 0 60000 65536"/>
              <a:gd name="T13" fmla="*/ 0 60000 65536"/>
              <a:gd name="T14" fmla="*/ 0 60000 65536"/>
              <a:gd name="T15" fmla="*/ 0 60000 65536"/>
              <a:gd name="T16" fmla="*/ 0 60000 65536"/>
              <a:gd name="T17" fmla="*/ 0 60000 65536"/>
              <a:gd name="T18" fmla="*/ 0 w 306"/>
              <a:gd name="T19" fmla="*/ 0 h 306"/>
              <a:gd name="T20" fmla="*/ 306 w 306"/>
              <a:gd name="T21" fmla="*/ 306 h 306"/>
            </a:gdLst>
            <a:ahLst/>
            <a:cxnLst>
              <a:cxn ang="T12">
                <a:pos x="T0" y="T1"/>
              </a:cxn>
              <a:cxn ang="T13">
                <a:pos x="T2" y="T3"/>
              </a:cxn>
              <a:cxn ang="T14">
                <a:pos x="T4" y="T5"/>
              </a:cxn>
              <a:cxn ang="T15">
                <a:pos x="T6" y="T7"/>
              </a:cxn>
              <a:cxn ang="T16">
                <a:pos x="T8" y="T9"/>
              </a:cxn>
              <a:cxn ang="T17">
                <a:pos x="T10" y="T11"/>
              </a:cxn>
            </a:cxnLst>
            <a:rect l="T18" t="T19" r="T20" b="T21"/>
            <a:pathLst>
              <a:path w="306" h="306">
                <a:moveTo>
                  <a:pt x="0" y="74"/>
                </a:moveTo>
                <a:lnTo>
                  <a:pt x="0" y="306"/>
                </a:lnTo>
                <a:lnTo>
                  <a:pt x="229" y="306"/>
                </a:lnTo>
                <a:lnTo>
                  <a:pt x="306" y="230"/>
                </a:lnTo>
                <a:lnTo>
                  <a:pt x="306" y="0"/>
                </a:lnTo>
                <a:lnTo>
                  <a:pt x="74" y="0"/>
                </a:lnTo>
                <a:close/>
              </a:path>
            </a:pathLst>
          </a:custGeom>
          <a:solidFill>
            <a:srgbClr val="009690"/>
          </a:solidFill>
          <a:ln w="9525">
            <a:noFill/>
            <a:round/>
            <a:headEnd/>
            <a:tailEnd/>
          </a:ln>
        </p:spPr>
        <p:txBody>
          <a:bodyPr wrap="none" anchor="ctr"/>
          <a:lstStyle/>
          <a:p>
            <a:endParaRPr lang="en-US"/>
          </a:p>
        </p:txBody>
      </p:sp>
      <p:sp>
        <p:nvSpPr>
          <p:cNvPr id="94252" name="Freeform 40"/>
          <p:cNvSpPr>
            <a:spLocks noChangeArrowheads="1"/>
          </p:cNvSpPr>
          <p:nvPr/>
        </p:nvSpPr>
        <p:spPr bwMode="auto">
          <a:xfrm>
            <a:off x="6107113" y="1119188"/>
            <a:ext cx="485775" cy="114300"/>
          </a:xfrm>
          <a:custGeom>
            <a:avLst/>
            <a:gdLst>
              <a:gd name="T0" fmla="*/ 2147483647 w 306"/>
              <a:gd name="T1" fmla="*/ 2147483647 h 74"/>
              <a:gd name="T2" fmla="*/ 2147483647 w 306"/>
              <a:gd name="T3" fmla="*/ 0 h 74"/>
              <a:gd name="T4" fmla="*/ 2147483647 w 306"/>
              <a:gd name="T5" fmla="*/ 0 h 74"/>
              <a:gd name="T6" fmla="*/ 0 w 306"/>
              <a:gd name="T7" fmla="*/ 2147483647 h 74"/>
              <a:gd name="T8" fmla="*/ 0 60000 65536"/>
              <a:gd name="T9" fmla="*/ 0 60000 65536"/>
              <a:gd name="T10" fmla="*/ 0 60000 65536"/>
              <a:gd name="T11" fmla="*/ 0 60000 65536"/>
              <a:gd name="T12" fmla="*/ 0 w 306"/>
              <a:gd name="T13" fmla="*/ 0 h 74"/>
              <a:gd name="T14" fmla="*/ 306 w 306"/>
              <a:gd name="T15" fmla="*/ 74 h 74"/>
            </a:gdLst>
            <a:ahLst/>
            <a:cxnLst>
              <a:cxn ang="T8">
                <a:pos x="T0" y="T1"/>
              </a:cxn>
              <a:cxn ang="T9">
                <a:pos x="T2" y="T3"/>
              </a:cxn>
              <a:cxn ang="T10">
                <a:pos x="T4" y="T5"/>
              </a:cxn>
              <a:cxn ang="T11">
                <a:pos x="T6" y="T7"/>
              </a:cxn>
            </a:cxnLst>
            <a:rect l="T12" t="T13" r="T14" b="T15"/>
            <a:pathLst>
              <a:path w="306" h="74">
                <a:moveTo>
                  <a:pt x="229" y="74"/>
                </a:moveTo>
                <a:lnTo>
                  <a:pt x="306" y="0"/>
                </a:lnTo>
                <a:lnTo>
                  <a:pt x="74" y="0"/>
                </a:lnTo>
                <a:lnTo>
                  <a:pt x="0" y="74"/>
                </a:lnTo>
                <a:close/>
              </a:path>
            </a:pathLst>
          </a:custGeom>
          <a:solidFill>
            <a:srgbClr val="00A79A"/>
          </a:solidFill>
          <a:ln w="9525">
            <a:noFill/>
            <a:round/>
            <a:headEnd/>
            <a:tailEnd/>
          </a:ln>
        </p:spPr>
        <p:txBody>
          <a:bodyPr wrap="none" anchor="ctr"/>
          <a:lstStyle/>
          <a:p>
            <a:endParaRPr lang="en-US"/>
          </a:p>
        </p:txBody>
      </p:sp>
      <p:sp>
        <p:nvSpPr>
          <p:cNvPr id="94253" name="Freeform 41"/>
          <p:cNvSpPr>
            <a:spLocks noChangeArrowheads="1"/>
          </p:cNvSpPr>
          <p:nvPr/>
        </p:nvSpPr>
        <p:spPr bwMode="auto">
          <a:xfrm>
            <a:off x="6470650" y="1119188"/>
            <a:ext cx="122238" cy="473075"/>
          </a:xfrm>
          <a:custGeom>
            <a:avLst/>
            <a:gdLst>
              <a:gd name="T0" fmla="*/ 2147483647 w 77"/>
              <a:gd name="T1" fmla="*/ 0 h 306"/>
              <a:gd name="T2" fmla="*/ 2147483647 w 77"/>
              <a:gd name="T3" fmla="*/ 2147483647 h 306"/>
              <a:gd name="T4" fmla="*/ 0 w 77"/>
              <a:gd name="T5" fmla="*/ 2147483647 h 306"/>
              <a:gd name="T6" fmla="*/ 0 w 77"/>
              <a:gd name="T7" fmla="*/ 2147483647 h 306"/>
              <a:gd name="T8" fmla="*/ 0 60000 65536"/>
              <a:gd name="T9" fmla="*/ 0 60000 65536"/>
              <a:gd name="T10" fmla="*/ 0 60000 65536"/>
              <a:gd name="T11" fmla="*/ 0 60000 65536"/>
              <a:gd name="T12" fmla="*/ 0 w 77"/>
              <a:gd name="T13" fmla="*/ 0 h 306"/>
              <a:gd name="T14" fmla="*/ 77 w 77"/>
              <a:gd name="T15" fmla="*/ 306 h 306"/>
            </a:gdLst>
            <a:ahLst/>
            <a:cxnLst>
              <a:cxn ang="T8">
                <a:pos x="T0" y="T1"/>
              </a:cxn>
              <a:cxn ang="T9">
                <a:pos x="T2" y="T3"/>
              </a:cxn>
              <a:cxn ang="T10">
                <a:pos x="T4" y="T5"/>
              </a:cxn>
              <a:cxn ang="T11">
                <a:pos x="T6" y="T7"/>
              </a:cxn>
            </a:cxnLst>
            <a:rect l="T12" t="T13" r="T14" b="T15"/>
            <a:pathLst>
              <a:path w="77" h="306">
                <a:moveTo>
                  <a:pt x="77" y="0"/>
                </a:moveTo>
                <a:lnTo>
                  <a:pt x="77" y="230"/>
                </a:lnTo>
                <a:lnTo>
                  <a:pt x="0" y="306"/>
                </a:lnTo>
                <a:lnTo>
                  <a:pt x="0" y="74"/>
                </a:lnTo>
                <a:close/>
              </a:path>
            </a:pathLst>
          </a:custGeom>
          <a:solidFill>
            <a:srgbClr val="008080"/>
          </a:solidFill>
          <a:ln w="9525">
            <a:noFill/>
            <a:round/>
            <a:headEnd/>
            <a:tailEnd/>
          </a:ln>
        </p:spPr>
        <p:txBody>
          <a:bodyPr wrap="none" anchor="ctr"/>
          <a:lstStyle/>
          <a:p>
            <a:endParaRPr lang="en-US"/>
          </a:p>
        </p:txBody>
      </p:sp>
      <p:sp>
        <p:nvSpPr>
          <p:cNvPr id="94254" name="Freeform 42"/>
          <p:cNvSpPr>
            <a:spLocks noChangeArrowheads="1"/>
          </p:cNvSpPr>
          <p:nvPr/>
        </p:nvSpPr>
        <p:spPr bwMode="auto">
          <a:xfrm>
            <a:off x="6107113" y="1119188"/>
            <a:ext cx="485775" cy="473075"/>
          </a:xfrm>
          <a:custGeom>
            <a:avLst/>
            <a:gdLst>
              <a:gd name="T0" fmla="*/ 0 w 306"/>
              <a:gd name="T1" fmla="*/ 2147483647 h 306"/>
              <a:gd name="T2" fmla="*/ 0 w 306"/>
              <a:gd name="T3" fmla="*/ 2147483647 h 306"/>
              <a:gd name="T4" fmla="*/ 2147483647 w 306"/>
              <a:gd name="T5" fmla="*/ 2147483647 h 306"/>
              <a:gd name="T6" fmla="*/ 2147483647 w 306"/>
              <a:gd name="T7" fmla="*/ 2147483647 h 306"/>
              <a:gd name="T8" fmla="*/ 2147483647 w 306"/>
              <a:gd name="T9" fmla="*/ 0 h 306"/>
              <a:gd name="T10" fmla="*/ 2147483647 w 306"/>
              <a:gd name="T11" fmla="*/ 0 h 306"/>
              <a:gd name="T12" fmla="*/ 0 60000 65536"/>
              <a:gd name="T13" fmla="*/ 0 60000 65536"/>
              <a:gd name="T14" fmla="*/ 0 60000 65536"/>
              <a:gd name="T15" fmla="*/ 0 60000 65536"/>
              <a:gd name="T16" fmla="*/ 0 60000 65536"/>
              <a:gd name="T17" fmla="*/ 0 60000 65536"/>
              <a:gd name="T18" fmla="*/ 0 w 306"/>
              <a:gd name="T19" fmla="*/ 0 h 306"/>
              <a:gd name="T20" fmla="*/ 306 w 306"/>
              <a:gd name="T21" fmla="*/ 306 h 306"/>
            </a:gdLst>
            <a:ahLst/>
            <a:cxnLst>
              <a:cxn ang="T12">
                <a:pos x="T0" y="T1"/>
              </a:cxn>
              <a:cxn ang="T13">
                <a:pos x="T2" y="T3"/>
              </a:cxn>
              <a:cxn ang="T14">
                <a:pos x="T4" y="T5"/>
              </a:cxn>
              <a:cxn ang="T15">
                <a:pos x="T6" y="T7"/>
              </a:cxn>
              <a:cxn ang="T16">
                <a:pos x="T8" y="T9"/>
              </a:cxn>
              <a:cxn ang="T17">
                <a:pos x="T10" y="T11"/>
              </a:cxn>
            </a:cxnLst>
            <a:rect l="T18" t="T19" r="T20" b="T21"/>
            <a:pathLst>
              <a:path w="306" h="306">
                <a:moveTo>
                  <a:pt x="0" y="74"/>
                </a:moveTo>
                <a:lnTo>
                  <a:pt x="0" y="306"/>
                </a:lnTo>
                <a:lnTo>
                  <a:pt x="229" y="306"/>
                </a:lnTo>
                <a:lnTo>
                  <a:pt x="306" y="230"/>
                </a:lnTo>
                <a:lnTo>
                  <a:pt x="306" y="0"/>
                </a:lnTo>
                <a:lnTo>
                  <a:pt x="74" y="0"/>
                </a:lnTo>
                <a:close/>
              </a:path>
            </a:pathLst>
          </a:custGeom>
          <a:noFill/>
          <a:ln w="12600">
            <a:solidFill>
              <a:srgbClr val="000000"/>
            </a:solidFill>
            <a:round/>
            <a:headEnd/>
            <a:tailEnd/>
          </a:ln>
        </p:spPr>
        <p:txBody>
          <a:bodyPr wrap="none" anchor="ctr"/>
          <a:lstStyle/>
          <a:p>
            <a:endParaRPr lang="en-US"/>
          </a:p>
        </p:txBody>
      </p:sp>
      <p:sp>
        <p:nvSpPr>
          <p:cNvPr id="94255" name="Freeform 43"/>
          <p:cNvSpPr>
            <a:spLocks noChangeArrowheads="1"/>
          </p:cNvSpPr>
          <p:nvPr/>
        </p:nvSpPr>
        <p:spPr bwMode="auto">
          <a:xfrm>
            <a:off x="6107113" y="1119188"/>
            <a:ext cx="485775" cy="114300"/>
          </a:xfrm>
          <a:custGeom>
            <a:avLst/>
            <a:gdLst>
              <a:gd name="T0" fmla="*/ 0 w 306"/>
              <a:gd name="T1" fmla="*/ 2147483647 h 74"/>
              <a:gd name="T2" fmla="*/ 2147483647 w 306"/>
              <a:gd name="T3" fmla="*/ 2147483647 h 74"/>
              <a:gd name="T4" fmla="*/ 2147483647 w 306"/>
              <a:gd name="T5" fmla="*/ 0 h 74"/>
              <a:gd name="T6" fmla="*/ 0 60000 65536"/>
              <a:gd name="T7" fmla="*/ 0 60000 65536"/>
              <a:gd name="T8" fmla="*/ 0 60000 65536"/>
              <a:gd name="T9" fmla="*/ 0 w 306"/>
              <a:gd name="T10" fmla="*/ 0 h 74"/>
              <a:gd name="T11" fmla="*/ 306 w 306"/>
              <a:gd name="T12" fmla="*/ 74 h 74"/>
            </a:gdLst>
            <a:ahLst/>
            <a:cxnLst>
              <a:cxn ang="T6">
                <a:pos x="T0" y="T1"/>
              </a:cxn>
              <a:cxn ang="T7">
                <a:pos x="T2" y="T3"/>
              </a:cxn>
              <a:cxn ang="T8">
                <a:pos x="T4" y="T5"/>
              </a:cxn>
            </a:cxnLst>
            <a:rect l="T9" t="T10" r="T11" b="T12"/>
            <a:pathLst>
              <a:path w="306" h="74">
                <a:moveTo>
                  <a:pt x="0" y="74"/>
                </a:moveTo>
                <a:lnTo>
                  <a:pt x="229" y="74"/>
                </a:lnTo>
                <a:lnTo>
                  <a:pt x="306" y="0"/>
                </a:lnTo>
              </a:path>
            </a:pathLst>
          </a:custGeom>
          <a:noFill/>
          <a:ln w="12600">
            <a:solidFill>
              <a:srgbClr val="000000"/>
            </a:solidFill>
            <a:round/>
            <a:headEnd/>
            <a:tailEnd/>
          </a:ln>
        </p:spPr>
        <p:txBody>
          <a:bodyPr wrap="none" anchor="ctr"/>
          <a:lstStyle/>
          <a:p>
            <a:endParaRPr lang="en-US"/>
          </a:p>
        </p:txBody>
      </p:sp>
      <p:sp>
        <p:nvSpPr>
          <p:cNvPr id="94256" name="Line 44"/>
          <p:cNvSpPr>
            <a:spLocks noChangeShapeType="1"/>
          </p:cNvSpPr>
          <p:nvPr/>
        </p:nvSpPr>
        <p:spPr bwMode="auto">
          <a:xfrm>
            <a:off x="6470650" y="1233488"/>
            <a:ext cx="1588" cy="358775"/>
          </a:xfrm>
          <a:prstGeom prst="line">
            <a:avLst/>
          </a:prstGeom>
          <a:noFill/>
          <a:ln w="12600">
            <a:solidFill>
              <a:srgbClr val="000000"/>
            </a:solidFill>
            <a:miter lim="800000"/>
            <a:headEnd/>
            <a:tailEnd/>
          </a:ln>
        </p:spPr>
        <p:txBody>
          <a:bodyPr/>
          <a:lstStyle/>
          <a:p>
            <a:endParaRPr lang="en-US"/>
          </a:p>
        </p:txBody>
      </p:sp>
      <p:sp>
        <p:nvSpPr>
          <p:cNvPr id="94257" name="Rectangle 45"/>
          <p:cNvSpPr>
            <a:spLocks noChangeArrowheads="1"/>
          </p:cNvSpPr>
          <p:nvPr/>
        </p:nvSpPr>
        <p:spPr bwMode="auto">
          <a:xfrm>
            <a:off x="5238750" y="2381250"/>
            <a:ext cx="2235200" cy="523875"/>
          </a:xfrm>
          <a:prstGeom prst="rect">
            <a:avLst/>
          </a:prstGeom>
          <a:solidFill>
            <a:srgbClr val="FFFFA4"/>
          </a:solidFill>
          <a:ln w="12600">
            <a:solidFill>
              <a:srgbClr val="000000"/>
            </a:solidFill>
            <a:miter lim="800000"/>
            <a:headEnd/>
            <a:tailEnd/>
          </a:ln>
        </p:spPr>
        <p:txBody>
          <a:bodyPr wrap="none" anchor="ctr"/>
          <a:lstStyle/>
          <a:p>
            <a:endParaRPr lang="en-US"/>
          </a:p>
        </p:txBody>
      </p:sp>
      <p:sp>
        <p:nvSpPr>
          <p:cNvPr id="94258" name="Text Box 46"/>
          <p:cNvSpPr txBox="1">
            <a:spLocks noChangeArrowheads="1"/>
          </p:cNvSpPr>
          <p:nvPr/>
        </p:nvSpPr>
        <p:spPr bwMode="auto">
          <a:xfrm>
            <a:off x="7923213" y="1150938"/>
            <a:ext cx="911225" cy="404812"/>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Virtual</a:t>
            </a:r>
          </a:p>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259" name="Text Box 47"/>
          <p:cNvSpPr txBox="1">
            <a:spLocks noChangeArrowheads="1"/>
          </p:cNvSpPr>
          <p:nvPr/>
        </p:nvSpPr>
        <p:spPr bwMode="auto">
          <a:xfrm>
            <a:off x="7569200" y="2541588"/>
            <a:ext cx="911225" cy="203200"/>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260" name="Freeform 48"/>
          <p:cNvSpPr>
            <a:spLocks noChangeArrowheads="1"/>
          </p:cNvSpPr>
          <p:nvPr/>
        </p:nvSpPr>
        <p:spPr bwMode="auto">
          <a:xfrm>
            <a:off x="5340350" y="2506663"/>
            <a:ext cx="257175" cy="252412"/>
          </a:xfrm>
          <a:custGeom>
            <a:avLst/>
            <a:gdLst>
              <a:gd name="T0" fmla="*/ 0 w 161"/>
              <a:gd name="T1" fmla="*/ 2147483647 h 163"/>
              <a:gd name="T2" fmla="*/ 0 w 161"/>
              <a:gd name="T3" fmla="*/ 2147483647 h 163"/>
              <a:gd name="T4" fmla="*/ 2147483647 w 161"/>
              <a:gd name="T5" fmla="*/ 2147483647 h 163"/>
              <a:gd name="T6" fmla="*/ 2147483647 w 161"/>
              <a:gd name="T7" fmla="*/ 2147483647 h 163"/>
              <a:gd name="T8" fmla="*/ 2147483647 w 161"/>
              <a:gd name="T9" fmla="*/ 0 h 163"/>
              <a:gd name="T10" fmla="*/ 2147483647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39"/>
                </a:moveTo>
                <a:lnTo>
                  <a:pt x="0" y="163"/>
                </a:lnTo>
                <a:lnTo>
                  <a:pt x="121" y="163"/>
                </a:lnTo>
                <a:lnTo>
                  <a:pt x="161" y="122"/>
                </a:lnTo>
                <a:lnTo>
                  <a:pt x="161" y="0"/>
                </a:lnTo>
                <a:lnTo>
                  <a:pt x="40" y="0"/>
                </a:lnTo>
                <a:close/>
              </a:path>
            </a:pathLst>
          </a:custGeom>
          <a:solidFill>
            <a:srgbClr val="919191"/>
          </a:solidFill>
          <a:ln w="9525">
            <a:noFill/>
            <a:round/>
            <a:headEnd/>
            <a:tailEnd/>
          </a:ln>
        </p:spPr>
        <p:txBody>
          <a:bodyPr wrap="none" anchor="ctr"/>
          <a:lstStyle/>
          <a:p>
            <a:endParaRPr lang="en-US"/>
          </a:p>
        </p:txBody>
      </p:sp>
      <p:sp>
        <p:nvSpPr>
          <p:cNvPr id="94261" name="Freeform 49"/>
          <p:cNvSpPr>
            <a:spLocks noChangeArrowheads="1"/>
          </p:cNvSpPr>
          <p:nvPr/>
        </p:nvSpPr>
        <p:spPr bwMode="auto">
          <a:xfrm>
            <a:off x="5335588" y="2506663"/>
            <a:ext cx="261937" cy="60325"/>
          </a:xfrm>
          <a:custGeom>
            <a:avLst/>
            <a:gdLst>
              <a:gd name="T0" fmla="*/ 2147483647 w 164"/>
              <a:gd name="T1" fmla="*/ 2147483647 h 39"/>
              <a:gd name="T2" fmla="*/ 2147483647 w 164"/>
              <a:gd name="T3" fmla="*/ 0 h 39"/>
              <a:gd name="T4" fmla="*/ 2147483647 w 164"/>
              <a:gd name="T5" fmla="*/ 0 h 39"/>
              <a:gd name="T6" fmla="*/ 0 w 164"/>
              <a:gd name="T7" fmla="*/ 2147483647 h 39"/>
              <a:gd name="T8" fmla="*/ 0 60000 65536"/>
              <a:gd name="T9" fmla="*/ 0 60000 65536"/>
              <a:gd name="T10" fmla="*/ 0 60000 65536"/>
              <a:gd name="T11" fmla="*/ 0 60000 65536"/>
              <a:gd name="T12" fmla="*/ 0 w 164"/>
              <a:gd name="T13" fmla="*/ 0 h 39"/>
              <a:gd name="T14" fmla="*/ 164 w 164"/>
              <a:gd name="T15" fmla="*/ 39 h 39"/>
            </a:gdLst>
            <a:ahLst/>
            <a:cxnLst>
              <a:cxn ang="T8">
                <a:pos x="T0" y="T1"/>
              </a:cxn>
              <a:cxn ang="T9">
                <a:pos x="T2" y="T3"/>
              </a:cxn>
              <a:cxn ang="T10">
                <a:pos x="T4" y="T5"/>
              </a:cxn>
              <a:cxn ang="T11">
                <a:pos x="T6" y="T7"/>
              </a:cxn>
            </a:cxnLst>
            <a:rect l="T12" t="T13" r="T14" b="T15"/>
            <a:pathLst>
              <a:path w="164" h="39">
                <a:moveTo>
                  <a:pt x="124" y="39"/>
                </a:moveTo>
                <a:lnTo>
                  <a:pt x="164" y="0"/>
                </a:lnTo>
                <a:lnTo>
                  <a:pt x="43" y="0"/>
                </a:lnTo>
                <a:lnTo>
                  <a:pt x="0" y="39"/>
                </a:lnTo>
                <a:close/>
              </a:path>
            </a:pathLst>
          </a:custGeom>
          <a:solidFill>
            <a:srgbClr val="A0A0A0"/>
          </a:solidFill>
          <a:ln w="9525">
            <a:noFill/>
            <a:round/>
            <a:headEnd/>
            <a:tailEnd/>
          </a:ln>
        </p:spPr>
        <p:txBody>
          <a:bodyPr wrap="none" anchor="ctr"/>
          <a:lstStyle/>
          <a:p>
            <a:endParaRPr lang="en-US"/>
          </a:p>
        </p:txBody>
      </p:sp>
      <p:sp>
        <p:nvSpPr>
          <p:cNvPr id="94262" name="Freeform 50"/>
          <p:cNvSpPr>
            <a:spLocks noChangeArrowheads="1"/>
          </p:cNvSpPr>
          <p:nvPr/>
        </p:nvSpPr>
        <p:spPr bwMode="auto">
          <a:xfrm>
            <a:off x="5534025" y="2506663"/>
            <a:ext cx="63500" cy="252412"/>
          </a:xfrm>
          <a:custGeom>
            <a:avLst/>
            <a:gdLst>
              <a:gd name="T0" fmla="*/ 2147483647 w 40"/>
              <a:gd name="T1" fmla="*/ 0 h 163"/>
              <a:gd name="T2" fmla="*/ 2147483647 w 40"/>
              <a:gd name="T3" fmla="*/ 2147483647 h 163"/>
              <a:gd name="T4" fmla="*/ 0 w 40"/>
              <a:gd name="T5" fmla="*/ 2147483647 h 163"/>
              <a:gd name="T6" fmla="*/ 0 w 40"/>
              <a:gd name="T7" fmla="*/ 2147483647 h 163"/>
              <a:gd name="T8" fmla="*/ 0 60000 65536"/>
              <a:gd name="T9" fmla="*/ 0 60000 65536"/>
              <a:gd name="T10" fmla="*/ 0 60000 65536"/>
              <a:gd name="T11" fmla="*/ 0 60000 65536"/>
              <a:gd name="T12" fmla="*/ 0 w 40"/>
              <a:gd name="T13" fmla="*/ 0 h 163"/>
              <a:gd name="T14" fmla="*/ 40 w 40"/>
              <a:gd name="T15" fmla="*/ 163 h 163"/>
            </a:gdLst>
            <a:ahLst/>
            <a:cxnLst>
              <a:cxn ang="T8">
                <a:pos x="T0" y="T1"/>
              </a:cxn>
              <a:cxn ang="T9">
                <a:pos x="T2" y="T3"/>
              </a:cxn>
              <a:cxn ang="T10">
                <a:pos x="T4" y="T5"/>
              </a:cxn>
              <a:cxn ang="T11">
                <a:pos x="T6" y="T7"/>
              </a:cxn>
            </a:cxnLst>
            <a:rect l="T12" t="T13" r="T14" b="T15"/>
            <a:pathLst>
              <a:path w="40" h="163">
                <a:moveTo>
                  <a:pt x="40" y="0"/>
                </a:moveTo>
                <a:lnTo>
                  <a:pt x="40" y="122"/>
                </a:lnTo>
                <a:lnTo>
                  <a:pt x="0" y="163"/>
                </a:lnTo>
                <a:lnTo>
                  <a:pt x="0" y="39"/>
                </a:lnTo>
                <a:close/>
              </a:path>
            </a:pathLst>
          </a:custGeom>
          <a:solidFill>
            <a:srgbClr val="808080"/>
          </a:solidFill>
          <a:ln w="9525">
            <a:noFill/>
            <a:round/>
            <a:headEnd/>
            <a:tailEnd/>
          </a:ln>
        </p:spPr>
        <p:txBody>
          <a:bodyPr wrap="none" anchor="ctr"/>
          <a:lstStyle/>
          <a:p>
            <a:endParaRPr lang="en-US"/>
          </a:p>
        </p:txBody>
      </p:sp>
      <p:sp>
        <p:nvSpPr>
          <p:cNvPr id="94263" name="Freeform 51"/>
          <p:cNvSpPr>
            <a:spLocks noChangeArrowheads="1"/>
          </p:cNvSpPr>
          <p:nvPr/>
        </p:nvSpPr>
        <p:spPr bwMode="auto">
          <a:xfrm>
            <a:off x="5340350" y="2506663"/>
            <a:ext cx="257175" cy="252412"/>
          </a:xfrm>
          <a:custGeom>
            <a:avLst/>
            <a:gdLst>
              <a:gd name="T0" fmla="*/ 0 w 161"/>
              <a:gd name="T1" fmla="*/ 2147483647 h 163"/>
              <a:gd name="T2" fmla="*/ 0 w 161"/>
              <a:gd name="T3" fmla="*/ 2147483647 h 163"/>
              <a:gd name="T4" fmla="*/ 2147483647 w 161"/>
              <a:gd name="T5" fmla="*/ 2147483647 h 163"/>
              <a:gd name="T6" fmla="*/ 2147483647 w 161"/>
              <a:gd name="T7" fmla="*/ 2147483647 h 163"/>
              <a:gd name="T8" fmla="*/ 2147483647 w 161"/>
              <a:gd name="T9" fmla="*/ 0 h 163"/>
              <a:gd name="T10" fmla="*/ 2147483647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39"/>
                </a:moveTo>
                <a:lnTo>
                  <a:pt x="0" y="163"/>
                </a:lnTo>
                <a:lnTo>
                  <a:pt x="121" y="163"/>
                </a:lnTo>
                <a:lnTo>
                  <a:pt x="161" y="122"/>
                </a:lnTo>
                <a:lnTo>
                  <a:pt x="161" y="0"/>
                </a:lnTo>
                <a:lnTo>
                  <a:pt x="40" y="0"/>
                </a:lnTo>
                <a:close/>
              </a:path>
            </a:pathLst>
          </a:custGeom>
          <a:noFill/>
          <a:ln w="12600">
            <a:solidFill>
              <a:srgbClr val="000000"/>
            </a:solidFill>
            <a:round/>
            <a:headEnd/>
            <a:tailEnd/>
          </a:ln>
        </p:spPr>
        <p:txBody>
          <a:bodyPr wrap="none" anchor="ctr"/>
          <a:lstStyle/>
          <a:p>
            <a:endParaRPr lang="en-US"/>
          </a:p>
        </p:txBody>
      </p:sp>
      <p:sp>
        <p:nvSpPr>
          <p:cNvPr id="94264" name="Freeform 52"/>
          <p:cNvSpPr>
            <a:spLocks noChangeArrowheads="1"/>
          </p:cNvSpPr>
          <p:nvPr/>
        </p:nvSpPr>
        <p:spPr bwMode="auto">
          <a:xfrm>
            <a:off x="5340350" y="2506663"/>
            <a:ext cx="257175" cy="60325"/>
          </a:xfrm>
          <a:custGeom>
            <a:avLst/>
            <a:gdLst>
              <a:gd name="T0" fmla="*/ 0 w 161"/>
              <a:gd name="T1" fmla="*/ 2147483647 h 39"/>
              <a:gd name="T2" fmla="*/ 2147483647 w 161"/>
              <a:gd name="T3" fmla="*/ 2147483647 h 39"/>
              <a:gd name="T4" fmla="*/ 2147483647 w 161"/>
              <a:gd name="T5" fmla="*/ 0 h 39"/>
              <a:gd name="T6" fmla="*/ 0 60000 65536"/>
              <a:gd name="T7" fmla="*/ 0 60000 65536"/>
              <a:gd name="T8" fmla="*/ 0 60000 65536"/>
              <a:gd name="T9" fmla="*/ 0 w 161"/>
              <a:gd name="T10" fmla="*/ 0 h 39"/>
              <a:gd name="T11" fmla="*/ 161 w 161"/>
              <a:gd name="T12" fmla="*/ 39 h 39"/>
            </a:gdLst>
            <a:ahLst/>
            <a:cxnLst>
              <a:cxn ang="T6">
                <a:pos x="T0" y="T1"/>
              </a:cxn>
              <a:cxn ang="T7">
                <a:pos x="T2" y="T3"/>
              </a:cxn>
              <a:cxn ang="T8">
                <a:pos x="T4" y="T5"/>
              </a:cxn>
            </a:cxnLst>
            <a:rect l="T9" t="T10" r="T11" b="T12"/>
            <a:pathLst>
              <a:path w="161" h="39">
                <a:moveTo>
                  <a:pt x="0" y="39"/>
                </a:moveTo>
                <a:lnTo>
                  <a:pt x="122" y="39"/>
                </a:lnTo>
                <a:lnTo>
                  <a:pt x="161" y="0"/>
                </a:lnTo>
              </a:path>
            </a:pathLst>
          </a:custGeom>
          <a:noFill/>
          <a:ln w="12600">
            <a:solidFill>
              <a:srgbClr val="000000"/>
            </a:solidFill>
            <a:round/>
            <a:headEnd/>
            <a:tailEnd/>
          </a:ln>
        </p:spPr>
        <p:txBody>
          <a:bodyPr wrap="none" anchor="ctr"/>
          <a:lstStyle/>
          <a:p>
            <a:endParaRPr lang="en-US"/>
          </a:p>
        </p:txBody>
      </p:sp>
      <p:sp>
        <p:nvSpPr>
          <p:cNvPr id="94265" name="Line 53"/>
          <p:cNvSpPr>
            <a:spLocks noChangeShapeType="1"/>
          </p:cNvSpPr>
          <p:nvPr/>
        </p:nvSpPr>
        <p:spPr bwMode="auto">
          <a:xfrm>
            <a:off x="5534025" y="2566988"/>
            <a:ext cx="1588" cy="192087"/>
          </a:xfrm>
          <a:prstGeom prst="line">
            <a:avLst/>
          </a:prstGeom>
          <a:noFill/>
          <a:ln w="12600">
            <a:solidFill>
              <a:srgbClr val="000000"/>
            </a:solidFill>
            <a:miter lim="800000"/>
            <a:headEnd/>
            <a:tailEnd/>
          </a:ln>
        </p:spPr>
        <p:txBody>
          <a:bodyPr/>
          <a:lstStyle/>
          <a:p>
            <a:endParaRPr lang="en-US"/>
          </a:p>
        </p:txBody>
      </p:sp>
      <p:sp>
        <p:nvSpPr>
          <p:cNvPr id="94266" name="Freeform 54"/>
          <p:cNvSpPr>
            <a:spLocks noChangeArrowheads="1"/>
          </p:cNvSpPr>
          <p:nvPr/>
        </p:nvSpPr>
        <p:spPr bwMode="auto">
          <a:xfrm>
            <a:off x="5675313" y="2506663"/>
            <a:ext cx="257175" cy="252412"/>
          </a:xfrm>
          <a:custGeom>
            <a:avLst/>
            <a:gdLst>
              <a:gd name="T0" fmla="*/ 0 w 161"/>
              <a:gd name="T1" fmla="*/ 2147483647 h 163"/>
              <a:gd name="T2" fmla="*/ 0 w 161"/>
              <a:gd name="T3" fmla="*/ 2147483647 h 163"/>
              <a:gd name="T4" fmla="*/ 2147483647 w 161"/>
              <a:gd name="T5" fmla="*/ 2147483647 h 163"/>
              <a:gd name="T6" fmla="*/ 2147483647 w 161"/>
              <a:gd name="T7" fmla="*/ 2147483647 h 163"/>
              <a:gd name="T8" fmla="*/ 2147483647 w 161"/>
              <a:gd name="T9" fmla="*/ 0 h 163"/>
              <a:gd name="T10" fmla="*/ 2147483647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39"/>
                </a:moveTo>
                <a:lnTo>
                  <a:pt x="0" y="163"/>
                </a:lnTo>
                <a:lnTo>
                  <a:pt x="121" y="163"/>
                </a:lnTo>
                <a:lnTo>
                  <a:pt x="161" y="122"/>
                </a:lnTo>
                <a:lnTo>
                  <a:pt x="161" y="0"/>
                </a:lnTo>
                <a:lnTo>
                  <a:pt x="40" y="0"/>
                </a:lnTo>
                <a:close/>
              </a:path>
            </a:pathLst>
          </a:custGeom>
          <a:solidFill>
            <a:srgbClr val="919191"/>
          </a:solidFill>
          <a:ln w="9525">
            <a:noFill/>
            <a:round/>
            <a:headEnd/>
            <a:tailEnd/>
          </a:ln>
        </p:spPr>
        <p:txBody>
          <a:bodyPr wrap="none" anchor="ctr"/>
          <a:lstStyle/>
          <a:p>
            <a:endParaRPr lang="en-US"/>
          </a:p>
        </p:txBody>
      </p:sp>
      <p:sp>
        <p:nvSpPr>
          <p:cNvPr id="94267" name="Freeform 55"/>
          <p:cNvSpPr>
            <a:spLocks noChangeArrowheads="1"/>
          </p:cNvSpPr>
          <p:nvPr/>
        </p:nvSpPr>
        <p:spPr bwMode="auto">
          <a:xfrm>
            <a:off x="5670550" y="2506663"/>
            <a:ext cx="261938" cy="60325"/>
          </a:xfrm>
          <a:custGeom>
            <a:avLst/>
            <a:gdLst>
              <a:gd name="T0" fmla="*/ 2147483647 w 164"/>
              <a:gd name="T1" fmla="*/ 2147483647 h 39"/>
              <a:gd name="T2" fmla="*/ 2147483647 w 164"/>
              <a:gd name="T3" fmla="*/ 0 h 39"/>
              <a:gd name="T4" fmla="*/ 2147483647 w 164"/>
              <a:gd name="T5" fmla="*/ 0 h 39"/>
              <a:gd name="T6" fmla="*/ 0 w 164"/>
              <a:gd name="T7" fmla="*/ 2147483647 h 39"/>
              <a:gd name="T8" fmla="*/ 0 60000 65536"/>
              <a:gd name="T9" fmla="*/ 0 60000 65536"/>
              <a:gd name="T10" fmla="*/ 0 60000 65536"/>
              <a:gd name="T11" fmla="*/ 0 60000 65536"/>
              <a:gd name="T12" fmla="*/ 0 w 164"/>
              <a:gd name="T13" fmla="*/ 0 h 39"/>
              <a:gd name="T14" fmla="*/ 164 w 164"/>
              <a:gd name="T15" fmla="*/ 39 h 39"/>
            </a:gdLst>
            <a:ahLst/>
            <a:cxnLst>
              <a:cxn ang="T8">
                <a:pos x="T0" y="T1"/>
              </a:cxn>
              <a:cxn ang="T9">
                <a:pos x="T2" y="T3"/>
              </a:cxn>
              <a:cxn ang="T10">
                <a:pos x="T4" y="T5"/>
              </a:cxn>
              <a:cxn ang="T11">
                <a:pos x="T6" y="T7"/>
              </a:cxn>
            </a:cxnLst>
            <a:rect l="T12" t="T13" r="T14" b="T15"/>
            <a:pathLst>
              <a:path w="164" h="39">
                <a:moveTo>
                  <a:pt x="124" y="39"/>
                </a:moveTo>
                <a:lnTo>
                  <a:pt x="164" y="0"/>
                </a:lnTo>
                <a:lnTo>
                  <a:pt x="43" y="0"/>
                </a:lnTo>
                <a:lnTo>
                  <a:pt x="0" y="39"/>
                </a:lnTo>
                <a:close/>
              </a:path>
            </a:pathLst>
          </a:custGeom>
          <a:solidFill>
            <a:srgbClr val="A0A0A0"/>
          </a:solidFill>
          <a:ln w="9525">
            <a:noFill/>
            <a:round/>
            <a:headEnd/>
            <a:tailEnd/>
          </a:ln>
        </p:spPr>
        <p:txBody>
          <a:bodyPr wrap="none" anchor="ctr"/>
          <a:lstStyle/>
          <a:p>
            <a:endParaRPr lang="en-US"/>
          </a:p>
        </p:txBody>
      </p:sp>
      <p:sp>
        <p:nvSpPr>
          <p:cNvPr id="94268" name="Freeform 56"/>
          <p:cNvSpPr>
            <a:spLocks noChangeArrowheads="1"/>
          </p:cNvSpPr>
          <p:nvPr/>
        </p:nvSpPr>
        <p:spPr bwMode="auto">
          <a:xfrm>
            <a:off x="5867400" y="2506663"/>
            <a:ext cx="65088" cy="252412"/>
          </a:xfrm>
          <a:custGeom>
            <a:avLst/>
            <a:gdLst>
              <a:gd name="T0" fmla="*/ 2147483647 w 40"/>
              <a:gd name="T1" fmla="*/ 0 h 163"/>
              <a:gd name="T2" fmla="*/ 2147483647 w 40"/>
              <a:gd name="T3" fmla="*/ 2147483647 h 163"/>
              <a:gd name="T4" fmla="*/ 0 w 40"/>
              <a:gd name="T5" fmla="*/ 2147483647 h 163"/>
              <a:gd name="T6" fmla="*/ 0 w 40"/>
              <a:gd name="T7" fmla="*/ 2147483647 h 163"/>
              <a:gd name="T8" fmla="*/ 0 60000 65536"/>
              <a:gd name="T9" fmla="*/ 0 60000 65536"/>
              <a:gd name="T10" fmla="*/ 0 60000 65536"/>
              <a:gd name="T11" fmla="*/ 0 60000 65536"/>
              <a:gd name="T12" fmla="*/ 0 w 40"/>
              <a:gd name="T13" fmla="*/ 0 h 163"/>
              <a:gd name="T14" fmla="*/ 40 w 40"/>
              <a:gd name="T15" fmla="*/ 163 h 163"/>
            </a:gdLst>
            <a:ahLst/>
            <a:cxnLst>
              <a:cxn ang="T8">
                <a:pos x="T0" y="T1"/>
              </a:cxn>
              <a:cxn ang="T9">
                <a:pos x="T2" y="T3"/>
              </a:cxn>
              <a:cxn ang="T10">
                <a:pos x="T4" y="T5"/>
              </a:cxn>
              <a:cxn ang="T11">
                <a:pos x="T6" y="T7"/>
              </a:cxn>
            </a:cxnLst>
            <a:rect l="T12" t="T13" r="T14" b="T15"/>
            <a:pathLst>
              <a:path w="40" h="163">
                <a:moveTo>
                  <a:pt x="40" y="0"/>
                </a:moveTo>
                <a:lnTo>
                  <a:pt x="40" y="122"/>
                </a:lnTo>
                <a:lnTo>
                  <a:pt x="0" y="163"/>
                </a:lnTo>
                <a:lnTo>
                  <a:pt x="0" y="39"/>
                </a:lnTo>
                <a:close/>
              </a:path>
            </a:pathLst>
          </a:custGeom>
          <a:solidFill>
            <a:srgbClr val="808080"/>
          </a:solidFill>
          <a:ln w="9525">
            <a:noFill/>
            <a:round/>
            <a:headEnd/>
            <a:tailEnd/>
          </a:ln>
        </p:spPr>
        <p:txBody>
          <a:bodyPr wrap="none" anchor="ctr"/>
          <a:lstStyle/>
          <a:p>
            <a:endParaRPr lang="en-US"/>
          </a:p>
        </p:txBody>
      </p:sp>
      <p:sp>
        <p:nvSpPr>
          <p:cNvPr id="94269" name="Freeform 57"/>
          <p:cNvSpPr>
            <a:spLocks noChangeArrowheads="1"/>
          </p:cNvSpPr>
          <p:nvPr/>
        </p:nvSpPr>
        <p:spPr bwMode="auto">
          <a:xfrm>
            <a:off x="5675313" y="2506663"/>
            <a:ext cx="257175" cy="252412"/>
          </a:xfrm>
          <a:custGeom>
            <a:avLst/>
            <a:gdLst>
              <a:gd name="T0" fmla="*/ 0 w 161"/>
              <a:gd name="T1" fmla="*/ 2147483647 h 163"/>
              <a:gd name="T2" fmla="*/ 0 w 161"/>
              <a:gd name="T3" fmla="*/ 2147483647 h 163"/>
              <a:gd name="T4" fmla="*/ 2147483647 w 161"/>
              <a:gd name="T5" fmla="*/ 2147483647 h 163"/>
              <a:gd name="T6" fmla="*/ 2147483647 w 161"/>
              <a:gd name="T7" fmla="*/ 2147483647 h 163"/>
              <a:gd name="T8" fmla="*/ 2147483647 w 161"/>
              <a:gd name="T9" fmla="*/ 0 h 163"/>
              <a:gd name="T10" fmla="*/ 2147483647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39"/>
                </a:moveTo>
                <a:lnTo>
                  <a:pt x="0" y="163"/>
                </a:lnTo>
                <a:lnTo>
                  <a:pt x="121" y="163"/>
                </a:lnTo>
                <a:lnTo>
                  <a:pt x="161" y="122"/>
                </a:lnTo>
                <a:lnTo>
                  <a:pt x="161" y="0"/>
                </a:lnTo>
                <a:lnTo>
                  <a:pt x="40" y="0"/>
                </a:lnTo>
                <a:close/>
              </a:path>
            </a:pathLst>
          </a:custGeom>
          <a:noFill/>
          <a:ln w="12600">
            <a:solidFill>
              <a:srgbClr val="000000"/>
            </a:solidFill>
            <a:round/>
            <a:headEnd/>
            <a:tailEnd/>
          </a:ln>
        </p:spPr>
        <p:txBody>
          <a:bodyPr wrap="none" anchor="ctr"/>
          <a:lstStyle/>
          <a:p>
            <a:endParaRPr lang="en-US"/>
          </a:p>
        </p:txBody>
      </p:sp>
      <p:sp>
        <p:nvSpPr>
          <p:cNvPr id="94270" name="Freeform 58"/>
          <p:cNvSpPr>
            <a:spLocks noChangeArrowheads="1"/>
          </p:cNvSpPr>
          <p:nvPr/>
        </p:nvSpPr>
        <p:spPr bwMode="auto">
          <a:xfrm>
            <a:off x="5675313" y="2506663"/>
            <a:ext cx="257175" cy="60325"/>
          </a:xfrm>
          <a:custGeom>
            <a:avLst/>
            <a:gdLst>
              <a:gd name="T0" fmla="*/ 0 w 161"/>
              <a:gd name="T1" fmla="*/ 2147483647 h 39"/>
              <a:gd name="T2" fmla="*/ 2147483647 w 161"/>
              <a:gd name="T3" fmla="*/ 2147483647 h 39"/>
              <a:gd name="T4" fmla="*/ 2147483647 w 161"/>
              <a:gd name="T5" fmla="*/ 0 h 39"/>
              <a:gd name="T6" fmla="*/ 0 60000 65536"/>
              <a:gd name="T7" fmla="*/ 0 60000 65536"/>
              <a:gd name="T8" fmla="*/ 0 60000 65536"/>
              <a:gd name="T9" fmla="*/ 0 w 161"/>
              <a:gd name="T10" fmla="*/ 0 h 39"/>
              <a:gd name="T11" fmla="*/ 161 w 161"/>
              <a:gd name="T12" fmla="*/ 39 h 39"/>
            </a:gdLst>
            <a:ahLst/>
            <a:cxnLst>
              <a:cxn ang="T6">
                <a:pos x="T0" y="T1"/>
              </a:cxn>
              <a:cxn ang="T7">
                <a:pos x="T2" y="T3"/>
              </a:cxn>
              <a:cxn ang="T8">
                <a:pos x="T4" y="T5"/>
              </a:cxn>
            </a:cxnLst>
            <a:rect l="T9" t="T10" r="T11" b="T12"/>
            <a:pathLst>
              <a:path w="161" h="39">
                <a:moveTo>
                  <a:pt x="0" y="39"/>
                </a:moveTo>
                <a:lnTo>
                  <a:pt x="122" y="39"/>
                </a:lnTo>
                <a:lnTo>
                  <a:pt x="161" y="0"/>
                </a:lnTo>
              </a:path>
            </a:pathLst>
          </a:custGeom>
          <a:noFill/>
          <a:ln w="12600">
            <a:solidFill>
              <a:srgbClr val="000000"/>
            </a:solidFill>
            <a:round/>
            <a:headEnd/>
            <a:tailEnd/>
          </a:ln>
        </p:spPr>
        <p:txBody>
          <a:bodyPr wrap="none" anchor="ctr"/>
          <a:lstStyle/>
          <a:p>
            <a:endParaRPr lang="en-US"/>
          </a:p>
        </p:txBody>
      </p:sp>
      <p:sp>
        <p:nvSpPr>
          <p:cNvPr id="94271" name="Line 59"/>
          <p:cNvSpPr>
            <a:spLocks noChangeShapeType="1"/>
          </p:cNvSpPr>
          <p:nvPr/>
        </p:nvSpPr>
        <p:spPr bwMode="auto">
          <a:xfrm>
            <a:off x="5867400" y="2566988"/>
            <a:ext cx="1588" cy="192087"/>
          </a:xfrm>
          <a:prstGeom prst="line">
            <a:avLst/>
          </a:prstGeom>
          <a:noFill/>
          <a:ln w="12600">
            <a:solidFill>
              <a:srgbClr val="000000"/>
            </a:solidFill>
            <a:miter lim="800000"/>
            <a:headEnd/>
            <a:tailEnd/>
          </a:ln>
        </p:spPr>
        <p:txBody>
          <a:bodyPr/>
          <a:lstStyle/>
          <a:p>
            <a:endParaRPr lang="en-US"/>
          </a:p>
        </p:txBody>
      </p:sp>
      <p:sp>
        <p:nvSpPr>
          <p:cNvPr id="94272" name="Freeform 60"/>
          <p:cNvSpPr>
            <a:spLocks noChangeArrowheads="1"/>
          </p:cNvSpPr>
          <p:nvPr/>
        </p:nvSpPr>
        <p:spPr bwMode="auto">
          <a:xfrm>
            <a:off x="6010275" y="2506663"/>
            <a:ext cx="257175" cy="252412"/>
          </a:xfrm>
          <a:custGeom>
            <a:avLst/>
            <a:gdLst>
              <a:gd name="T0" fmla="*/ 0 w 161"/>
              <a:gd name="T1" fmla="*/ 2147483647 h 163"/>
              <a:gd name="T2" fmla="*/ 0 w 161"/>
              <a:gd name="T3" fmla="*/ 2147483647 h 163"/>
              <a:gd name="T4" fmla="*/ 2147483647 w 161"/>
              <a:gd name="T5" fmla="*/ 2147483647 h 163"/>
              <a:gd name="T6" fmla="*/ 2147483647 w 161"/>
              <a:gd name="T7" fmla="*/ 2147483647 h 163"/>
              <a:gd name="T8" fmla="*/ 2147483647 w 161"/>
              <a:gd name="T9" fmla="*/ 0 h 163"/>
              <a:gd name="T10" fmla="*/ 2147483647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39"/>
                </a:moveTo>
                <a:lnTo>
                  <a:pt x="0" y="163"/>
                </a:lnTo>
                <a:lnTo>
                  <a:pt x="121" y="163"/>
                </a:lnTo>
                <a:lnTo>
                  <a:pt x="161" y="122"/>
                </a:lnTo>
                <a:lnTo>
                  <a:pt x="161" y="0"/>
                </a:lnTo>
                <a:lnTo>
                  <a:pt x="40" y="0"/>
                </a:lnTo>
                <a:close/>
              </a:path>
            </a:pathLst>
          </a:custGeom>
          <a:solidFill>
            <a:srgbClr val="919191"/>
          </a:solidFill>
          <a:ln w="9525">
            <a:noFill/>
            <a:round/>
            <a:headEnd/>
            <a:tailEnd/>
          </a:ln>
        </p:spPr>
        <p:txBody>
          <a:bodyPr wrap="none" anchor="ctr"/>
          <a:lstStyle/>
          <a:p>
            <a:endParaRPr lang="en-US"/>
          </a:p>
        </p:txBody>
      </p:sp>
      <p:sp>
        <p:nvSpPr>
          <p:cNvPr id="94273" name="Freeform 61"/>
          <p:cNvSpPr>
            <a:spLocks noChangeArrowheads="1"/>
          </p:cNvSpPr>
          <p:nvPr/>
        </p:nvSpPr>
        <p:spPr bwMode="auto">
          <a:xfrm>
            <a:off x="6005513" y="2506663"/>
            <a:ext cx="261937" cy="60325"/>
          </a:xfrm>
          <a:custGeom>
            <a:avLst/>
            <a:gdLst>
              <a:gd name="T0" fmla="*/ 2147483647 w 164"/>
              <a:gd name="T1" fmla="*/ 2147483647 h 39"/>
              <a:gd name="T2" fmla="*/ 2147483647 w 164"/>
              <a:gd name="T3" fmla="*/ 0 h 39"/>
              <a:gd name="T4" fmla="*/ 2147483647 w 164"/>
              <a:gd name="T5" fmla="*/ 0 h 39"/>
              <a:gd name="T6" fmla="*/ 0 w 164"/>
              <a:gd name="T7" fmla="*/ 2147483647 h 39"/>
              <a:gd name="T8" fmla="*/ 0 60000 65536"/>
              <a:gd name="T9" fmla="*/ 0 60000 65536"/>
              <a:gd name="T10" fmla="*/ 0 60000 65536"/>
              <a:gd name="T11" fmla="*/ 0 60000 65536"/>
              <a:gd name="T12" fmla="*/ 0 w 164"/>
              <a:gd name="T13" fmla="*/ 0 h 39"/>
              <a:gd name="T14" fmla="*/ 164 w 164"/>
              <a:gd name="T15" fmla="*/ 39 h 39"/>
            </a:gdLst>
            <a:ahLst/>
            <a:cxnLst>
              <a:cxn ang="T8">
                <a:pos x="T0" y="T1"/>
              </a:cxn>
              <a:cxn ang="T9">
                <a:pos x="T2" y="T3"/>
              </a:cxn>
              <a:cxn ang="T10">
                <a:pos x="T4" y="T5"/>
              </a:cxn>
              <a:cxn ang="T11">
                <a:pos x="T6" y="T7"/>
              </a:cxn>
            </a:cxnLst>
            <a:rect l="T12" t="T13" r="T14" b="T15"/>
            <a:pathLst>
              <a:path w="164" h="39">
                <a:moveTo>
                  <a:pt x="124" y="39"/>
                </a:moveTo>
                <a:lnTo>
                  <a:pt x="164" y="0"/>
                </a:lnTo>
                <a:lnTo>
                  <a:pt x="43" y="0"/>
                </a:lnTo>
                <a:lnTo>
                  <a:pt x="0" y="39"/>
                </a:lnTo>
                <a:close/>
              </a:path>
            </a:pathLst>
          </a:custGeom>
          <a:solidFill>
            <a:srgbClr val="A0A0A0"/>
          </a:solidFill>
          <a:ln w="9525">
            <a:noFill/>
            <a:round/>
            <a:headEnd/>
            <a:tailEnd/>
          </a:ln>
        </p:spPr>
        <p:txBody>
          <a:bodyPr wrap="none" anchor="ctr"/>
          <a:lstStyle/>
          <a:p>
            <a:endParaRPr lang="en-US"/>
          </a:p>
        </p:txBody>
      </p:sp>
      <p:sp>
        <p:nvSpPr>
          <p:cNvPr id="94274" name="Freeform 62"/>
          <p:cNvSpPr>
            <a:spLocks noChangeArrowheads="1"/>
          </p:cNvSpPr>
          <p:nvPr/>
        </p:nvSpPr>
        <p:spPr bwMode="auto">
          <a:xfrm>
            <a:off x="6202363" y="2506663"/>
            <a:ext cx="65087" cy="252412"/>
          </a:xfrm>
          <a:custGeom>
            <a:avLst/>
            <a:gdLst>
              <a:gd name="T0" fmla="*/ 2147483647 w 40"/>
              <a:gd name="T1" fmla="*/ 0 h 163"/>
              <a:gd name="T2" fmla="*/ 2147483647 w 40"/>
              <a:gd name="T3" fmla="*/ 2147483647 h 163"/>
              <a:gd name="T4" fmla="*/ 0 w 40"/>
              <a:gd name="T5" fmla="*/ 2147483647 h 163"/>
              <a:gd name="T6" fmla="*/ 0 w 40"/>
              <a:gd name="T7" fmla="*/ 2147483647 h 163"/>
              <a:gd name="T8" fmla="*/ 0 60000 65536"/>
              <a:gd name="T9" fmla="*/ 0 60000 65536"/>
              <a:gd name="T10" fmla="*/ 0 60000 65536"/>
              <a:gd name="T11" fmla="*/ 0 60000 65536"/>
              <a:gd name="T12" fmla="*/ 0 w 40"/>
              <a:gd name="T13" fmla="*/ 0 h 163"/>
              <a:gd name="T14" fmla="*/ 40 w 40"/>
              <a:gd name="T15" fmla="*/ 163 h 163"/>
            </a:gdLst>
            <a:ahLst/>
            <a:cxnLst>
              <a:cxn ang="T8">
                <a:pos x="T0" y="T1"/>
              </a:cxn>
              <a:cxn ang="T9">
                <a:pos x="T2" y="T3"/>
              </a:cxn>
              <a:cxn ang="T10">
                <a:pos x="T4" y="T5"/>
              </a:cxn>
              <a:cxn ang="T11">
                <a:pos x="T6" y="T7"/>
              </a:cxn>
            </a:cxnLst>
            <a:rect l="T12" t="T13" r="T14" b="T15"/>
            <a:pathLst>
              <a:path w="40" h="163">
                <a:moveTo>
                  <a:pt x="40" y="0"/>
                </a:moveTo>
                <a:lnTo>
                  <a:pt x="40" y="122"/>
                </a:lnTo>
                <a:lnTo>
                  <a:pt x="0" y="163"/>
                </a:lnTo>
                <a:lnTo>
                  <a:pt x="0" y="39"/>
                </a:lnTo>
                <a:close/>
              </a:path>
            </a:pathLst>
          </a:custGeom>
          <a:solidFill>
            <a:srgbClr val="808080"/>
          </a:solidFill>
          <a:ln w="9525">
            <a:noFill/>
            <a:round/>
            <a:headEnd/>
            <a:tailEnd/>
          </a:ln>
        </p:spPr>
        <p:txBody>
          <a:bodyPr wrap="none" anchor="ctr"/>
          <a:lstStyle/>
          <a:p>
            <a:endParaRPr lang="en-US"/>
          </a:p>
        </p:txBody>
      </p:sp>
      <p:sp>
        <p:nvSpPr>
          <p:cNvPr id="94275" name="Freeform 63"/>
          <p:cNvSpPr>
            <a:spLocks noChangeArrowheads="1"/>
          </p:cNvSpPr>
          <p:nvPr/>
        </p:nvSpPr>
        <p:spPr bwMode="auto">
          <a:xfrm>
            <a:off x="6010275" y="2506663"/>
            <a:ext cx="257175" cy="252412"/>
          </a:xfrm>
          <a:custGeom>
            <a:avLst/>
            <a:gdLst>
              <a:gd name="T0" fmla="*/ 0 w 161"/>
              <a:gd name="T1" fmla="*/ 2147483647 h 163"/>
              <a:gd name="T2" fmla="*/ 0 w 161"/>
              <a:gd name="T3" fmla="*/ 2147483647 h 163"/>
              <a:gd name="T4" fmla="*/ 2147483647 w 161"/>
              <a:gd name="T5" fmla="*/ 2147483647 h 163"/>
              <a:gd name="T6" fmla="*/ 2147483647 w 161"/>
              <a:gd name="T7" fmla="*/ 2147483647 h 163"/>
              <a:gd name="T8" fmla="*/ 2147483647 w 161"/>
              <a:gd name="T9" fmla="*/ 0 h 163"/>
              <a:gd name="T10" fmla="*/ 2147483647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39"/>
                </a:moveTo>
                <a:lnTo>
                  <a:pt x="0" y="163"/>
                </a:lnTo>
                <a:lnTo>
                  <a:pt x="121" y="163"/>
                </a:lnTo>
                <a:lnTo>
                  <a:pt x="161" y="122"/>
                </a:lnTo>
                <a:lnTo>
                  <a:pt x="161" y="0"/>
                </a:lnTo>
                <a:lnTo>
                  <a:pt x="40" y="0"/>
                </a:lnTo>
                <a:close/>
              </a:path>
            </a:pathLst>
          </a:custGeom>
          <a:noFill/>
          <a:ln w="12600">
            <a:solidFill>
              <a:srgbClr val="000000"/>
            </a:solidFill>
            <a:round/>
            <a:headEnd/>
            <a:tailEnd/>
          </a:ln>
        </p:spPr>
        <p:txBody>
          <a:bodyPr wrap="none" anchor="ctr"/>
          <a:lstStyle/>
          <a:p>
            <a:endParaRPr lang="en-US"/>
          </a:p>
        </p:txBody>
      </p:sp>
      <p:sp>
        <p:nvSpPr>
          <p:cNvPr id="94276" name="Freeform 64"/>
          <p:cNvSpPr>
            <a:spLocks noChangeArrowheads="1"/>
          </p:cNvSpPr>
          <p:nvPr/>
        </p:nvSpPr>
        <p:spPr bwMode="auto">
          <a:xfrm>
            <a:off x="6010275" y="2506663"/>
            <a:ext cx="257175" cy="60325"/>
          </a:xfrm>
          <a:custGeom>
            <a:avLst/>
            <a:gdLst>
              <a:gd name="T0" fmla="*/ 0 w 161"/>
              <a:gd name="T1" fmla="*/ 2147483647 h 39"/>
              <a:gd name="T2" fmla="*/ 2147483647 w 161"/>
              <a:gd name="T3" fmla="*/ 2147483647 h 39"/>
              <a:gd name="T4" fmla="*/ 2147483647 w 161"/>
              <a:gd name="T5" fmla="*/ 0 h 39"/>
              <a:gd name="T6" fmla="*/ 0 60000 65536"/>
              <a:gd name="T7" fmla="*/ 0 60000 65536"/>
              <a:gd name="T8" fmla="*/ 0 60000 65536"/>
              <a:gd name="T9" fmla="*/ 0 w 161"/>
              <a:gd name="T10" fmla="*/ 0 h 39"/>
              <a:gd name="T11" fmla="*/ 161 w 161"/>
              <a:gd name="T12" fmla="*/ 39 h 39"/>
            </a:gdLst>
            <a:ahLst/>
            <a:cxnLst>
              <a:cxn ang="T6">
                <a:pos x="T0" y="T1"/>
              </a:cxn>
              <a:cxn ang="T7">
                <a:pos x="T2" y="T3"/>
              </a:cxn>
              <a:cxn ang="T8">
                <a:pos x="T4" y="T5"/>
              </a:cxn>
            </a:cxnLst>
            <a:rect l="T9" t="T10" r="T11" b="T12"/>
            <a:pathLst>
              <a:path w="161" h="39">
                <a:moveTo>
                  <a:pt x="0" y="39"/>
                </a:moveTo>
                <a:lnTo>
                  <a:pt x="123" y="39"/>
                </a:lnTo>
                <a:lnTo>
                  <a:pt x="161" y="0"/>
                </a:lnTo>
              </a:path>
            </a:pathLst>
          </a:custGeom>
          <a:noFill/>
          <a:ln w="12600">
            <a:solidFill>
              <a:srgbClr val="000000"/>
            </a:solidFill>
            <a:round/>
            <a:headEnd/>
            <a:tailEnd/>
          </a:ln>
        </p:spPr>
        <p:txBody>
          <a:bodyPr wrap="none" anchor="ctr"/>
          <a:lstStyle/>
          <a:p>
            <a:endParaRPr lang="en-US"/>
          </a:p>
        </p:txBody>
      </p:sp>
      <p:sp>
        <p:nvSpPr>
          <p:cNvPr id="94277" name="Line 65"/>
          <p:cNvSpPr>
            <a:spLocks noChangeShapeType="1"/>
          </p:cNvSpPr>
          <p:nvPr/>
        </p:nvSpPr>
        <p:spPr bwMode="auto">
          <a:xfrm>
            <a:off x="6202363" y="2566988"/>
            <a:ext cx="1587" cy="192087"/>
          </a:xfrm>
          <a:prstGeom prst="line">
            <a:avLst/>
          </a:prstGeom>
          <a:noFill/>
          <a:ln w="12600">
            <a:solidFill>
              <a:srgbClr val="000000"/>
            </a:solidFill>
            <a:miter lim="800000"/>
            <a:headEnd/>
            <a:tailEnd/>
          </a:ln>
        </p:spPr>
        <p:txBody>
          <a:bodyPr/>
          <a:lstStyle/>
          <a:p>
            <a:endParaRPr lang="en-US"/>
          </a:p>
        </p:txBody>
      </p:sp>
      <p:sp>
        <p:nvSpPr>
          <p:cNvPr id="94278" name="Freeform 66"/>
          <p:cNvSpPr>
            <a:spLocks noChangeArrowheads="1"/>
          </p:cNvSpPr>
          <p:nvPr/>
        </p:nvSpPr>
        <p:spPr bwMode="auto">
          <a:xfrm>
            <a:off x="6488113" y="2541588"/>
            <a:ext cx="174625" cy="171450"/>
          </a:xfrm>
          <a:custGeom>
            <a:avLst/>
            <a:gdLst>
              <a:gd name="T0" fmla="*/ 0 w 110"/>
              <a:gd name="T1" fmla="*/ 2147483647 h 111"/>
              <a:gd name="T2" fmla="*/ 0 w 110"/>
              <a:gd name="T3" fmla="*/ 2147483647 h 111"/>
              <a:gd name="T4" fmla="*/ 2147483647 w 110"/>
              <a:gd name="T5" fmla="*/ 2147483647 h 111"/>
              <a:gd name="T6" fmla="*/ 2147483647 w 110"/>
              <a:gd name="T7" fmla="*/ 2147483647 h 111"/>
              <a:gd name="T8" fmla="*/ 2147483647 w 110"/>
              <a:gd name="T9" fmla="*/ 0 h 111"/>
              <a:gd name="T10" fmla="*/ 2147483647 w 110"/>
              <a:gd name="T11" fmla="*/ 0 h 111"/>
              <a:gd name="T12" fmla="*/ 0 60000 65536"/>
              <a:gd name="T13" fmla="*/ 0 60000 65536"/>
              <a:gd name="T14" fmla="*/ 0 60000 65536"/>
              <a:gd name="T15" fmla="*/ 0 60000 65536"/>
              <a:gd name="T16" fmla="*/ 0 60000 65536"/>
              <a:gd name="T17" fmla="*/ 0 60000 65536"/>
              <a:gd name="T18" fmla="*/ 0 w 110"/>
              <a:gd name="T19" fmla="*/ 0 h 111"/>
              <a:gd name="T20" fmla="*/ 110 w 110"/>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0" h="111">
                <a:moveTo>
                  <a:pt x="0" y="27"/>
                </a:moveTo>
                <a:lnTo>
                  <a:pt x="0" y="111"/>
                </a:lnTo>
                <a:lnTo>
                  <a:pt x="83" y="111"/>
                </a:lnTo>
                <a:lnTo>
                  <a:pt x="110" y="84"/>
                </a:lnTo>
                <a:lnTo>
                  <a:pt x="110" y="0"/>
                </a:lnTo>
                <a:lnTo>
                  <a:pt x="27" y="0"/>
                </a:lnTo>
                <a:close/>
              </a:path>
            </a:pathLst>
          </a:custGeom>
          <a:solidFill>
            <a:srgbClr val="919191"/>
          </a:solidFill>
          <a:ln w="9525">
            <a:noFill/>
            <a:round/>
            <a:headEnd/>
            <a:tailEnd/>
          </a:ln>
        </p:spPr>
        <p:txBody>
          <a:bodyPr wrap="none" anchor="ctr"/>
          <a:lstStyle/>
          <a:p>
            <a:endParaRPr lang="en-US"/>
          </a:p>
        </p:txBody>
      </p:sp>
      <p:sp>
        <p:nvSpPr>
          <p:cNvPr id="94279" name="Freeform 67"/>
          <p:cNvSpPr>
            <a:spLocks noChangeArrowheads="1"/>
          </p:cNvSpPr>
          <p:nvPr/>
        </p:nvSpPr>
        <p:spPr bwMode="auto">
          <a:xfrm>
            <a:off x="6484938" y="2541588"/>
            <a:ext cx="177800" cy="41275"/>
          </a:xfrm>
          <a:custGeom>
            <a:avLst/>
            <a:gdLst>
              <a:gd name="T0" fmla="*/ 2147483647 w 112"/>
              <a:gd name="T1" fmla="*/ 2147483647 h 27"/>
              <a:gd name="T2" fmla="*/ 2147483647 w 112"/>
              <a:gd name="T3" fmla="*/ 0 h 27"/>
              <a:gd name="T4" fmla="*/ 2147483647 w 112"/>
              <a:gd name="T5" fmla="*/ 0 h 27"/>
              <a:gd name="T6" fmla="*/ 0 w 112"/>
              <a:gd name="T7" fmla="*/ 2147483647 h 27"/>
              <a:gd name="T8" fmla="*/ 0 60000 65536"/>
              <a:gd name="T9" fmla="*/ 0 60000 65536"/>
              <a:gd name="T10" fmla="*/ 0 60000 65536"/>
              <a:gd name="T11" fmla="*/ 0 60000 65536"/>
              <a:gd name="T12" fmla="*/ 0 w 112"/>
              <a:gd name="T13" fmla="*/ 0 h 27"/>
              <a:gd name="T14" fmla="*/ 112 w 112"/>
              <a:gd name="T15" fmla="*/ 27 h 27"/>
            </a:gdLst>
            <a:ahLst/>
            <a:cxnLst>
              <a:cxn ang="T8">
                <a:pos x="T0" y="T1"/>
              </a:cxn>
              <a:cxn ang="T9">
                <a:pos x="T2" y="T3"/>
              </a:cxn>
              <a:cxn ang="T10">
                <a:pos x="T4" y="T5"/>
              </a:cxn>
              <a:cxn ang="T11">
                <a:pos x="T6" y="T7"/>
              </a:cxn>
            </a:cxnLst>
            <a:rect l="T12" t="T13" r="T14" b="T15"/>
            <a:pathLst>
              <a:path w="112" h="27">
                <a:moveTo>
                  <a:pt x="85" y="27"/>
                </a:moveTo>
                <a:lnTo>
                  <a:pt x="112" y="0"/>
                </a:lnTo>
                <a:lnTo>
                  <a:pt x="29" y="0"/>
                </a:lnTo>
                <a:lnTo>
                  <a:pt x="0" y="27"/>
                </a:lnTo>
                <a:close/>
              </a:path>
            </a:pathLst>
          </a:custGeom>
          <a:solidFill>
            <a:srgbClr val="A0A0A0"/>
          </a:solidFill>
          <a:ln w="9525">
            <a:noFill/>
            <a:round/>
            <a:headEnd/>
            <a:tailEnd/>
          </a:ln>
        </p:spPr>
        <p:txBody>
          <a:bodyPr wrap="none" anchor="ctr"/>
          <a:lstStyle/>
          <a:p>
            <a:endParaRPr lang="en-US"/>
          </a:p>
        </p:txBody>
      </p:sp>
      <p:sp>
        <p:nvSpPr>
          <p:cNvPr id="94280" name="Freeform 68"/>
          <p:cNvSpPr>
            <a:spLocks noChangeArrowheads="1"/>
          </p:cNvSpPr>
          <p:nvPr/>
        </p:nvSpPr>
        <p:spPr bwMode="auto">
          <a:xfrm>
            <a:off x="6621463" y="2541588"/>
            <a:ext cx="41275" cy="171450"/>
          </a:xfrm>
          <a:custGeom>
            <a:avLst/>
            <a:gdLst>
              <a:gd name="T0" fmla="*/ 2147483647 w 27"/>
              <a:gd name="T1" fmla="*/ 0 h 111"/>
              <a:gd name="T2" fmla="*/ 2147483647 w 27"/>
              <a:gd name="T3" fmla="*/ 2147483647 h 111"/>
              <a:gd name="T4" fmla="*/ 0 w 27"/>
              <a:gd name="T5" fmla="*/ 2147483647 h 111"/>
              <a:gd name="T6" fmla="*/ 0 w 27"/>
              <a:gd name="T7" fmla="*/ 2147483647 h 111"/>
              <a:gd name="T8" fmla="*/ 0 60000 65536"/>
              <a:gd name="T9" fmla="*/ 0 60000 65536"/>
              <a:gd name="T10" fmla="*/ 0 60000 65536"/>
              <a:gd name="T11" fmla="*/ 0 60000 65536"/>
              <a:gd name="T12" fmla="*/ 0 w 27"/>
              <a:gd name="T13" fmla="*/ 0 h 111"/>
              <a:gd name="T14" fmla="*/ 27 w 27"/>
              <a:gd name="T15" fmla="*/ 111 h 111"/>
            </a:gdLst>
            <a:ahLst/>
            <a:cxnLst>
              <a:cxn ang="T8">
                <a:pos x="T0" y="T1"/>
              </a:cxn>
              <a:cxn ang="T9">
                <a:pos x="T2" y="T3"/>
              </a:cxn>
              <a:cxn ang="T10">
                <a:pos x="T4" y="T5"/>
              </a:cxn>
              <a:cxn ang="T11">
                <a:pos x="T6" y="T7"/>
              </a:cxn>
            </a:cxnLst>
            <a:rect l="T12" t="T13" r="T14" b="T15"/>
            <a:pathLst>
              <a:path w="27" h="111">
                <a:moveTo>
                  <a:pt x="27" y="0"/>
                </a:moveTo>
                <a:lnTo>
                  <a:pt x="27" y="84"/>
                </a:lnTo>
                <a:lnTo>
                  <a:pt x="0" y="111"/>
                </a:lnTo>
                <a:lnTo>
                  <a:pt x="0" y="27"/>
                </a:lnTo>
                <a:close/>
              </a:path>
            </a:pathLst>
          </a:custGeom>
          <a:solidFill>
            <a:srgbClr val="808080"/>
          </a:solidFill>
          <a:ln w="9525">
            <a:noFill/>
            <a:round/>
            <a:headEnd/>
            <a:tailEnd/>
          </a:ln>
        </p:spPr>
        <p:txBody>
          <a:bodyPr wrap="none" anchor="ctr"/>
          <a:lstStyle/>
          <a:p>
            <a:endParaRPr lang="en-US"/>
          </a:p>
        </p:txBody>
      </p:sp>
      <p:sp>
        <p:nvSpPr>
          <p:cNvPr id="94281" name="Freeform 69"/>
          <p:cNvSpPr>
            <a:spLocks noChangeArrowheads="1"/>
          </p:cNvSpPr>
          <p:nvPr/>
        </p:nvSpPr>
        <p:spPr bwMode="auto">
          <a:xfrm>
            <a:off x="6488113" y="2541588"/>
            <a:ext cx="174625" cy="171450"/>
          </a:xfrm>
          <a:custGeom>
            <a:avLst/>
            <a:gdLst>
              <a:gd name="T0" fmla="*/ 0 w 110"/>
              <a:gd name="T1" fmla="*/ 2147483647 h 111"/>
              <a:gd name="T2" fmla="*/ 0 w 110"/>
              <a:gd name="T3" fmla="*/ 2147483647 h 111"/>
              <a:gd name="T4" fmla="*/ 2147483647 w 110"/>
              <a:gd name="T5" fmla="*/ 2147483647 h 111"/>
              <a:gd name="T6" fmla="*/ 2147483647 w 110"/>
              <a:gd name="T7" fmla="*/ 2147483647 h 111"/>
              <a:gd name="T8" fmla="*/ 2147483647 w 110"/>
              <a:gd name="T9" fmla="*/ 0 h 111"/>
              <a:gd name="T10" fmla="*/ 2147483647 w 110"/>
              <a:gd name="T11" fmla="*/ 0 h 111"/>
              <a:gd name="T12" fmla="*/ 0 60000 65536"/>
              <a:gd name="T13" fmla="*/ 0 60000 65536"/>
              <a:gd name="T14" fmla="*/ 0 60000 65536"/>
              <a:gd name="T15" fmla="*/ 0 60000 65536"/>
              <a:gd name="T16" fmla="*/ 0 60000 65536"/>
              <a:gd name="T17" fmla="*/ 0 60000 65536"/>
              <a:gd name="T18" fmla="*/ 0 w 110"/>
              <a:gd name="T19" fmla="*/ 0 h 111"/>
              <a:gd name="T20" fmla="*/ 110 w 110"/>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0" h="111">
                <a:moveTo>
                  <a:pt x="0" y="27"/>
                </a:moveTo>
                <a:lnTo>
                  <a:pt x="0" y="111"/>
                </a:lnTo>
                <a:lnTo>
                  <a:pt x="83" y="111"/>
                </a:lnTo>
                <a:lnTo>
                  <a:pt x="110" y="84"/>
                </a:lnTo>
                <a:lnTo>
                  <a:pt x="110" y="0"/>
                </a:lnTo>
                <a:lnTo>
                  <a:pt x="27" y="0"/>
                </a:lnTo>
                <a:close/>
              </a:path>
            </a:pathLst>
          </a:custGeom>
          <a:noFill/>
          <a:ln w="12600">
            <a:solidFill>
              <a:srgbClr val="000000"/>
            </a:solidFill>
            <a:round/>
            <a:headEnd/>
            <a:tailEnd/>
          </a:ln>
        </p:spPr>
        <p:txBody>
          <a:bodyPr wrap="none" anchor="ctr"/>
          <a:lstStyle/>
          <a:p>
            <a:endParaRPr lang="en-US"/>
          </a:p>
        </p:txBody>
      </p:sp>
      <p:sp>
        <p:nvSpPr>
          <p:cNvPr id="94282" name="Freeform 70"/>
          <p:cNvSpPr>
            <a:spLocks noChangeArrowheads="1"/>
          </p:cNvSpPr>
          <p:nvPr/>
        </p:nvSpPr>
        <p:spPr bwMode="auto">
          <a:xfrm>
            <a:off x="6488113" y="2541588"/>
            <a:ext cx="174625" cy="41275"/>
          </a:xfrm>
          <a:custGeom>
            <a:avLst/>
            <a:gdLst>
              <a:gd name="T0" fmla="*/ 0 w 110"/>
              <a:gd name="T1" fmla="*/ 2147483647 h 27"/>
              <a:gd name="T2" fmla="*/ 2147483647 w 110"/>
              <a:gd name="T3" fmla="*/ 2147483647 h 27"/>
              <a:gd name="T4" fmla="*/ 2147483647 w 110"/>
              <a:gd name="T5" fmla="*/ 0 h 27"/>
              <a:gd name="T6" fmla="*/ 0 60000 65536"/>
              <a:gd name="T7" fmla="*/ 0 60000 65536"/>
              <a:gd name="T8" fmla="*/ 0 60000 65536"/>
              <a:gd name="T9" fmla="*/ 0 w 110"/>
              <a:gd name="T10" fmla="*/ 0 h 27"/>
              <a:gd name="T11" fmla="*/ 110 w 110"/>
              <a:gd name="T12" fmla="*/ 27 h 27"/>
            </a:gdLst>
            <a:ahLst/>
            <a:cxnLst>
              <a:cxn ang="T6">
                <a:pos x="T0" y="T1"/>
              </a:cxn>
              <a:cxn ang="T7">
                <a:pos x="T2" y="T3"/>
              </a:cxn>
              <a:cxn ang="T8">
                <a:pos x="T4" y="T5"/>
              </a:cxn>
            </a:cxnLst>
            <a:rect l="T9" t="T10" r="T11" b="T12"/>
            <a:pathLst>
              <a:path w="110" h="27">
                <a:moveTo>
                  <a:pt x="0" y="27"/>
                </a:moveTo>
                <a:lnTo>
                  <a:pt x="83" y="27"/>
                </a:lnTo>
                <a:lnTo>
                  <a:pt x="110" y="0"/>
                </a:lnTo>
              </a:path>
            </a:pathLst>
          </a:custGeom>
          <a:noFill/>
          <a:ln w="12600">
            <a:solidFill>
              <a:srgbClr val="000000"/>
            </a:solidFill>
            <a:round/>
            <a:headEnd/>
            <a:tailEnd/>
          </a:ln>
        </p:spPr>
        <p:txBody>
          <a:bodyPr wrap="none" anchor="ctr"/>
          <a:lstStyle/>
          <a:p>
            <a:endParaRPr lang="en-US"/>
          </a:p>
        </p:txBody>
      </p:sp>
      <p:sp>
        <p:nvSpPr>
          <p:cNvPr id="94283" name="Line 71"/>
          <p:cNvSpPr>
            <a:spLocks noChangeShapeType="1"/>
          </p:cNvSpPr>
          <p:nvPr/>
        </p:nvSpPr>
        <p:spPr bwMode="auto">
          <a:xfrm>
            <a:off x="6621463" y="2582863"/>
            <a:ext cx="1587" cy="130175"/>
          </a:xfrm>
          <a:prstGeom prst="line">
            <a:avLst/>
          </a:prstGeom>
          <a:noFill/>
          <a:ln w="12600">
            <a:solidFill>
              <a:srgbClr val="000000"/>
            </a:solidFill>
            <a:miter lim="800000"/>
            <a:headEnd/>
            <a:tailEnd/>
          </a:ln>
        </p:spPr>
        <p:txBody>
          <a:bodyPr/>
          <a:lstStyle/>
          <a:p>
            <a:endParaRPr lang="en-US"/>
          </a:p>
        </p:txBody>
      </p:sp>
      <p:sp>
        <p:nvSpPr>
          <p:cNvPr id="94284" name="Freeform 72"/>
          <p:cNvSpPr>
            <a:spLocks noChangeArrowheads="1"/>
          </p:cNvSpPr>
          <p:nvPr/>
        </p:nvSpPr>
        <p:spPr bwMode="auto">
          <a:xfrm>
            <a:off x="6723063" y="2541588"/>
            <a:ext cx="174625" cy="171450"/>
          </a:xfrm>
          <a:custGeom>
            <a:avLst/>
            <a:gdLst>
              <a:gd name="T0" fmla="*/ 0 w 109"/>
              <a:gd name="T1" fmla="*/ 2147483647 h 111"/>
              <a:gd name="T2" fmla="*/ 0 w 109"/>
              <a:gd name="T3" fmla="*/ 2147483647 h 111"/>
              <a:gd name="T4" fmla="*/ 2147483647 w 109"/>
              <a:gd name="T5" fmla="*/ 2147483647 h 111"/>
              <a:gd name="T6" fmla="*/ 2147483647 w 109"/>
              <a:gd name="T7" fmla="*/ 2147483647 h 111"/>
              <a:gd name="T8" fmla="*/ 2147483647 w 109"/>
              <a:gd name="T9" fmla="*/ 0 h 111"/>
              <a:gd name="T10" fmla="*/ 2147483647 w 109"/>
              <a:gd name="T11" fmla="*/ 0 h 111"/>
              <a:gd name="T12" fmla="*/ 0 60000 65536"/>
              <a:gd name="T13" fmla="*/ 0 60000 65536"/>
              <a:gd name="T14" fmla="*/ 0 60000 65536"/>
              <a:gd name="T15" fmla="*/ 0 60000 65536"/>
              <a:gd name="T16" fmla="*/ 0 60000 65536"/>
              <a:gd name="T17" fmla="*/ 0 60000 65536"/>
              <a:gd name="T18" fmla="*/ 0 w 109"/>
              <a:gd name="T19" fmla="*/ 0 h 111"/>
              <a:gd name="T20" fmla="*/ 109 w 10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09" h="111">
                <a:moveTo>
                  <a:pt x="0" y="27"/>
                </a:moveTo>
                <a:lnTo>
                  <a:pt x="0" y="111"/>
                </a:lnTo>
                <a:lnTo>
                  <a:pt x="82" y="111"/>
                </a:lnTo>
                <a:lnTo>
                  <a:pt x="109" y="84"/>
                </a:lnTo>
                <a:lnTo>
                  <a:pt x="109" y="0"/>
                </a:lnTo>
                <a:lnTo>
                  <a:pt x="27" y="0"/>
                </a:lnTo>
                <a:close/>
              </a:path>
            </a:pathLst>
          </a:custGeom>
          <a:solidFill>
            <a:srgbClr val="919191"/>
          </a:solidFill>
          <a:ln w="9525">
            <a:noFill/>
            <a:round/>
            <a:headEnd/>
            <a:tailEnd/>
          </a:ln>
        </p:spPr>
        <p:txBody>
          <a:bodyPr wrap="none" anchor="ctr"/>
          <a:lstStyle/>
          <a:p>
            <a:endParaRPr lang="en-US"/>
          </a:p>
        </p:txBody>
      </p:sp>
      <p:sp>
        <p:nvSpPr>
          <p:cNvPr id="94285" name="Freeform 73"/>
          <p:cNvSpPr>
            <a:spLocks noChangeArrowheads="1"/>
          </p:cNvSpPr>
          <p:nvPr/>
        </p:nvSpPr>
        <p:spPr bwMode="auto">
          <a:xfrm>
            <a:off x="6719888" y="2541588"/>
            <a:ext cx="177800" cy="41275"/>
          </a:xfrm>
          <a:custGeom>
            <a:avLst/>
            <a:gdLst>
              <a:gd name="T0" fmla="*/ 2147483647 w 111"/>
              <a:gd name="T1" fmla="*/ 2147483647 h 27"/>
              <a:gd name="T2" fmla="*/ 2147483647 w 111"/>
              <a:gd name="T3" fmla="*/ 0 h 27"/>
              <a:gd name="T4" fmla="*/ 2147483647 w 111"/>
              <a:gd name="T5" fmla="*/ 0 h 27"/>
              <a:gd name="T6" fmla="*/ 0 w 111"/>
              <a:gd name="T7" fmla="*/ 2147483647 h 27"/>
              <a:gd name="T8" fmla="*/ 0 60000 65536"/>
              <a:gd name="T9" fmla="*/ 0 60000 65536"/>
              <a:gd name="T10" fmla="*/ 0 60000 65536"/>
              <a:gd name="T11" fmla="*/ 0 60000 65536"/>
              <a:gd name="T12" fmla="*/ 0 w 111"/>
              <a:gd name="T13" fmla="*/ 0 h 27"/>
              <a:gd name="T14" fmla="*/ 111 w 111"/>
              <a:gd name="T15" fmla="*/ 27 h 27"/>
            </a:gdLst>
            <a:ahLst/>
            <a:cxnLst>
              <a:cxn ang="T8">
                <a:pos x="T0" y="T1"/>
              </a:cxn>
              <a:cxn ang="T9">
                <a:pos x="T2" y="T3"/>
              </a:cxn>
              <a:cxn ang="T10">
                <a:pos x="T4" y="T5"/>
              </a:cxn>
              <a:cxn ang="T11">
                <a:pos x="T6" y="T7"/>
              </a:cxn>
            </a:cxnLst>
            <a:rect l="T12" t="T13" r="T14" b="T15"/>
            <a:pathLst>
              <a:path w="111" h="27">
                <a:moveTo>
                  <a:pt x="84" y="27"/>
                </a:moveTo>
                <a:lnTo>
                  <a:pt x="111" y="0"/>
                </a:lnTo>
                <a:lnTo>
                  <a:pt x="29" y="0"/>
                </a:lnTo>
                <a:lnTo>
                  <a:pt x="0" y="27"/>
                </a:lnTo>
                <a:close/>
              </a:path>
            </a:pathLst>
          </a:custGeom>
          <a:solidFill>
            <a:srgbClr val="A0A0A0"/>
          </a:solidFill>
          <a:ln w="9525">
            <a:noFill/>
            <a:round/>
            <a:headEnd/>
            <a:tailEnd/>
          </a:ln>
        </p:spPr>
        <p:txBody>
          <a:bodyPr wrap="none" anchor="ctr"/>
          <a:lstStyle/>
          <a:p>
            <a:endParaRPr lang="en-US"/>
          </a:p>
        </p:txBody>
      </p:sp>
      <p:sp>
        <p:nvSpPr>
          <p:cNvPr id="94286" name="Freeform 74"/>
          <p:cNvSpPr>
            <a:spLocks noChangeArrowheads="1"/>
          </p:cNvSpPr>
          <p:nvPr/>
        </p:nvSpPr>
        <p:spPr bwMode="auto">
          <a:xfrm>
            <a:off x="6853238" y="2541588"/>
            <a:ext cx="44450" cy="171450"/>
          </a:xfrm>
          <a:custGeom>
            <a:avLst/>
            <a:gdLst>
              <a:gd name="T0" fmla="*/ 2147483647 w 27"/>
              <a:gd name="T1" fmla="*/ 0 h 111"/>
              <a:gd name="T2" fmla="*/ 2147483647 w 27"/>
              <a:gd name="T3" fmla="*/ 2147483647 h 111"/>
              <a:gd name="T4" fmla="*/ 0 w 27"/>
              <a:gd name="T5" fmla="*/ 2147483647 h 111"/>
              <a:gd name="T6" fmla="*/ 0 w 27"/>
              <a:gd name="T7" fmla="*/ 2147483647 h 111"/>
              <a:gd name="T8" fmla="*/ 0 60000 65536"/>
              <a:gd name="T9" fmla="*/ 0 60000 65536"/>
              <a:gd name="T10" fmla="*/ 0 60000 65536"/>
              <a:gd name="T11" fmla="*/ 0 60000 65536"/>
              <a:gd name="T12" fmla="*/ 0 w 27"/>
              <a:gd name="T13" fmla="*/ 0 h 111"/>
              <a:gd name="T14" fmla="*/ 27 w 27"/>
              <a:gd name="T15" fmla="*/ 111 h 111"/>
            </a:gdLst>
            <a:ahLst/>
            <a:cxnLst>
              <a:cxn ang="T8">
                <a:pos x="T0" y="T1"/>
              </a:cxn>
              <a:cxn ang="T9">
                <a:pos x="T2" y="T3"/>
              </a:cxn>
              <a:cxn ang="T10">
                <a:pos x="T4" y="T5"/>
              </a:cxn>
              <a:cxn ang="T11">
                <a:pos x="T6" y="T7"/>
              </a:cxn>
            </a:cxnLst>
            <a:rect l="T12" t="T13" r="T14" b="T15"/>
            <a:pathLst>
              <a:path w="27" h="111">
                <a:moveTo>
                  <a:pt x="27" y="0"/>
                </a:moveTo>
                <a:lnTo>
                  <a:pt x="27" y="84"/>
                </a:lnTo>
                <a:lnTo>
                  <a:pt x="0" y="111"/>
                </a:lnTo>
                <a:lnTo>
                  <a:pt x="0" y="27"/>
                </a:lnTo>
                <a:close/>
              </a:path>
            </a:pathLst>
          </a:custGeom>
          <a:solidFill>
            <a:srgbClr val="808080"/>
          </a:solidFill>
          <a:ln w="9525">
            <a:noFill/>
            <a:round/>
            <a:headEnd/>
            <a:tailEnd/>
          </a:ln>
        </p:spPr>
        <p:txBody>
          <a:bodyPr wrap="none" anchor="ctr"/>
          <a:lstStyle/>
          <a:p>
            <a:endParaRPr lang="en-US"/>
          </a:p>
        </p:txBody>
      </p:sp>
      <p:sp>
        <p:nvSpPr>
          <p:cNvPr id="94287" name="Freeform 75"/>
          <p:cNvSpPr>
            <a:spLocks noChangeArrowheads="1"/>
          </p:cNvSpPr>
          <p:nvPr/>
        </p:nvSpPr>
        <p:spPr bwMode="auto">
          <a:xfrm>
            <a:off x="6723063" y="2541588"/>
            <a:ext cx="174625" cy="171450"/>
          </a:xfrm>
          <a:custGeom>
            <a:avLst/>
            <a:gdLst>
              <a:gd name="T0" fmla="*/ 0 w 109"/>
              <a:gd name="T1" fmla="*/ 2147483647 h 111"/>
              <a:gd name="T2" fmla="*/ 0 w 109"/>
              <a:gd name="T3" fmla="*/ 2147483647 h 111"/>
              <a:gd name="T4" fmla="*/ 2147483647 w 109"/>
              <a:gd name="T5" fmla="*/ 2147483647 h 111"/>
              <a:gd name="T6" fmla="*/ 2147483647 w 109"/>
              <a:gd name="T7" fmla="*/ 2147483647 h 111"/>
              <a:gd name="T8" fmla="*/ 2147483647 w 109"/>
              <a:gd name="T9" fmla="*/ 0 h 111"/>
              <a:gd name="T10" fmla="*/ 2147483647 w 109"/>
              <a:gd name="T11" fmla="*/ 0 h 111"/>
              <a:gd name="T12" fmla="*/ 0 60000 65536"/>
              <a:gd name="T13" fmla="*/ 0 60000 65536"/>
              <a:gd name="T14" fmla="*/ 0 60000 65536"/>
              <a:gd name="T15" fmla="*/ 0 60000 65536"/>
              <a:gd name="T16" fmla="*/ 0 60000 65536"/>
              <a:gd name="T17" fmla="*/ 0 60000 65536"/>
              <a:gd name="T18" fmla="*/ 0 w 109"/>
              <a:gd name="T19" fmla="*/ 0 h 111"/>
              <a:gd name="T20" fmla="*/ 109 w 10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09" h="111">
                <a:moveTo>
                  <a:pt x="0" y="27"/>
                </a:moveTo>
                <a:lnTo>
                  <a:pt x="0" y="111"/>
                </a:lnTo>
                <a:lnTo>
                  <a:pt x="82" y="111"/>
                </a:lnTo>
                <a:lnTo>
                  <a:pt x="109" y="84"/>
                </a:lnTo>
                <a:lnTo>
                  <a:pt x="109" y="0"/>
                </a:lnTo>
                <a:lnTo>
                  <a:pt x="27" y="0"/>
                </a:lnTo>
                <a:close/>
              </a:path>
            </a:pathLst>
          </a:custGeom>
          <a:noFill/>
          <a:ln w="12600">
            <a:solidFill>
              <a:srgbClr val="000000"/>
            </a:solidFill>
            <a:round/>
            <a:headEnd/>
            <a:tailEnd/>
          </a:ln>
        </p:spPr>
        <p:txBody>
          <a:bodyPr wrap="none" anchor="ctr"/>
          <a:lstStyle/>
          <a:p>
            <a:endParaRPr lang="en-US"/>
          </a:p>
        </p:txBody>
      </p:sp>
      <p:sp>
        <p:nvSpPr>
          <p:cNvPr id="94288" name="Freeform 76"/>
          <p:cNvSpPr>
            <a:spLocks noChangeArrowheads="1"/>
          </p:cNvSpPr>
          <p:nvPr/>
        </p:nvSpPr>
        <p:spPr bwMode="auto">
          <a:xfrm>
            <a:off x="6723063" y="2541588"/>
            <a:ext cx="174625" cy="41275"/>
          </a:xfrm>
          <a:custGeom>
            <a:avLst/>
            <a:gdLst>
              <a:gd name="T0" fmla="*/ 0 w 109"/>
              <a:gd name="T1" fmla="*/ 2147483647 h 27"/>
              <a:gd name="T2" fmla="*/ 2147483647 w 109"/>
              <a:gd name="T3" fmla="*/ 2147483647 h 27"/>
              <a:gd name="T4" fmla="*/ 2147483647 w 109"/>
              <a:gd name="T5" fmla="*/ 0 h 27"/>
              <a:gd name="T6" fmla="*/ 0 60000 65536"/>
              <a:gd name="T7" fmla="*/ 0 60000 65536"/>
              <a:gd name="T8" fmla="*/ 0 60000 65536"/>
              <a:gd name="T9" fmla="*/ 0 w 109"/>
              <a:gd name="T10" fmla="*/ 0 h 27"/>
              <a:gd name="T11" fmla="*/ 109 w 109"/>
              <a:gd name="T12" fmla="*/ 27 h 27"/>
            </a:gdLst>
            <a:ahLst/>
            <a:cxnLst>
              <a:cxn ang="T6">
                <a:pos x="T0" y="T1"/>
              </a:cxn>
              <a:cxn ang="T7">
                <a:pos x="T2" y="T3"/>
              </a:cxn>
              <a:cxn ang="T8">
                <a:pos x="T4" y="T5"/>
              </a:cxn>
            </a:cxnLst>
            <a:rect l="T9" t="T10" r="T11" b="T12"/>
            <a:pathLst>
              <a:path w="109" h="27">
                <a:moveTo>
                  <a:pt x="0" y="27"/>
                </a:moveTo>
                <a:lnTo>
                  <a:pt x="83" y="27"/>
                </a:lnTo>
                <a:lnTo>
                  <a:pt x="109" y="0"/>
                </a:lnTo>
              </a:path>
            </a:pathLst>
          </a:custGeom>
          <a:noFill/>
          <a:ln w="12600">
            <a:solidFill>
              <a:srgbClr val="000000"/>
            </a:solidFill>
            <a:round/>
            <a:headEnd/>
            <a:tailEnd/>
          </a:ln>
        </p:spPr>
        <p:txBody>
          <a:bodyPr wrap="none" anchor="ctr"/>
          <a:lstStyle/>
          <a:p>
            <a:endParaRPr lang="en-US"/>
          </a:p>
        </p:txBody>
      </p:sp>
      <p:sp>
        <p:nvSpPr>
          <p:cNvPr id="94289" name="Line 77"/>
          <p:cNvSpPr>
            <a:spLocks noChangeShapeType="1"/>
          </p:cNvSpPr>
          <p:nvPr/>
        </p:nvSpPr>
        <p:spPr bwMode="auto">
          <a:xfrm>
            <a:off x="6853238" y="2582863"/>
            <a:ext cx="1587" cy="130175"/>
          </a:xfrm>
          <a:prstGeom prst="line">
            <a:avLst/>
          </a:prstGeom>
          <a:noFill/>
          <a:ln w="12600">
            <a:solidFill>
              <a:srgbClr val="000000"/>
            </a:solidFill>
            <a:miter lim="800000"/>
            <a:headEnd/>
            <a:tailEnd/>
          </a:ln>
        </p:spPr>
        <p:txBody>
          <a:bodyPr/>
          <a:lstStyle/>
          <a:p>
            <a:endParaRPr lang="en-US"/>
          </a:p>
        </p:txBody>
      </p:sp>
      <p:sp>
        <p:nvSpPr>
          <p:cNvPr id="94290" name="Freeform 78"/>
          <p:cNvSpPr>
            <a:spLocks noChangeArrowheads="1"/>
          </p:cNvSpPr>
          <p:nvPr/>
        </p:nvSpPr>
        <p:spPr bwMode="auto">
          <a:xfrm>
            <a:off x="6956425" y="2541588"/>
            <a:ext cx="174625" cy="171450"/>
          </a:xfrm>
          <a:custGeom>
            <a:avLst/>
            <a:gdLst>
              <a:gd name="T0" fmla="*/ 0 w 110"/>
              <a:gd name="T1" fmla="*/ 2147483647 h 111"/>
              <a:gd name="T2" fmla="*/ 0 w 110"/>
              <a:gd name="T3" fmla="*/ 2147483647 h 111"/>
              <a:gd name="T4" fmla="*/ 2147483647 w 110"/>
              <a:gd name="T5" fmla="*/ 2147483647 h 111"/>
              <a:gd name="T6" fmla="*/ 2147483647 w 110"/>
              <a:gd name="T7" fmla="*/ 2147483647 h 111"/>
              <a:gd name="T8" fmla="*/ 2147483647 w 110"/>
              <a:gd name="T9" fmla="*/ 0 h 111"/>
              <a:gd name="T10" fmla="*/ 2147483647 w 110"/>
              <a:gd name="T11" fmla="*/ 0 h 111"/>
              <a:gd name="T12" fmla="*/ 0 60000 65536"/>
              <a:gd name="T13" fmla="*/ 0 60000 65536"/>
              <a:gd name="T14" fmla="*/ 0 60000 65536"/>
              <a:gd name="T15" fmla="*/ 0 60000 65536"/>
              <a:gd name="T16" fmla="*/ 0 60000 65536"/>
              <a:gd name="T17" fmla="*/ 0 60000 65536"/>
              <a:gd name="T18" fmla="*/ 0 w 110"/>
              <a:gd name="T19" fmla="*/ 0 h 111"/>
              <a:gd name="T20" fmla="*/ 110 w 110"/>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0" h="111">
                <a:moveTo>
                  <a:pt x="0" y="27"/>
                </a:moveTo>
                <a:lnTo>
                  <a:pt x="0" y="111"/>
                </a:lnTo>
                <a:lnTo>
                  <a:pt x="83" y="111"/>
                </a:lnTo>
                <a:lnTo>
                  <a:pt x="110" y="84"/>
                </a:lnTo>
                <a:lnTo>
                  <a:pt x="110" y="0"/>
                </a:lnTo>
                <a:lnTo>
                  <a:pt x="27" y="0"/>
                </a:lnTo>
                <a:close/>
              </a:path>
            </a:pathLst>
          </a:custGeom>
          <a:solidFill>
            <a:srgbClr val="919191"/>
          </a:solidFill>
          <a:ln w="9525">
            <a:noFill/>
            <a:round/>
            <a:headEnd/>
            <a:tailEnd/>
          </a:ln>
        </p:spPr>
        <p:txBody>
          <a:bodyPr wrap="none" anchor="ctr"/>
          <a:lstStyle/>
          <a:p>
            <a:endParaRPr lang="en-US"/>
          </a:p>
        </p:txBody>
      </p:sp>
      <p:sp>
        <p:nvSpPr>
          <p:cNvPr id="94291" name="Freeform 79"/>
          <p:cNvSpPr>
            <a:spLocks noChangeArrowheads="1"/>
          </p:cNvSpPr>
          <p:nvPr/>
        </p:nvSpPr>
        <p:spPr bwMode="auto">
          <a:xfrm>
            <a:off x="6954838" y="2541588"/>
            <a:ext cx="176212" cy="41275"/>
          </a:xfrm>
          <a:custGeom>
            <a:avLst/>
            <a:gdLst>
              <a:gd name="T0" fmla="*/ 2147483647 w 111"/>
              <a:gd name="T1" fmla="*/ 2147483647 h 27"/>
              <a:gd name="T2" fmla="*/ 2147483647 w 111"/>
              <a:gd name="T3" fmla="*/ 0 h 27"/>
              <a:gd name="T4" fmla="*/ 2147483647 w 111"/>
              <a:gd name="T5" fmla="*/ 0 h 27"/>
              <a:gd name="T6" fmla="*/ 0 w 111"/>
              <a:gd name="T7" fmla="*/ 2147483647 h 27"/>
              <a:gd name="T8" fmla="*/ 0 60000 65536"/>
              <a:gd name="T9" fmla="*/ 0 60000 65536"/>
              <a:gd name="T10" fmla="*/ 0 60000 65536"/>
              <a:gd name="T11" fmla="*/ 0 60000 65536"/>
              <a:gd name="T12" fmla="*/ 0 w 111"/>
              <a:gd name="T13" fmla="*/ 0 h 27"/>
              <a:gd name="T14" fmla="*/ 111 w 111"/>
              <a:gd name="T15" fmla="*/ 27 h 27"/>
            </a:gdLst>
            <a:ahLst/>
            <a:cxnLst>
              <a:cxn ang="T8">
                <a:pos x="T0" y="T1"/>
              </a:cxn>
              <a:cxn ang="T9">
                <a:pos x="T2" y="T3"/>
              </a:cxn>
              <a:cxn ang="T10">
                <a:pos x="T4" y="T5"/>
              </a:cxn>
              <a:cxn ang="T11">
                <a:pos x="T6" y="T7"/>
              </a:cxn>
            </a:cxnLst>
            <a:rect l="T12" t="T13" r="T14" b="T15"/>
            <a:pathLst>
              <a:path w="111" h="27">
                <a:moveTo>
                  <a:pt x="84" y="27"/>
                </a:moveTo>
                <a:lnTo>
                  <a:pt x="111" y="0"/>
                </a:lnTo>
                <a:lnTo>
                  <a:pt x="28" y="0"/>
                </a:lnTo>
                <a:lnTo>
                  <a:pt x="0" y="27"/>
                </a:lnTo>
                <a:close/>
              </a:path>
            </a:pathLst>
          </a:custGeom>
          <a:solidFill>
            <a:srgbClr val="A0A0A0"/>
          </a:solidFill>
          <a:ln w="9525">
            <a:noFill/>
            <a:round/>
            <a:headEnd/>
            <a:tailEnd/>
          </a:ln>
        </p:spPr>
        <p:txBody>
          <a:bodyPr wrap="none" anchor="ctr"/>
          <a:lstStyle/>
          <a:p>
            <a:endParaRPr lang="en-US"/>
          </a:p>
        </p:txBody>
      </p:sp>
      <p:sp>
        <p:nvSpPr>
          <p:cNvPr id="94292" name="Freeform 80"/>
          <p:cNvSpPr>
            <a:spLocks noChangeArrowheads="1"/>
          </p:cNvSpPr>
          <p:nvPr/>
        </p:nvSpPr>
        <p:spPr bwMode="auto">
          <a:xfrm>
            <a:off x="7088188" y="2541588"/>
            <a:ext cx="42862" cy="171450"/>
          </a:xfrm>
          <a:custGeom>
            <a:avLst/>
            <a:gdLst>
              <a:gd name="T0" fmla="*/ 2147483647 w 27"/>
              <a:gd name="T1" fmla="*/ 0 h 111"/>
              <a:gd name="T2" fmla="*/ 2147483647 w 27"/>
              <a:gd name="T3" fmla="*/ 2147483647 h 111"/>
              <a:gd name="T4" fmla="*/ 0 w 27"/>
              <a:gd name="T5" fmla="*/ 2147483647 h 111"/>
              <a:gd name="T6" fmla="*/ 0 w 27"/>
              <a:gd name="T7" fmla="*/ 2147483647 h 111"/>
              <a:gd name="T8" fmla="*/ 0 60000 65536"/>
              <a:gd name="T9" fmla="*/ 0 60000 65536"/>
              <a:gd name="T10" fmla="*/ 0 60000 65536"/>
              <a:gd name="T11" fmla="*/ 0 60000 65536"/>
              <a:gd name="T12" fmla="*/ 0 w 27"/>
              <a:gd name="T13" fmla="*/ 0 h 111"/>
              <a:gd name="T14" fmla="*/ 27 w 27"/>
              <a:gd name="T15" fmla="*/ 111 h 111"/>
            </a:gdLst>
            <a:ahLst/>
            <a:cxnLst>
              <a:cxn ang="T8">
                <a:pos x="T0" y="T1"/>
              </a:cxn>
              <a:cxn ang="T9">
                <a:pos x="T2" y="T3"/>
              </a:cxn>
              <a:cxn ang="T10">
                <a:pos x="T4" y="T5"/>
              </a:cxn>
              <a:cxn ang="T11">
                <a:pos x="T6" y="T7"/>
              </a:cxn>
            </a:cxnLst>
            <a:rect l="T12" t="T13" r="T14" b="T15"/>
            <a:pathLst>
              <a:path w="27" h="111">
                <a:moveTo>
                  <a:pt x="27" y="0"/>
                </a:moveTo>
                <a:lnTo>
                  <a:pt x="27" y="84"/>
                </a:lnTo>
                <a:lnTo>
                  <a:pt x="0" y="111"/>
                </a:lnTo>
                <a:lnTo>
                  <a:pt x="0" y="27"/>
                </a:lnTo>
                <a:close/>
              </a:path>
            </a:pathLst>
          </a:custGeom>
          <a:solidFill>
            <a:srgbClr val="808080"/>
          </a:solidFill>
          <a:ln w="9525">
            <a:noFill/>
            <a:round/>
            <a:headEnd/>
            <a:tailEnd/>
          </a:ln>
        </p:spPr>
        <p:txBody>
          <a:bodyPr wrap="none" anchor="ctr"/>
          <a:lstStyle/>
          <a:p>
            <a:endParaRPr lang="en-US"/>
          </a:p>
        </p:txBody>
      </p:sp>
      <p:sp>
        <p:nvSpPr>
          <p:cNvPr id="94293" name="Freeform 81"/>
          <p:cNvSpPr>
            <a:spLocks noChangeArrowheads="1"/>
          </p:cNvSpPr>
          <p:nvPr/>
        </p:nvSpPr>
        <p:spPr bwMode="auto">
          <a:xfrm>
            <a:off x="6956425" y="2541588"/>
            <a:ext cx="174625" cy="171450"/>
          </a:xfrm>
          <a:custGeom>
            <a:avLst/>
            <a:gdLst>
              <a:gd name="T0" fmla="*/ 0 w 110"/>
              <a:gd name="T1" fmla="*/ 2147483647 h 111"/>
              <a:gd name="T2" fmla="*/ 0 w 110"/>
              <a:gd name="T3" fmla="*/ 2147483647 h 111"/>
              <a:gd name="T4" fmla="*/ 2147483647 w 110"/>
              <a:gd name="T5" fmla="*/ 2147483647 h 111"/>
              <a:gd name="T6" fmla="*/ 2147483647 w 110"/>
              <a:gd name="T7" fmla="*/ 2147483647 h 111"/>
              <a:gd name="T8" fmla="*/ 2147483647 w 110"/>
              <a:gd name="T9" fmla="*/ 0 h 111"/>
              <a:gd name="T10" fmla="*/ 2147483647 w 110"/>
              <a:gd name="T11" fmla="*/ 0 h 111"/>
              <a:gd name="T12" fmla="*/ 0 60000 65536"/>
              <a:gd name="T13" fmla="*/ 0 60000 65536"/>
              <a:gd name="T14" fmla="*/ 0 60000 65536"/>
              <a:gd name="T15" fmla="*/ 0 60000 65536"/>
              <a:gd name="T16" fmla="*/ 0 60000 65536"/>
              <a:gd name="T17" fmla="*/ 0 60000 65536"/>
              <a:gd name="T18" fmla="*/ 0 w 110"/>
              <a:gd name="T19" fmla="*/ 0 h 111"/>
              <a:gd name="T20" fmla="*/ 110 w 110"/>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0" h="111">
                <a:moveTo>
                  <a:pt x="0" y="27"/>
                </a:moveTo>
                <a:lnTo>
                  <a:pt x="0" y="111"/>
                </a:lnTo>
                <a:lnTo>
                  <a:pt x="83" y="111"/>
                </a:lnTo>
                <a:lnTo>
                  <a:pt x="110" y="84"/>
                </a:lnTo>
                <a:lnTo>
                  <a:pt x="110" y="0"/>
                </a:lnTo>
                <a:lnTo>
                  <a:pt x="27" y="0"/>
                </a:lnTo>
                <a:close/>
              </a:path>
            </a:pathLst>
          </a:custGeom>
          <a:noFill/>
          <a:ln w="12600">
            <a:solidFill>
              <a:srgbClr val="000000"/>
            </a:solidFill>
            <a:round/>
            <a:headEnd/>
            <a:tailEnd/>
          </a:ln>
        </p:spPr>
        <p:txBody>
          <a:bodyPr wrap="none" anchor="ctr"/>
          <a:lstStyle/>
          <a:p>
            <a:endParaRPr lang="en-US"/>
          </a:p>
        </p:txBody>
      </p:sp>
      <p:sp>
        <p:nvSpPr>
          <p:cNvPr id="94294" name="Freeform 82"/>
          <p:cNvSpPr>
            <a:spLocks noChangeArrowheads="1"/>
          </p:cNvSpPr>
          <p:nvPr/>
        </p:nvSpPr>
        <p:spPr bwMode="auto">
          <a:xfrm>
            <a:off x="6956425" y="2541588"/>
            <a:ext cx="174625" cy="41275"/>
          </a:xfrm>
          <a:custGeom>
            <a:avLst/>
            <a:gdLst>
              <a:gd name="T0" fmla="*/ 0 w 110"/>
              <a:gd name="T1" fmla="*/ 2147483647 h 27"/>
              <a:gd name="T2" fmla="*/ 2147483647 w 110"/>
              <a:gd name="T3" fmla="*/ 2147483647 h 27"/>
              <a:gd name="T4" fmla="*/ 2147483647 w 110"/>
              <a:gd name="T5" fmla="*/ 0 h 27"/>
              <a:gd name="T6" fmla="*/ 0 60000 65536"/>
              <a:gd name="T7" fmla="*/ 0 60000 65536"/>
              <a:gd name="T8" fmla="*/ 0 60000 65536"/>
              <a:gd name="T9" fmla="*/ 0 w 110"/>
              <a:gd name="T10" fmla="*/ 0 h 27"/>
              <a:gd name="T11" fmla="*/ 110 w 110"/>
              <a:gd name="T12" fmla="*/ 27 h 27"/>
            </a:gdLst>
            <a:ahLst/>
            <a:cxnLst>
              <a:cxn ang="T6">
                <a:pos x="T0" y="T1"/>
              </a:cxn>
              <a:cxn ang="T7">
                <a:pos x="T2" y="T3"/>
              </a:cxn>
              <a:cxn ang="T8">
                <a:pos x="T4" y="T5"/>
              </a:cxn>
            </a:cxnLst>
            <a:rect l="T9" t="T10" r="T11" b="T12"/>
            <a:pathLst>
              <a:path w="110" h="27">
                <a:moveTo>
                  <a:pt x="0" y="27"/>
                </a:moveTo>
                <a:lnTo>
                  <a:pt x="84" y="27"/>
                </a:lnTo>
                <a:lnTo>
                  <a:pt x="110" y="0"/>
                </a:lnTo>
              </a:path>
            </a:pathLst>
          </a:custGeom>
          <a:noFill/>
          <a:ln w="12600">
            <a:solidFill>
              <a:srgbClr val="000000"/>
            </a:solidFill>
            <a:round/>
            <a:headEnd/>
            <a:tailEnd/>
          </a:ln>
        </p:spPr>
        <p:txBody>
          <a:bodyPr wrap="none" anchor="ctr"/>
          <a:lstStyle/>
          <a:p>
            <a:endParaRPr lang="en-US"/>
          </a:p>
        </p:txBody>
      </p:sp>
      <p:sp>
        <p:nvSpPr>
          <p:cNvPr id="94295" name="Line 83"/>
          <p:cNvSpPr>
            <a:spLocks noChangeShapeType="1"/>
          </p:cNvSpPr>
          <p:nvPr/>
        </p:nvSpPr>
        <p:spPr bwMode="auto">
          <a:xfrm>
            <a:off x="7088188" y="2582863"/>
            <a:ext cx="1587" cy="130175"/>
          </a:xfrm>
          <a:prstGeom prst="line">
            <a:avLst/>
          </a:prstGeom>
          <a:noFill/>
          <a:ln w="12600">
            <a:solidFill>
              <a:srgbClr val="000000"/>
            </a:solidFill>
            <a:miter lim="800000"/>
            <a:headEnd/>
            <a:tailEnd/>
          </a:ln>
        </p:spPr>
        <p:txBody>
          <a:bodyPr/>
          <a:lstStyle/>
          <a:p>
            <a:endParaRPr lang="en-US"/>
          </a:p>
        </p:txBody>
      </p:sp>
      <p:sp>
        <p:nvSpPr>
          <p:cNvPr id="94296" name="Freeform 84"/>
          <p:cNvSpPr>
            <a:spLocks noChangeArrowheads="1"/>
          </p:cNvSpPr>
          <p:nvPr/>
        </p:nvSpPr>
        <p:spPr bwMode="auto">
          <a:xfrm>
            <a:off x="7191375" y="2541588"/>
            <a:ext cx="173038" cy="171450"/>
          </a:xfrm>
          <a:custGeom>
            <a:avLst/>
            <a:gdLst>
              <a:gd name="T0" fmla="*/ 0 w 110"/>
              <a:gd name="T1" fmla="*/ 2147483647 h 111"/>
              <a:gd name="T2" fmla="*/ 0 w 110"/>
              <a:gd name="T3" fmla="*/ 2147483647 h 111"/>
              <a:gd name="T4" fmla="*/ 2147483647 w 110"/>
              <a:gd name="T5" fmla="*/ 2147483647 h 111"/>
              <a:gd name="T6" fmla="*/ 2147483647 w 110"/>
              <a:gd name="T7" fmla="*/ 2147483647 h 111"/>
              <a:gd name="T8" fmla="*/ 2147483647 w 110"/>
              <a:gd name="T9" fmla="*/ 0 h 111"/>
              <a:gd name="T10" fmla="*/ 2147483647 w 110"/>
              <a:gd name="T11" fmla="*/ 0 h 111"/>
              <a:gd name="T12" fmla="*/ 0 60000 65536"/>
              <a:gd name="T13" fmla="*/ 0 60000 65536"/>
              <a:gd name="T14" fmla="*/ 0 60000 65536"/>
              <a:gd name="T15" fmla="*/ 0 60000 65536"/>
              <a:gd name="T16" fmla="*/ 0 60000 65536"/>
              <a:gd name="T17" fmla="*/ 0 60000 65536"/>
              <a:gd name="T18" fmla="*/ 0 w 110"/>
              <a:gd name="T19" fmla="*/ 0 h 111"/>
              <a:gd name="T20" fmla="*/ 110 w 110"/>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0" h="111">
                <a:moveTo>
                  <a:pt x="0" y="27"/>
                </a:moveTo>
                <a:lnTo>
                  <a:pt x="0" y="111"/>
                </a:lnTo>
                <a:lnTo>
                  <a:pt x="83" y="111"/>
                </a:lnTo>
                <a:lnTo>
                  <a:pt x="110" y="84"/>
                </a:lnTo>
                <a:lnTo>
                  <a:pt x="110" y="0"/>
                </a:lnTo>
                <a:lnTo>
                  <a:pt x="27" y="0"/>
                </a:lnTo>
                <a:close/>
              </a:path>
            </a:pathLst>
          </a:custGeom>
          <a:solidFill>
            <a:srgbClr val="919191"/>
          </a:solidFill>
          <a:ln w="9525">
            <a:noFill/>
            <a:round/>
            <a:headEnd/>
            <a:tailEnd/>
          </a:ln>
        </p:spPr>
        <p:txBody>
          <a:bodyPr wrap="none" anchor="ctr"/>
          <a:lstStyle/>
          <a:p>
            <a:endParaRPr lang="en-US"/>
          </a:p>
        </p:txBody>
      </p:sp>
      <p:sp>
        <p:nvSpPr>
          <p:cNvPr id="94297" name="Freeform 85"/>
          <p:cNvSpPr>
            <a:spLocks noChangeArrowheads="1"/>
          </p:cNvSpPr>
          <p:nvPr/>
        </p:nvSpPr>
        <p:spPr bwMode="auto">
          <a:xfrm>
            <a:off x="7186613" y="2541588"/>
            <a:ext cx="177800" cy="41275"/>
          </a:xfrm>
          <a:custGeom>
            <a:avLst/>
            <a:gdLst>
              <a:gd name="T0" fmla="*/ 2147483647 w 112"/>
              <a:gd name="T1" fmla="*/ 2147483647 h 27"/>
              <a:gd name="T2" fmla="*/ 2147483647 w 112"/>
              <a:gd name="T3" fmla="*/ 0 h 27"/>
              <a:gd name="T4" fmla="*/ 2147483647 w 112"/>
              <a:gd name="T5" fmla="*/ 0 h 27"/>
              <a:gd name="T6" fmla="*/ 0 w 112"/>
              <a:gd name="T7" fmla="*/ 2147483647 h 27"/>
              <a:gd name="T8" fmla="*/ 0 60000 65536"/>
              <a:gd name="T9" fmla="*/ 0 60000 65536"/>
              <a:gd name="T10" fmla="*/ 0 60000 65536"/>
              <a:gd name="T11" fmla="*/ 0 60000 65536"/>
              <a:gd name="T12" fmla="*/ 0 w 112"/>
              <a:gd name="T13" fmla="*/ 0 h 27"/>
              <a:gd name="T14" fmla="*/ 112 w 112"/>
              <a:gd name="T15" fmla="*/ 27 h 27"/>
            </a:gdLst>
            <a:ahLst/>
            <a:cxnLst>
              <a:cxn ang="T8">
                <a:pos x="T0" y="T1"/>
              </a:cxn>
              <a:cxn ang="T9">
                <a:pos x="T2" y="T3"/>
              </a:cxn>
              <a:cxn ang="T10">
                <a:pos x="T4" y="T5"/>
              </a:cxn>
              <a:cxn ang="T11">
                <a:pos x="T6" y="T7"/>
              </a:cxn>
            </a:cxnLst>
            <a:rect l="T12" t="T13" r="T14" b="T15"/>
            <a:pathLst>
              <a:path w="112" h="27">
                <a:moveTo>
                  <a:pt x="85" y="27"/>
                </a:moveTo>
                <a:lnTo>
                  <a:pt x="112" y="0"/>
                </a:lnTo>
                <a:lnTo>
                  <a:pt x="29" y="0"/>
                </a:lnTo>
                <a:lnTo>
                  <a:pt x="0" y="27"/>
                </a:lnTo>
                <a:close/>
              </a:path>
            </a:pathLst>
          </a:custGeom>
          <a:solidFill>
            <a:srgbClr val="A0A0A0"/>
          </a:solidFill>
          <a:ln w="9525">
            <a:noFill/>
            <a:round/>
            <a:headEnd/>
            <a:tailEnd/>
          </a:ln>
        </p:spPr>
        <p:txBody>
          <a:bodyPr wrap="none" anchor="ctr"/>
          <a:lstStyle/>
          <a:p>
            <a:endParaRPr lang="en-US"/>
          </a:p>
        </p:txBody>
      </p:sp>
      <p:sp>
        <p:nvSpPr>
          <p:cNvPr id="94298" name="Freeform 86"/>
          <p:cNvSpPr>
            <a:spLocks noChangeArrowheads="1"/>
          </p:cNvSpPr>
          <p:nvPr/>
        </p:nvSpPr>
        <p:spPr bwMode="auto">
          <a:xfrm>
            <a:off x="7323138" y="2541588"/>
            <a:ext cx="41275" cy="171450"/>
          </a:xfrm>
          <a:custGeom>
            <a:avLst/>
            <a:gdLst>
              <a:gd name="T0" fmla="*/ 2147483647 w 27"/>
              <a:gd name="T1" fmla="*/ 0 h 111"/>
              <a:gd name="T2" fmla="*/ 2147483647 w 27"/>
              <a:gd name="T3" fmla="*/ 2147483647 h 111"/>
              <a:gd name="T4" fmla="*/ 0 w 27"/>
              <a:gd name="T5" fmla="*/ 2147483647 h 111"/>
              <a:gd name="T6" fmla="*/ 0 w 27"/>
              <a:gd name="T7" fmla="*/ 2147483647 h 111"/>
              <a:gd name="T8" fmla="*/ 0 60000 65536"/>
              <a:gd name="T9" fmla="*/ 0 60000 65536"/>
              <a:gd name="T10" fmla="*/ 0 60000 65536"/>
              <a:gd name="T11" fmla="*/ 0 60000 65536"/>
              <a:gd name="T12" fmla="*/ 0 w 27"/>
              <a:gd name="T13" fmla="*/ 0 h 111"/>
              <a:gd name="T14" fmla="*/ 27 w 27"/>
              <a:gd name="T15" fmla="*/ 111 h 111"/>
            </a:gdLst>
            <a:ahLst/>
            <a:cxnLst>
              <a:cxn ang="T8">
                <a:pos x="T0" y="T1"/>
              </a:cxn>
              <a:cxn ang="T9">
                <a:pos x="T2" y="T3"/>
              </a:cxn>
              <a:cxn ang="T10">
                <a:pos x="T4" y="T5"/>
              </a:cxn>
              <a:cxn ang="T11">
                <a:pos x="T6" y="T7"/>
              </a:cxn>
            </a:cxnLst>
            <a:rect l="T12" t="T13" r="T14" b="T15"/>
            <a:pathLst>
              <a:path w="27" h="111">
                <a:moveTo>
                  <a:pt x="27" y="0"/>
                </a:moveTo>
                <a:lnTo>
                  <a:pt x="27" y="84"/>
                </a:lnTo>
                <a:lnTo>
                  <a:pt x="0" y="111"/>
                </a:lnTo>
                <a:lnTo>
                  <a:pt x="0" y="27"/>
                </a:lnTo>
                <a:close/>
              </a:path>
            </a:pathLst>
          </a:custGeom>
          <a:solidFill>
            <a:srgbClr val="808080"/>
          </a:solidFill>
          <a:ln w="9525">
            <a:noFill/>
            <a:round/>
            <a:headEnd/>
            <a:tailEnd/>
          </a:ln>
        </p:spPr>
        <p:txBody>
          <a:bodyPr wrap="none" anchor="ctr"/>
          <a:lstStyle/>
          <a:p>
            <a:endParaRPr lang="en-US"/>
          </a:p>
        </p:txBody>
      </p:sp>
      <p:sp>
        <p:nvSpPr>
          <p:cNvPr id="94299" name="Freeform 87"/>
          <p:cNvSpPr>
            <a:spLocks noChangeArrowheads="1"/>
          </p:cNvSpPr>
          <p:nvPr/>
        </p:nvSpPr>
        <p:spPr bwMode="auto">
          <a:xfrm>
            <a:off x="7191375" y="2541588"/>
            <a:ext cx="173038" cy="171450"/>
          </a:xfrm>
          <a:custGeom>
            <a:avLst/>
            <a:gdLst>
              <a:gd name="T0" fmla="*/ 0 w 110"/>
              <a:gd name="T1" fmla="*/ 2147483647 h 111"/>
              <a:gd name="T2" fmla="*/ 0 w 110"/>
              <a:gd name="T3" fmla="*/ 2147483647 h 111"/>
              <a:gd name="T4" fmla="*/ 2147483647 w 110"/>
              <a:gd name="T5" fmla="*/ 2147483647 h 111"/>
              <a:gd name="T6" fmla="*/ 2147483647 w 110"/>
              <a:gd name="T7" fmla="*/ 2147483647 h 111"/>
              <a:gd name="T8" fmla="*/ 2147483647 w 110"/>
              <a:gd name="T9" fmla="*/ 0 h 111"/>
              <a:gd name="T10" fmla="*/ 2147483647 w 110"/>
              <a:gd name="T11" fmla="*/ 0 h 111"/>
              <a:gd name="T12" fmla="*/ 0 60000 65536"/>
              <a:gd name="T13" fmla="*/ 0 60000 65536"/>
              <a:gd name="T14" fmla="*/ 0 60000 65536"/>
              <a:gd name="T15" fmla="*/ 0 60000 65536"/>
              <a:gd name="T16" fmla="*/ 0 60000 65536"/>
              <a:gd name="T17" fmla="*/ 0 60000 65536"/>
              <a:gd name="T18" fmla="*/ 0 w 110"/>
              <a:gd name="T19" fmla="*/ 0 h 111"/>
              <a:gd name="T20" fmla="*/ 110 w 110"/>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0" h="111">
                <a:moveTo>
                  <a:pt x="0" y="27"/>
                </a:moveTo>
                <a:lnTo>
                  <a:pt x="0" y="111"/>
                </a:lnTo>
                <a:lnTo>
                  <a:pt x="83" y="111"/>
                </a:lnTo>
                <a:lnTo>
                  <a:pt x="110" y="84"/>
                </a:lnTo>
                <a:lnTo>
                  <a:pt x="110" y="0"/>
                </a:lnTo>
                <a:lnTo>
                  <a:pt x="27" y="0"/>
                </a:lnTo>
                <a:close/>
              </a:path>
            </a:pathLst>
          </a:custGeom>
          <a:noFill/>
          <a:ln w="12600">
            <a:solidFill>
              <a:srgbClr val="000000"/>
            </a:solidFill>
            <a:round/>
            <a:headEnd/>
            <a:tailEnd/>
          </a:ln>
        </p:spPr>
        <p:txBody>
          <a:bodyPr wrap="none" anchor="ctr"/>
          <a:lstStyle/>
          <a:p>
            <a:endParaRPr lang="en-US"/>
          </a:p>
        </p:txBody>
      </p:sp>
      <p:sp>
        <p:nvSpPr>
          <p:cNvPr id="94300" name="Freeform 88"/>
          <p:cNvSpPr>
            <a:spLocks noChangeArrowheads="1"/>
          </p:cNvSpPr>
          <p:nvPr/>
        </p:nvSpPr>
        <p:spPr bwMode="auto">
          <a:xfrm>
            <a:off x="7191375" y="2541588"/>
            <a:ext cx="173038" cy="41275"/>
          </a:xfrm>
          <a:custGeom>
            <a:avLst/>
            <a:gdLst>
              <a:gd name="T0" fmla="*/ 0 w 110"/>
              <a:gd name="T1" fmla="*/ 2147483647 h 27"/>
              <a:gd name="T2" fmla="*/ 2147483647 w 110"/>
              <a:gd name="T3" fmla="*/ 2147483647 h 27"/>
              <a:gd name="T4" fmla="*/ 2147483647 w 110"/>
              <a:gd name="T5" fmla="*/ 0 h 27"/>
              <a:gd name="T6" fmla="*/ 0 60000 65536"/>
              <a:gd name="T7" fmla="*/ 0 60000 65536"/>
              <a:gd name="T8" fmla="*/ 0 60000 65536"/>
              <a:gd name="T9" fmla="*/ 0 w 110"/>
              <a:gd name="T10" fmla="*/ 0 h 27"/>
              <a:gd name="T11" fmla="*/ 110 w 110"/>
              <a:gd name="T12" fmla="*/ 27 h 27"/>
            </a:gdLst>
            <a:ahLst/>
            <a:cxnLst>
              <a:cxn ang="T6">
                <a:pos x="T0" y="T1"/>
              </a:cxn>
              <a:cxn ang="T7">
                <a:pos x="T2" y="T3"/>
              </a:cxn>
              <a:cxn ang="T8">
                <a:pos x="T4" y="T5"/>
              </a:cxn>
            </a:cxnLst>
            <a:rect l="T9" t="T10" r="T11" b="T12"/>
            <a:pathLst>
              <a:path w="110" h="27">
                <a:moveTo>
                  <a:pt x="0" y="27"/>
                </a:moveTo>
                <a:lnTo>
                  <a:pt x="83" y="27"/>
                </a:lnTo>
                <a:lnTo>
                  <a:pt x="110" y="0"/>
                </a:lnTo>
              </a:path>
            </a:pathLst>
          </a:custGeom>
          <a:noFill/>
          <a:ln w="12600">
            <a:solidFill>
              <a:srgbClr val="000000"/>
            </a:solidFill>
            <a:round/>
            <a:headEnd/>
            <a:tailEnd/>
          </a:ln>
        </p:spPr>
        <p:txBody>
          <a:bodyPr wrap="none" anchor="ctr"/>
          <a:lstStyle/>
          <a:p>
            <a:endParaRPr lang="en-US"/>
          </a:p>
        </p:txBody>
      </p:sp>
      <p:sp>
        <p:nvSpPr>
          <p:cNvPr id="94301" name="Line 89"/>
          <p:cNvSpPr>
            <a:spLocks noChangeShapeType="1"/>
          </p:cNvSpPr>
          <p:nvPr/>
        </p:nvSpPr>
        <p:spPr bwMode="auto">
          <a:xfrm>
            <a:off x="7323138" y="2582863"/>
            <a:ext cx="1587" cy="130175"/>
          </a:xfrm>
          <a:prstGeom prst="line">
            <a:avLst/>
          </a:prstGeom>
          <a:noFill/>
          <a:ln w="12600">
            <a:solidFill>
              <a:srgbClr val="000000"/>
            </a:solidFill>
            <a:miter lim="800000"/>
            <a:headEnd/>
            <a:tailEnd/>
          </a:ln>
        </p:spPr>
        <p:txBody>
          <a:bodyPr/>
          <a:lstStyle/>
          <a:p>
            <a:endParaRPr lang="en-US"/>
          </a:p>
        </p:txBody>
      </p:sp>
      <p:sp>
        <p:nvSpPr>
          <p:cNvPr id="94302" name="Text Box 90"/>
          <p:cNvSpPr txBox="1">
            <a:spLocks noChangeArrowheads="1"/>
          </p:cNvSpPr>
          <p:nvPr/>
        </p:nvSpPr>
        <p:spPr bwMode="auto">
          <a:xfrm>
            <a:off x="4752975" y="3059113"/>
            <a:ext cx="3552639" cy="661720"/>
          </a:xfrm>
          <a:prstGeom prst="rect">
            <a:avLst/>
          </a:prstGeom>
          <a:noFill/>
          <a:ln w="9525">
            <a:noFill/>
            <a:round/>
            <a:headEnd/>
            <a:tailEnd/>
          </a:ln>
        </p:spPr>
        <p:txBody>
          <a:bodyPr wrap="none" lIns="0" tIns="0" rIns="0" bIns="0">
            <a:spAutoFit/>
          </a:bodyPr>
          <a:lstStyle/>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endParaRPr lang="en-GB" sz="1500" b="1">
              <a:solidFill>
                <a:srgbClr val="000080"/>
              </a:solidFill>
            </a:endParaRPr>
          </a:p>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r>
              <a:rPr lang="en-GB" sz="1500" b="1">
                <a:solidFill>
                  <a:srgbClr val="FFFFFF"/>
                </a:solidFill>
              </a:rPr>
              <a:t>Benefits:</a:t>
            </a:r>
            <a:r>
              <a:rPr lang="en-GB" sz="1500" b="1">
                <a:solidFill>
                  <a:srgbClr val="000080"/>
                </a:solidFill>
              </a:rPr>
              <a:t>		Management simplification,</a:t>
            </a:r>
            <a:br>
              <a:rPr lang="en-GB" sz="1500" b="1">
                <a:solidFill>
                  <a:srgbClr val="000080"/>
                </a:solidFill>
              </a:rPr>
            </a:br>
            <a:r>
              <a:rPr lang="en-GB" sz="1500" b="1">
                <a:solidFill>
                  <a:srgbClr val="000080"/>
                </a:solidFill>
              </a:rPr>
              <a:t>								investment protection, scalability</a:t>
            </a:r>
          </a:p>
        </p:txBody>
      </p:sp>
      <p:sp>
        <p:nvSpPr>
          <p:cNvPr id="94303" name="Rectangle 91"/>
          <p:cNvSpPr>
            <a:spLocks noChangeArrowheads="1"/>
          </p:cNvSpPr>
          <p:nvPr/>
        </p:nvSpPr>
        <p:spPr bwMode="auto">
          <a:xfrm>
            <a:off x="53975" y="3865563"/>
            <a:ext cx="4486275" cy="2947987"/>
          </a:xfrm>
          <a:prstGeom prst="rect">
            <a:avLst/>
          </a:prstGeom>
          <a:solidFill>
            <a:srgbClr val="F0F0F0"/>
          </a:solidFill>
          <a:ln w="12600">
            <a:solidFill>
              <a:srgbClr val="000000"/>
            </a:solidFill>
            <a:miter lim="800000"/>
            <a:headEnd/>
            <a:tailEnd/>
          </a:ln>
        </p:spPr>
        <p:txBody>
          <a:bodyPr wrap="none" anchor="ctr"/>
          <a:lstStyle/>
          <a:p>
            <a:endParaRPr lang="en-US"/>
          </a:p>
        </p:txBody>
      </p:sp>
      <p:sp>
        <p:nvSpPr>
          <p:cNvPr id="94304" name="Rectangle 92"/>
          <p:cNvSpPr>
            <a:spLocks noChangeArrowheads="1"/>
          </p:cNvSpPr>
          <p:nvPr/>
        </p:nvSpPr>
        <p:spPr bwMode="auto">
          <a:xfrm>
            <a:off x="387350" y="4008438"/>
            <a:ext cx="2973388" cy="650875"/>
          </a:xfrm>
          <a:prstGeom prst="rect">
            <a:avLst/>
          </a:prstGeom>
          <a:solidFill>
            <a:srgbClr val="CFCFFF"/>
          </a:solidFill>
          <a:ln w="12600">
            <a:solidFill>
              <a:srgbClr val="000000"/>
            </a:solidFill>
            <a:miter lim="800000"/>
            <a:headEnd/>
            <a:tailEnd/>
          </a:ln>
        </p:spPr>
        <p:txBody>
          <a:bodyPr wrap="none" anchor="ctr"/>
          <a:lstStyle/>
          <a:p>
            <a:endParaRPr lang="en-US"/>
          </a:p>
        </p:txBody>
      </p:sp>
      <p:sp>
        <p:nvSpPr>
          <p:cNvPr id="94305" name="Rectangle 93"/>
          <p:cNvSpPr>
            <a:spLocks noChangeArrowheads="1"/>
          </p:cNvSpPr>
          <p:nvPr/>
        </p:nvSpPr>
        <p:spPr bwMode="auto">
          <a:xfrm>
            <a:off x="703263" y="5360988"/>
            <a:ext cx="2352675" cy="523875"/>
          </a:xfrm>
          <a:prstGeom prst="rect">
            <a:avLst/>
          </a:prstGeom>
          <a:solidFill>
            <a:srgbClr val="FFFFA4"/>
          </a:solidFill>
          <a:ln w="12600">
            <a:solidFill>
              <a:srgbClr val="000000"/>
            </a:solidFill>
            <a:miter lim="800000"/>
            <a:headEnd/>
            <a:tailEnd/>
          </a:ln>
        </p:spPr>
        <p:txBody>
          <a:bodyPr wrap="none" anchor="ctr"/>
          <a:lstStyle/>
          <a:p>
            <a:endParaRPr lang="en-US"/>
          </a:p>
        </p:txBody>
      </p:sp>
      <p:sp>
        <p:nvSpPr>
          <p:cNvPr id="94306" name="Freeform 94"/>
          <p:cNvSpPr>
            <a:spLocks noChangeArrowheads="1"/>
          </p:cNvSpPr>
          <p:nvPr/>
        </p:nvSpPr>
        <p:spPr bwMode="auto">
          <a:xfrm>
            <a:off x="392113" y="4692650"/>
            <a:ext cx="2954337" cy="627063"/>
          </a:xfrm>
          <a:custGeom>
            <a:avLst/>
            <a:gdLst>
              <a:gd name="T0" fmla="*/ 2147483647 w 1852"/>
              <a:gd name="T1" fmla="*/ 2147483647 h 405"/>
              <a:gd name="T2" fmla="*/ 2147483647 w 1852"/>
              <a:gd name="T3" fmla="*/ 0 h 405"/>
              <a:gd name="T4" fmla="*/ 0 w 1852"/>
              <a:gd name="T5" fmla="*/ 0 h 405"/>
              <a:gd name="T6" fmla="*/ 2147483647 w 1852"/>
              <a:gd name="T7" fmla="*/ 2147483647 h 405"/>
              <a:gd name="T8" fmla="*/ 0 60000 65536"/>
              <a:gd name="T9" fmla="*/ 0 60000 65536"/>
              <a:gd name="T10" fmla="*/ 0 60000 65536"/>
              <a:gd name="T11" fmla="*/ 0 60000 65536"/>
              <a:gd name="T12" fmla="*/ 0 w 1852"/>
              <a:gd name="T13" fmla="*/ 0 h 405"/>
              <a:gd name="T14" fmla="*/ 1852 w 1852"/>
              <a:gd name="T15" fmla="*/ 405 h 405"/>
            </a:gdLst>
            <a:ahLst/>
            <a:cxnLst>
              <a:cxn ang="T8">
                <a:pos x="T0" y="T1"/>
              </a:cxn>
              <a:cxn ang="T9">
                <a:pos x="T2" y="T3"/>
              </a:cxn>
              <a:cxn ang="T10">
                <a:pos x="T4" y="T5"/>
              </a:cxn>
              <a:cxn ang="T11">
                <a:pos x="T6" y="T7"/>
              </a:cxn>
            </a:cxnLst>
            <a:rect l="T12" t="T13" r="T14" b="T15"/>
            <a:pathLst>
              <a:path w="1852" h="405">
                <a:moveTo>
                  <a:pt x="1669" y="405"/>
                </a:moveTo>
                <a:lnTo>
                  <a:pt x="1852" y="0"/>
                </a:lnTo>
                <a:lnTo>
                  <a:pt x="0" y="0"/>
                </a:lnTo>
                <a:lnTo>
                  <a:pt x="181" y="405"/>
                </a:lnTo>
                <a:close/>
              </a:path>
            </a:pathLst>
          </a:custGeom>
          <a:solidFill>
            <a:srgbClr val="BCFFBC"/>
          </a:solidFill>
          <a:ln w="12600">
            <a:solidFill>
              <a:srgbClr val="000000"/>
            </a:solidFill>
            <a:round/>
            <a:headEnd/>
            <a:tailEnd/>
          </a:ln>
        </p:spPr>
        <p:txBody>
          <a:bodyPr wrap="none" anchor="ctr"/>
          <a:lstStyle/>
          <a:p>
            <a:endParaRPr lang="en-US"/>
          </a:p>
        </p:txBody>
      </p:sp>
      <p:sp>
        <p:nvSpPr>
          <p:cNvPr id="94307" name="Text Box 95"/>
          <p:cNvSpPr txBox="1">
            <a:spLocks noChangeArrowheads="1"/>
          </p:cNvSpPr>
          <p:nvPr/>
        </p:nvSpPr>
        <p:spPr bwMode="auto">
          <a:xfrm>
            <a:off x="1319213" y="4846638"/>
            <a:ext cx="1108075" cy="274637"/>
          </a:xfrm>
          <a:prstGeom prst="rect">
            <a:avLst/>
          </a:prstGeom>
          <a:noFill/>
          <a:ln w="9525">
            <a:noFill/>
            <a:round/>
            <a:headEnd/>
            <a:tailEnd/>
          </a:ln>
        </p:spPr>
        <p:txBody>
          <a:bodyPr wrap="none" lIns="0" tIns="0" rIns="0" bIns="0" anchor="ctr">
            <a:spAutoFit/>
          </a:bodyPr>
          <a:lstStyle/>
          <a:p>
            <a:pPr algn="ctr">
              <a:spcAft>
                <a:spcPts val="338"/>
              </a:spcAft>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rPr>
              <a:t>Emulation</a:t>
            </a:r>
          </a:p>
        </p:txBody>
      </p:sp>
      <p:sp>
        <p:nvSpPr>
          <p:cNvPr id="94308" name="Text Box 96"/>
          <p:cNvSpPr txBox="1">
            <a:spLocks noChangeArrowheads="1"/>
          </p:cNvSpPr>
          <p:nvPr/>
        </p:nvSpPr>
        <p:spPr bwMode="auto">
          <a:xfrm>
            <a:off x="3448050" y="4132263"/>
            <a:ext cx="911225" cy="404812"/>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Virtual</a:t>
            </a:r>
          </a:p>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309" name="Text Box 97"/>
          <p:cNvSpPr txBox="1">
            <a:spLocks noChangeArrowheads="1"/>
          </p:cNvSpPr>
          <p:nvPr/>
        </p:nvSpPr>
        <p:spPr bwMode="auto">
          <a:xfrm>
            <a:off x="3146425" y="5521325"/>
            <a:ext cx="911225" cy="203200"/>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310" name="Text Box 98"/>
          <p:cNvSpPr txBox="1">
            <a:spLocks noChangeArrowheads="1"/>
          </p:cNvSpPr>
          <p:nvPr/>
        </p:nvSpPr>
        <p:spPr bwMode="auto">
          <a:xfrm>
            <a:off x="122238" y="6046788"/>
            <a:ext cx="3754489" cy="661720"/>
          </a:xfrm>
          <a:prstGeom prst="rect">
            <a:avLst/>
          </a:prstGeom>
          <a:noFill/>
          <a:ln w="9525">
            <a:noFill/>
            <a:round/>
            <a:headEnd/>
            <a:tailEnd/>
          </a:ln>
        </p:spPr>
        <p:txBody>
          <a:bodyPr wrap="none" lIns="0" tIns="0" rIns="0" bIns="0">
            <a:spAutoFit/>
          </a:bodyPr>
          <a:lstStyle/>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endParaRPr lang="en-GB" sz="1500" b="1">
              <a:solidFill>
                <a:srgbClr val="000080"/>
              </a:solidFill>
            </a:endParaRPr>
          </a:p>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r>
              <a:rPr lang="en-GB" sz="1500" b="1">
                <a:solidFill>
                  <a:srgbClr val="FFFFFF"/>
                </a:solidFill>
              </a:rPr>
              <a:t>Benefits:</a:t>
            </a:r>
            <a:r>
              <a:rPr lang="en-GB" sz="1500" b="1">
                <a:solidFill>
                  <a:srgbClr val="000080"/>
                </a:solidFill>
              </a:rPr>
              <a:t> 		Compatibility, </a:t>
            </a:r>
            <a:r>
              <a:rPr lang="en-GB" sz="1400" b="1">
                <a:solidFill>
                  <a:srgbClr val="000080"/>
                </a:solidFill>
              </a:rPr>
              <a:t>investment protection</a:t>
            </a:r>
            <a:r>
              <a:rPr lang="en-GB" sz="1500" b="1">
                <a:solidFill>
                  <a:srgbClr val="000080"/>
                </a:solidFill>
              </a:rPr>
              <a:t>,</a:t>
            </a:r>
            <a:br>
              <a:rPr lang="en-GB" sz="1500" b="1">
                <a:solidFill>
                  <a:srgbClr val="000080"/>
                </a:solidFill>
              </a:rPr>
            </a:br>
            <a:r>
              <a:rPr lang="en-GB" sz="1500" b="1">
                <a:solidFill>
                  <a:srgbClr val="000080"/>
                </a:solidFill>
              </a:rPr>
              <a:t>								interoperability, flexibility</a:t>
            </a:r>
          </a:p>
        </p:txBody>
      </p:sp>
      <p:sp>
        <p:nvSpPr>
          <p:cNvPr id="94311" name="Rectangle 99"/>
          <p:cNvSpPr>
            <a:spLocks noChangeArrowheads="1"/>
          </p:cNvSpPr>
          <p:nvPr/>
        </p:nvSpPr>
        <p:spPr bwMode="auto">
          <a:xfrm>
            <a:off x="4892675" y="4016375"/>
            <a:ext cx="2963863" cy="649288"/>
          </a:xfrm>
          <a:prstGeom prst="rect">
            <a:avLst/>
          </a:prstGeom>
          <a:solidFill>
            <a:srgbClr val="CFCFFF"/>
          </a:solidFill>
          <a:ln w="12600">
            <a:solidFill>
              <a:srgbClr val="000000"/>
            </a:solidFill>
            <a:miter lim="800000"/>
            <a:headEnd/>
            <a:tailEnd/>
          </a:ln>
        </p:spPr>
        <p:txBody>
          <a:bodyPr wrap="none" anchor="ctr"/>
          <a:lstStyle/>
          <a:p>
            <a:endParaRPr lang="en-US"/>
          </a:p>
        </p:txBody>
      </p:sp>
      <p:sp>
        <p:nvSpPr>
          <p:cNvPr id="94312" name="Rectangle 100"/>
          <p:cNvSpPr>
            <a:spLocks noChangeArrowheads="1"/>
          </p:cNvSpPr>
          <p:nvPr/>
        </p:nvSpPr>
        <p:spPr bwMode="auto">
          <a:xfrm>
            <a:off x="5257800" y="5362575"/>
            <a:ext cx="2235200" cy="522288"/>
          </a:xfrm>
          <a:prstGeom prst="rect">
            <a:avLst/>
          </a:prstGeom>
          <a:solidFill>
            <a:srgbClr val="FFFFA4"/>
          </a:solidFill>
          <a:ln w="12600">
            <a:solidFill>
              <a:srgbClr val="000000"/>
            </a:solidFill>
            <a:miter lim="800000"/>
            <a:headEnd/>
            <a:tailEnd/>
          </a:ln>
        </p:spPr>
        <p:txBody>
          <a:bodyPr wrap="none" anchor="ctr"/>
          <a:lstStyle/>
          <a:p>
            <a:endParaRPr lang="en-US"/>
          </a:p>
        </p:txBody>
      </p:sp>
      <p:sp>
        <p:nvSpPr>
          <p:cNvPr id="94313" name="Freeform 101"/>
          <p:cNvSpPr>
            <a:spLocks noChangeArrowheads="1"/>
          </p:cNvSpPr>
          <p:nvPr/>
        </p:nvSpPr>
        <p:spPr bwMode="auto">
          <a:xfrm>
            <a:off x="4897438" y="4702175"/>
            <a:ext cx="2946400" cy="623888"/>
          </a:xfrm>
          <a:custGeom>
            <a:avLst/>
            <a:gdLst>
              <a:gd name="T0" fmla="*/ 2147483647 w 1847"/>
              <a:gd name="T1" fmla="*/ 2147483647 h 404"/>
              <a:gd name="T2" fmla="*/ 2147483647 w 1847"/>
              <a:gd name="T3" fmla="*/ 0 h 404"/>
              <a:gd name="T4" fmla="*/ 0 w 1847"/>
              <a:gd name="T5" fmla="*/ 0 h 404"/>
              <a:gd name="T6" fmla="*/ 2147483647 w 1847"/>
              <a:gd name="T7" fmla="*/ 2147483647 h 404"/>
              <a:gd name="T8" fmla="*/ 0 60000 65536"/>
              <a:gd name="T9" fmla="*/ 0 60000 65536"/>
              <a:gd name="T10" fmla="*/ 0 60000 65536"/>
              <a:gd name="T11" fmla="*/ 0 60000 65536"/>
              <a:gd name="T12" fmla="*/ 0 w 1847"/>
              <a:gd name="T13" fmla="*/ 0 h 404"/>
              <a:gd name="T14" fmla="*/ 1847 w 1847"/>
              <a:gd name="T15" fmla="*/ 404 h 404"/>
            </a:gdLst>
            <a:ahLst/>
            <a:cxnLst>
              <a:cxn ang="T8">
                <a:pos x="T0" y="T1"/>
              </a:cxn>
              <a:cxn ang="T9">
                <a:pos x="T2" y="T3"/>
              </a:cxn>
              <a:cxn ang="T10">
                <a:pos x="T4" y="T5"/>
              </a:cxn>
              <a:cxn ang="T11">
                <a:pos x="T6" y="T7"/>
              </a:cxn>
            </a:cxnLst>
            <a:rect l="T12" t="T13" r="T14" b="T15"/>
            <a:pathLst>
              <a:path w="1847" h="404">
                <a:moveTo>
                  <a:pt x="1622" y="404"/>
                </a:moveTo>
                <a:lnTo>
                  <a:pt x="1847" y="0"/>
                </a:lnTo>
                <a:lnTo>
                  <a:pt x="0" y="0"/>
                </a:lnTo>
                <a:lnTo>
                  <a:pt x="223" y="404"/>
                </a:lnTo>
                <a:close/>
              </a:path>
            </a:pathLst>
          </a:custGeom>
          <a:solidFill>
            <a:srgbClr val="BCFFBC"/>
          </a:solidFill>
          <a:ln w="12600">
            <a:solidFill>
              <a:srgbClr val="000000"/>
            </a:solidFill>
            <a:round/>
            <a:headEnd/>
            <a:tailEnd/>
          </a:ln>
        </p:spPr>
        <p:txBody>
          <a:bodyPr wrap="none" anchor="ctr"/>
          <a:lstStyle/>
          <a:p>
            <a:endParaRPr lang="en-US"/>
          </a:p>
        </p:txBody>
      </p:sp>
      <p:sp>
        <p:nvSpPr>
          <p:cNvPr id="94314" name="Text Box 102"/>
          <p:cNvSpPr txBox="1">
            <a:spLocks noChangeArrowheads="1"/>
          </p:cNvSpPr>
          <p:nvPr/>
        </p:nvSpPr>
        <p:spPr bwMode="auto">
          <a:xfrm>
            <a:off x="5827713" y="4865688"/>
            <a:ext cx="1082675" cy="274637"/>
          </a:xfrm>
          <a:prstGeom prst="rect">
            <a:avLst/>
          </a:prstGeom>
          <a:noFill/>
          <a:ln w="9525">
            <a:noFill/>
            <a:round/>
            <a:headEnd/>
            <a:tailEnd/>
          </a:ln>
        </p:spPr>
        <p:txBody>
          <a:bodyPr wrap="none" lIns="0" tIns="0" rIns="0" bIns="0" anchor="ctr">
            <a:spAutoFit/>
          </a:bodyPr>
          <a:lstStyle/>
          <a:p>
            <a:pPr algn="ctr">
              <a:spcAft>
                <a:spcPts val="338"/>
              </a:spcAft>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rPr>
              <a:t>Insulation</a:t>
            </a:r>
          </a:p>
        </p:txBody>
      </p:sp>
      <p:sp>
        <p:nvSpPr>
          <p:cNvPr id="94315" name="Freeform 103"/>
          <p:cNvSpPr>
            <a:spLocks noChangeArrowheads="1"/>
          </p:cNvSpPr>
          <p:nvPr/>
        </p:nvSpPr>
        <p:spPr bwMode="auto">
          <a:xfrm>
            <a:off x="6245225" y="5472113"/>
            <a:ext cx="257175" cy="250825"/>
          </a:xfrm>
          <a:custGeom>
            <a:avLst/>
            <a:gdLst>
              <a:gd name="T0" fmla="*/ 0 w 162"/>
              <a:gd name="T1" fmla="*/ 2147483647 h 163"/>
              <a:gd name="T2" fmla="*/ 0 w 162"/>
              <a:gd name="T3" fmla="*/ 2147483647 h 163"/>
              <a:gd name="T4" fmla="*/ 2147483647 w 162"/>
              <a:gd name="T5" fmla="*/ 2147483647 h 163"/>
              <a:gd name="T6" fmla="*/ 2147483647 w 162"/>
              <a:gd name="T7" fmla="*/ 2147483647 h 163"/>
              <a:gd name="T8" fmla="*/ 2147483647 w 162"/>
              <a:gd name="T9" fmla="*/ 0 h 163"/>
              <a:gd name="T10" fmla="*/ 2147483647 w 162"/>
              <a:gd name="T11" fmla="*/ 0 h 163"/>
              <a:gd name="T12" fmla="*/ 0 60000 65536"/>
              <a:gd name="T13" fmla="*/ 0 60000 65536"/>
              <a:gd name="T14" fmla="*/ 0 60000 65536"/>
              <a:gd name="T15" fmla="*/ 0 60000 65536"/>
              <a:gd name="T16" fmla="*/ 0 60000 65536"/>
              <a:gd name="T17" fmla="*/ 0 60000 65536"/>
              <a:gd name="T18" fmla="*/ 0 w 162"/>
              <a:gd name="T19" fmla="*/ 0 h 163"/>
              <a:gd name="T20" fmla="*/ 162 w 162"/>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2" h="163">
                <a:moveTo>
                  <a:pt x="0" y="40"/>
                </a:moveTo>
                <a:lnTo>
                  <a:pt x="0" y="163"/>
                </a:lnTo>
                <a:lnTo>
                  <a:pt x="122" y="163"/>
                </a:lnTo>
                <a:lnTo>
                  <a:pt x="162" y="122"/>
                </a:lnTo>
                <a:lnTo>
                  <a:pt x="162" y="0"/>
                </a:lnTo>
                <a:lnTo>
                  <a:pt x="40" y="0"/>
                </a:lnTo>
                <a:close/>
              </a:path>
            </a:pathLst>
          </a:custGeom>
          <a:solidFill>
            <a:srgbClr val="919191"/>
          </a:solidFill>
          <a:ln w="9525">
            <a:noFill/>
            <a:round/>
            <a:headEnd/>
            <a:tailEnd/>
          </a:ln>
        </p:spPr>
        <p:txBody>
          <a:bodyPr wrap="none" anchor="ctr"/>
          <a:lstStyle/>
          <a:p>
            <a:endParaRPr lang="en-US"/>
          </a:p>
        </p:txBody>
      </p:sp>
      <p:sp>
        <p:nvSpPr>
          <p:cNvPr id="94316" name="Freeform 104"/>
          <p:cNvSpPr>
            <a:spLocks noChangeArrowheads="1"/>
          </p:cNvSpPr>
          <p:nvPr/>
        </p:nvSpPr>
        <p:spPr bwMode="auto">
          <a:xfrm>
            <a:off x="6238875" y="5472113"/>
            <a:ext cx="263525" cy="60325"/>
          </a:xfrm>
          <a:custGeom>
            <a:avLst/>
            <a:gdLst>
              <a:gd name="T0" fmla="*/ 2147483647 w 165"/>
              <a:gd name="T1" fmla="*/ 2147483647 h 40"/>
              <a:gd name="T2" fmla="*/ 2147483647 w 165"/>
              <a:gd name="T3" fmla="*/ 0 h 40"/>
              <a:gd name="T4" fmla="*/ 2147483647 w 165"/>
              <a:gd name="T5" fmla="*/ 0 h 40"/>
              <a:gd name="T6" fmla="*/ 0 w 165"/>
              <a:gd name="T7" fmla="*/ 2147483647 h 40"/>
              <a:gd name="T8" fmla="*/ 0 60000 65536"/>
              <a:gd name="T9" fmla="*/ 0 60000 65536"/>
              <a:gd name="T10" fmla="*/ 0 60000 65536"/>
              <a:gd name="T11" fmla="*/ 0 60000 65536"/>
              <a:gd name="T12" fmla="*/ 0 w 165"/>
              <a:gd name="T13" fmla="*/ 0 h 40"/>
              <a:gd name="T14" fmla="*/ 165 w 165"/>
              <a:gd name="T15" fmla="*/ 40 h 40"/>
            </a:gdLst>
            <a:ahLst/>
            <a:cxnLst>
              <a:cxn ang="T8">
                <a:pos x="T0" y="T1"/>
              </a:cxn>
              <a:cxn ang="T9">
                <a:pos x="T2" y="T3"/>
              </a:cxn>
              <a:cxn ang="T10">
                <a:pos x="T4" y="T5"/>
              </a:cxn>
              <a:cxn ang="T11">
                <a:pos x="T6" y="T7"/>
              </a:cxn>
            </a:cxnLst>
            <a:rect l="T12" t="T13" r="T14" b="T15"/>
            <a:pathLst>
              <a:path w="165" h="40">
                <a:moveTo>
                  <a:pt x="125" y="40"/>
                </a:moveTo>
                <a:lnTo>
                  <a:pt x="165" y="0"/>
                </a:lnTo>
                <a:lnTo>
                  <a:pt x="43" y="0"/>
                </a:lnTo>
                <a:lnTo>
                  <a:pt x="0" y="40"/>
                </a:lnTo>
                <a:close/>
              </a:path>
            </a:pathLst>
          </a:custGeom>
          <a:solidFill>
            <a:srgbClr val="A0A0A0"/>
          </a:solidFill>
          <a:ln w="9525">
            <a:noFill/>
            <a:round/>
            <a:headEnd/>
            <a:tailEnd/>
          </a:ln>
        </p:spPr>
        <p:txBody>
          <a:bodyPr wrap="none" anchor="ctr"/>
          <a:lstStyle/>
          <a:p>
            <a:endParaRPr lang="en-US"/>
          </a:p>
        </p:txBody>
      </p:sp>
      <p:sp>
        <p:nvSpPr>
          <p:cNvPr id="94317" name="Freeform 105"/>
          <p:cNvSpPr>
            <a:spLocks noChangeArrowheads="1"/>
          </p:cNvSpPr>
          <p:nvPr/>
        </p:nvSpPr>
        <p:spPr bwMode="auto">
          <a:xfrm>
            <a:off x="6440488" y="5472113"/>
            <a:ext cx="61912" cy="250825"/>
          </a:xfrm>
          <a:custGeom>
            <a:avLst/>
            <a:gdLst>
              <a:gd name="T0" fmla="*/ 2147483647 w 40"/>
              <a:gd name="T1" fmla="*/ 0 h 163"/>
              <a:gd name="T2" fmla="*/ 2147483647 w 40"/>
              <a:gd name="T3" fmla="*/ 2147483647 h 163"/>
              <a:gd name="T4" fmla="*/ 0 w 40"/>
              <a:gd name="T5" fmla="*/ 2147483647 h 163"/>
              <a:gd name="T6" fmla="*/ 0 w 40"/>
              <a:gd name="T7" fmla="*/ 2147483647 h 163"/>
              <a:gd name="T8" fmla="*/ 0 60000 65536"/>
              <a:gd name="T9" fmla="*/ 0 60000 65536"/>
              <a:gd name="T10" fmla="*/ 0 60000 65536"/>
              <a:gd name="T11" fmla="*/ 0 60000 65536"/>
              <a:gd name="T12" fmla="*/ 0 w 40"/>
              <a:gd name="T13" fmla="*/ 0 h 163"/>
              <a:gd name="T14" fmla="*/ 40 w 40"/>
              <a:gd name="T15" fmla="*/ 163 h 163"/>
            </a:gdLst>
            <a:ahLst/>
            <a:cxnLst>
              <a:cxn ang="T8">
                <a:pos x="T0" y="T1"/>
              </a:cxn>
              <a:cxn ang="T9">
                <a:pos x="T2" y="T3"/>
              </a:cxn>
              <a:cxn ang="T10">
                <a:pos x="T4" y="T5"/>
              </a:cxn>
              <a:cxn ang="T11">
                <a:pos x="T6" y="T7"/>
              </a:cxn>
            </a:cxnLst>
            <a:rect l="T12" t="T13" r="T14" b="T15"/>
            <a:pathLst>
              <a:path w="40" h="163">
                <a:moveTo>
                  <a:pt x="40" y="0"/>
                </a:moveTo>
                <a:lnTo>
                  <a:pt x="40" y="122"/>
                </a:lnTo>
                <a:lnTo>
                  <a:pt x="0" y="163"/>
                </a:lnTo>
                <a:lnTo>
                  <a:pt x="0" y="40"/>
                </a:lnTo>
                <a:close/>
              </a:path>
            </a:pathLst>
          </a:custGeom>
          <a:solidFill>
            <a:srgbClr val="808080"/>
          </a:solidFill>
          <a:ln w="9525">
            <a:noFill/>
            <a:round/>
            <a:headEnd/>
            <a:tailEnd/>
          </a:ln>
        </p:spPr>
        <p:txBody>
          <a:bodyPr wrap="none" anchor="ctr"/>
          <a:lstStyle/>
          <a:p>
            <a:endParaRPr lang="en-US"/>
          </a:p>
        </p:txBody>
      </p:sp>
      <p:sp>
        <p:nvSpPr>
          <p:cNvPr id="94318" name="Freeform 106"/>
          <p:cNvSpPr>
            <a:spLocks noChangeArrowheads="1"/>
          </p:cNvSpPr>
          <p:nvPr/>
        </p:nvSpPr>
        <p:spPr bwMode="auto">
          <a:xfrm>
            <a:off x="6245225" y="5472113"/>
            <a:ext cx="257175" cy="250825"/>
          </a:xfrm>
          <a:custGeom>
            <a:avLst/>
            <a:gdLst>
              <a:gd name="T0" fmla="*/ 0 w 162"/>
              <a:gd name="T1" fmla="*/ 2147483647 h 163"/>
              <a:gd name="T2" fmla="*/ 0 w 162"/>
              <a:gd name="T3" fmla="*/ 2147483647 h 163"/>
              <a:gd name="T4" fmla="*/ 2147483647 w 162"/>
              <a:gd name="T5" fmla="*/ 2147483647 h 163"/>
              <a:gd name="T6" fmla="*/ 2147483647 w 162"/>
              <a:gd name="T7" fmla="*/ 2147483647 h 163"/>
              <a:gd name="T8" fmla="*/ 2147483647 w 162"/>
              <a:gd name="T9" fmla="*/ 0 h 163"/>
              <a:gd name="T10" fmla="*/ 2147483647 w 162"/>
              <a:gd name="T11" fmla="*/ 0 h 163"/>
              <a:gd name="T12" fmla="*/ 0 60000 65536"/>
              <a:gd name="T13" fmla="*/ 0 60000 65536"/>
              <a:gd name="T14" fmla="*/ 0 60000 65536"/>
              <a:gd name="T15" fmla="*/ 0 60000 65536"/>
              <a:gd name="T16" fmla="*/ 0 60000 65536"/>
              <a:gd name="T17" fmla="*/ 0 60000 65536"/>
              <a:gd name="T18" fmla="*/ 0 w 162"/>
              <a:gd name="T19" fmla="*/ 0 h 163"/>
              <a:gd name="T20" fmla="*/ 162 w 162"/>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2" h="163">
                <a:moveTo>
                  <a:pt x="0" y="40"/>
                </a:moveTo>
                <a:lnTo>
                  <a:pt x="0" y="163"/>
                </a:lnTo>
                <a:lnTo>
                  <a:pt x="122" y="163"/>
                </a:lnTo>
                <a:lnTo>
                  <a:pt x="162" y="122"/>
                </a:lnTo>
                <a:lnTo>
                  <a:pt x="162" y="0"/>
                </a:lnTo>
                <a:lnTo>
                  <a:pt x="40" y="0"/>
                </a:lnTo>
                <a:close/>
              </a:path>
            </a:pathLst>
          </a:custGeom>
          <a:noFill/>
          <a:ln w="12600">
            <a:solidFill>
              <a:srgbClr val="000000"/>
            </a:solidFill>
            <a:round/>
            <a:headEnd/>
            <a:tailEnd/>
          </a:ln>
        </p:spPr>
        <p:txBody>
          <a:bodyPr wrap="none" anchor="ctr"/>
          <a:lstStyle/>
          <a:p>
            <a:endParaRPr lang="en-US"/>
          </a:p>
        </p:txBody>
      </p:sp>
      <p:sp>
        <p:nvSpPr>
          <p:cNvPr id="94319" name="Freeform 107"/>
          <p:cNvSpPr>
            <a:spLocks noChangeArrowheads="1"/>
          </p:cNvSpPr>
          <p:nvPr/>
        </p:nvSpPr>
        <p:spPr bwMode="auto">
          <a:xfrm>
            <a:off x="6245225" y="5472113"/>
            <a:ext cx="257175" cy="60325"/>
          </a:xfrm>
          <a:custGeom>
            <a:avLst/>
            <a:gdLst>
              <a:gd name="T0" fmla="*/ 0 w 162"/>
              <a:gd name="T1" fmla="*/ 2147483647 h 40"/>
              <a:gd name="T2" fmla="*/ 2147483647 w 162"/>
              <a:gd name="T3" fmla="*/ 2147483647 h 40"/>
              <a:gd name="T4" fmla="*/ 2147483647 w 162"/>
              <a:gd name="T5" fmla="*/ 0 h 40"/>
              <a:gd name="T6" fmla="*/ 0 60000 65536"/>
              <a:gd name="T7" fmla="*/ 0 60000 65536"/>
              <a:gd name="T8" fmla="*/ 0 60000 65536"/>
              <a:gd name="T9" fmla="*/ 0 w 162"/>
              <a:gd name="T10" fmla="*/ 0 h 40"/>
              <a:gd name="T11" fmla="*/ 162 w 162"/>
              <a:gd name="T12" fmla="*/ 40 h 40"/>
            </a:gdLst>
            <a:ahLst/>
            <a:cxnLst>
              <a:cxn ang="T6">
                <a:pos x="T0" y="T1"/>
              </a:cxn>
              <a:cxn ang="T7">
                <a:pos x="T2" y="T3"/>
              </a:cxn>
              <a:cxn ang="T8">
                <a:pos x="T4" y="T5"/>
              </a:cxn>
            </a:cxnLst>
            <a:rect l="T9" t="T10" r="T11" b="T12"/>
            <a:pathLst>
              <a:path w="162" h="40">
                <a:moveTo>
                  <a:pt x="0" y="40"/>
                </a:moveTo>
                <a:lnTo>
                  <a:pt x="123" y="40"/>
                </a:lnTo>
                <a:lnTo>
                  <a:pt x="162" y="0"/>
                </a:lnTo>
              </a:path>
            </a:pathLst>
          </a:custGeom>
          <a:noFill/>
          <a:ln w="12600">
            <a:solidFill>
              <a:srgbClr val="000000"/>
            </a:solidFill>
            <a:round/>
            <a:headEnd/>
            <a:tailEnd/>
          </a:ln>
        </p:spPr>
        <p:txBody>
          <a:bodyPr wrap="none" anchor="ctr"/>
          <a:lstStyle/>
          <a:p>
            <a:endParaRPr lang="en-US"/>
          </a:p>
        </p:txBody>
      </p:sp>
      <p:sp>
        <p:nvSpPr>
          <p:cNvPr id="94320" name="Line 108"/>
          <p:cNvSpPr>
            <a:spLocks noChangeShapeType="1"/>
          </p:cNvSpPr>
          <p:nvPr/>
        </p:nvSpPr>
        <p:spPr bwMode="auto">
          <a:xfrm>
            <a:off x="6440488" y="5532438"/>
            <a:ext cx="1587" cy="190500"/>
          </a:xfrm>
          <a:prstGeom prst="line">
            <a:avLst/>
          </a:prstGeom>
          <a:noFill/>
          <a:ln w="12600">
            <a:solidFill>
              <a:srgbClr val="000000"/>
            </a:solidFill>
            <a:miter lim="800000"/>
            <a:headEnd/>
            <a:tailEnd/>
          </a:ln>
        </p:spPr>
        <p:txBody>
          <a:bodyPr/>
          <a:lstStyle/>
          <a:p>
            <a:endParaRPr lang="en-US"/>
          </a:p>
        </p:txBody>
      </p:sp>
      <p:sp>
        <p:nvSpPr>
          <p:cNvPr id="94321" name="Freeform 109"/>
          <p:cNvSpPr>
            <a:spLocks noChangeArrowheads="1"/>
          </p:cNvSpPr>
          <p:nvPr/>
        </p:nvSpPr>
        <p:spPr bwMode="auto">
          <a:xfrm>
            <a:off x="4792663" y="5472113"/>
            <a:ext cx="258762" cy="250825"/>
          </a:xfrm>
          <a:custGeom>
            <a:avLst/>
            <a:gdLst>
              <a:gd name="T0" fmla="*/ 0 w 162"/>
              <a:gd name="T1" fmla="*/ 2147483647 h 163"/>
              <a:gd name="T2" fmla="*/ 0 w 162"/>
              <a:gd name="T3" fmla="*/ 2147483647 h 163"/>
              <a:gd name="T4" fmla="*/ 2147483647 w 162"/>
              <a:gd name="T5" fmla="*/ 2147483647 h 163"/>
              <a:gd name="T6" fmla="*/ 2147483647 w 162"/>
              <a:gd name="T7" fmla="*/ 2147483647 h 163"/>
              <a:gd name="T8" fmla="*/ 2147483647 w 162"/>
              <a:gd name="T9" fmla="*/ 0 h 163"/>
              <a:gd name="T10" fmla="*/ 2147483647 w 162"/>
              <a:gd name="T11" fmla="*/ 0 h 163"/>
              <a:gd name="T12" fmla="*/ 0 60000 65536"/>
              <a:gd name="T13" fmla="*/ 0 60000 65536"/>
              <a:gd name="T14" fmla="*/ 0 60000 65536"/>
              <a:gd name="T15" fmla="*/ 0 60000 65536"/>
              <a:gd name="T16" fmla="*/ 0 60000 65536"/>
              <a:gd name="T17" fmla="*/ 0 60000 65536"/>
              <a:gd name="T18" fmla="*/ 0 w 162"/>
              <a:gd name="T19" fmla="*/ 0 h 163"/>
              <a:gd name="T20" fmla="*/ 162 w 162"/>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2" h="163">
                <a:moveTo>
                  <a:pt x="0" y="40"/>
                </a:moveTo>
                <a:lnTo>
                  <a:pt x="0" y="163"/>
                </a:lnTo>
                <a:lnTo>
                  <a:pt x="122" y="163"/>
                </a:lnTo>
                <a:lnTo>
                  <a:pt x="162" y="122"/>
                </a:lnTo>
                <a:lnTo>
                  <a:pt x="162" y="0"/>
                </a:lnTo>
                <a:lnTo>
                  <a:pt x="39" y="0"/>
                </a:lnTo>
                <a:close/>
              </a:path>
            </a:pathLst>
          </a:custGeom>
          <a:solidFill>
            <a:srgbClr val="919191"/>
          </a:solidFill>
          <a:ln w="9525">
            <a:noFill/>
            <a:round/>
            <a:headEnd/>
            <a:tailEnd/>
          </a:ln>
        </p:spPr>
        <p:txBody>
          <a:bodyPr wrap="none" anchor="ctr"/>
          <a:lstStyle/>
          <a:p>
            <a:endParaRPr lang="en-US"/>
          </a:p>
        </p:txBody>
      </p:sp>
      <p:sp>
        <p:nvSpPr>
          <p:cNvPr id="94322" name="Freeform 110"/>
          <p:cNvSpPr>
            <a:spLocks noChangeArrowheads="1"/>
          </p:cNvSpPr>
          <p:nvPr/>
        </p:nvSpPr>
        <p:spPr bwMode="auto">
          <a:xfrm>
            <a:off x="4764088" y="5472113"/>
            <a:ext cx="263525" cy="60325"/>
          </a:xfrm>
          <a:custGeom>
            <a:avLst/>
            <a:gdLst>
              <a:gd name="T0" fmla="*/ 2147483647 w 165"/>
              <a:gd name="T1" fmla="*/ 2147483647 h 40"/>
              <a:gd name="T2" fmla="*/ 2147483647 w 165"/>
              <a:gd name="T3" fmla="*/ 0 h 40"/>
              <a:gd name="T4" fmla="*/ 2147483647 w 165"/>
              <a:gd name="T5" fmla="*/ 0 h 40"/>
              <a:gd name="T6" fmla="*/ 0 w 165"/>
              <a:gd name="T7" fmla="*/ 2147483647 h 40"/>
              <a:gd name="T8" fmla="*/ 0 60000 65536"/>
              <a:gd name="T9" fmla="*/ 0 60000 65536"/>
              <a:gd name="T10" fmla="*/ 0 60000 65536"/>
              <a:gd name="T11" fmla="*/ 0 60000 65536"/>
              <a:gd name="T12" fmla="*/ 0 w 165"/>
              <a:gd name="T13" fmla="*/ 0 h 40"/>
              <a:gd name="T14" fmla="*/ 165 w 165"/>
              <a:gd name="T15" fmla="*/ 40 h 40"/>
            </a:gdLst>
            <a:ahLst/>
            <a:cxnLst>
              <a:cxn ang="T8">
                <a:pos x="T0" y="T1"/>
              </a:cxn>
              <a:cxn ang="T9">
                <a:pos x="T2" y="T3"/>
              </a:cxn>
              <a:cxn ang="T10">
                <a:pos x="T4" y="T5"/>
              </a:cxn>
              <a:cxn ang="T11">
                <a:pos x="T6" y="T7"/>
              </a:cxn>
            </a:cxnLst>
            <a:rect l="T12" t="T13" r="T14" b="T15"/>
            <a:pathLst>
              <a:path w="165" h="40">
                <a:moveTo>
                  <a:pt x="125" y="40"/>
                </a:moveTo>
                <a:lnTo>
                  <a:pt x="165" y="0"/>
                </a:lnTo>
                <a:lnTo>
                  <a:pt x="42" y="0"/>
                </a:lnTo>
                <a:lnTo>
                  <a:pt x="0" y="40"/>
                </a:lnTo>
                <a:close/>
              </a:path>
            </a:pathLst>
          </a:custGeom>
          <a:solidFill>
            <a:srgbClr val="A0A0A0"/>
          </a:solidFill>
          <a:ln w="9525">
            <a:noFill/>
            <a:round/>
            <a:headEnd/>
            <a:tailEnd/>
          </a:ln>
        </p:spPr>
        <p:txBody>
          <a:bodyPr wrap="none" anchor="ctr"/>
          <a:lstStyle/>
          <a:p>
            <a:endParaRPr lang="en-US"/>
          </a:p>
        </p:txBody>
      </p:sp>
      <p:sp>
        <p:nvSpPr>
          <p:cNvPr id="94323" name="Freeform 111"/>
          <p:cNvSpPr>
            <a:spLocks noChangeArrowheads="1"/>
          </p:cNvSpPr>
          <p:nvPr/>
        </p:nvSpPr>
        <p:spPr bwMode="auto">
          <a:xfrm>
            <a:off x="4962525" y="5472113"/>
            <a:ext cx="65088" cy="250825"/>
          </a:xfrm>
          <a:custGeom>
            <a:avLst/>
            <a:gdLst>
              <a:gd name="T0" fmla="*/ 2147483647 w 40"/>
              <a:gd name="T1" fmla="*/ 0 h 163"/>
              <a:gd name="T2" fmla="*/ 2147483647 w 40"/>
              <a:gd name="T3" fmla="*/ 2147483647 h 163"/>
              <a:gd name="T4" fmla="*/ 0 w 40"/>
              <a:gd name="T5" fmla="*/ 2147483647 h 163"/>
              <a:gd name="T6" fmla="*/ 0 w 40"/>
              <a:gd name="T7" fmla="*/ 2147483647 h 163"/>
              <a:gd name="T8" fmla="*/ 0 60000 65536"/>
              <a:gd name="T9" fmla="*/ 0 60000 65536"/>
              <a:gd name="T10" fmla="*/ 0 60000 65536"/>
              <a:gd name="T11" fmla="*/ 0 60000 65536"/>
              <a:gd name="T12" fmla="*/ 0 w 40"/>
              <a:gd name="T13" fmla="*/ 0 h 163"/>
              <a:gd name="T14" fmla="*/ 40 w 40"/>
              <a:gd name="T15" fmla="*/ 163 h 163"/>
            </a:gdLst>
            <a:ahLst/>
            <a:cxnLst>
              <a:cxn ang="T8">
                <a:pos x="T0" y="T1"/>
              </a:cxn>
              <a:cxn ang="T9">
                <a:pos x="T2" y="T3"/>
              </a:cxn>
              <a:cxn ang="T10">
                <a:pos x="T4" y="T5"/>
              </a:cxn>
              <a:cxn ang="T11">
                <a:pos x="T6" y="T7"/>
              </a:cxn>
            </a:cxnLst>
            <a:rect l="T12" t="T13" r="T14" b="T15"/>
            <a:pathLst>
              <a:path w="40" h="163">
                <a:moveTo>
                  <a:pt x="40" y="0"/>
                </a:moveTo>
                <a:lnTo>
                  <a:pt x="40" y="122"/>
                </a:lnTo>
                <a:lnTo>
                  <a:pt x="0" y="163"/>
                </a:lnTo>
                <a:lnTo>
                  <a:pt x="0" y="40"/>
                </a:lnTo>
                <a:close/>
              </a:path>
            </a:pathLst>
          </a:custGeom>
          <a:solidFill>
            <a:srgbClr val="808080"/>
          </a:solidFill>
          <a:ln w="9525">
            <a:noFill/>
            <a:round/>
            <a:headEnd/>
            <a:tailEnd/>
          </a:ln>
        </p:spPr>
        <p:txBody>
          <a:bodyPr wrap="none" anchor="ctr"/>
          <a:lstStyle/>
          <a:p>
            <a:endParaRPr lang="en-US"/>
          </a:p>
        </p:txBody>
      </p:sp>
      <p:sp>
        <p:nvSpPr>
          <p:cNvPr id="94324" name="Freeform 112"/>
          <p:cNvSpPr>
            <a:spLocks noChangeArrowheads="1"/>
          </p:cNvSpPr>
          <p:nvPr/>
        </p:nvSpPr>
        <p:spPr bwMode="auto">
          <a:xfrm>
            <a:off x="4768850" y="5472113"/>
            <a:ext cx="258763" cy="250825"/>
          </a:xfrm>
          <a:custGeom>
            <a:avLst/>
            <a:gdLst>
              <a:gd name="T0" fmla="*/ 0 w 162"/>
              <a:gd name="T1" fmla="*/ 2147483647 h 163"/>
              <a:gd name="T2" fmla="*/ 0 w 162"/>
              <a:gd name="T3" fmla="*/ 2147483647 h 163"/>
              <a:gd name="T4" fmla="*/ 2147483647 w 162"/>
              <a:gd name="T5" fmla="*/ 2147483647 h 163"/>
              <a:gd name="T6" fmla="*/ 2147483647 w 162"/>
              <a:gd name="T7" fmla="*/ 2147483647 h 163"/>
              <a:gd name="T8" fmla="*/ 2147483647 w 162"/>
              <a:gd name="T9" fmla="*/ 0 h 163"/>
              <a:gd name="T10" fmla="*/ 2147483647 w 162"/>
              <a:gd name="T11" fmla="*/ 0 h 163"/>
              <a:gd name="T12" fmla="*/ 0 60000 65536"/>
              <a:gd name="T13" fmla="*/ 0 60000 65536"/>
              <a:gd name="T14" fmla="*/ 0 60000 65536"/>
              <a:gd name="T15" fmla="*/ 0 60000 65536"/>
              <a:gd name="T16" fmla="*/ 0 60000 65536"/>
              <a:gd name="T17" fmla="*/ 0 60000 65536"/>
              <a:gd name="T18" fmla="*/ 0 w 162"/>
              <a:gd name="T19" fmla="*/ 0 h 163"/>
              <a:gd name="T20" fmla="*/ 162 w 162"/>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2" h="163">
                <a:moveTo>
                  <a:pt x="0" y="40"/>
                </a:moveTo>
                <a:lnTo>
                  <a:pt x="0" y="163"/>
                </a:lnTo>
                <a:lnTo>
                  <a:pt x="122" y="163"/>
                </a:lnTo>
                <a:lnTo>
                  <a:pt x="162" y="122"/>
                </a:lnTo>
                <a:lnTo>
                  <a:pt x="162" y="0"/>
                </a:lnTo>
                <a:lnTo>
                  <a:pt x="39" y="0"/>
                </a:lnTo>
                <a:close/>
              </a:path>
            </a:pathLst>
          </a:custGeom>
          <a:noFill/>
          <a:ln w="12600">
            <a:solidFill>
              <a:srgbClr val="000000"/>
            </a:solidFill>
            <a:round/>
            <a:headEnd/>
            <a:tailEnd/>
          </a:ln>
        </p:spPr>
        <p:txBody>
          <a:bodyPr wrap="none" anchor="ctr"/>
          <a:lstStyle/>
          <a:p>
            <a:endParaRPr lang="en-US"/>
          </a:p>
        </p:txBody>
      </p:sp>
      <p:sp>
        <p:nvSpPr>
          <p:cNvPr id="94325" name="Freeform 113"/>
          <p:cNvSpPr>
            <a:spLocks noChangeArrowheads="1"/>
          </p:cNvSpPr>
          <p:nvPr/>
        </p:nvSpPr>
        <p:spPr bwMode="auto">
          <a:xfrm>
            <a:off x="4768850" y="5472113"/>
            <a:ext cx="258763" cy="60325"/>
          </a:xfrm>
          <a:custGeom>
            <a:avLst/>
            <a:gdLst>
              <a:gd name="T0" fmla="*/ 0 w 162"/>
              <a:gd name="T1" fmla="*/ 2147483647 h 40"/>
              <a:gd name="T2" fmla="*/ 2147483647 w 162"/>
              <a:gd name="T3" fmla="*/ 2147483647 h 40"/>
              <a:gd name="T4" fmla="*/ 2147483647 w 162"/>
              <a:gd name="T5" fmla="*/ 0 h 40"/>
              <a:gd name="T6" fmla="*/ 0 60000 65536"/>
              <a:gd name="T7" fmla="*/ 0 60000 65536"/>
              <a:gd name="T8" fmla="*/ 0 60000 65536"/>
              <a:gd name="T9" fmla="*/ 0 w 162"/>
              <a:gd name="T10" fmla="*/ 0 h 40"/>
              <a:gd name="T11" fmla="*/ 162 w 162"/>
              <a:gd name="T12" fmla="*/ 40 h 40"/>
            </a:gdLst>
            <a:ahLst/>
            <a:cxnLst>
              <a:cxn ang="T6">
                <a:pos x="T0" y="T1"/>
              </a:cxn>
              <a:cxn ang="T7">
                <a:pos x="T2" y="T3"/>
              </a:cxn>
              <a:cxn ang="T8">
                <a:pos x="T4" y="T5"/>
              </a:cxn>
            </a:cxnLst>
            <a:rect l="T9" t="T10" r="T11" b="T12"/>
            <a:pathLst>
              <a:path w="162" h="40">
                <a:moveTo>
                  <a:pt x="0" y="40"/>
                </a:moveTo>
                <a:lnTo>
                  <a:pt x="122" y="40"/>
                </a:lnTo>
                <a:lnTo>
                  <a:pt x="162" y="0"/>
                </a:lnTo>
              </a:path>
            </a:pathLst>
          </a:custGeom>
          <a:noFill/>
          <a:ln w="12600">
            <a:solidFill>
              <a:srgbClr val="000000"/>
            </a:solidFill>
            <a:round/>
            <a:headEnd/>
            <a:tailEnd/>
          </a:ln>
        </p:spPr>
        <p:txBody>
          <a:bodyPr wrap="none" anchor="ctr"/>
          <a:lstStyle/>
          <a:p>
            <a:endParaRPr lang="en-US"/>
          </a:p>
        </p:txBody>
      </p:sp>
      <p:sp>
        <p:nvSpPr>
          <p:cNvPr id="94326" name="Line 114"/>
          <p:cNvSpPr>
            <a:spLocks noChangeShapeType="1"/>
          </p:cNvSpPr>
          <p:nvPr/>
        </p:nvSpPr>
        <p:spPr bwMode="auto">
          <a:xfrm>
            <a:off x="4962525" y="5532438"/>
            <a:ext cx="1588" cy="190500"/>
          </a:xfrm>
          <a:prstGeom prst="line">
            <a:avLst/>
          </a:prstGeom>
          <a:noFill/>
          <a:ln w="12600">
            <a:solidFill>
              <a:srgbClr val="000000"/>
            </a:solidFill>
            <a:miter lim="800000"/>
            <a:headEnd/>
            <a:tailEnd/>
          </a:ln>
        </p:spPr>
        <p:txBody>
          <a:bodyPr/>
          <a:lstStyle/>
          <a:p>
            <a:endParaRPr lang="en-US"/>
          </a:p>
        </p:txBody>
      </p:sp>
      <p:sp>
        <p:nvSpPr>
          <p:cNvPr id="94327" name="Freeform 115"/>
          <p:cNvSpPr>
            <a:spLocks noChangeArrowheads="1"/>
          </p:cNvSpPr>
          <p:nvPr/>
        </p:nvSpPr>
        <p:spPr bwMode="auto">
          <a:xfrm>
            <a:off x="6224588" y="4203700"/>
            <a:ext cx="285750" cy="274638"/>
          </a:xfrm>
          <a:custGeom>
            <a:avLst/>
            <a:gdLst>
              <a:gd name="T0" fmla="*/ 0 w 178"/>
              <a:gd name="T1" fmla="*/ 2147483647 h 177"/>
              <a:gd name="T2" fmla="*/ 0 w 178"/>
              <a:gd name="T3" fmla="*/ 2147483647 h 177"/>
              <a:gd name="T4" fmla="*/ 2147483647 w 178"/>
              <a:gd name="T5" fmla="*/ 2147483647 h 177"/>
              <a:gd name="T6" fmla="*/ 2147483647 w 178"/>
              <a:gd name="T7" fmla="*/ 2147483647 h 177"/>
              <a:gd name="T8" fmla="*/ 2147483647 w 178"/>
              <a:gd name="T9" fmla="*/ 0 h 177"/>
              <a:gd name="T10" fmla="*/ 2147483647 w 178"/>
              <a:gd name="T11" fmla="*/ 0 h 177"/>
              <a:gd name="T12" fmla="*/ 0 60000 65536"/>
              <a:gd name="T13" fmla="*/ 0 60000 65536"/>
              <a:gd name="T14" fmla="*/ 0 60000 65536"/>
              <a:gd name="T15" fmla="*/ 0 60000 65536"/>
              <a:gd name="T16" fmla="*/ 0 60000 65536"/>
              <a:gd name="T17" fmla="*/ 0 60000 65536"/>
              <a:gd name="T18" fmla="*/ 0 w 178"/>
              <a:gd name="T19" fmla="*/ 0 h 177"/>
              <a:gd name="T20" fmla="*/ 178 w 178"/>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78" h="177">
                <a:moveTo>
                  <a:pt x="0" y="45"/>
                </a:moveTo>
                <a:lnTo>
                  <a:pt x="0" y="177"/>
                </a:lnTo>
                <a:lnTo>
                  <a:pt x="133" y="177"/>
                </a:lnTo>
                <a:lnTo>
                  <a:pt x="178" y="132"/>
                </a:lnTo>
                <a:lnTo>
                  <a:pt x="178" y="0"/>
                </a:lnTo>
                <a:lnTo>
                  <a:pt x="45" y="0"/>
                </a:lnTo>
                <a:close/>
              </a:path>
            </a:pathLst>
          </a:custGeom>
          <a:solidFill>
            <a:srgbClr val="009690"/>
          </a:solidFill>
          <a:ln w="9525">
            <a:noFill/>
            <a:round/>
            <a:headEnd/>
            <a:tailEnd/>
          </a:ln>
        </p:spPr>
        <p:txBody>
          <a:bodyPr wrap="none" anchor="ctr"/>
          <a:lstStyle/>
          <a:p>
            <a:endParaRPr lang="en-US"/>
          </a:p>
        </p:txBody>
      </p:sp>
      <p:sp>
        <p:nvSpPr>
          <p:cNvPr id="94328" name="Freeform 116"/>
          <p:cNvSpPr>
            <a:spLocks noChangeArrowheads="1"/>
          </p:cNvSpPr>
          <p:nvPr/>
        </p:nvSpPr>
        <p:spPr bwMode="auto">
          <a:xfrm>
            <a:off x="6224588" y="4203700"/>
            <a:ext cx="285750" cy="69850"/>
          </a:xfrm>
          <a:custGeom>
            <a:avLst/>
            <a:gdLst>
              <a:gd name="T0" fmla="*/ 2147483647 w 178"/>
              <a:gd name="T1" fmla="*/ 2147483647 h 45"/>
              <a:gd name="T2" fmla="*/ 2147483647 w 178"/>
              <a:gd name="T3" fmla="*/ 0 h 45"/>
              <a:gd name="T4" fmla="*/ 2147483647 w 178"/>
              <a:gd name="T5" fmla="*/ 0 h 45"/>
              <a:gd name="T6" fmla="*/ 0 w 178"/>
              <a:gd name="T7" fmla="*/ 2147483647 h 45"/>
              <a:gd name="T8" fmla="*/ 0 60000 65536"/>
              <a:gd name="T9" fmla="*/ 0 60000 65536"/>
              <a:gd name="T10" fmla="*/ 0 60000 65536"/>
              <a:gd name="T11" fmla="*/ 0 60000 65536"/>
              <a:gd name="T12" fmla="*/ 0 w 178"/>
              <a:gd name="T13" fmla="*/ 0 h 45"/>
              <a:gd name="T14" fmla="*/ 178 w 178"/>
              <a:gd name="T15" fmla="*/ 45 h 45"/>
            </a:gdLst>
            <a:ahLst/>
            <a:cxnLst>
              <a:cxn ang="T8">
                <a:pos x="T0" y="T1"/>
              </a:cxn>
              <a:cxn ang="T9">
                <a:pos x="T2" y="T3"/>
              </a:cxn>
              <a:cxn ang="T10">
                <a:pos x="T4" y="T5"/>
              </a:cxn>
              <a:cxn ang="T11">
                <a:pos x="T6" y="T7"/>
              </a:cxn>
            </a:cxnLst>
            <a:rect l="T12" t="T13" r="T14" b="T15"/>
            <a:pathLst>
              <a:path w="178" h="45">
                <a:moveTo>
                  <a:pt x="133" y="45"/>
                </a:moveTo>
                <a:lnTo>
                  <a:pt x="178" y="0"/>
                </a:lnTo>
                <a:lnTo>
                  <a:pt x="45" y="0"/>
                </a:lnTo>
                <a:lnTo>
                  <a:pt x="0" y="45"/>
                </a:lnTo>
                <a:close/>
              </a:path>
            </a:pathLst>
          </a:custGeom>
          <a:solidFill>
            <a:srgbClr val="00A79A"/>
          </a:solidFill>
          <a:ln w="9525">
            <a:noFill/>
            <a:round/>
            <a:headEnd/>
            <a:tailEnd/>
          </a:ln>
        </p:spPr>
        <p:txBody>
          <a:bodyPr wrap="none" anchor="ctr"/>
          <a:lstStyle/>
          <a:p>
            <a:endParaRPr lang="en-US"/>
          </a:p>
        </p:txBody>
      </p:sp>
      <p:sp>
        <p:nvSpPr>
          <p:cNvPr id="94329" name="Freeform 117"/>
          <p:cNvSpPr>
            <a:spLocks noChangeArrowheads="1"/>
          </p:cNvSpPr>
          <p:nvPr/>
        </p:nvSpPr>
        <p:spPr bwMode="auto">
          <a:xfrm>
            <a:off x="6438900" y="4203700"/>
            <a:ext cx="71438" cy="274638"/>
          </a:xfrm>
          <a:custGeom>
            <a:avLst/>
            <a:gdLst>
              <a:gd name="T0" fmla="*/ 2147483647 w 45"/>
              <a:gd name="T1" fmla="*/ 0 h 177"/>
              <a:gd name="T2" fmla="*/ 2147483647 w 45"/>
              <a:gd name="T3" fmla="*/ 2147483647 h 177"/>
              <a:gd name="T4" fmla="*/ 0 w 45"/>
              <a:gd name="T5" fmla="*/ 2147483647 h 177"/>
              <a:gd name="T6" fmla="*/ 0 w 45"/>
              <a:gd name="T7" fmla="*/ 2147483647 h 177"/>
              <a:gd name="T8" fmla="*/ 0 60000 65536"/>
              <a:gd name="T9" fmla="*/ 0 60000 65536"/>
              <a:gd name="T10" fmla="*/ 0 60000 65536"/>
              <a:gd name="T11" fmla="*/ 0 60000 65536"/>
              <a:gd name="T12" fmla="*/ 0 w 45"/>
              <a:gd name="T13" fmla="*/ 0 h 177"/>
              <a:gd name="T14" fmla="*/ 45 w 45"/>
              <a:gd name="T15" fmla="*/ 177 h 177"/>
            </a:gdLst>
            <a:ahLst/>
            <a:cxnLst>
              <a:cxn ang="T8">
                <a:pos x="T0" y="T1"/>
              </a:cxn>
              <a:cxn ang="T9">
                <a:pos x="T2" y="T3"/>
              </a:cxn>
              <a:cxn ang="T10">
                <a:pos x="T4" y="T5"/>
              </a:cxn>
              <a:cxn ang="T11">
                <a:pos x="T6" y="T7"/>
              </a:cxn>
            </a:cxnLst>
            <a:rect l="T12" t="T13" r="T14" b="T15"/>
            <a:pathLst>
              <a:path w="45" h="177">
                <a:moveTo>
                  <a:pt x="45" y="0"/>
                </a:moveTo>
                <a:lnTo>
                  <a:pt x="45" y="132"/>
                </a:lnTo>
                <a:lnTo>
                  <a:pt x="0" y="177"/>
                </a:lnTo>
                <a:lnTo>
                  <a:pt x="0" y="45"/>
                </a:lnTo>
                <a:close/>
              </a:path>
            </a:pathLst>
          </a:custGeom>
          <a:solidFill>
            <a:srgbClr val="008080"/>
          </a:solidFill>
          <a:ln w="9525">
            <a:noFill/>
            <a:round/>
            <a:headEnd/>
            <a:tailEnd/>
          </a:ln>
        </p:spPr>
        <p:txBody>
          <a:bodyPr wrap="none" anchor="ctr"/>
          <a:lstStyle/>
          <a:p>
            <a:endParaRPr lang="en-US"/>
          </a:p>
        </p:txBody>
      </p:sp>
      <p:sp>
        <p:nvSpPr>
          <p:cNvPr id="94330" name="Freeform 118"/>
          <p:cNvSpPr>
            <a:spLocks noChangeArrowheads="1"/>
          </p:cNvSpPr>
          <p:nvPr/>
        </p:nvSpPr>
        <p:spPr bwMode="auto">
          <a:xfrm>
            <a:off x="6224588" y="4203700"/>
            <a:ext cx="285750" cy="274638"/>
          </a:xfrm>
          <a:custGeom>
            <a:avLst/>
            <a:gdLst>
              <a:gd name="T0" fmla="*/ 0 w 178"/>
              <a:gd name="T1" fmla="*/ 2147483647 h 177"/>
              <a:gd name="T2" fmla="*/ 0 w 178"/>
              <a:gd name="T3" fmla="*/ 2147483647 h 177"/>
              <a:gd name="T4" fmla="*/ 2147483647 w 178"/>
              <a:gd name="T5" fmla="*/ 2147483647 h 177"/>
              <a:gd name="T6" fmla="*/ 2147483647 w 178"/>
              <a:gd name="T7" fmla="*/ 2147483647 h 177"/>
              <a:gd name="T8" fmla="*/ 2147483647 w 178"/>
              <a:gd name="T9" fmla="*/ 0 h 177"/>
              <a:gd name="T10" fmla="*/ 2147483647 w 178"/>
              <a:gd name="T11" fmla="*/ 0 h 177"/>
              <a:gd name="T12" fmla="*/ 0 60000 65536"/>
              <a:gd name="T13" fmla="*/ 0 60000 65536"/>
              <a:gd name="T14" fmla="*/ 0 60000 65536"/>
              <a:gd name="T15" fmla="*/ 0 60000 65536"/>
              <a:gd name="T16" fmla="*/ 0 60000 65536"/>
              <a:gd name="T17" fmla="*/ 0 60000 65536"/>
              <a:gd name="T18" fmla="*/ 0 w 178"/>
              <a:gd name="T19" fmla="*/ 0 h 177"/>
              <a:gd name="T20" fmla="*/ 178 w 178"/>
              <a:gd name="T21" fmla="*/ 177 h 177"/>
            </a:gdLst>
            <a:ahLst/>
            <a:cxnLst>
              <a:cxn ang="T12">
                <a:pos x="T0" y="T1"/>
              </a:cxn>
              <a:cxn ang="T13">
                <a:pos x="T2" y="T3"/>
              </a:cxn>
              <a:cxn ang="T14">
                <a:pos x="T4" y="T5"/>
              </a:cxn>
              <a:cxn ang="T15">
                <a:pos x="T6" y="T7"/>
              </a:cxn>
              <a:cxn ang="T16">
                <a:pos x="T8" y="T9"/>
              </a:cxn>
              <a:cxn ang="T17">
                <a:pos x="T10" y="T11"/>
              </a:cxn>
            </a:cxnLst>
            <a:rect l="T18" t="T19" r="T20" b="T21"/>
            <a:pathLst>
              <a:path w="178" h="177">
                <a:moveTo>
                  <a:pt x="0" y="45"/>
                </a:moveTo>
                <a:lnTo>
                  <a:pt x="0" y="177"/>
                </a:lnTo>
                <a:lnTo>
                  <a:pt x="133" y="177"/>
                </a:lnTo>
                <a:lnTo>
                  <a:pt x="178" y="132"/>
                </a:lnTo>
                <a:lnTo>
                  <a:pt x="178" y="0"/>
                </a:lnTo>
                <a:lnTo>
                  <a:pt x="45" y="0"/>
                </a:lnTo>
                <a:close/>
              </a:path>
            </a:pathLst>
          </a:custGeom>
          <a:noFill/>
          <a:ln w="12600">
            <a:solidFill>
              <a:srgbClr val="000000"/>
            </a:solidFill>
            <a:round/>
            <a:headEnd/>
            <a:tailEnd/>
          </a:ln>
        </p:spPr>
        <p:txBody>
          <a:bodyPr wrap="none" anchor="ctr"/>
          <a:lstStyle/>
          <a:p>
            <a:endParaRPr lang="en-US"/>
          </a:p>
        </p:txBody>
      </p:sp>
      <p:sp>
        <p:nvSpPr>
          <p:cNvPr id="94331" name="Freeform 119"/>
          <p:cNvSpPr>
            <a:spLocks noChangeArrowheads="1"/>
          </p:cNvSpPr>
          <p:nvPr/>
        </p:nvSpPr>
        <p:spPr bwMode="auto">
          <a:xfrm>
            <a:off x="6224588" y="4203700"/>
            <a:ext cx="285750" cy="69850"/>
          </a:xfrm>
          <a:custGeom>
            <a:avLst/>
            <a:gdLst>
              <a:gd name="T0" fmla="*/ 0 w 178"/>
              <a:gd name="T1" fmla="*/ 2147483647 h 45"/>
              <a:gd name="T2" fmla="*/ 2147483647 w 178"/>
              <a:gd name="T3" fmla="*/ 2147483647 h 45"/>
              <a:gd name="T4" fmla="*/ 2147483647 w 178"/>
              <a:gd name="T5" fmla="*/ 0 h 45"/>
              <a:gd name="T6" fmla="*/ 0 60000 65536"/>
              <a:gd name="T7" fmla="*/ 0 60000 65536"/>
              <a:gd name="T8" fmla="*/ 0 60000 65536"/>
              <a:gd name="T9" fmla="*/ 0 w 178"/>
              <a:gd name="T10" fmla="*/ 0 h 45"/>
              <a:gd name="T11" fmla="*/ 178 w 178"/>
              <a:gd name="T12" fmla="*/ 45 h 45"/>
            </a:gdLst>
            <a:ahLst/>
            <a:cxnLst>
              <a:cxn ang="T6">
                <a:pos x="T0" y="T1"/>
              </a:cxn>
              <a:cxn ang="T7">
                <a:pos x="T2" y="T3"/>
              </a:cxn>
              <a:cxn ang="T8">
                <a:pos x="T4" y="T5"/>
              </a:cxn>
            </a:cxnLst>
            <a:rect l="T9" t="T10" r="T11" b="T12"/>
            <a:pathLst>
              <a:path w="178" h="45">
                <a:moveTo>
                  <a:pt x="0" y="45"/>
                </a:moveTo>
                <a:lnTo>
                  <a:pt x="133" y="45"/>
                </a:lnTo>
                <a:lnTo>
                  <a:pt x="178" y="0"/>
                </a:lnTo>
              </a:path>
            </a:pathLst>
          </a:custGeom>
          <a:noFill/>
          <a:ln w="12600">
            <a:solidFill>
              <a:srgbClr val="000000"/>
            </a:solidFill>
            <a:round/>
            <a:headEnd/>
            <a:tailEnd/>
          </a:ln>
        </p:spPr>
        <p:txBody>
          <a:bodyPr wrap="none" anchor="ctr"/>
          <a:lstStyle/>
          <a:p>
            <a:endParaRPr lang="en-US"/>
          </a:p>
        </p:txBody>
      </p:sp>
      <p:sp>
        <p:nvSpPr>
          <p:cNvPr id="94332" name="Line 120"/>
          <p:cNvSpPr>
            <a:spLocks noChangeShapeType="1"/>
          </p:cNvSpPr>
          <p:nvPr/>
        </p:nvSpPr>
        <p:spPr bwMode="auto">
          <a:xfrm>
            <a:off x="6438900" y="4273550"/>
            <a:ext cx="1588" cy="204788"/>
          </a:xfrm>
          <a:prstGeom prst="line">
            <a:avLst/>
          </a:prstGeom>
          <a:noFill/>
          <a:ln w="12600">
            <a:solidFill>
              <a:srgbClr val="000000"/>
            </a:solidFill>
            <a:miter lim="800000"/>
            <a:headEnd/>
            <a:tailEnd/>
          </a:ln>
        </p:spPr>
        <p:txBody>
          <a:bodyPr/>
          <a:lstStyle/>
          <a:p>
            <a:endParaRPr lang="en-US"/>
          </a:p>
        </p:txBody>
      </p:sp>
      <p:sp>
        <p:nvSpPr>
          <p:cNvPr id="94333" name="Line 121"/>
          <p:cNvSpPr>
            <a:spLocks noChangeShapeType="1"/>
          </p:cNvSpPr>
          <p:nvPr/>
        </p:nvSpPr>
        <p:spPr bwMode="auto">
          <a:xfrm>
            <a:off x="5078413" y="5580063"/>
            <a:ext cx="1120775" cy="1587"/>
          </a:xfrm>
          <a:prstGeom prst="line">
            <a:avLst/>
          </a:prstGeom>
          <a:noFill/>
          <a:ln w="25560">
            <a:solidFill>
              <a:srgbClr val="000000"/>
            </a:solidFill>
            <a:miter lim="800000"/>
            <a:headEnd/>
            <a:tailEnd type="triangle" w="med" len="med"/>
          </a:ln>
        </p:spPr>
        <p:txBody>
          <a:bodyPr/>
          <a:lstStyle/>
          <a:p>
            <a:endParaRPr lang="en-US"/>
          </a:p>
        </p:txBody>
      </p:sp>
      <p:sp>
        <p:nvSpPr>
          <p:cNvPr id="94334" name="Text Box 122"/>
          <p:cNvSpPr txBox="1">
            <a:spLocks noChangeArrowheads="1"/>
          </p:cNvSpPr>
          <p:nvPr/>
        </p:nvSpPr>
        <p:spPr bwMode="auto">
          <a:xfrm>
            <a:off x="5291138" y="5621338"/>
            <a:ext cx="833437" cy="254000"/>
          </a:xfrm>
          <a:prstGeom prst="rect">
            <a:avLst/>
          </a:prstGeom>
          <a:noFill/>
          <a:ln w="9525">
            <a:noFill/>
            <a:round/>
            <a:headEnd/>
            <a:tailEnd/>
          </a:ln>
        </p:spPr>
        <p:txBody>
          <a:bodyPr wrap="none" lIns="0" tIns="0" rIns="0" bIns="0" anchor="ctr">
            <a:spAutoFit/>
          </a:bodyPr>
          <a:lstStyle/>
          <a:p>
            <a:pPr algn="ctr">
              <a:lnSpc>
                <a:spcPct val="83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000000"/>
                </a:solidFill>
              </a:rPr>
              <a:t>Add, Replace,</a:t>
            </a:r>
            <a:br>
              <a:rPr lang="en-GB" sz="1000" b="1">
                <a:solidFill>
                  <a:srgbClr val="000000"/>
                </a:solidFill>
              </a:rPr>
            </a:br>
            <a:r>
              <a:rPr lang="en-GB" sz="1000" b="1">
                <a:solidFill>
                  <a:srgbClr val="000000"/>
                </a:solidFill>
              </a:rPr>
              <a:t>or Change</a:t>
            </a:r>
          </a:p>
        </p:txBody>
      </p:sp>
      <p:sp>
        <p:nvSpPr>
          <p:cNvPr id="94335" name="Text Box 123"/>
          <p:cNvSpPr txBox="1">
            <a:spLocks noChangeArrowheads="1"/>
          </p:cNvSpPr>
          <p:nvPr/>
        </p:nvSpPr>
        <p:spPr bwMode="auto">
          <a:xfrm>
            <a:off x="7943850" y="4137025"/>
            <a:ext cx="911225" cy="404813"/>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Virtual</a:t>
            </a:r>
          </a:p>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336" name="Text Box 124"/>
          <p:cNvSpPr txBox="1">
            <a:spLocks noChangeArrowheads="1"/>
          </p:cNvSpPr>
          <p:nvPr/>
        </p:nvSpPr>
        <p:spPr bwMode="auto">
          <a:xfrm>
            <a:off x="7597775" y="5521325"/>
            <a:ext cx="911225" cy="203200"/>
          </a:xfrm>
          <a:prstGeom prst="rect">
            <a:avLst/>
          </a:prstGeom>
          <a:noFill/>
          <a:ln w="9525">
            <a:noFill/>
            <a:round/>
            <a:headEnd/>
            <a:tailEnd/>
          </a:ln>
        </p:spPr>
        <p:txBody>
          <a:bodyPr wrap="none" lIns="0" tIns="0" rIns="0" bIns="0" anchor="ctr">
            <a:spAutoFit/>
          </a:bodyPr>
          <a:lstStyle/>
          <a:p>
            <a:pPr algn="ctr">
              <a:lnSpc>
                <a:spcPct val="95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rPr>
              <a:t>Resources</a:t>
            </a:r>
          </a:p>
        </p:txBody>
      </p:sp>
      <p:sp>
        <p:nvSpPr>
          <p:cNvPr id="94337" name="Text Box 125"/>
          <p:cNvSpPr txBox="1">
            <a:spLocks noChangeArrowheads="1"/>
          </p:cNvSpPr>
          <p:nvPr/>
        </p:nvSpPr>
        <p:spPr bwMode="auto">
          <a:xfrm>
            <a:off x="4708525" y="6046788"/>
            <a:ext cx="3565400" cy="661720"/>
          </a:xfrm>
          <a:prstGeom prst="rect">
            <a:avLst/>
          </a:prstGeom>
          <a:noFill/>
          <a:ln w="9525">
            <a:noFill/>
            <a:round/>
            <a:headEnd/>
            <a:tailEnd/>
          </a:ln>
        </p:spPr>
        <p:txBody>
          <a:bodyPr wrap="none" lIns="0" tIns="0" rIns="0" bIns="0">
            <a:spAutoFit/>
          </a:bodyPr>
          <a:lstStyle/>
          <a:p>
            <a:pPr>
              <a:lnSpc>
                <a:spcPct val="90000"/>
              </a:lnSpc>
              <a:spcAft>
                <a:spcPts val="275"/>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endParaRPr lang="en-GB" sz="1500" b="1">
              <a:solidFill>
                <a:srgbClr val="000080"/>
              </a:solidFill>
            </a:endParaRPr>
          </a:p>
          <a:p>
            <a:pPr>
              <a:lnSpc>
                <a:spcPct val="90000"/>
              </a:lnSpc>
              <a:spcAft>
                <a:spcPts val="263"/>
              </a:spcAft>
              <a:buFont typeface="Arial" pitchFamily="34" charset="0"/>
              <a:buNone/>
              <a:tabLst>
                <a:tab pos="0" algn="l"/>
                <a:tab pos="122238" algn="l"/>
                <a:tab pos="249238" algn="l"/>
                <a:tab pos="376238" algn="l"/>
                <a:tab pos="503238" algn="l"/>
                <a:tab pos="630238" algn="l"/>
                <a:tab pos="757238" algn="l"/>
                <a:tab pos="884238" algn="l"/>
                <a:tab pos="1011238" algn="l"/>
                <a:tab pos="1143000" algn="l"/>
                <a:tab pos="1265238" algn="l"/>
                <a:tab pos="1392238" algn="l"/>
                <a:tab pos="1519238" algn="l"/>
                <a:tab pos="1646238" algn="l"/>
                <a:tab pos="1773238" algn="l"/>
                <a:tab pos="1900238" algn="l"/>
                <a:tab pos="2027238" algn="l"/>
                <a:tab pos="2154238" algn="l"/>
                <a:tab pos="2286000" algn="l"/>
                <a:tab pos="2408238" algn="l"/>
                <a:tab pos="2535238" algn="l"/>
                <a:tab pos="2892425" algn="l"/>
                <a:tab pos="3616325" algn="l"/>
                <a:tab pos="3657600" algn="l"/>
                <a:tab pos="4114800" algn="l"/>
                <a:tab pos="4572000" algn="l"/>
                <a:tab pos="5029200" algn="l"/>
                <a:tab pos="5486400" algn="l"/>
                <a:tab pos="5943600" algn="l"/>
                <a:tab pos="6400800" algn="l"/>
                <a:tab pos="6858000" algn="l"/>
                <a:tab pos="7315200" algn="l"/>
              </a:tabLst>
            </a:pPr>
            <a:r>
              <a:rPr lang="en-GB" sz="1500" b="1">
                <a:solidFill>
                  <a:srgbClr val="FFFFFF"/>
                </a:solidFill>
              </a:rPr>
              <a:t>Benefits:</a:t>
            </a:r>
            <a:r>
              <a:rPr lang="en-GB" sz="1500" b="1">
                <a:solidFill>
                  <a:srgbClr val="000080"/>
                </a:solidFill>
              </a:rPr>
              <a:t>		Continuous availability, flexibility,</a:t>
            </a:r>
            <a:br>
              <a:rPr lang="en-GB" sz="1500" b="1">
                <a:solidFill>
                  <a:srgbClr val="000080"/>
                </a:solidFill>
              </a:rPr>
            </a:br>
            <a:r>
              <a:rPr lang="en-GB" sz="1500" b="1">
                <a:solidFill>
                  <a:srgbClr val="000080"/>
                </a:solidFill>
              </a:rPr>
              <a:t>								</a:t>
            </a:r>
            <a:r>
              <a:rPr lang="en-GB" sz="1400" b="1">
                <a:solidFill>
                  <a:srgbClr val="000080"/>
                </a:solidFill>
              </a:rPr>
              <a:t>investment protection</a:t>
            </a:r>
          </a:p>
        </p:txBody>
      </p:sp>
      <p:sp>
        <p:nvSpPr>
          <p:cNvPr id="94338" name="Text Box 126"/>
          <p:cNvSpPr txBox="1">
            <a:spLocks noChangeArrowheads="1"/>
          </p:cNvSpPr>
          <p:nvPr/>
        </p:nvSpPr>
        <p:spPr bwMode="auto">
          <a:xfrm>
            <a:off x="623888" y="785813"/>
            <a:ext cx="1587" cy="350837"/>
          </a:xfrm>
          <a:prstGeom prst="rect">
            <a:avLst/>
          </a:prstGeom>
          <a:noFill/>
          <a:ln w="9525">
            <a:noFill/>
            <a:round/>
            <a:headEnd/>
            <a:tailEnd/>
          </a:ln>
        </p:spPr>
        <p:txBody>
          <a:bodyPr wrap="none" anchor="ctr"/>
          <a:lstStyle/>
          <a:p>
            <a:endParaRPr lang="en-US"/>
          </a:p>
        </p:txBody>
      </p:sp>
      <p:grpSp>
        <p:nvGrpSpPr>
          <p:cNvPr id="2" name="Group 127"/>
          <p:cNvGrpSpPr>
            <a:grpSpLocks/>
          </p:cNvGrpSpPr>
          <p:nvPr/>
        </p:nvGrpSpPr>
        <p:grpSpPr bwMode="auto">
          <a:xfrm>
            <a:off x="1457325" y="4192588"/>
            <a:ext cx="930275" cy="1566862"/>
            <a:chOff x="918" y="2641"/>
            <a:chExt cx="586" cy="987"/>
          </a:xfrm>
        </p:grpSpPr>
        <p:grpSp>
          <p:nvGrpSpPr>
            <p:cNvPr id="3" name="Group 128"/>
            <p:cNvGrpSpPr>
              <a:grpSpLocks/>
            </p:cNvGrpSpPr>
            <p:nvPr/>
          </p:nvGrpSpPr>
          <p:grpSpPr bwMode="auto">
            <a:xfrm>
              <a:off x="924" y="3463"/>
              <a:ext cx="164" cy="157"/>
              <a:chOff x="924" y="3463"/>
              <a:chExt cx="164" cy="157"/>
            </a:xfrm>
          </p:grpSpPr>
          <p:sp>
            <p:nvSpPr>
              <p:cNvPr id="94344" name="Freeform 129"/>
              <p:cNvSpPr>
                <a:spLocks noChangeArrowheads="1"/>
              </p:cNvSpPr>
              <p:nvPr/>
            </p:nvSpPr>
            <p:spPr bwMode="auto">
              <a:xfrm>
                <a:off x="927" y="3463"/>
                <a:ext cx="162" cy="158"/>
              </a:xfrm>
              <a:custGeom>
                <a:avLst/>
                <a:gdLst>
                  <a:gd name="T0" fmla="*/ 0 w 161"/>
                  <a:gd name="T1" fmla="*/ 35 h 163"/>
                  <a:gd name="T2" fmla="*/ 0 w 161"/>
                  <a:gd name="T3" fmla="*/ 139 h 163"/>
                  <a:gd name="T4" fmla="*/ 126 w 161"/>
                  <a:gd name="T5" fmla="*/ 139 h 163"/>
                  <a:gd name="T6" fmla="*/ 166 w 161"/>
                  <a:gd name="T7" fmla="*/ 105 h 163"/>
                  <a:gd name="T8" fmla="*/ 166 w 161"/>
                  <a:gd name="T9" fmla="*/ 0 h 163"/>
                  <a:gd name="T10" fmla="*/ 40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40"/>
                    </a:moveTo>
                    <a:lnTo>
                      <a:pt x="0" y="163"/>
                    </a:lnTo>
                    <a:lnTo>
                      <a:pt x="121" y="163"/>
                    </a:lnTo>
                    <a:lnTo>
                      <a:pt x="161" y="122"/>
                    </a:lnTo>
                    <a:lnTo>
                      <a:pt x="161" y="0"/>
                    </a:lnTo>
                    <a:lnTo>
                      <a:pt x="40" y="0"/>
                    </a:lnTo>
                    <a:close/>
                  </a:path>
                </a:pathLst>
              </a:custGeom>
              <a:solidFill>
                <a:srgbClr val="919191"/>
              </a:solidFill>
              <a:ln w="9525">
                <a:noFill/>
                <a:round/>
                <a:headEnd/>
                <a:tailEnd/>
              </a:ln>
            </p:spPr>
            <p:txBody>
              <a:bodyPr wrap="none" anchor="ctr"/>
              <a:lstStyle/>
              <a:p>
                <a:endParaRPr lang="en-US"/>
              </a:p>
            </p:txBody>
          </p:sp>
          <p:sp>
            <p:nvSpPr>
              <p:cNvPr id="94345" name="Freeform 130"/>
              <p:cNvSpPr>
                <a:spLocks noChangeArrowheads="1"/>
              </p:cNvSpPr>
              <p:nvPr/>
            </p:nvSpPr>
            <p:spPr bwMode="auto">
              <a:xfrm>
                <a:off x="924" y="3463"/>
                <a:ext cx="165" cy="38"/>
              </a:xfrm>
              <a:custGeom>
                <a:avLst/>
                <a:gdLst>
                  <a:gd name="T0" fmla="*/ 129 w 164"/>
                  <a:gd name="T1" fmla="*/ 30 h 40"/>
                  <a:gd name="T2" fmla="*/ 169 w 164"/>
                  <a:gd name="T3" fmla="*/ 0 h 40"/>
                  <a:gd name="T4" fmla="*/ 43 w 164"/>
                  <a:gd name="T5" fmla="*/ 0 h 40"/>
                  <a:gd name="T6" fmla="*/ 0 w 164"/>
                  <a:gd name="T7" fmla="*/ 30 h 40"/>
                  <a:gd name="T8" fmla="*/ 0 60000 65536"/>
                  <a:gd name="T9" fmla="*/ 0 60000 65536"/>
                  <a:gd name="T10" fmla="*/ 0 60000 65536"/>
                  <a:gd name="T11" fmla="*/ 0 60000 65536"/>
                  <a:gd name="T12" fmla="*/ 0 w 164"/>
                  <a:gd name="T13" fmla="*/ 0 h 40"/>
                  <a:gd name="T14" fmla="*/ 164 w 164"/>
                  <a:gd name="T15" fmla="*/ 40 h 40"/>
                </a:gdLst>
                <a:ahLst/>
                <a:cxnLst>
                  <a:cxn ang="T8">
                    <a:pos x="T0" y="T1"/>
                  </a:cxn>
                  <a:cxn ang="T9">
                    <a:pos x="T2" y="T3"/>
                  </a:cxn>
                  <a:cxn ang="T10">
                    <a:pos x="T4" y="T5"/>
                  </a:cxn>
                  <a:cxn ang="T11">
                    <a:pos x="T6" y="T7"/>
                  </a:cxn>
                </a:cxnLst>
                <a:rect l="T12" t="T13" r="T14" b="T15"/>
                <a:pathLst>
                  <a:path w="164" h="40">
                    <a:moveTo>
                      <a:pt x="124" y="40"/>
                    </a:moveTo>
                    <a:lnTo>
                      <a:pt x="164" y="0"/>
                    </a:lnTo>
                    <a:lnTo>
                      <a:pt x="43" y="0"/>
                    </a:lnTo>
                    <a:lnTo>
                      <a:pt x="0" y="40"/>
                    </a:lnTo>
                    <a:close/>
                  </a:path>
                </a:pathLst>
              </a:custGeom>
              <a:solidFill>
                <a:srgbClr val="A0A0A0"/>
              </a:solidFill>
              <a:ln w="9525">
                <a:noFill/>
                <a:round/>
                <a:headEnd/>
                <a:tailEnd/>
              </a:ln>
            </p:spPr>
            <p:txBody>
              <a:bodyPr wrap="none" anchor="ctr"/>
              <a:lstStyle/>
              <a:p>
                <a:endParaRPr lang="en-US"/>
              </a:p>
            </p:txBody>
          </p:sp>
          <p:sp>
            <p:nvSpPr>
              <p:cNvPr id="94346" name="Freeform 131"/>
              <p:cNvSpPr>
                <a:spLocks noChangeArrowheads="1"/>
              </p:cNvSpPr>
              <p:nvPr/>
            </p:nvSpPr>
            <p:spPr bwMode="auto">
              <a:xfrm>
                <a:off x="1049" y="3463"/>
                <a:ext cx="40" cy="158"/>
              </a:xfrm>
              <a:custGeom>
                <a:avLst/>
                <a:gdLst>
                  <a:gd name="T0" fmla="*/ 40 w 40"/>
                  <a:gd name="T1" fmla="*/ 0 h 163"/>
                  <a:gd name="T2" fmla="*/ 40 w 40"/>
                  <a:gd name="T3" fmla="*/ 105 h 163"/>
                  <a:gd name="T4" fmla="*/ 0 w 40"/>
                  <a:gd name="T5" fmla="*/ 139 h 163"/>
                  <a:gd name="T6" fmla="*/ 0 w 40"/>
                  <a:gd name="T7" fmla="*/ 35 h 163"/>
                  <a:gd name="T8" fmla="*/ 0 60000 65536"/>
                  <a:gd name="T9" fmla="*/ 0 60000 65536"/>
                  <a:gd name="T10" fmla="*/ 0 60000 65536"/>
                  <a:gd name="T11" fmla="*/ 0 60000 65536"/>
                  <a:gd name="T12" fmla="*/ 0 w 40"/>
                  <a:gd name="T13" fmla="*/ 0 h 163"/>
                  <a:gd name="T14" fmla="*/ 40 w 40"/>
                  <a:gd name="T15" fmla="*/ 163 h 163"/>
                </a:gdLst>
                <a:ahLst/>
                <a:cxnLst>
                  <a:cxn ang="T8">
                    <a:pos x="T0" y="T1"/>
                  </a:cxn>
                  <a:cxn ang="T9">
                    <a:pos x="T2" y="T3"/>
                  </a:cxn>
                  <a:cxn ang="T10">
                    <a:pos x="T4" y="T5"/>
                  </a:cxn>
                  <a:cxn ang="T11">
                    <a:pos x="T6" y="T7"/>
                  </a:cxn>
                </a:cxnLst>
                <a:rect l="T12" t="T13" r="T14" b="T15"/>
                <a:pathLst>
                  <a:path w="40" h="163">
                    <a:moveTo>
                      <a:pt x="40" y="0"/>
                    </a:moveTo>
                    <a:lnTo>
                      <a:pt x="40" y="122"/>
                    </a:lnTo>
                    <a:lnTo>
                      <a:pt x="0" y="163"/>
                    </a:lnTo>
                    <a:lnTo>
                      <a:pt x="0" y="40"/>
                    </a:lnTo>
                    <a:close/>
                  </a:path>
                </a:pathLst>
              </a:custGeom>
              <a:solidFill>
                <a:srgbClr val="808080"/>
              </a:solidFill>
              <a:ln w="9525">
                <a:noFill/>
                <a:round/>
                <a:headEnd/>
                <a:tailEnd/>
              </a:ln>
            </p:spPr>
            <p:txBody>
              <a:bodyPr wrap="none" anchor="ctr"/>
              <a:lstStyle/>
              <a:p>
                <a:endParaRPr lang="en-US"/>
              </a:p>
            </p:txBody>
          </p:sp>
          <p:sp>
            <p:nvSpPr>
              <p:cNvPr id="94347" name="Freeform 132"/>
              <p:cNvSpPr>
                <a:spLocks noChangeArrowheads="1"/>
              </p:cNvSpPr>
              <p:nvPr/>
            </p:nvSpPr>
            <p:spPr bwMode="auto">
              <a:xfrm>
                <a:off x="927" y="3463"/>
                <a:ext cx="162" cy="158"/>
              </a:xfrm>
              <a:custGeom>
                <a:avLst/>
                <a:gdLst>
                  <a:gd name="T0" fmla="*/ 0 w 161"/>
                  <a:gd name="T1" fmla="*/ 35 h 163"/>
                  <a:gd name="T2" fmla="*/ 0 w 161"/>
                  <a:gd name="T3" fmla="*/ 139 h 163"/>
                  <a:gd name="T4" fmla="*/ 126 w 161"/>
                  <a:gd name="T5" fmla="*/ 139 h 163"/>
                  <a:gd name="T6" fmla="*/ 166 w 161"/>
                  <a:gd name="T7" fmla="*/ 105 h 163"/>
                  <a:gd name="T8" fmla="*/ 166 w 161"/>
                  <a:gd name="T9" fmla="*/ 0 h 163"/>
                  <a:gd name="T10" fmla="*/ 40 w 161"/>
                  <a:gd name="T11" fmla="*/ 0 h 163"/>
                  <a:gd name="T12" fmla="*/ 0 60000 65536"/>
                  <a:gd name="T13" fmla="*/ 0 60000 65536"/>
                  <a:gd name="T14" fmla="*/ 0 60000 65536"/>
                  <a:gd name="T15" fmla="*/ 0 60000 65536"/>
                  <a:gd name="T16" fmla="*/ 0 60000 65536"/>
                  <a:gd name="T17" fmla="*/ 0 60000 65536"/>
                  <a:gd name="T18" fmla="*/ 0 w 161"/>
                  <a:gd name="T19" fmla="*/ 0 h 163"/>
                  <a:gd name="T20" fmla="*/ 161 w 161"/>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161" h="163">
                    <a:moveTo>
                      <a:pt x="0" y="40"/>
                    </a:moveTo>
                    <a:lnTo>
                      <a:pt x="0" y="163"/>
                    </a:lnTo>
                    <a:lnTo>
                      <a:pt x="121" y="163"/>
                    </a:lnTo>
                    <a:lnTo>
                      <a:pt x="161" y="122"/>
                    </a:lnTo>
                    <a:lnTo>
                      <a:pt x="161" y="0"/>
                    </a:lnTo>
                    <a:lnTo>
                      <a:pt x="40" y="0"/>
                    </a:lnTo>
                    <a:close/>
                  </a:path>
                </a:pathLst>
              </a:custGeom>
              <a:noFill/>
              <a:ln w="12600">
                <a:solidFill>
                  <a:srgbClr val="000000"/>
                </a:solidFill>
                <a:round/>
                <a:headEnd/>
                <a:tailEnd/>
              </a:ln>
            </p:spPr>
            <p:txBody>
              <a:bodyPr wrap="none" anchor="ctr"/>
              <a:lstStyle/>
              <a:p>
                <a:endParaRPr lang="en-US"/>
              </a:p>
            </p:txBody>
          </p:sp>
          <p:sp>
            <p:nvSpPr>
              <p:cNvPr id="94348" name="Freeform 133"/>
              <p:cNvSpPr>
                <a:spLocks noChangeArrowheads="1"/>
              </p:cNvSpPr>
              <p:nvPr/>
            </p:nvSpPr>
            <p:spPr bwMode="auto">
              <a:xfrm>
                <a:off x="927" y="3463"/>
                <a:ext cx="162" cy="38"/>
              </a:xfrm>
              <a:custGeom>
                <a:avLst/>
                <a:gdLst>
                  <a:gd name="T0" fmla="*/ 0 w 161"/>
                  <a:gd name="T1" fmla="*/ 30 h 40"/>
                  <a:gd name="T2" fmla="*/ 127 w 161"/>
                  <a:gd name="T3" fmla="*/ 30 h 40"/>
                  <a:gd name="T4" fmla="*/ 166 w 161"/>
                  <a:gd name="T5" fmla="*/ 0 h 40"/>
                  <a:gd name="T6" fmla="*/ 0 60000 65536"/>
                  <a:gd name="T7" fmla="*/ 0 60000 65536"/>
                  <a:gd name="T8" fmla="*/ 0 60000 65536"/>
                  <a:gd name="T9" fmla="*/ 0 w 161"/>
                  <a:gd name="T10" fmla="*/ 0 h 40"/>
                  <a:gd name="T11" fmla="*/ 161 w 161"/>
                  <a:gd name="T12" fmla="*/ 40 h 40"/>
                </a:gdLst>
                <a:ahLst/>
                <a:cxnLst>
                  <a:cxn ang="T6">
                    <a:pos x="T0" y="T1"/>
                  </a:cxn>
                  <a:cxn ang="T7">
                    <a:pos x="T2" y="T3"/>
                  </a:cxn>
                  <a:cxn ang="T8">
                    <a:pos x="T4" y="T5"/>
                  </a:cxn>
                </a:cxnLst>
                <a:rect l="T9" t="T10" r="T11" b="T12"/>
                <a:pathLst>
                  <a:path w="161" h="40">
                    <a:moveTo>
                      <a:pt x="0" y="40"/>
                    </a:moveTo>
                    <a:lnTo>
                      <a:pt x="122" y="40"/>
                    </a:lnTo>
                    <a:lnTo>
                      <a:pt x="161" y="0"/>
                    </a:lnTo>
                  </a:path>
                </a:pathLst>
              </a:custGeom>
              <a:noFill/>
              <a:ln w="12600">
                <a:solidFill>
                  <a:srgbClr val="000000"/>
                </a:solidFill>
                <a:round/>
                <a:headEnd/>
                <a:tailEnd/>
              </a:ln>
            </p:spPr>
            <p:txBody>
              <a:bodyPr wrap="none" anchor="ctr"/>
              <a:lstStyle/>
              <a:p>
                <a:endParaRPr lang="en-US"/>
              </a:p>
            </p:txBody>
          </p:sp>
          <p:sp>
            <p:nvSpPr>
              <p:cNvPr id="94349" name="Line 134"/>
              <p:cNvSpPr>
                <a:spLocks noChangeShapeType="1"/>
              </p:cNvSpPr>
              <p:nvPr/>
            </p:nvSpPr>
            <p:spPr bwMode="auto">
              <a:xfrm>
                <a:off x="1049" y="3501"/>
                <a:ext cx="1" cy="120"/>
              </a:xfrm>
              <a:prstGeom prst="line">
                <a:avLst/>
              </a:prstGeom>
              <a:noFill/>
              <a:ln w="12600">
                <a:solidFill>
                  <a:srgbClr val="000000"/>
                </a:solidFill>
                <a:miter lim="800000"/>
                <a:headEnd/>
                <a:tailEnd/>
              </a:ln>
            </p:spPr>
            <p:txBody>
              <a:bodyPr/>
              <a:lstStyle/>
              <a:p>
                <a:endParaRPr lang="en-US"/>
              </a:p>
            </p:txBody>
          </p:sp>
        </p:grpSp>
        <p:pic>
          <p:nvPicPr>
            <p:cNvPr id="94341" name="Picture 135"/>
            <p:cNvPicPr>
              <a:picLocks noChangeAspect="1" noChangeArrowheads="1"/>
            </p:cNvPicPr>
            <p:nvPr/>
          </p:nvPicPr>
          <p:blipFill>
            <a:blip r:embed="rId3" cstate="print"/>
            <a:srcRect/>
            <a:stretch>
              <a:fillRect/>
            </a:stretch>
          </p:blipFill>
          <p:spPr bwMode="auto">
            <a:xfrm>
              <a:off x="918" y="2641"/>
              <a:ext cx="183" cy="178"/>
            </a:xfrm>
            <a:prstGeom prst="rect">
              <a:avLst/>
            </a:prstGeom>
            <a:noFill/>
            <a:ln w="9525">
              <a:noFill/>
              <a:round/>
              <a:headEnd/>
              <a:tailEnd/>
            </a:ln>
          </p:spPr>
        </p:pic>
        <p:sp>
          <p:nvSpPr>
            <p:cNvPr id="94342" name="Text Box 136"/>
            <p:cNvSpPr txBox="1">
              <a:spLocks noChangeArrowheads="1"/>
            </p:cNvSpPr>
            <p:nvPr/>
          </p:nvSpPr>
          <p:spPr bwMode="auto">
            <a:xfrm>
              <a:off x="1141" y="2643"/>
              <a:ext cx="364" cy="173"/>
            </a:xfrm>
            <a:prstGeom prst="rect">
              <a:avLst/>
            </a:prstGeom>
            <a:noFill/>
            <a:ln w="9525">
              <a:noFill/>
              <a:round/>
              <a:headEnd/>
              <a:tailEnd/>
            </a:ln>
          </p:spPr>
          <p:txBody>
            <a:bodyPr wrap="none" lIns="0" tIns="0" rIns="0" bIns="0" anchor="ctr">
              <a:spAutoFit/>
            </a:bodyPr>
            <a:lstStyle/>
            <a:p>
              <a:pPr algn="ctr">
                <a:lnSpc>
                  <a:spcPct val="90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000000"/>
                  </a:solidFill>
                </a:rPr>
                <a:t>Resource</a:t>
              </a:r>
              <a:br>
                <a:rPr lang="en-GB" sz="1000" b="1">
                  <a:solidFill>
                    <a:srgbClr val="000000"/>
                  </a:solidFill>
                </a:rPr>
              </a:br>
              <a:r>
                <a:rPr lang="en-GB" sz="1000" b="1">
                  <a:solidFill>
                    <a:srgbClr val="000000"/>
                  </a:solidFill>
                </a:rPr>
                <a:t>Type Y</a:t>
              </a:r>
            </a:p>
          </p:txBody>
        </p:sp>
        <p:sp>
          <p:nvSpPr>
            <p:cNvPr id="94343" name="Text Box 137"/>
            <p:cNvSpPr txBox="1">
              <a:spLocks noChangeArrowheads="1"/>
            </p:cNvSpPr>
            <p:nvPr/>
          </p:nvSpPr>
          <p:spPr bwMode="auto">
            <a:xfrm>
              <a:off x="1141" y="3456"/>
              <a:ext cx="364" cy="173"/>
            </a:xfrm>
            <a:prstGeom prst="rect">
              <a:avLst/>
            </a:prstGeom>
            <a:noFill/>
            <a:ln w="9525">
              <a:noFill/>
              <a:round/>
              <a:headEnd/>
              <a:tailEnd/>
            </a:ln>
          </p:spPr>
          <p:txBody>
            <a:bodyPr wrap="none" lIns="0" tIns="0" rIns="0" bIns="0" anchor="ctr">
              <a:spAutoFit/>
            </a:bodyPr>
            <a:lstStyle/>
            <a:p>
              <a:pPr algn="ctr">
                <a:lnSpc>
                  <a:spcPct val="90000"/>
                </a:lnSpc>
                <a:buClr>
                  <a:srgbClr val="000000"/>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000000"/>
                  </a:solidFill>
                </a:rPr>
                <a:t>Resource</a:t>
              </a:r>
              <a:br>
                <a:rPr lang="en-GB" sz="1000" b="1">
                  <a:solidFill>
                    <a:srgbClr val="000000"/>
                  </a:solidFill>
                </a:rPr>
              </a:br>
              <a:r>
                <a:rPr lang="en-GB" sz="1000" b="1">
                  <a:solidFill>
                    <a:srgbClr val="000000"/>
                  </a:solidFill>
                </a:rPr>
                <a:t>Type X</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30"/>
            <a:ext cx="8229600" cy="1143000"/>
          </a:xfrm>
        </p:spPr>
        <p:txBody>
          <a:bodyPr/>
          <a:lstStyle/>
          <a:p>
            <a:r>
              <a:rPr lang="en-US"/>
              <a:t>Virtualization in Cloud Computing</a:t>
            </a:r>
          </a:p>
        </p:txBody>
      </p:sp>
      <p:sp>
        <p:nvSpPr>
          <p:cNvPr id="3" name="Content Placeholder 2"/>
          <p:cNvSpPr>
            <a:spLocks noGrp="1"/>
          </p:cNvSpPr>
          <p:nvPr>
            <p:ph idx="1"/>
          </p:nvPr>
        </p:nvSpPr>
        <p:spPr>
          <a:xfrm>
            <a:off x="457199" y="1253366"/>
            <a:ext cx="8448697" cy="5414540"/>
          </a:xfrm>
        </p:spPr>
        <p:txBody>
          <a:bodyPr>
            <a:normAutofit/>
          </a:bodyPr>
          <a:lstStyle/>
          <a:p>
            <a:pPr marL="0" indent="0" algn="just">
              <a:buNone/>
            </a:pPr>
            <a:r>
              <a:rPr lang="en-US">
                <a:latin typeface="Times New Roman" pitchFamily="18" charset="0"/>
                <a:cs typeface="Times New Roman" pitchFamily="18" charset="0"/>
              </a:rPr>
              <a:t>Cloud computing takes virtualization one step further:</a:t>
            </a:r>
          </a:p>
          <a:p>
            <a:pPr algn="just"/>
            <a:r>
              <a:rPr lang="en-US">
                <a:solidFill>
                  <a:srgbClr val="FF0000"/>
                </a:solidFill>
                <a:latin typeface="Times New Roman" pitchFamily="18" charset="0"/>
                <a:cs typeface="Times New Roman" pitchFamily="18" charset="0"/>
              </a:rPr>
              <a:t>You don’t need to own the hardware</a:t>
            </a:r>
          </a:p>
          <a:p>
            <a:pPr algn="just"/>
            <a:r>
              <a:rPr lang="en-US">
                <a:solidFill>
                  <a:srgbClr val="FF0000"/>
                </a:solidFill>
                <a:latin typeface="Times New Roman" pitchFamily="18" charset="0"/>
                <a:cs typeface="Times New Roman" pitchFamily="18" charset="0"/>
              </a:rPr>
              <a:t>Resources are rented as needed from a cloud</a:t>
            </a:r>
          </a:p>
          <a:p>
            <a:pPr algn="just"/>
            <a:r>
              <a:rPr lang="en-US">
                <a:solidFill>
                  <a:srgbClr val="FF0000"/>
                </a:solidFill>
                <a:latin typeface="Times New Roman" pitchFamily="18" charset="0"/>
                <a:cs typeface="Times New Roman" pitchFamily="18" charset="0"/>
              </a:rPr>
              <a:t>Various providers allow creating virtual servers:</a:t>
            </a:r>
          </a:p>
          <a:p>
            <a:pPr lvl="1" algn="just"/>
            <a:r>
              <a:rPr lang="en-US">
                <a:latin typeface="Times New Roman" pitchFamily="18" charset="0"/>
                <a:cs typeface="Times New Roman" pitchFamily="18" charset="0"/>
              </a:rPr>
              <a:t>Choose the OS and software each instance will have</a:t>
            </a:r>
          </a:p>
          <a:p>
            <a:pPr lvl="1" algn="just"/>
            <a:r>
              <a:rPr lang="en-US">
                <a:latin typeface="Times New Roman" pitchFamily="18" charset="0"/>
                <a:cs typeface="Times New Roman" pitchFamily="18" charset="0"/>
              </a:rPr>
              <a:t>The chosen OS will run on a large server farm</a:t>
            </a:r>
          </a:p>
          <a:p>
            <a:pPr lvl="1" algn="just"/>
            <a:r>
              <a:rPr lang="en-US">
                <a:latin typeface="Times New Roman" pitchFamily="18" charset="0"/>
                <a:cs typeface="Times New Roman" pitchFamily="18" charset="0"/>
              </a:rPr>
              <a:t>Can instantiate more virtual servers or shut down existing ones within minutes</a:t>
            </a:r>
          </a:p>
          <a:p>
            <a:pPr algn="just"/>
            <a:r>
              <a:rPr lang="en-US">
                <a:solidFill>
                  <a:srgbClr val="FF0000"/>
                </a:solidFill>
                <a:latin typeface="Times New Roman" pitchFamily="18" charset="0"/>
                <a:cs typeface="Times New Roman" pitchFamily="18" charset="0"/>
              </a:rPr>
              <a:t>You get billed only for what you used</a:t>
            </a:r>
          </a:p>
        </p:txBody>
      </p:sp>
    </p:spTree>
    <p:extLst>
      <p:ext uri="{BB962C8B-B14F-4D97-AF65-F5344CB8AC3E}">
        <p14:creationId xmlns:p14="http://schemas.microsoft.com/office/powerpoint/2010/main" val="51029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Cloud computing Vs Virtualization</a:t>
            </a:r>
            <a:r>
              <a:rPr lang="en-US"/>
              <a:t>:</a:t>
            </a:r>
          </a:p>
        </p:txBody>
      </p:sp>
      <p:pic>
        <p:nvPicPr>
          <p:cNvPr id="1026" name="Picture 2"/>
          <p:cNvPicPr>
            <a:picLocks noGrp="1" noChangeAspect="1" noChangeArrowheads="1"/>
          </p:cNvPicPr>
          <p:nvPr>
            <p:ph idx="1"/>
          </p:nvPr>
        </p:nvPicPr>
        <p:blipFill>
          <a:blip r:embed="rId2"/>
          <a:srcRect/>
          <a:stretch>
            <a:fillRect/>
          </a:stretch>
        </p:blipFill>
        <p:spPr bwMode="auto">
          <a:xfrm>
            <a:off x="690892" y="1955800"/>
            <a:ext cx="8088463" cy="39750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AC2C6E838FBE44B3AFEC3426754570" ma:contentTypeVersion="4" ma:contentTypeDescription="Create a new document." ma:contentTypeScope="" ma:versionID="017d1b9e8da8563252acc0290038b03e">
  <xsd:schema xmlns:xsd="http://www.w3.org/2001/XMLSchema" xmlns:xs="http://www.w3.org/2001/XMLSchema" xmlns:p="http://schemas.microsoft.com/office/2006/metadata/properties" xmlns:ns2="20448e09-ce2c-4407-a9c4-7f2b15b9d651" targetNamespace="http://schemas.microsoft.com/office/2006/metadata/properties" ma:root="true" ma:fieldsID="8eefd553250a9ef622343b699b61389f" ns2:_="">
    <xsd:import namespace="20448e09-ce2c-4407-a9c4-7f2b15b9d6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48e09-ce2c-4407-a9c4-7f2b15b9d6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EE4220-694D-4736-89B2-388E4C77940B}">
  <ds:schemaRefs>
    <ds:schemaRef ds:uri="http://schemas.microsoft.com/sharepoint/v3/contenttype/forms"/>
  </ds:schemaRefs>
</ds:datastoreItem>
</file>

<file path=customXml/itemProps2.xml><?xml version="1.0" encoding="utf-8"?>
<ds:datastoreItem xmlns:ds="http://schemas.openxmlformats.org/officeDocument/2006/customXml" ds:itemID="{B996DFBD-F06B-4F22-88E0-95589DA3A29C}">
  <ds:schemaRefs>
    <ds:schemaRef ds:uri="20448e09-ce2c-4407-a9c4-7f2b15b9d6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177D91-9563-43C4-B381-3538920C024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Definition</vt:lpstr>
      <vt:lpstr>PowerPoint Presentation</vt:lpstr>
      <vt:lpstr>Architecture Differences</vt:lpstr>
      <vt:lpstr>Virtualization Architecture</vt:lpstr>
      <vt:lpstr>Benefits of Virtualization</vt:lpstr>
      <vt:lpstr>PowerPoint Presentation</vt:lpstr>
      <vt:lpstr>Virtualization Functions and Benefits</vt:lpstr>
      <vt:lpstr>Virtualization in Cloud Computing</vt:lpstr>
      <vt:lpstr>Cloud computing Vs Virtualization:</vt:lpstr>
      <vt:lpstr>Hypervisor</vt:lpstr>
      <vt:lpstr>PowerPoint Presentation</vt:lpstr>
      <vt:lpstr>Virtualization Security Requirements</vt:lpstr>
      <vt:lpstr>Virtualization Security Requirements</vt:lpstr>
      <vt:lpstr>Hypervisor Vulnerabilities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John</dc:creator>
  <cp:revision>1</cp:revision>
  <dcterms:created xsi:type="dcterms:W3CDTF">2013-07-05T18:38:13Z</dcterms:created>
  <dcterms:modified xsi:type="dcterms:W3CDTF">2022-10-10T02:36:24Z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0x01010086AC2C6E838FBE44B3AFEC3426754570</vt:lpwstr>
  </property>
</Properties>
</file>