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0" r:id="rId6"/>
    <p:sldId id="261" r:id="rId7"/>
    <p:sldId id="257" r:id="rId8"/>
    <p:sldId id="262" r:id="rId9"/>
    <p:sldId id="258" r:id="rId10"/>
    <p:sldId id="263" r:id="rId11"/>
    <p:sldId id="264" r:id="rId12"/>
    <p:sldId id="268" r:id="rId13"/>
    <p:sldId id="259" r:id="rId14"/>
    <p:sldId id="265" r:id="rId15"/>
    <p:sldId id="266" r:id="rId16"/>
    <p:sldId id="267" r:id="rId17"/>
    <p:sldId id="269" r:id="rId18"/>
    <p:sldId id="287" r:id="rId19"/>
    <p:sldId id="288" r:id="rId20"/>
    <p:sldId id="270" r:id="rId21"/>
    <p:sldId id="286" r:id="rId22"/>
    <p:sldId id="271" r:id="rId23"/>
    <p:sldId id="276" r:id="rId24"/>
    <p:sldId id="277" r:id="rId25"/>
    <p:sldId id="278" r:id="rId26"/>
    <p:sldId id="279" r:id="rId27"/>
    <p:sldId id="280" r:id="rId28"/>
    <p:sldId id="281" r:id="rId29"/>
    <p:sldId id="282" r:id="rId30"/>
    <p:sldId id="283" r:id="rId31"/>
    <p:sldId id="284" r:id="rId32"/>
    <p:sldId id="274" r:id="rId33"/>
    <p:sldId id="272" r:id="rId34"/>
    <p:sldId id="273" r:id="rId35"/>
    <p:sldId id="275" r:id="rId36"/>
    <p:sldId id="289" r:id="rId37"/>
    <p:sldId id="290" r:id="rId38"/>
    <p:sldId id="291" r:id="rId39"/>
    <p:sldId id="292" r:id="rId40"/>
    <p:sldId id="295" r:id="rId41"/>
    <p:sldId id="296" r:id="rId42"/>
    <p:sldId id="297" r:id="rId43"/>
    <p:sldId id="293" r:id="rId44"/>
    <p:sldId id="294" r:id="rId45"/>
    <p:sldId id="298"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85EB69-5A24-4EA7-8A3E-0E1D003CA7EC}" v="2" dt="2022-10-09T14:26:45.118"/>
    <p1510:client id="{79E1330C-8F24-4955-A09A-377B583A51A1}" v="2" dt="2022-10-09T09:11:08.790"/>
    <p1510:client id="{871EC964-A514-443D-BFF8-7F73C2F73AA1}" v="4" dt="2022-10-09T09:44:26.111"/>
    <p1510:client id="{CCFBB1F5-70DD-4141-AD6E-0F7335FBA569}" v="2" dt="2022-10-09T16:24:53.7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lisetty Subramanya Teja Sai Ganesh-AM.EN.U4CSE19042" userId="S::pstsaiganesh@am.students.amrita.edu::201713ed-32a3-4cb2-98ff-b4948840d50f" providerId="AD" clId="Web-{871EC964-A514-443D-BFF8-7F73C2F73AA1}"/>
    <pc:docChg chg="addSld delSld">
      <pc:chgData name="Polisetty Subramanya Teja Sai Ganesh-AM.EN.U4CSE19042" userId="S::pstsaiganesh@am.students.amrita.edu::201713ed-32a3-4cb2-98ff-b4948840d50f" providerId="AD" clId="Web-{871EC964-A514-443D-BFF8-7F73C2F73AA1}" dt="2022-10-09T09:44:26.111" v="3"/>
      <pc:docMkLst>
        <pc:docMk/>
      </pc:docMkLst>
      <pc:sldChg chg="new del">
        <pc:chgData name="Polisetty Subramanya Teja Sai Ganesh-AM.EN.U4CSE19042" userId="S::pstsaiganesh@am.students.amrita.edu::201713ed-32a3-4cb2-98ff-b4948840d50f" providerId="AD" clId="Web-{871EC964-A514-443D-BFF8-7F73C2F73AA1}" dt="2022-10-09T09:44:26.111" v="3"/>
        <pc:sldMkLst>
          <pc:docMk/>
          <pc:sldMk cId="3165625828" sldId="299"/>
        </pc:sldMkLst>
      </pc:sldChg>
      <pc:sldChg chg="new del">
        <pc:chgData name="Polisetty Subramanya Teja Sai Ganesh-AM.EN.U4CSE19042" userId="S::pstsaiganesh@am.students.amrita.edu::201713ed-32a3-4cb2-98ff-b4948840d50f" providerId="AD" clId="Web-{871EC964-A514-443D-BFF8-7F73C2F73AA1}" dt="2022-10-09T09:44:25.502" v="2"/>
        <pc:sldMkLst>
          <pc:docMk/>
          <pc:sldMk cId="3555053354" sldId="300"/>
        </pc:sldMkLst>
      </pc:sldChg>
    </pc:docChg>
  </pc:docChgLst>
  <pc:docChgLst>
    <pc:chgData name="Venkata Rama Narayana Murthy-AM.EN.U4CSE19060" userId="S::vrnarayanamurthy@am.students.amrita.edu::581fb8ae-c2db-4a13-ac88-87cae6b21024" providerId="AD" clId="Web-{79E1330C-8F24-4955-A09A-377B583A51A1}"/>
    <pc:docChg chg="addSld delSld">
      <pc:chgData name="Venkata Rama Narayana Murthy-AM.EN.U4CSE19060" userId="S::vrnarayanamurthy@am.students.amrita.edu::581fb8ae-c2db-4a13-ac88-87cae6b21024" providerId="AD" clId="Web-{79E1330C-8F24-4955-A09A-377B583A51A1}" dt="2022-10-09T09:11:08.790" v="1"/>
      <pc:docMkLst>
        <pc:docMk/>
      </pc:docMkLst>
      <pc:sldChg chg="new del">
        <pc:chgData name="Venkata Rama Narayana Murthy-AM.EN.U4CSE19060" userId="S::vrnarayanamurthy@am.students.amrita.edu::581fb8ae-c2db-4a13-ac88-87cae6b21024" providerId="AD" clId="Web-{79E1330C-8F24-4955-A09A-377B583A51A1}" dt="2022-10-09T09:11:08.790" v="1"/>
        <pc:sldMkLst>
          <pc:docMk/>
          <pc:sldMk cId="1786141063" sldId="299"/>
        </pc:sldMkLst>
      </pc:sldChg>
    </pc:docChg>
  </pc:docChgLst>
  <pc:docChgLst>
    <pc:chgData name="Anagha T M-AM.EN.U4CSE19006" userId="S::anaghatm@am.students.amrita.edu::3299bf40-3d28-402b-8f21-36386ce3d48f" providerId="AD" clId="Web-{CCFBB1F5-70DD-4141-AD6E-0F7335FBA569}"/>
    <pc:docChg chg="addSld delSld">
      <pc:chgData name="Anagha T M-AM.EN.U4CSE19006" userId="S::anaghatm@am.students.amrita.edu::3299bf40-3d28-402b-8f21-36386ce3d48f" providerId="AD" clId="Web-{CCFBB1F5-70DD-4141-AD6E-0F7335FBA569}" dt="2022-10-09T16:24:53.702" v="1"/>
      <pc:docMkLst>
        <pc:docMk/>
      </pc:docMkLst>
      <pc:sldChg chg="new del">
        <pc:chgData name="Anagha T M-AM.EN.U4CSE19006" userId="S::anaghatm@am.students.amrita.edu::3299bf40-3d28-402b-8f21-36386ce3d48f" providerId="AD" clId="Web-{CCFBB1F5-70DD-4141-AD6E-0F7335FBA569}" dt="2022-10-09T16:24:53.702" v="1"/>
        <pc:sldMkLst>
          <pc:docMk/>
          <pc:sldMk cId="2139133426" sldId="299"/>
        </pc:sldMkLst>
      </pc:sldChg>
    </pc:docChg>
  </pc:docChgLst>
  <pc:docChgLst>
    <pc:chgData name="Sourav Chindarmony-AM.EN.U4CSE19053" userId="S::souravchindarmony@am.students.amrita.edu::7f63f5a7-75de-42c5-be39-f92fb0f279b0" providerId="AD" clId="Web-{7185EB69-5A24-4EA7-8A3E-0E1D003CA7EC}"/>
    <pc:docChg chg="modSld">
      <pc:chgData name="Sourav Chindarmony-AM.EN.U4CSE19053" userId="S::souravchindarmony@am.students.amrita.edu::7f63f5a7-75de-42c5-be39-f92fb0f279b0" providerId="AD" clId="Web-{7185EB69-5A24-4EA7-8A3E-0E1D003CA7EC}" dt="2022-10-09T14:26:45.118" v="1" actId="1076"/>
      <pc:docMkLst>
        <pc:docMk/>
      </pc:docMkLst>
      <pc:sldChg chg="modSp">
        <pc:chgData name="Sourav Chindarmony-AM.EN.U4CSE19053" userId="S::souravchindarmony@am.students.amrita.edu::7f63f5a7-75de-42c5-be39-f92fb0f279b0" providerId="AD" clId="Web-{7185EB69-5A24-4EA7-8A3E-0E1D003CA7EC}" dt="2022-10-09T14:26:45.118" v="1" actId="1076"/>
        <pc:sldMkLst>
          <pc:docMk/>
          <pc:sldMk cId="0" sldId="268"/>
        </pc:sldMkLst>
        <pc:picChg chg="mod">
          <ac:chgData name="Sourav Chindarmony-AM.EN.U4CSE19053" userId="S::souravchindarmony@am.students.amrita.edu::7f63f5a7-75de-42c5-be39-f92fb0f279b0" providerId="AD" clId="Web-{7185EB69-5A24-4EA7-8A3E-0E1D003CA7EC}" dt="2022-10-09T14:26:45.118" v="1" actId="1076"/>
          <ac:picMkLst>
            <pc:docMk/>
            <pc:sldMk cId="0" sldId="268"/>
            <ac:picMk id="5122"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DB49865-F260-4493-B9B1-EFEFD9E47E59}" type="datetimeFigureOut">
              <a:rPr lang="en-US" smtClean="0"/>
              <a:pPr/>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C3309-DE43-488E-9188-D052454E6A3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B49865-F260-4493-B9B1-EFEFD9E47E59}" type="datetimeFigureOut">
              <a:rPr lang="en-US" smtClean="0"/>
              <a:pPr/>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C3309-DE43-488E-9188-D052454E6A3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B49865-F260-4493-B9B1-EFEFD9E47E59}" type="datetimeFigureOut">
              <a:rPr lang="en-US" smtClean="0"/>
              <a:pPr/>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C3309-DE43-488E-9188-D052454E6A3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B49865-F260-4493-B9B1-EFEFD9E47E59}" type="datetimeFigureOut">
              <a:rPr lang="en-US" smtClean="0"/>
              <a:pPr/>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C3309-DE43-488E-9188-D052454E6A3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49865-F260-4493-B9B1-EFEFD9E47E59}" type="datetimeFigureOut">
              <a:rPr lang="en-US" smtClean="0"/>
              <a:pPr/>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C3309-DE43-488E-9188-D052454E6A3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B49865-F260-4493-B9B1-EFEFD9E47E59}" type="datetimeFigureOut">
              <a:rPr lang="en-US" smtClean="0"/>
              <a:pPr/>
              <a:t>10/9/2022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C3309-DE43-488E-9188-D052454E6A3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B49865-F260-4493-B9B1-EFEFD9E47E59}" type="datetimeFigureOut">
              <a:rPr lang="en-US" smtClean="0"/>
              <a:pPr/>
              <a:t>10/9/2022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4C3309-DE43-488E-9188-D052454E6A3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B49865-F260-4493-B9B1-EFEFD9E47E59}" type="datetimeFigureOut">
              <a:rPr lang="en-US" smtClean="0"/>
              <a:pPr/>
              <a:t>10/9/2022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4C3309-DE43-488E-9188-D052454E6A3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B49865-F260-4493-B9B1-EFEFD9E47E59}" type="datetimeFigureOut">
              <a:rPr lang="en-US" smtClean="0"/>
              <a:pPr/>
              <a:t>10/9/2022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4C3309-DE43-488E-9188-D052454E6A3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B49865-F260-4493-B9B1-EFEFD9E47E59}" type="datetimeFigureOut">
              <a:rPr lang="en-US" smtClean="0"/>
              <a:pPr/>
              <a:t>10/9/2022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C3309-DE43-488E-9188-D052454E6A3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B49865-F260-4493-B9B1-EFEFD9E47E59}" type="datetimeFigureOut">
              <a:rPr lang="en-US" smtClean="0"/>
              <a:pPr/>
              <a:t>10/9/2022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C3309-DE43-488E-9188-D052454E6A3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B49865-F260-4493-B9B1-EFEFD9E47E59}" type="datetimeFigureOut">
              <a:rPr lang="en-US" smtClean="0"/>
              <a:pPr/>
              <a:t>10/9/2022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4C3309-DE43-488E-9188-D052454E6A3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Virtualization</a:t>
            </a:r>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a:t>Network Virtualization:</a:t>
            </a:r>
            <a:r>
              <a:rPr lang="en-GB"/>
              <a:t> </a:t>
            </a:r>
            <a:endParaRPr lang="en-US"/>
          </a:p>
        </p:txBody>
      </p:sp>
      <p:sp>
        <p:nvSpPr>
          <p:cNvPr id="3" name="Content Placeholder 2"/>
          <p:cNvSpPr>
            <a:spLocks noGrp="1"/>
          </p:cNvSpPr>
          <p:nvPr>
            <p:ph idx="1"/>
          </p:nvPr>
        </p:nvSpPr>
        <p:spPr/>
        <p:txBody>
          <a:bodyPr>
            <a:normAutofit/>
          </a:bodyPr>
          <a:lstStyle/>
          <a:p>
            <a:pPr algn="just"/>
            <a:r>
              <a:rPr lang="en-GB" sz="2800" spc="-150">
                <a:latin typeface="Times New Roman" pitchFamily="18" charset="0"/>
                <a:cs typeface="Times New Roman" pitchFamily="18" charset="0"/>
              </a:rPr>
              <a:t>The ability to run multiple virtual networks with each has a separate control  and data plan. </a:t>
            </a:r>
          </a:p>
          <a:p>
            <a:pPr algn="just"/>
            <a:r>
              <a:rPr lang="en-GB" sz="2800" spc="-150">
                <a:latin typeface="Times New Roman" pitchFamily="18" charset="0"/>
                <a:cs typeface="Times New Roman" pitchFamily="18" charset="0"/>
              </a:rPr>
              <a:t>It co-exists together on top of one physical network. </a:t>
            </a:r>
          </a:p>
          <a:p>
            <a:pPr algn="just"/>
            <a:r>
              <a:rPr lang="en-GB" sz="2800" spc="-150">
                <a:latin typeface="Times New Roman" pitchFamily="18" charset="0"/>
                <a:cs typeface="Times New Roman" pitchFamily="18" charset="0"/>
              </a:rPr>
              <a:t>It can be managed by individual parties that potentially confidential  to each other. </a:t>
            </a:r>
          </a:p>
          <a:p>
            <a:pPr algn="just"/>
            <a:r>
              <a:rPr lang="en-GB" sz="2800" spc="-150">
                <a:latin typeface="Times New Roman" pitchFamily="18" charset="0"/>
                <a:cs typeface="Times New Roman" pitchFamily="18" charset="0"/>
              </a:rPr>
              <a:t>Network virtualization provides a facility to create and provision virtual networks—logical switches, routers, firewalls, load balancer, Virtual Private Network (VPN), and workload security within days or even in weeks.</a:t>
            </a:r>
            <a:endParaRPr lang="en-US" sz="2800" spc="-15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itchFamily="18" charset="0"/>
                <a:cs typeface="Times New Roman" pitchFamily="18" charset="0"/>
              </a:rPr>
              <a:t>What is network virtualization ?</a:t>
            </a:r>
            <a:endParaRPr lang="en-US"/>
          </a:p>
        </p:txBody>
      </p:sp>
      <p:sp>
        <p:nvSpPr>
          <p:cNvPr id="3" name="Content Placeholder 2"/>
          <p:cNvSpPr>
            <a:spLocks noGrp="1"/>
          </p:cNvSpPr>
          <p:nvPr>
            <p:ph idx="1"/>
          </p:nvPr>
        </p:nvSpPr>
        <p:spPr>
          <a:xfrm>
            <a:off x="214282" y="1600200"/>
            <a:ext cx="8643998" cy="4614882"/>
          </a:xfrm>
        </p:spPr>
        <p:txBody>
          <a:bodyPr>
            <a:normAutofit fontScale="92500" lnSpcReduction="20000"/>
          </a:bodyPr>
          <a:lstStyle/>
          <a:p>
            <a:pPr lvl="1">
              <a:buFont typeface="Arial" pitchFamily="34" charset="0"/>
              <a:buChar char="•"/>
            </a:pPr>
            <a:r>
              <a:rPr lang="en-US">
                <a:latin typeface="Times New Roman" pitchFamily="18" charset="0"/>
                <a:cs typeface="Times New Roman" pitchFamily="18" charset="0"/>
              </a:rPr>
              <a:t>Network virtualization is the process of combining hardware and software network resources and network functionality into a single, software-based administrative entity, a virtual network.</a:t>
            </a:r>
            <a:br>
              <a:rPr lang="en-US">
                <a:latin typeface="Times New Roman" pitchFamily="18" charset="0"/>
                <a:cs typeface="Times New Roman" pitchFamily="18" charset="0"/>
              </a:rPr>
            </a:br>
            <a:endParaRPr lang="en-US">
              <a:latin typeface="Times New Roman" pitchFamily="18" charset="0"/>
              <a:cs typeface="Times New Roman" pitchFamily="18" charset="0"/>
            </a:endParaRPr>
          </a:p>
          <a:p>
            <a:r>
              <a:rPr lang="en-US" sz="2800">
                <a:latin typeface="Times New Roman" pitchFamily="18" charset="0"/>
                <a:cs typeface="Times New Roman" pitchFamily="18" charset="0"/>
              </a:rPr>
              <a:t>Two categories :</a:t>
            </a:r>
          </a:p>
          <a:p>
            <a:pPr lvl="1"/>
            <a:r>
              <a:rPr lang="en-US">
                <a:latin typeface="Times New Roman" pitchFamily="18" charset="0"/>
                <a:cs typeface="Times New Roman" pitchFamily="18" charset="0"/>
              </a:rPr>
              <a:t>External network virtualization</a:t>
            </a:r>
          </a:p>
          <a:p>
            <a:pPr lvl="2"/>
            <a:r>
              <a:rPr lang="en-US" sz="2800">
                <a:latin typeface="Times New Roman" pitchFamily="18" charset="0"/>
                <a:cs typeface="Times New Roman" pitchFamily="18" charset="0"/>
              </a:rPr>
              <a:t>Combine many networks, or parts of networks, into a virtual unit.</a:t>
            </a:r>
          </a:p>
          <a:p>
            <a:pPr lvl="1"/>
            <a:r>
              <a:rPr lang="en-US">
                <a:latin typeface="Times New Roman" pitchFamily="18" charset="0"/>
                <a:cs typeface="Times New Roman" pitchFamily="18" charset="0"/>
              </a:rPr>
              <a:t>Internal network virtualization</a:t>
            </a:r>
          </a:p>
          <a:p>
            <a:pPr lvl="2"/>
            <a:r>
              <a:rPr lang="en-US" sz="2800">
                <a:latin typeface="Times New Roman" pitchFamily="18" charset="0"/>
                <a:cs typeface="Times New Roman" pitchFamily="18" charset="0"/>
              </a:rPr>
              <a:t>Provide network-like functionality to the software containers on a single system.</a:t>
            </a:r>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itchFamily="18" charset="0"/>
                <a:cs typeface="Times New Roman" pitchFamily="18" charset="0"/>
              </a:rPr>
              <a:t>Properties of network virtualization</a:t>
            </a:r>
            <a:endParaRPr lang="en-US"/>
          </a:p>
        </p:txBody>
      </p:sp>
      <p:sp>
        <p:nvSpPr>
          <p:cNvPr id="3" name="Content Placeholder 2"/>
          <p:cNvSpPr>
            <a:spLocks noGrp="1"/>
          </p:cNvSpPr>
          <p:nvPr>
            <p:ph idx="1"/>
          </p:nvPr>
        </p:nvSpPr>
        <p:spPr/>
        <p:txBody>
          <a:bodyPr>
            <a:normAutofit fontScale="70000" lnSpcReduction="20000"/>
          </a:bodyPr>
          <a:lstStyle/>
          <a:p>
            <a:pPr>
              <a:buNone/>
            </a:pPr>
            <a:r>
              <a:rPr lang="en-US" sz="2800">
                <a:latin typeface="Times New Roman" pitchFamily="18" charset="0"/>
                <a:cs typeface="Times New Roman" pitchFamily="18" charset="0"/>
              </a:rPr>
              <a:t>:</a:t>
            </a:r>
          </a:p>
          <a:p>
            <a:pPr>
              <a:buNone/>
            </a:pPr>
            <a:r>
              <a:rPr lang="en-US" sz="2800">
                <a:latin typeface="Times New Roman" pitchFamily="18" charset="0"/>
                <a:cs typeface="Times New Roman" pitchFamily="18" charset="0"/>
              </a:rPr>
              <a:t>	1.</a:t>
            </a:r>
            <a:r>
              <a:rPr lang="en-US">
                <a:latin typeface="Times New Roman" pitchFamily="18" charset="0"/>
                <a:cs typeface="Times New Roman" pitchFamily="18" charset="0"/>
              </a:rPr>
              <a:t>Scalability</a:t>
            </a:r>
          </a:p>
          <a:p>
            <a:pPr lvl="2"/>
            <a:r>
              <a:rPr lang="en-US" sz="2800">
                <a:latin typeface="Times New Roman" pitchFamily="18" charset="0"/>
                <a:cs typeface="Times New Roman" pitchFamily="18" charset="0"/>
              </a:rPr>
              <a:t>Easy to extend resources in need</a:t>
            </a:r>
          </a:p>
          <a:p>
            <a:pPr lvl="2"/>
            <a:r>
              <a:rPr lang="en-US" sz="2800">
                <a:latin typeface="Times New Roman" pitchFamily="18" charset="0"/>
                <a:cs typeface="Times New Roman" pitchFamily="18" charset="0"/>
              </a:rPr>
              <a:t>Administrator can dynamically create or delete virtual network connection</a:t>
            </a:r>
          </a:p>
          <a:p>
            <a:pPr lvl="1">
              <a:buNone/>
            </a:pPr>
            <a:r>
              <a:rPr lang="en-US">
                <a:latin typeface="Times New Roman" pitchFamily="18" charset="0"/>
                <a:cs typeface="Times New Roman" pitchFamily="18" charset="0"/>
              </a:rPr>
              <a:t>2.Resilience</a:t>
            </a:r>
          </a:p>
          <a:p>
            <a:pPr lvl="2"/>
            <a:r>
              <a:rPr lang="en-US" sz="2800">
                <a:latin typeface="Times New Roman" pitchFamily="18" charset="0"/>
                <a:cs typeface="Times New Roman" pitchFamily="18" charset="0"/>
              </a:rPr>
              <a:t>Recover from the failures</a:t>
            </a:r>
          </a:p>
          <a:p>
            <a:pPr lvl="2"/>
            <a:r>
              <a:rPr lang="en-US" sz="2800">
                <a:latin typeface="Times New Roman" pitchFamily="18" charset="0"/>
                <a:cs typeface="Times New Roman" pitchFamily="18" charset="0"/>
              </a:rPr>
              <a:t>Virtual network will automatically redirect packets by redundant links</a:t>
            </a:r>
          </a:p>
          <a:p>
            <a:pPr lvl="1">
              <a:buNone/>
            </a:pPr>
            <a:r>
              <a:rPr lang="en-US">
                <a:latin typeface="Times New Roman" pitchFamily="18" charset="0"/>
                <a:cs typeface="Times New Roman" pitchFamily="18" charset="0"/>
              </a:rPr>
              <a:t>3.Security</a:t>
            </a:r>
          </a:p>
          <a:p>
            <a:pPr lvl="2"/>
            <a:r>
              <a:rPr lang="en-US" sz="2800">
                <a:latin typeface="Times New Roman" pitchFamily="18" charset="0"/>
                <a:cs typeface="Times New Roman" pitchFamily="18" charset="0"/>
              </a:rPr>
              <a:t>Increased path isolation and user segmentation</a:t>
            </a:r>
          </a:p>
          <a:p>
            <a:pPr lvl="2"/>
            <a:r>
              <a:rPr lang="en-US" sz="2800">
                <a:latin typeface="Times New Roman" pitchFamily="18" charset="0"/>
                <a:cs typeface="Times New Roman" pitchFamily="18" charset="0"/>
              </a:rPr>
              <a:t>Virtual network should work with firewall software</a:t>
            </a:r>
          </a:p>
          <a:p>
            <a:pPr lvl="1">
              <a:buNone/>
            </a:pPr>
            <a:r>
              <a:rPr lang="en-US">
                <a:latin typeface="Times New Roman" pitchFamily="18" charset="0"/>
                <a:cs typeface="Times New Roman" pitchFamily="18" charset="0"/>
              </a:rPr>
              <a:t>4.Availability</a:t>
            </a:r>
          </a:p>
          <a:p>
            <a:pPr lvl="2"/>
            <a:r>
              <a:rPr lang="en-US" sz="2800">
                <a:latin typeface="Times New Roman" pitchFamily="18" charset="0"/>
                <a:cs typeface="Times New Roman" pitchFamily="18" charset="0"/>
              </a:rPr>
              <a:t>Access network resource anytime</a:t>
            </a:r>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Desktop Virtualization:</a:t>
            </a:r>
            <a:r>
              <a:rPr lang="en-US"/>
              <a:t> </a:t>
            </a:r>
          </a:p>
        </p:txBody>
      </p:sp>
      <p:sp>
        <p:nvSpPr>
          <p:cNvPr id="3" name="Content Placeholder 2"/>
          <p:cNvSpPr>
            <a:spLocks noGrp="1"/>
          </p:cNvSpPr>
          <p:nvPr>
            <p:ph idx="1"/>
          </p:nvPr>
        </p:nvSpPr>
        <p:spPr/>
        <p:txBody>
          <a:bodyPr>
            <a:normAutofit/>
          </a:bodyPr>
          <a:lstStyle/>
          <a:p>
            <a:pPr algn="just"/>
            <a:r>
              <a:rPr lang="en-GB" sz="2400">
                <a:latin typeface="Times New Roman" pitchFamily="18" charset="0"/>
                <a:cs typeface="Times New Roman" pitchFamily="18" charset="0"/>
              </a:rPr>
              <a:t>Desktop virtualization allows the users’ OS to be remotely stored on a server in the data centre. </a:t>
            </a:r>
          </a:p>
          <a:p>
            <a:pPr algn="just"/>
            <a:r>
              <a:rPr lang="en-GB" sz="2400">
                <a:latin typeface="Times New Roman" pitchFamily="18" charset="0"/>
                <a:cs typeface="Times New Roman" pitchFamily="18" charset="0"/>
              </a:rPr>
              <a:t>It allows the user to access their desktop virtually, from any location by a different machine.</a:t>
            </a:r>
          </a:p>
          <a:p>
            <a:pPr algn="just"/>
            <a:r>
              <a:rPr lang="en-GB" sz="2400">
                <a:latin typeface="Times New Roman" pitchFamily="18" charset="0"/>
                <a:cs typeface="Times New Roman" pitchFamily="18" charset="0"/>
              </a:rPr>
              <a:t> Users who want specific operating systems other than Windows Server will need to have a virtual desktop.</a:t>
            </a:r>
          </a:p>
          <a:p>
            <a:pPr algn="just"/>
            <a:r>
              <a:rPr lang="en-GB" sz="2400">
                <a:latin typeface="Times New Roman" pitchFamily="18" charset="0"/>
                <a:cs typeface="Times New Roman" pitchFamily="18" charset="0"/>
              </a:rPr>
              <a:t> Main benefits of desktop virtualization are user mobility, portability, easy management of software installation, updates, and patches.</a:t>
            </a:r>
            <a:r>
              <a:rPr lang="en-GB"/>
              <a:t> </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GB" sz="2400">
                <a:latin typeface="Times New Roman" pitchFamily="18" charset="0"/>
                <a:cs typeface="Times New Roman" pitchFamily="18" charset="0"/>
              </a:rPr>
              <a:t>Example:</a:t>
            </a:r>
          </a:p>
          <a:p>
            <a:pPr algn="just">
              <a:buNone/>
            </a:pPr>
            <a:r>
              <a:rPr lang="en-GB" sz="2400">
                <a:latin typeface="Times New Roman" pitchFamily="18" charset="0"/>
                <a:cs typeface="Times New Roman" pitchFamily="18" charset="0"/>
              </a:rPr>
              <a:t>		If you are an employee of an organization working remotely due to COVID-19 and want to access company resources for your work. Using the desktop, laptop, tablet, or mobile device, you can access the resources anywhere, no matter what operating system you use. </a:t>
            </a:r>
          </a:p>
          <a:p>
            <a:pPr algn="just">
              <a:buNone/>
            </a:pPr>
            <a:endParaRPr lang="en-GB" sz="2400">
              <a:latin typeface="Times New Roman" pitchFamily="18" charset="0"/>
              <a:cs typeface="Times New Roman" pitchFamily="18" charset="0"/>
            </a:endParaRPr>
          </a:p>
          <a:p>
            <a:pPr algn="just"/>
            <a:r>
              <a:rPr lang="en-GB" sz="2400">
                <a:latin typeface="Times New Roman" pitchFamily="18" charset="0"/>
                <a:cs typeface="Times New Roman" pitchFamily="18" charset="0"/>
              </a:rPr>
              <a:t>This can be used as a disaster recovery strategy. Since all the components are saved in your data centers, you can restore the lost data from other devices using the desktop virtualization.</a:t>
            </a:r>
            <a:endParaRPr lang="en-US" sz="240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Storage Virtualization:</a:t>
            </a:r>
            <a:r>
              <a:rPr lang="en-US"/>
              <a:t> </a:t>
            </a:r>
          </a:p>
        </p:txBody>
      </p:sp>
      <p:pic>
        <p:nvPicPr>
          <p:cNvPr id="7171" name="Picture 3"/>
          <p:cNvPicPr>
            <a:picLocks noGrp="1" noChangeAspect="1" noChangeArrowheads="1"/>
          </p:cNvPicPr>
          <p:nvPr>
            <p:ph idx="1"/>
          </p:nvPr>
        </p:nvPicPr>
        <p:blipFill>
          <a:blip r:embed="rId2"/>
          <a:srcRect/>
          <a:stretch>
            <a:fillRect/>
          </a:stretch>
        </p:blipFill>
        <p:spPr bwMode="auto">
          <a:xfrm>
            <a:off x="2043112" y="1734344"/>
            <a:ext cx="5057775" cy="425767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Storage Virtualization</a:t>
            </a:r>
            <a:endParaRPr lang="en-US"/>
          </a:p>
        </p:txBody>
      </p:sp>
      <p:sp>
        <p:nvSpPr>
          <p:cNvPr id="3" name="Content Placeholder 2"/>
          <p:cNvSpPr>
            <a:spLocks noGrp="1"/>
          </p:cNvSpPr>
          <p:nvPr>
            <p:ph idx="1"/>
          </p:nvPr>
        </p:nvSpPr>
        <p:spPr/>
        <p:txBody>
          <a:bodyPr>
            <a:normAutofit lnSpcReduction="10000"/>
          </a:bodyPr>
          <a:lstStyle/>
          <a:p>
            <a:pPr algn="just"/>
            <a:r>
              <a:rPr lang="en-GB" sz="2400">
                <a:latin typeface="Times New Roman" pitchFamily="18" charset="0"/>
                <a:cs typeface="Times New Roman" pitchFamily="18" charset="0"/>
              </a:rPr>
              <a:t>There are 2 servers with the virtual volumes. These virtual volumes may be mapped to different applications.</a:t>
            </a:r>
          </a:p>
          <a:p>
            <a:pPr algn="just"/>
            <a:r>
              <a:rPr lang="en-GB" sz="2400">
                <a:latin typeface="Times New Roman" pitchFamily="18" charset="0"/>
                <a:cs typeface="Times New Roman" pitchFamily="18" charset="0"/>
              </a:rPr>
              <a:t>Between the actual storage and the virtual volume there is virtualization layer which helps in redirecting the I/O</a:t>
            </a:r>
          </a:p>
          <a:p>
            <a:pPr algn="just"/>
            <a:r>
              <a:rPr lang="en-GB" sz="2400">
                <a:latin typeface="Times New Roman" pitchFamily="18" charset="0"/>
                <a:cs typeface="Times New Roman" pitchFamily="18" charset="0"/>
              </a:rPr>
              <a:t>The physical storage or hard disks are combined or grouped together.</a:t>
            </a:r>
          </a:p>
          <a:p>
            <a:pPr algn="just"/>
            <a:r>
              <a:rPr lang="en-GB" sz="2400">
                <a:latin typeface="Times New Roman" pitchFamily="18" charset="0"/>
                <a:cs typeface="Times New Roman" pitchFamily="18" charset="0"/>
              </a:rPr>
              <a:t> then with the help of virtualization software this physical disks are divided into small blocks of data as per the requirements,</a:t>
            </a:r>
          </a:p>
          <a:p>
            <a:pPr algn="just"/>
            <a:r>
              <a:rPr lang="en-GB" sz="2400">
                <a:latin typeface="Times New Roman" pitchFamily="18" charset="0"/>
                <a:cs typeface="Times New Roman" pitchFamily="18" charset="0"/>
              </a:rPr>
              <a:t> which is presented to remote servers as a virtual disk.</a:t>
            </a:r>
          </a:p>
          <a:p>
            <a:pPr algn="just"/>
            <a:r>
              <a:rPr lang="en-GB" sz="2400">
                <a:latin typeface="Times New Roman" pitchFamily="18" charset="0"/>
                <a:cs typeface="Times New Roman" pitchFamily="18" charset="0"/>
              </a:rPr>
              <a:t> These virtual blocks of data look as the physical disk to the server.</a:t>
            </a:r>
            <a:endParaRPr lang="en-US" sz="240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Storage Virtualization:</a:t>
            </a:r>
            <a:r>
              <a:rPr lang="en-US"/>
              <a:t> </a:t>
            </a:r>
          </a:p>
        </p:txBody>
      </p:sp>
      <p:sp>
        <p:nvSpPr>
          <p:cNvPr id="3" name="Content Placeholder 2"/>
          <p:cNvSpPr>
            <a:spLocks noGrp="1"/>
          </p:cNvSpPr>
          <p:nvPr>
            <p:ph idx="1"/>
          </p:nvPr>
        </p:nvSpPr>
        <p:spPr/>
        <p:txBody>
          <a:bodyPr>
            <a:normAutofit/>
          </a:bodyPr>
          <a:lstStyle/>
          <a:p>
            <a:pPr algn="just"/>
            <a:r>
              <a:rPr lang="en-GB" sz="2400">
                <a:latin typeface="Times New Roman" pitchFamily="18" charset="0"/>
                <a:cs typeface="Times New Roman" pitchFamily="18" charset="0"/>
              </a:rPr>
              <a:t>Storage virtualization is an array of servers that are managed by a virtual storage system.</a:t>
            </a:r>
          </a:p>
          <a:p>
            <a:pPr algn="just"/>
            <a:r>
              <a:rPr lang="en-GB" sz="2400">
                <a:latin typeface="Times New Roman" pitchFamily="18" charset="0"/>
                <a:cs typeface="Times New Roman" pitchFamily="18" charset="0"/>
              </a:rPr>
              <a:t> The servers aren’t aware of exactly where their data is stored, and instead function more like worker bees in a hive. </a:t>
            </a:r>
          </a:p>
          <a:p>
            <a:pPr algn="just"/>
            <a:r>
              <a:rPr lang="en-GB" sz="2400">
                <a:latin typeface="Times New Roman" pitchFamily="18" charset="0"/>
                <a:cs typeface="Times New Roman" pitchFamily="18" charset="0"/>
              </a:rPr>
              <a:t>It makes managing storage from multiple sources to be managed and utilized as a single repository. </a:t>
            </a:r>
          </a:p>
          <a:p>
            <a:pPr algn="just"/>
            <a:r>
              <a:rPr lang="en-GB" sz="2400">
                <a:latin typeface="Times New Roman" pitchFamily="18" charset="0"/>
                <a:cs typeface="Times New Roman" pitchFamily="18" charset="0"/>
              </a:rPr>
              <a:t>storage virtualization software maintains smooth operations, consistent performance and a continuous suite of advanced functions despite changes, break down and differences in the underlying equipment.</a:t>
            </a:r>
            <a:endParaRPr lang="en-US" sz="240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a:latin typeface="Times New Roman" pitchFamily="18" charset="0"/>
                <a:cs typeface="Times New Roman" pitchFamily="18" charset="0"/>
              </a:rPr>
              <a:t>Storage Virtualization: Advantages</a:t>
            </a:r>
            <a:endParaRPr lang="en-US" sz="360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fontAlgn="base"/>
            <a:r>
              <a:rPr lang="en-GB" sz="2400">
                <a:latin typeface="Times New Roman" pitchFamily="18" charset="0"/>
                <a:cs typeface="Times New Roman" pitchFamily="18" charset="0"/>
              </a:rPr>
              <a:t>It is highly scalable.</a:t>
            </a:r>
          </a:p>
          <a:p>
            <a:pPr fontAlgn="base"/>
            <a:r>
              <a:rPr lang="en-GB" sz="2400">
                <a:latin typeface="Times New Roman" pitchFamily="18" charset="0"/>
                <a:cs typeface="Times New Roman" pitchFamily="18" charset="0"/>
              </a:rPr>
              <a:t>It allows easy addition and deletion of storage without affecting any application.</a:t>
            </a:r>
          </a:p>
          <a:p>
            <a:pPr fontAlgn="base"/>
            <a:r>
              <a:rPr lang="en-GB" sz="2400">
                <a:latin typeface="Times New Roman" pitchFamily="18" charset="0"/>
                <a:cs typeface="Times New Roman" pitchFamily="18" charset="0"/>
              </a:rPr>
              <a:t>Easy data migration.</a:t>
            </a:r>
          </a:p>
          <a:p>
            <a:pPr fontAlgn="base"/>
            <a:r>
              <a:rPr lang="en-GB" sz="2400">
                <a:latin typeface="Times New Roman" pitchFamily="18" charset="0"/>
                <a:cs typeface="Times New Roman" pitchFamily="18" charset="0"/>
              </a:rPr>
              <a:t>Easy storage management.</a:t>
            </a:r>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Server Virtualization</a:t>
            </a:r>
            <a:endParaRPr lang="en-US"/>
          </a:p>
        </p:txBody>
      </p:sp>
      <p:sp>
        <p:nvSpPr>
          <p:cNvPr id="3" name="Content Placeholder 2"/>
          <p:cNvSpPr>
            <a:spLocks noGrp="1"/>
          </p:cNvSpPr>
          <p:nvPr>
            <p:ph idx="1"/>
          </p:nvPr>
        </p:nvSpPr>
        <p:spPr/>
        <p:txBody>
          <a:bodyPr>
            <a:normAutofit fontScale="92500"/>
          </a:bodyPr>
          <a:lstStyle/>
          <a:p>
            <a:pPr algn="just"/>
            <a:r>
              <a:rPr lang="en-GB" sz="2400">
                <a:latin typeface="Times New Roman" pitchFamily="18" charset="0"/>
                <a:cs typeface="Times New Roman" pitchFamily="18" charset="0"/>
              </a:rPr>
              <a:t>This is a kind of virtualization in which masking of server resources takes place. </a:t>
            </a:r>
          </a:p>
          <a:p>
            <a:pPr algn="just"/>
            <a:r>
              <a:rPr lang="en-GB" sz="2400">
                <a:latin typeface="Times New Roman" pitchFamily="18" charset="0"/>
                <a:cs typeface="Times New Roman" pitchFamily="18" charset="0"/>
              </a:rPr>
              <a:t>Here, the central-server(physical server) is divided into multiple different virtual servers by changing the identity number, processors. </a:t>
            </a:r>
          </a:p>
          <a:p>
            <a:pPr algn="just"/>
            <a:r>
              <a:rPr lang="en-GB" sz="2400">
                <a:latin typeface="Times New Roman" pitchFamily="18" charset="0"/>
                <a:cs typeface="Times New Roman" pitchFamily="18" charset="0"/>
              </a:rPr>
              <a:t>So, each system can operate its own operating systems in isolate manner. </a:t>
            </a:r>
          </a:p>
          <a:p>
            <a:pPr algn="just"/>
            <a:r>
              <a:rPr lang="en-GB" sz="2400">
                <a:latin typeface="Times New Roman" pitchFamily="18" charset="0"/>
                <a:cs typeface="Times New Roman" pitchFamily="18" charset="0"/>
              </a:rPr>
              <a:t>Where each sub-server knows the identity of the central server. </a:t>
            </a:r>
          </a:p>
          <a:p>
            <a:pPr algn="just"/>
            <a:r>
              <a:rPr lang="en-GB" sz="2400">
                <a:latin typeface="Times New Roman" pitchFamily="18" charset="0"/>
                <a:cs typeface="Times New Roman" pitchFamily="18" charset="0"/>
              </a:rPr>
              <a:t>It causes an increase in the performance and reduces the operating cost by the deployment of main server resources into a sub-server resource. </a:t>
            </a:r>
          </a:p>
          <a:p>
            <a:pPr algn="just"/>
            <a:r>
              <a:rPr lang="en-GB" sz="2400">
                <a:latin typeface="Times New Roman" pitchFamily="18" charset="0"/>
                <a:cs typeface="Times New Roman" pitchFamily="18" charset="0"/>
              </a:rPr>
              <a:t>It’s beneficial in virtual migration, reduce energy consumption, reduce infrastructural cost, etc.</a:t>
            </a:r>
            <a:endParaRPr lang="en-US" sz="240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atin typeface="Times New Roman" pitchFamily="18" charset="0"/>
                <a:cs typeface="Times New Roman" pitchFamily="18" charset="0"/>
              </a:rPr>
              <a:t>Before virtualization</a:t>
            </a:r>
            <a:endParaRPr lang="en-US">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srcRect/>
          <a:stretch>
            <a:fillRect/>
          </a:stretch>
        </p:blipFill>
        <p:spPr bwMode="auto">
          <a:xfrm>
            <a:off x="1785918" y="1714488"/>
            <a:ext cx="5214974" cy="4393437"/>
          </a:xfrm>
          <a:prstGeom prst="rect">
            <a:avLst/>
          </a:prstGeom>
          <a:noFill/>
          <a:ln w="9525">
            <a:noFill/>
            <a:miter lim="800000"/>
            <a:headEnd/>
            <a:tailEnd/>
          </a:ln>
          <a:effectLst/>
        </p:spPr>
      </p:pic>
      <p:sp>
        <p:nvSpPr>
          <p:cNvPr id="5" name="TextBox 4"/>
          <p:cNvSpPr txBox="1"/>
          <p:nvPr/>
        </p:nvSpPr>
        <p:spPr>
          <a:xfrm>
            <a:off x="1500166" y="6215082"/>
            <a:ext cx="6215106" cy="369332"/>
          </a:xfrm>
          <a:prstGeom prst="rect">
            <a:avLst/>
          </a:prstGeom>
          <a:noFill/>
        </p:spPr>
        <p:txBody>
          <a:bodyPr wrap="square" rtlCol="0">
            <a:spAutoFit/>
          </a:bodyPr>
          <a:lstStyle/>
          <a:p>
            <a:pPr algn="ctr"/>
            <a:r>
              <a:rPr lang="en-GB">
                <a:latin typeface="Times New Roman" pitchFamily="18" charset="0"/>
                <a:cs typeface="Times New Roman" pitchFamily="18" charset="0"/>
              </a:rPr>
              <a:t>Fig 1. A machine before virtualization</a:t>
            </a:r>
            <a:endParaRPr lang="en-US">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The traditional server concept</a:t>
            </a:r>
            <a:endParaRPr lang="en-US"/>
          </a:p>
        </p:txBody>
      </p:sp>
      <p:grpSp>
        <p:nvGrpSpPr>
          <p:cNvPr id="12" name="Content Placeholder 11"/>
          <p:cNvGrpSpPr>
            <a:grpSpLocks noGrp="1"/>
          </p:cNvGrpSpPr>
          <p:nvPr/>
        </p:nvGrpSpPr>
        <p:grpSpPr>
          <a:xfrm>
            <a:off x="457200" y="1600200"/>
            <a:ext cx="8229600" cy="4525963"/>
            <a:chOff x="914400" y="1719263"/>
            <a:chExt cx="7496175" cy="4349750"/>
          </a:xfrm>
        </p:grpSpPr>
        <p:pic>
          <p:nvPicPr>
            <p:cNvPr id="13" name="Picture 3" descr="Traditional Server"/>
            <p:cNvPicPr>
              <a:picLocks noGrp="1" noChangeAspect="1" noChangeArrowheads="1"/>
            </p:cNvPicPr>
            <p:nvPr>
              <p:ph idx="1"/>
            </p:nvPr>
          </p:nvPicPr>
          <p:blipFill>
            <a:blip r:embed="rId2"/>
            <a:srcRect/>
            <a:stretch>
              <a:fillRect/>
            </a:stretch>
          </p:blipFill>
          <p:spPr>
            <a:xfrm>
              <a:off x="914400" y="1785937"/>
              <a:ext cx="1476375" cy="2600325"/>
            </a:xfrm>
            <a:noFill/>
            <a:ln>
              <a:solidFill>
                <a:schemeClr val="tx1"/>
              </a:solidFill>
            </a:ln>
          </p:spPr>
        </p:pic>
        <p:pic>
          <p:nvPicPr>
            <p:cNvPr id="14" name="Picture 4" descr="Traditional Server"/>
            <p:cNvPicPr>
              <a:picLocks noChangeAspect="1" noChangeArrowheads="1"/>
            </p:cNvPicPr>
            <p:nvPr/>
          </p:nvPicPr>
          <p:blipFill>
            <a:blip r:embed="rId2"/>
            <a:srcRect/>
            <a:stretch>
              <a:fillRect/>
            </a:stretch>
          </p:blipFill>
          <p:spPr bwMode="auto">
            <a:xfrm>
              <a:off x="2921000" y="1752600"/>
              <a:ext cx="1476375" cy="2667000"/>
            </a:xfrm>
            <a:prstGeom prst="rect">
              <a:avLst/>
            </a:prstGeom>
            <a:noFill/>
            <a:ln w="9525">
              <a:solidFill>
                <a:schemeClr val="tx1"/>
              </a:solidFill>
              <a:miter lim="800000"/>
              <a:headEnd/>
              <a:tailEnd/>
            </a:ln>
          </p:spPr>
        </p:pic>
        <p:pic>
          <p:nvPicPr>
            <p:cNvPr id="15" name="Picture 5" descr="Traditional Server"/>
            <p:cNvPicPr>
              <a:picLocks noChangeAspect="1" noChangeArrowheads="1"/>
            </p:cNvPicPr>
            <p:nvPr/>
          </p:nvPicPr>
          <p:blipFill>
            <a:blip r:embed="rId2"/>
            <a:srcRect/>
            <a:stretch>
              <a:fillRect/>
            </a:stretch>
          </p:blipFill>
          <p:spPr bwMode="auto">
            <a:xfrm>
              <a:off x="4927600" y="1752600"/>
              <a:ext cx="1476375" cy="2667000"/>
            </a:xfrm>
            <a:prstGeom prst="rect">
              <a:avLst/>
            </a:prstGeom>
            <a:noFill/>
            <a:ln w="9525">
              <a:solidFill>
                <a:schemeClr val="tx1"/>
              </a:solidFill>
              <a:miter lim="800000"/>
              <a:headEnd/>
              <a:tailEnd/>
            </a:ln>
          </p:spPr>
        </p:pic>
        <p:pic>
          <p:nvPicPr>
            <p:cNvPr id="16" name="Picture 6" descr="Traditional Server"/>
            <p:cNvPicPr>
              <a:picLocks noChangeAspect="1" noChangeArrowheads="1"/>
            </p:cNvPicPr>
            <p:nvPr/>
          </p:nvPicPr>
          <p:blipFill>
            <a:blip r:embed="rId2"/>
            <a:srcRect/>
            <a:stretch>
              <a:fillRect/>
            </a:stretch>
          </p:blipFill>
          <p:spPr bwMode="auto">
            <a:xfrm>
              <a:off x="6934200" y="1719263"/>
              <a:ext cx="1476375" cy="2667000"/>
            </a:xfrm>
            <a:prstGeom prst="rect">
              <a:avLst/>
            </a:prstGeom>
            <a:noFill/>
            <a:ln w="9525">
              <a:solidFill>
                <a:schemeClr val="tx1"/>
              </a:solidFill>
              <a:miter lim="800000"/>
              <a:headEnd/>
              <a:tailEnd/>
            </a:ln>
          </p:spPr>
        </p:pic>
        <p:sp>
          <p:nvSpPr>
            <p:cNvPr id="17" name="Text Box 7"/>
            <p:cNvSpPr txBox="1">
              <a:spLocks noChangeArrowheads="1"/>
            </p:cNvSpPr>
            <p:nvPr/>
          </p:nvSpPr>
          <p:spPr bwMode="auto">
            <a:xfrm>
              <a:off x="914400" y="4876800"/>
              <a:ext cx="1524000" cy="1192213"/>
            </a:xfrm>
            <a:prstGeom prst="rect">
              <a:avLst/>
            </a:prstGeom>
            <a:noFill/>
            <a:ln w="9525">
              <a:noFill/>
              <a:miter lim="800000"/>
              <a:headEnd/>
              <a:tailEnd/>
            </a:ln>
          </p:spPr>
          <p:txBody>
            <a:bodyPr>
              <a:spAutoFit/>
            </a:bodyPr>
            <a:lstStyle/>
            <a:p>
              <a:pPr algn="ctr" eaLnBrk="1" hangingPunct="1">
                <a:spcBef>
                  <a:spcPct val="50000"/>
                </a:spcBef>
              </a:pPr>
              <a:r>
                <a:rPr lang="en-US" b="1">
                  <a:latin typeface="Arial" charset="0"/>
                </a:rPr>
                <a:t>Web Server</a:t>
              </a:r>
            </a:p>
            <a:p>
              <a:pPr algn="ctr" eaLnBrk="1" hangingPunct="1">
                <a:spcBef>
                  <a:spcPct val="50000"/>
                </a:spcBef>
              </a:pPr>
              <a:r>
                <a:rPr lang="en-US" b="1">
                  <a:latin typeface="Arial" charset="0"/>
                </a:rPr>
                <a:t>Windows</a:t>
              </a:r>
            </a:p>
            <a:p>
              <a:pPr algn="ctr" eaLnBrk="1" hangingPunct="1">
                <a:spcBef>
                  <a:spcPct val="50000"/>
                </a:spcBef>
              </a:pPr>
              <a:r>
                <a:rPr lang="en-US" b="1">
                  <a:latin typeface="Arial" charset="0"/>
                </a:rPr>
                <a:t>IIS</a:t>
              </a:r>
            </a:p>
          </p:txBody>
        </p:sp>
        <p:sp>
          <p:nvSpPr>
            <p:cNvPr id="18" name="Text Box 8"/>
            <p:cNvSpPr txBox="1">
              <a:spLocks noChangeArrowheads="1"/>
            </p:cNvSpPr>
            <p:nvPr/>
          </p:nvSpPr>
          <p:spPr bwMode="auto">
            <a:xfrm>
              <a:off x="2895600" y="4876800"/>
              <a:ext cx="1524000" cy="1192213"/>
            </a:xfrm>
            <a:prstGeom prst="rect">
              <a:avLst/>
            </a:prstGeom>
            <a:noFill/>
            <a:ln w="9525">
              <a:noFill/>
              <a:miter lim="800000"/>
              <a:headEnd/>
              <a:tailEnd/>
            </a:ln>
          </p:spPr>
          <p:txBody>
            <a:bodyPr>
              <a:spAutoFit/>
            </a:bodyPr>
            <a:lstStyle/>
            <a:p>
              <a:pPr algn="ctr" eaLnBrk="1" hangingPunct="1">
                <a:spcBef>
                  <a:spcPct val="50000"/>
                </a:spcBef>
              </a:pPr>
              <a:r>
                <a:rPr lang="en-US" b="1">
                  <a:latin typeface="Arial" charset="0"/>
                </a:rPr>
                <a:t>App Server</a:t>
              </a:r>
            </a:p>
            <a:p>
              <a:pPr algn="ctr" eaLnBrk="1" hangingPunct="1">
                <a:spcBef>
                  <a:spcPct val="50000"/>
                </a:spcBef>
              </a:pPr>
              <a:r>
                <a:rPr lang="en-US" b="1">
                  <a:latin typeface="Arial" charset="0"/>
                </a:rPr>
                <a:t>Linux</a:t>
              </a:r>
            </a:p>
            <a:p>
              <a:pPr algn="ctr" eaLnBrk="1" hangingPunct="1">
                <a:spcBef>
                  <a:spcPct val="50000"/>
                </a:spcBef>
              </a:pPr>
              <a:r>
                <a:rPr lang="en-US" b="1">
                  <a:latin typeface="Arial" charset="0"/>
                </a:rPr>
                <a:t>Glassfish</a:t>
              </a:r>
            </a:p>
          </p:txBody>
        </p:sp>
        <p:sp>
          <p:nvSpPr>
            <p:cNvPr id="19" name="Text Box 9"/>
            <p:cNvSpPr txBox="1">
              <a:spLocks noChangeArrowheads="1"/>
            </p:cNvSpPr>
            <p:nvPr/>
          </p:nvSpPr>
          <p:spPr bwMode="auto">
            <a:xfrm>
              <a:off x="4876800" y="4876800"/>
              <a:ext cx="1524000" cy="1192213"/>
            </a:xfrm>
            <a:prstGeom prst="rect">
              <a:avLst/>
            </a:prstGeom>
            <a:noFill/>
            <a:ln w="9525">
              <a:noFill/>
              <a:miter lim="800000"/>
              <a:headEnd/>
              <a:tailEnd/>
            </a:ln>
          </p:spPr>
          <p:txBody>
            <a:bodyPr>
              <a:spAutoFit/>
            </a:bodyPr>
            <a:lstStyle/>
            <a:p>
              <a:pPr algn="ctr" eaLnBrk="1" hangingPunct="1">
                <a:spcBef>
                  <a:spcPct val="50000"/>
                </a:spcBef>
              </a:pPr>
              <a:r>
                <a:rPr lang="en-US" b="1">
                  <a:latin typeface="Arial" charset="0"/>
                </a:rPr>
                <a:t>DB Server</a:t>
              </a:r>
            </a:p>
            <a:p>
              <a:pPr algn="ctr" eaLnBrk="1" hangingPunct="1">
                <a:spcBef>
                  <a:spcPct val="50000"/>
                </a:spcBef>
              </a:pPr>
              <a:r>
                <a:rPr lang="en-US" b="1">
                  <a:latin typeface="Arial" charset="0"/>
                </a:rPr>
                <a:t>Linux</a:t>
              </a:r>
            </a:p>
            <a:p>
              <a:pPr algn="ctr" eaLnBrk="1" hangingPunct="1">
                <a:spcBef>
                  <a:spcPct val="50000"/>
                </a:spcBef>
              </a:pPr>
              <a:r>
                <a:rPr lang="en-US" b="1" err="1">
                  <a:latin typeface="Arial" charset="0"/>
                </a:rPr>
                <a:t>MySQL</a:t>
              </a:r>
              <a:endParaRPr lang="en-US" b="1">
                <a:latin typeface="Arial" charset="0"/>
              </a:endParaRPr>
            </a:p>
          </p:txBody>
        </p:sp>
        <p:sp>
          <p:nvSpPr>
            <p:cNvPr id="20" name="Text Box 10"/>
            <p:cNvSpPr txBox="1">
              <a:spLocks noChangeArrowheads="1"/>
            </p:cNvSpPr>
            <p:nvPr/>
          </p:nvSpPr>
          <p:spPr bwMode="auto">
            <a:xfrm>
              <a:off x="6858000" y="4876800"/>
              <a:ext cx="1524000" cy="1192213"/>
            </a:xfrm>
            <a:prstGeom prst="rect">
              <a:avLst/>
            </a:prstGeom>
            <a:noFill/>
            <a:ln w="9525">
              <a:noFill/>
              <a:miter lim="800000"/>
              <a:headEnd/>
              <a:tailEnd/>
            </a:ln>
          </p:spPr>
          <p:txBody>
            <a:bodyPr>
              <a:spAutoFit/>
            </a:bodyPr>
            <a:lstStyle/>
            <a:p>
              <a:pPr algn="ctr" eaLnBrk="1" hangingPunct="1">
                <a:spcBef>
                  <a:spcPct val="50000"/>
                </a:spcBef>
              </a:pPr>
              <a:r>
                <a:rPr lang="en-US" b="1">
                  <a:latin typeface="Arial" charset="0"/>
                </a:rPr>
                <a:t>EMail</a:t>
              </a:r>
            </a:p>
            <a:p>
              <a:pPr algn="ctr" eaLnBrk="1" hangingPunct="1">
                <a:spcBef>
                  <a:spcPct val="50000"/>
                </a:spcBef>
              </a:pPr>
              <a:r>
                <a:rPr lang="en-US" b="1">
                  <a:latin typeface="Arial" charset="0"/>
                </a:rPr>
                <a:t>Windows</a:t>
              </a:r>
            </a:p>
            <a:p>
              <a:pPr algn="ctr" eaLnBrk="1" hangingPunct="1">
                <a:spcBef>
                  <a:spcPct val="50000"/>
                </a:spcBef>
              </a:pPr>
              <a:r>
                <a:rPr lang="en-US" b="1">
                  <a:latin typeface="Arial" charset="0"/>
                </a:rPr>
                <a:t>Exchange</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And if something goes wrong…..</a:t>
            </a:r>
            <a:endParaRPr lang="en-US"/>
          </a:p>
        </p:txBody>
      </p:sp>
      <p:grpSp>
        <p:nvGrpSpPr>
          <p:cNvPr id="4" name="Content Placeholder 3"/>
          <p:cNvGrpSpPr>
            <a:grpSpLocks noGrp="1"/>
          </p:cNvGrpSpPr>
          <p:nvPr/>
        </p:nvGrpSpPr>
        <p:grpSpPr>
          <a:xfrm>
            <a:off x="457200" y="1600200"/>
            <a:ext cx="8229600" cy="4525963"/>
            <a:chOff x="762000" y="1600200"/>
            <a:chExt cx="7496175" cy="4468813"/>
          </a:xfrm>
        </p:grpSpPr>
        <p:pic>
          <p:nvPicPr>
            <p:cNvPr id="5" name="Picture 3" descr="Traditional Server"/>
            <p:cNvPicPr>
              <a:picLocks noGrp="1" noChangeAspect="1" noChangeArrowheads="1"/>
            </p:cNvPicPr>
            <p:nvPr>
              <p:ph idx="1"/>
            </p:nvPr>
          </p:nvPicPr>
          <p:blipFill>
            <a:blip r:embed="rId2"/>
            <a:srcRect/>
            <a:stretch>
              <a:fillRect/>
            </a:stretch>
          </p:blipFill>
          <p:spPr>
            <a:xfrm>
              <a:off x="762000" y="1752600"/>
              <a:ext cx="1476375" cy="2600325"/>
            </a:xfrm>
            <a:noFill/>
            <a:ln>
              <a:solidFill>
                <a:schemeClr val="tx1"/>
              </a:solidFill>
            </a:ln>
          </p:spPr>
        </p:pic>
        <p:pic>
          <p:nvPicPr>
            <p:cNvPr id="6" name="Picture 4" descr="Traditional Server"/>
            <p:cNvPicPr>
              <a:picLocks noChangeAspect="1" noChangeArrowheads="1"/>
            </p:cNvPicPr>
            <p:nvPr/>
          </p:nvPicPr>
          <p:blipFill>
            <a:blip r:embed="rId2"/>
            <a:srcRect/>
            <a:stretch>
              <a:fillRect/>
            </a:stretch>
          </p:blipFill>
          <p:spPr bwMode="auto">
            <a:xfrm>
              <a:off x="2768600" y="1719263"/>
              <a:ext cx="1476375" cy="2667000"/>
            </a:xfrm>
            <a:prstGeom prst="rect">
              <a:avLst/>
            </a:prstGeom>
            <a:noFill/>
            <a:ln w="9525">
              <a:solidFill>
                <a:schemeClr val="tx1"/>
              </a:solidFill>
              <a:miter lim="800000"/>
              <a:headEnd/>
              <a:tailEnd/>
            </a:ln>
          </p:spPr>
        </p:pic>
        <p:pic>
          <p:nvPicPr>
            <p:cNvPr id="7" name="Picture 5" descr="Traditional Server"/>
            <p:cNvPicPr>
              <a:picLocks noChangeAspect="1" noChangeArrowheads="1"/>
            </p:cNvPicPr>
            <p:nvPr/>
          </p:nvPicPr>
          <p:blipFill>
            <a:blip r:embed="rId2"/>
            <a:srcRect/>
            <a:stretch>
              <a:fillRect/>
            </a:stretch>
          </p:blipFill>
          <p:spPr bwMode="auto">
            <a:xfrm>
              <a:off x="4775200" y="1719263"/>
              <a:ext cx="1476375" cy="2667000"/>
            </a:xfrm>
            <a:prstGeom prst="rect">
              <a:avLst/>
            </a:prstGeom>
            <a:noFill/>
            <a:ln w="9525">
              <a:solidFill>
                <a:schemeClr val="tx1"/>
              </a:solidFill>
              <a:miter lim="800000"/>
              <a:headEnd/>
              <a:tailEnd/>
            </a:ln>
          </p:spPr>
        </p:pic>
        <p:pic>
          <p:nvPicPr>
            <p:cNvPr id="8" name="Picture 6" descr="Traditional Server"/>
            <p:cNvPicPr>
              <a:picLocks noChangeAspect="1" noChangeArrowheads="1"/>
            </p:cNvPicPr>
            <p:nvPr/>
          </p:nvPicPr>
          <p:blipFill>
            <a:blip r:embed="rId2"/>
            <a:srcRect/>
            <a:stretch>
              <a:fillRect/>
            </a:stretch>
          </p:blipFill>
          <p:spPr bwMode="auto">
            <a:xfrm>
              <a:off x="6781800" y="1719263"/>
              <a:ext cx="1476375" cy="2667000"/>
            </a:xfrm>
            <a:prstGeom prst="rect">
              <a:avLst/>
            </a:prstGeom>
            <a:noFill/>
            <a:ln w="9525">
              <a:solidFill>
                <a:schemeClr val="tx1"/>
              </a:solidFill>
              <a:miter lim="800000"/>
              <a:headEnd/>
              <a:tailEnd/>
            </a:ln>
          </p:spPr>
        </p:pic>
        <p:sp>
          <p:nvSpPr>
            <p:cNvPr id="9" name="Text Box 7"/>
            <p:cNvSpPr txBox="1">
              <a:spLocks noChangeArrowheads="1"/>
            </p:cNvSpPr>
            <p:nvPr/>
          </p:nvSpPr>
          <p:spPr bwMode="auto">
            <a:xfrm>
              <a:off x="914400" y="4876800"/>
              <a:ext cx="1524000" cy="1192213"/>
            </a:xfrm>
            <a:prstGeom prst="rect">
              <a:avLst/>
            </a:prstGeom>
            <a:noFill/>
            <a:ln w="9525">
              <a:noFill/>
              <a:miter lim="800000"/>
              <a:headEnd/>
              <a:tailEnd/>
            </a:ln>
          </p:spPr>
          <p:txBody>
            <a:bodyPr>
              <a:spAutoFit/>
            </a:bodyPr>
            <a:lstStyle/>
            <a:p>
              <a:pPr algn="ctr" eaLnBrk="1" hangingPunct="1">
                <a:spcBef>
                  <a:spcPct val="50000"/>
                </a:spcBef>
              </a:pPr>
              <a:r>
                <a:rPr lang="en-US" b="1">
                  <a:latin typeface="Arial" charset="0"/>
                </a:rPr>
                <a:t>Web Server</a:t>
              </a:r>
            </a:p>
            <a:p>
              <a:pPr algn="ctr" eaLnBrk="1" hangingPunct="1">
                <a:spcBef>
                  <a:spcPct val="50000"/>
                </a:spcBef>
              </a:pPr>
              <a:r>
                <a:rPr lang="en-US" b="1">
                  <a:latin typeface="Arial" charset="0"/>
                </a:rPr>
                <a:t>Windows</a:t>
              </a:r>
            </a:p>
            <a:p>
              <a:pPr algn="ctr" eaLnBrk="1" hangingPunct="1">
                <a:spcBef>
                  <a:spcPct val="50000"/>
                </a:spcBef>
              </a:pPr>
              <a:r>
                <a:rPr lang="en-US" b="1">
                  <a:latin typeface="Arial" charset="0"/>
                </a:rPr>
                <a:t>IIS</a:t>
              </a:r>
            </a:p>
          </p:txBody>
        </p:sp>
        <p:sp>
          <p:nvSpPr>
            <p:cNvPr id="10" name="Text Box 8"/>
            <p:cNvSpPr txBox="1">
              <a:spLocks noChangeArrowheads="1"/>
            </p:cNvSpPr>
            <p:nvPr/>
          </p:nvSpPr>
          <p:spPr bwMode="auto">
            <a:xfrm>
              <a:off x="2819400" y="4876800"/>
              <a:ext cx="1524000" cy="779463"/>
            </a:xfrm>
            <a:prstGeom prst="rect">
              <a:avLst/>
            </a:prstGeom>
            <a:noFill/>
            <a:ln w="9525">
              <a:noFill/>
              <a:miter lim="800000"/>
              <a:headEnd/>
              <a:tailEnd/>
            </a:ln>
          </p:spPr>
          <p:txBody>
            <a:bodyPr>
              <a:spAutoFit/>
            </a:bodyPr>
            <a:lstStyle/>
            <a:p>
              <a:pPr algn="ctr" eaLnBrk="1" hangingPunct="1">
                <a:spcBef>
                  <a:spcPct val="50000"/>
                </a:spcBef>
              </a:pPr>
              <a:r>
                <a:rPr lang="en-US" b="1">
                  <a:solidFill>
                    <a:srgbClr val="FF0000"/>
                  </a:solidFill>
                  <a:latin typeface="Arial" charset="0"/>
                </a:rPr>
                <a:t>App Server</a:t>
              </a:r>
            </a:p>
            <a:p>
              <a:pPr algn="ctr" eaLnBrk="1" hangingPunct="1">
                <a:spcBef>
                  <a:spcPct val="50000"/>
                </a:spcBef>
              </a:pPr>
              <a:r>
                <a:rPr lang="en-US" b="1">
                  <a:solidFill>
                    <a:srgbClr val="FF0000"/>
                  </a:solidFill>
                  <a:latin typeface="Arial" charset="0"/>
                </a:rPr>
                <a:t>DOWN!</a:t>
              </a:r>
            </a:p>
          </p:txBody>
        </p:sp>
        <p:sp>
          <p:nvSpPr>
            <p:cNvPr id="11" name="Text Box 9"/>
            <p:cNvSpPr txBox="1">
              <a:spLocks noChangeArrowheads="1"/>
            </p:cNvSpPr>
            <p:nvPr/>
          </p:nvSpPr>
          <p:spPr bwMode="auto">
            <a:xfrm>
              <a:off x="4724400" y="4876800"/>
              <a:ext cx="1524000" cy="1192213"/>
            </a:xfrm>
            <a:prstGeom prst="rect">
              <a:avLst/>
            </a:prstGeom>
            <a:noFill/>
            <a:ln w="9525">
              <a:noFill/>
              <a:miter lim="800000"/>
              <a:headEnd/>
              <a:tailEnd/>
            </a:ln>
          </p:spPr>
          <p:txBody>
            <a:bodyPr>
              <a:spAutoFit/>
            </a:bodyPr>
            <a:lstStyle/>
            <a:p>
              <a:pPr algn="ctr" eaLnBrk="1" hangingPunct="1">
                <a:spcBef>
                  <a:spcPct val="50000"/>
                </a:spcBef>
              </a:pPr>
              <a:r>
                <a:rPr lang="en-US" b="1">
                  <a:latin typeface="Arial" charset="0"/>
                </a:rPr>
                <a:t>DB Server</a:t>
              </a:r>
            </a:p>
            <a:p>
              <a:pPr algn="ctr" eaLnBrk="1" hangingPunct="1">
                <a:spcBef>
                  <a:spcPct val="50000"/>
                </a:spcBef>
              </a:pPr>
              <a:r>
                <a:rPr lang="en-US" b="1">
                  <a:latin typeface="Arial" charset="0"/>
                </a:rPr>
                <a:t>Linux</a:t>
              </a:r>
            </a:p>
            <a:p>
              <a:pPr algn="ctr" eaLnBrk="1" hangingPunct="1">
                <a:spcBef>
                  <a:spcPct val="50000"/>
                </a:spcBef>
              </a:pPr>
              <a:r>
                <a:rPr lang="en-US" b="1">
                  <a:latin typeface="Arial" charset="0"/>
                </a:rPr>
                <a:t>MySQL</a:t>
              </a:r>
            </a:p>
          </p:txBody>
        </p:sp>
        <p:sp>
          <p:nvSpPr>
            <p:cNvPr id="12" name="Text Box 10"/>
            <p:cNvSpPr txBox="1">
              <a:spLocks noChangeArrowheads="1"/>
            </p:cNvSpPr>
            <p:nvPr/>
          </p:nvSpPr>
          <p:spPr bwMode="auto">
            <a:xfrm>
              <a:off x="6705600" y="4876800"/>
              <a:ext cx="1524000" cy="1192213"/>
            </a:xfrm>
            <a:prstGeom prst="rect">
              <a:avLst/>
            </a:prstGeom>
            <a:noFill/>
            <a:ln w="9525">
              <a:noFill/>
              <a:miter lim="800000"/>
              <a:headEnd/>
              <a:tailEnd/>
            </a:ln>
          </p:spPr>
          <p:txBody>
            <a:bodyPr>
              <a:spAutoFit/>
            </a:bodyPr>
            <a:lstStyle/>
            <a:p>
              <a:pPr algn="ctr" eaLnBrk="1" hangingPunct="1">
                <a:spcBef>
                  <a:spcPct val="50000"/>
                </a:spcBef>
              </a:pPr>
              <a:r>
                <a:rPr lang="en-US" b="1">
                  <a:latin typeface="Arial" charset="0"/>
                </a:rPr>
                <a:t>EMail</a:t>
              </a:r>
            </a:p>
            <a:p>
              <a:pPr algn="ctr" eaLnBrk="1" hangingPunct="1">
                <a:spcBef>
                  <a:spcPct val="50000"/>
                </a:spcBef>
              </a:pPr>
              <a:r>
                <a:rPr lang="en-US" b="1">
                  <a:latin typeface="Arial" charset="0"/>
                </a:rPr>
                <a:t>Windows</a:t>
              </a:r>
            </a:p>
            <a:p>
              <a:pPr algn="ctr" eaLnBrk="1" hangingPunct="1">
                <a:spcBef>
                  <a:spcPct val="50000"/>
                </a:spcBef>
              </a:pPr>
              <a:r>
                <a:rPr lang="en-US" b="1">
                  <a:latin typeface="Arial" charset="0"/>
                </a:rPr>
                <a:t>Exchange</a:t>
              </a:r>
            </a:p>
          </p:txBody>
        </p:sp>
        <p:sp>
          <p:nvSpPr>
            <p:cNvPr id="13" name="Line 11"/>
            <p:cNvSpPr>
              <a:spLocks noChangeShapeType="1"/>
            </p:cNvSpPr>
            <p:nvPr/>
          </p:nvSpPr>
          <p:spPr bwMode="auto">
            <a:xfrm flipH="1" flipV="1">
              <a:off x="2743200" y="1600200"/>
              <a:ext cx="1676400" cy="2971800"/>
            </a:xfrm>
            <a:prstGeom prst="line">
              <a:avLst/>
            </a:prstGeom>
            <a:noFill/>
            <a:ln w="76200">
              <a:solidFill>
                <a:srgbClr val="FF0000"/>
              </a:solidFill>
              <a:round/>
              <a:headEnd/>
              <a:tailEnd/>
            </a:ln>
          </p:spPr>
          <p:txBody>
            <a:bodyPr/>
            <a:lstStyle/>
            <a:p>
              <a:endParaRPr lang="en-US"/>
            </a:p>
          </p:txBody>
        </p:sp>
        <p:sp>
          <p:nvSpPr>
            <p:cNvPr id="14" name="Line 11"/>
            <p:cNvSpPr>
              <a:spLocks noChangeShapeType="1"/>
            </p:cNvSpPr>
            <p:nvPr/>
          </p:nvSpPr>
          <p:spPr bwMode="auto">
            <a:xfrm flipV="1">
              <a:off x="2743200" y="1600200"/>
              <a:ext cx="1676400" cy="2971800"/>
            </a:xfrm>
            <a:prstGeom prst="line">
              <a:avLst/>
            </a:prstGeom>
            <a:noFill/>
            <a:ln w="76200">
              <a:solidFill>
                <a:srgbClr val="FF0000"/>
              </a:solidFill>
              <a:round/>
              <a:headEnd/>
              <a:tailEnd/>
            </a:ln>
          </p:spPr>
          <p:txBody>
            <a:bodyPr/>
            <a:lstStyle/>
            <a:p>
              <a:endParaRPr 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400">
                <a:latin typeface="Times New Roman" pitchFamily="18" charset="0"/>
                <a:cs typeface="Times New Roman" pitchFamily="18" charset="0"/>
              </a:rPr>
              <a:t>System Administrators often talk about servers as a whole unit that includes the hardware, the OS, the storage, and the applications.</a:t>
            </a:r>
          </a:p>
          <a:p>
            <a:pPr algn="just"/>
            <a:r>
              <a:rPr lang="en-US" sz="2400">
                <a:solidFill>
                  <a:srgbClr val="FF0000"/>
                </a:solidFill>
                <a:latin typeface="Times New Roman" pitchFamily="18" charset="0"/>
                <a:cs typeface="Times New Roman" pitchFamily="18" charset="0"/>
              </a:rPr>
              <a:t>Servers are often referred to by their function </a:t>
            </a:r>
            <a:r>
              <a:rPr lang="en-US" sz="2400">
                <a:latin typeface="Times New Roman" pitchFamily="18" charset="0"/>
                <a:cs typeface="Times New Roman" pitchFamily="18" charset="0"/>
              </a:rPr>
              <a:t>i.e. the Exchange server, the SQL server, the File server, etc.</a:t>
            </a:r>
          </a:p>
          <a:p>
            <a:pPr algn="just"/>
            <a:r>
              <a:rPr lang="en-US" sz="2400">
                <a:latin typeface="Times New Roman" pitchFamily="18" charset="0"/>
                <a:cs typeface="Times New Roman" pitchFamily="18" charset="0"/>
              </a:rPr>
              <a:t>If the File server fills up, or the Exchange server becomes overtaxed, then the System Administrators must add in a new server.</a:t>
            </a:r>
          </a:p>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z="2400">
                <a:latin typeface="Times New Roman" pitchFamily="18" charset="0"/>
                <a:cs typeface="Times New Roman" pitchFamily="18" charset="0"/>
              </a:rPr>
              <a:t>Unless there are multiple servers, </a:t>
            </a:r>
            <a:r>
              <a:rPr lang="en-US" sz="2400">
                <a:solidFill>
                  <a:srgbClr val="FF0000"/>
                </a:solidFill>
                <a:latin typeface="Times New Roman" pitchFamily="18" charset="0"/>
                <a:cs typeface="Times New Roman" pitchFamily="18" charset="0"/>
              </a:rPr>
              <a:t>if a service experiences a hardware failure, then the service is down.</a:t>
            </a:r>
          </a:p>
          <a:p>
            <a:pPr algn="just"/>
            <a:r>
              <a:rPr lang="en-US" sz="2400">
                <a:latin typeface="Times New Roman" pitchFamily="18" charset="0"/>
                <a:cs typeface="Times New Roman" pitchFamily="18" charset="0"/>
              </a:rPr>
              <a:t>System </a:t>
            </a:r>
            <a:r>
              <a:rPr lang="en-US" sz="2400" err="1">
                <a:latin typeface="Times New Roman" pitchFamily="18" charset="0"/>
                <a:cs typeface="Times New Roman" pitchFamily="18" charset="0"/>
              </a:rPr>
              <a:t>Admins</a:t>
            </a:r>
            <a:r>
              <a:rPr lang="en-US" sz="2400">
                <a:latin typeface="Times New Roman" pitchFamily="18" charset="0"/>
                <a:cs typeface="Times New Roman" pitchFamily="18" charset="0"/>
              </a:rPr>
              <a:t> can </a:t>
            </a:r>
            <a:r>
              <a:rPr lang="en-US" sz="2400">
                <a:solidFill>
                  <a:srgbClr val="FF0066"/>
                </a:solidFill>
                <a:latin typeface="Times New Roman" pitchFamily="18" charset="0"/>
                <a:cs typeface="Times New Roman" pitchFamily="18" charset="0"/>
              </a:rPr>
              <a:t>implement clusters of servers </a:t>
            </a:r>
            <a:r>
              <a:rPr lang="en-US" sz="2400">
                <a:latin typeface="Times New Roman" pitchFamily="18" charset="0"/>
                <a:cs typeface="Times New Roman" pitchFamily="18" charset="0"/>
              </a:rPr>
              <a:t>to make them more fault tolerant.  </a:t>
            </a:r>
          </a:p>
          <a:p>
            <a:pPr algn="just"/>
            <a:r>
              <a:rPr lang="en-US" sz="2400">
                <a:latin typeface="Times New Roman" pitchFamily="18" charset="0"/>
                <a:cs typeface="Times New Roman" pitchFamily="18" charset="0"/>
              </a:rPr>
              <a:t>However, even clusters have limits on their scalability, and not all applications work in a clustered environment.</a:t>
            </a:r>
          </a:p>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Virtual server concept</a:t>
            </a:r>
            <a:endParaRPr lang="en-US"/>
          </a:p>
        </p:txBody>
      </p:sp>
      <p:pic>
        <p:nvPicPr>
          <p:cNvPr id="4" name="Content Placeholder 3" descr="Virtual Server"/>
          <p:cNvPicPr>
            <a:picLocks noGrp="1" noChangeAspect="1" noChangeArrowheads="1"/>
          </p:cNvPicPr>
          <p:nvPr>
            <p:ph idx="1"/>
          </p:nvPr>
        </p:nvPicPr>
        <p:blipFill>
          <a:blip r:embed="rId2"/>
          <a:srcRect/>
          <a:stretch>
            <a:fillRect/>
          </a:stretch>
        </p:blipFill>
        <p:spPr>
          <a:xfrm>
            <a:off x="500034" y="1500174"/>
            <a:ext cx="8229600" cy="3588140"/>
          </a:xfrm>
          <a:noFill/>
        </p:spPr>
      </p:pic>
      <p:sp>
        <p:nvSpPr>
          <p:cNvPr id="5" name="TextBox 4"/>
          <p:cNvSpPr txBox="1"/>
          <p:nvPr/>
        </p:nvSpPr>
        <p:spPr>
          <a:xfrm>
            <a:off x="428596" y="5500702"/>
            <a:ext cx="8215370" cy="646331"/>
          </a:xfrm>
          <a:prstGeom prst="rect">
            <a:avLst/>
          </a:prstGeom>
          <a:noFill/>
        </p:spPr>
        <p:txBody>
          <a:bodyPr wrap="square" rtlCol="0">
            <a:spAutoFit/>
          </a:bodyPr>
          <a:lstStyle/>
          <a:p>
            <a:r>
              <a:rPr lang="en-US" b="1">
                <a:latin typeface="Arial" charset="0"/>
              </a:rPr>
              <a:t>Virtual Machine Monitor (VMM) layer between </a:t>
            </a:r>
            <a:r>
              <a:rPr lang="en-US" b="1" i="1">
                <a:latin typeface="Arial" charset="0"/>
              </a:rPr>
              <a:t>Guest OS</a:t>
            </a:r>
            <a:r>
              <a:rPr lang="en-US" b="1">
                <a:latin typeface="Arial" charset="0"/>
              </a:rPr>
              <a:t> and hardware </a:t>
            </a:r>
          </a:p>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Virtual server</a:t>
            </a:r>
            <a:endParaRPr lang="en-US"/>
          </a:p>
        </p:txBody>
      </p:sp>
      <p:sp>
        <p:nvSpPr>
          <p:cNvPr id="3" name="Content Placeholder 2"/>
          <p:cNvSpPr>
            <a:spLocks noGrp="1"/>
          </p:cNvSpPr>
          <p:nvPr>
            <p:ph idx="1"/>
          </p:nvPr>
        </p:nvSpPr>
        <p:spPr/>
        <p:txBody>
          <a:bodyPr>
            <a:normAutofit/>
          </a:bodyPr>
          <a:lstStyle/>
          <a:p>
            <a:pPr>
              <a:lnSpc>
                <a:spcPct val="90000"/>
              </a:lnSpc>
            </a:pPr>
            <a:r>
              <a:rPr lang="en-US" sz="2400">
                <a:solidFill>
                  <a:srgbClr val="FF0066"/>
                </a:solidFill>
                <a:latin typeface="Times New Roman" pitchFamily="18" charset="0"/>
                <a:cs typeface="Times New Roman" pitchFamily="18" charset="0"/>
              </a:rPr>
              <a:t>Virtual servers seek to encapsulate the server software away from the hardware</a:t>
            </a:r>
          </a:p>
          <a:p>
            <a:pPr lvl="1">
              <a:lnSpc>
                <a:spcPct val="90000"/>
              </a:lnSpc>
            </a:pPr>
            <a:r>
              <a:rPr lang="en-US" sz="2400">
                <a:latin typeface="Times New Roman" pitchFamily="18" charset="0"/>
                <a:cs typeface="Times New Roman" pitchFamily="18" charset="0"/>
              </a:rPr>
              <a:t>This includes the OS, the applications, and the storage for that server.</a:t>
            </a:r>
          </a:p>
          <a:p>
            <a:pPr>
              <a:lnSpc>
                <a:spcPct val="90000"/>
              </a:lnSpc>
            </a:pPr>
            <a:r>
              <a:rPr lang="en-US" sz="2400">
                <a:latin typeface="Times New Roman" pitchFamily="18" charset="0"/>
                <a:cs typeface="Times New Roman" pitchFamily="18" charset="0"/>
              </a:rPr>
              <a:t>Servers end up as </a:t>
            </a:r>
            <a:r>
              <a:rPr lang="en-US" sz="2400">
                <a:solidFill>
                  <a:srgbClr val="FF0000"/>
                </a:solidFill>
                <a:latin typeface="Times New Roman" pitchFamily="18" charset="0"/>
                <a:cs typeface="Times New Roman" pitchFamily="18" charset="0"/>
              </a:rPr>
              <a:t>mere files </a:t>
            </a:r>
            <a:r>
              <a:rPr lang="en-US" sz="2400">
                <a:latin typeface="Times New Roman" pitchFamily="18" charset="0"/>
                <a:cs typeface="Times New Roman" pitchFamily="18" charset="0"/>
              </a:rPr>
              <a:t>stored on a physical box, or in enterprise storage.</a:t>
            </a:r>
          </a:p>
          <a:p>
            <a:pPr>
              <a:lnSpc>
                <a:spcPct val="90000"/>
              </a:lnSpc>
            </a:pPr>
            <a:r>
              <a:rPr lang="en-US" sz="2400">
                <a:latin typeface="Times New Roman" pitchFamily="18" charset="0"/>
                <a:cs typeface="Times New Roman" pitchFamily="18" charset="0"/>
              </a:rPr>
              <a:t>A virtual server can be serviced by one or more hosts, and one host may house more than one virtual server.</a:t>
            </a:r>
          </a:p>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Virtual server</a:t>
            </a:r>
            <a:endParaRPr lang="en-US"/>
          </a:p>
        </p:txBody>
      </p:sp>
      <p:sp>
        <p:nvSpPr>
          <p:cNvPr id="3" name="Content Placeholder 2"/>
          <p:cNvSpPr>
            <a:spLocks noGrp="1"/>
          </p:cNvSpPr>
          <p:nvPr>
            <p:ph idx="1"/>
          </p:nvPr>
        </p:nvSpPr>
        <p:spPr/>
        <p:txBody>
          <a:bodyPr/>
          <a:lstStyle/>
          <a:p>
            <a:pPr algn="just">
              <a:lnSpc>
                <a:spcPct val="90000"/>
              </a:lnSpc>
            </a:pPr>
            <a:r>
              <a:rPr lang="en-US" sz="2400">
                <a:latin typeface="Times New Roman" pitchFamily="18" charset="0"/>
                <a:cs typeface="Times New Roman" pitchFamily="18" charset="0"/>
              </a:rPr>
              <a:t>Virtual servers can still be referred to by their function i.e. email server, database server, etc.</a:t>
            </a:r>
          </a:p>
          <a:p>
            <a:pPr algn="just">
              <a:lnSpc>
                <a:spcPct val="90000"/>
              </a:lnSpc>
            </a:pPr>
            <a:r>
              <a:rPr lang="en-US" sz="2400">
                <a:latin typeface="Times New Roman" pitchFamily="18" charset="0"/>
                <a:cs typeface="Times New Roman" pitchFamily="18" charset="0"/>
              </a:rPr>
              <a:t>If the environment is built correctly, virtual servers will not be affected by the loss of a host.</a:t>
            </a:r>
          </a:p>
          <a:p>
            <a:pPr algn="just">
              <a:lnSpc>
                <a:spcPct val="90000"/>
              </a:lnSpc>
            </a:pPr>
            <a:r>
              <a:rPr lang="en-US" sz="2400">
                <a:latin typeface="Times New Roman" pitchFamily="18" charset="0"/>
                <a:cs typeface="Times New Roman" pitchFamily="18" charset="0"/>
              </a:rPr>
              <a:t>Hosts may be removed and introduced almost at will to accommodate maintenance.</a:t>
            </a:r>
          </a:p>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Virtual server</a:t>
            </a:r>
            <a:endParaRPr lang="en-US"/>
          </a:p>
        </p:txBody>
      </p:sp>
      <p:sp>
        <p:nvSpPr>
          <p:cNvPr id="3" name="Content Placeholder 2"/>
          <p:cNvSpPr>
            <a:spLocks noGrp="1"/>
          </p:cNvSpPr>
          <p:nvPr>
            <p:ph idx="1"/>
          </p:nvPr>
        </p:nvSpPr>
        <p:spPr/>
        <p:txBody>
          <a:bodyPr/>
          <a:lstStyle/>
          <a:p>
            <a:pPr algn="just"/>
            <a:r>
              <a:rPr lang="en-US" sz="2400">
                <a:latin typeface="Times New Roman" pitchFamily="18" charset="0"/>
                <a:cs typeface="Times New Roman" pitchFamily="18" charset="0"/>
              </a:rPr>
              <a:t>Virtual servers can be </a:t>
            </a:r>
            <a:r>
              <a:rPr lang="en-US" sz="2400">
                <a:solidFill>
                  <a:srgbClr val="FF0000"/>
                </a:solidFill>
                <a:latin typeface="Times New Roman" pitchFamily="18" charset="0"/>
                <a:cs typeface="Times New Roman" pitchFamily="18" charset="0"/>
              </a:rPr>
              <a:t>scaled out easily.</a:t>
            </a:r>
          </a:p>
          <a:p>
            <a:pPr lvl="1" algn="just"/>
            <a:r>
              <a:rPr lang="en-US" sz="2400">
                <a:latin typeface="Times New Roman" pitchFamily="18" charset="0"/>
                <a:cs typeface="Times New Roman" pitchFamily="18" charset="0"/>
              </a:rPr>
              <a:t>If the administrators find that the resources supporting a virtual server are being taxed too much, they can adjust the amount of resources allocated to that virtual server</a:t>
            </a:r>
          </a:p>
          <a:p>
            <a:pPr algn="just"/>
            <a:r>
              <a:rPr lang="en-US" sz="2400">
                <a:latin typeface="Times New Roman" pitchFamily="18" charset="0"/>
                <a:cs typeface="Times New Roman" pitchFamily="18" charset="0"/>
              </a:rPr>
              <a:t>Server templates can be created in a virtual environment to be used to create multiple, identical virtual servers</a:t>
            </a:r>
          </a:p>
          <a:p>
            <a:pPr algn="just"/>
            <a:r>
              <a:rPr lang="en-US" sz="2400">
                <a:latin typeface="Times New Roman" pitchFamily="18" charset="0"/>
                <a:cs typeface="Times New Roman" pitchFamily="18" charset="0"/>
              </a:rPr>
              <a:t>Virtual servers themselves can be </a:t>
            </a:r>
            <a:r>
              <a:rPr lang="en-US" sz="2400">
                <a:solidFill>
                  <a:srgbClr val="FF0000"/>
                </a:solidFill>
                <a:latin typeface="Times New Roman" pitchFamily="18" charset="0"/>
                <a:cs typeface="Times New Roman" pitchFamily="18" charset="0"/>
              </a:rPr>
              <a:t>migrated</a:t>
            </a:r>
            <a:r>
              <a:rPr lang="en-US" sz="2400">
                <a:latin typeface="Times New Roman" pitchFamily="18" charset="0"/>
                <a:cs typeface="Times New Roman" pitchFamily="18" charset="0"/>
              </a:rPr>
              <a:t> from host to host almost at will.</a:t>
            </a:r>
          </a:p>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Virtual server</a:t>
            </a:r>
            <a:endParaRPr lang="en-US"/>
          </a:p>
        </p:txBody>
      </p:sp>
      <p:sp>
        <p:nvSpPr>
          <p:cNvPr id="3" name="Content Placeholder 2"/>
          <p:cNvSpPr>
            <a:spLocks noGrp="1"/>
          </p:cNvSpPr>
          <p:nvPr>
            <p:ph idx="1"/>
          </p:nvPr>
        </p:nvSpPr>
        <p:spPr/>
        <p:txBody>
          <a:bodyPr>
            <a:normAutofit fontScale="92500" lnSpcReduction="10000"/>
          </a:bodyPr>
          <a:lstStyle/>
          <a:p>
            <a:pPr lvl="1">
              <a:buNone/>
            </a:pPr>
            <a:r>
              <a:rPr lang="en-GB" sz="2400" b="1">
                <a:latin typeface="Times New Roman" pitchFamily="18" charset="0"/>
                <a:cs typeface="Times New Roman" pitchFamily="18" charset="0"/>
              </a:rPr>
              <a:t>Advantages</a:t>
            </a:r>
            <a:endParaRPr lang="en-US" sz="2400" b="1">
              <a:latin typeface="Times New Roman" pitchFamily="18" charset="0"/>
              <a:cs typeface="Times New Roman" pitchFamily="18" charset="0"/>
            </a:endParaRPr>
          </a:p>
          <a:p>
            <a:pPr lvl="1"/>
            <a:r>
              <a:rPr lang="en-US" sz="2400">
                <a:latin typeface="Times New Roman" pitchFamily="18" charset="0"/>
                <a:cs typeface="Times New Roman" pitchFamily="18" charset="0"/>
              </a:rPr>
              <a:t>Resource pooling</a:t>
            </a:r>
          </a:p>
          <a:p>
            <a:pPr lvl="1"/>
            <a:r>
              <a:rPr lang="en-US" sz="2400">
                <a:latin typeface="Times New Roman" pitchFamily="18" charset="0"/>
                <a:cs typeface="Times New Roman" pitchFamily="18" charset="0"/>
              </a:rPr>
              <a:t>Highly redundant</a:t>
            </a:r>
          </a:p>
          <a:p>
            <a:pPr lvl="1"/>
            <a:r>
              <a:rPr lang="en-US" sz="2400">
                <a:latin typeface="Times New Roman" pitchFamily="18" charset="0"/>
                <a:cs typeface="Times New Roman" pitchFamily="18" charset="0"/>
              </a:rPr>
              <a:t>Highly available</a:t>
            </a:r>
          </a:p>
          <a:p>
            <a:pPr lvl="1"/>
            <a:r>
              <a:rPr lang="en-US" sz="2400">
                <a:latin typeface="Times New Roman" pitchFamily="18" charset="0"/>
                <a:cs typeface="Times New Roman" pitchFamily="18" charset="0"/>
              </a:rPr>
              <a:t>Rapidly deploy new servers</a:t>
            </a:r>
          </a:p>
          <a:p>
            <a:pPr lvl="1"/>
            <a:r>
              <a:rPr lang="en-US" sz="2400">
                <a:latin typeface="Times New Roman" pitchFamily="18" charset="0"/>
                <a:cs typeface="Times New Roman" pitchFamily="18" charset="0"/>
              </a:rPr>
              <a:t>Easy to deploy</a:t>
            </a:r>
          </a:p>
          <a:p>
            <a:pPr lvl="1"/>
            <a:r>
              <a:rPr lang="en-US" sz="2400">
                <a:latin typeface="Times New Roman" pitchFamily="18" charset="0"/>
                <a:cs typeface="Times New Roman" pitchFamily="18" charset="0"/>
              </a:rPr>
              <a:t>Reconfigurable while services are running</a:t>
            </a:r>
          </a:p>
          <a:p>
            <a:pPr lvl="1"/>
            <a:r>
              <a:rPr lang="en-US" sz="2400">
                <a:latin typeface="Times New Roman" pitchFamily="18" charset="0"/>
                <a:cs typeface="Times New Roman" pitchFamily="18" charset="0"/>
              </a:rPr>
              <a:t>Optimizes physical resources by doing more with less</a:t>
            </a:r>
          </a:p>
          <a:p>
            <a:pPr lvl="1">
              <a:buNone/>
            </a:pPr>
            <a:r>
              <a:rPr lang="en-GB" sz="2400" b="1">
                <a:latin typeface="Times New Roman" pitchFamily="18" charset="0"/>
                <a:cs typeface="Times New Roman" pitchFamily="18" charset="0"/>
              </a:rPr>
              <a:t>Disadvantages</a:t>
            </a:r>
          </a:p>
          <a:p>
            <a:pPr lvl="1"/>
            <a:r>
              <a:rPr lang="en-US" sz="2400">
                <a:latin typeface="Times New Roman" pitchFamily="18" charset="0"/>
                <a:cs typeface="Times New Roman" pitchFamily="18" charset="0"/>
              </a:rPr>
              <a:t>Slightly harder to conceptualize</a:t>
            </a:r>
          </a:p>
          <a:p>
            <a:pPr lvl="1"/>
            <a:r>
              <a:rPr lang="en-US" sz="2400">
                <a:latin typeface="Times New Roman" pitchFamily="18" charset="0"/>
                <a:cs typeface="Times New Roman" pitchFamily="18" charset="0"/>
              </a:rPr>
              <a:t>Slightly more costly (must buy hardware, OS, Apps, and now the abstraction layer)</a:t>
            </a:r>
          </a:p>
          <a:p>
            <a:pPr lvl="1"/>
            <a:endParaRPr lang="en-US" sz="2000"/>
          </a:p>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Data virtualization</a:t>
            </a:r>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1071538" y="1910555"/>
            <a:ext cx="6715172" cy="4565872"/>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atin typeface="Times New Roman" pitchFamily="18" charset="0"/>
                <a:cs typeface="Times New Roman" pitchFamily="18" charset="0"/>
              </a:rPr>
              <a:t>After virtualization</a:t>
            </a:r>
            <a:endParaRPr lang="en-US">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a:srcRect/>
          <a:stretch>
            <a:fillRect/>
          </a:stretch>
        </p:blipFill>
        <p:spPr bwMode="auto">
          <a:xfrm>
            <a:off x="1857356" y="1333207"/>
            <a:ext cx="5214974" cy="4860213"/>
          </a:xfrm>
          <a:prstGeom prst="rect">
            <a:avLst/>
          </a:prstGeom>
          <a:noFill/>
          <a:ln w="9525">
            <a:noFill/>
            <a:miter lim="800000"/>
            <a:headEnd/>
            <a:tailEnd/>
          </a:ln>
          <a:effectLst/>
        </p:spPr>
      </p:pic>
      <p:sp>
        <p:nvSpPr>
          <p:cNvPr id="5" name="TextBox 4"/>
          <p:cNvSpPr txBox="1"/>
          <p:nvPr/>
        </p:nvSpPr>
        <p:spPr>
          <a:xfrm>
            <a:off x="1285852" y="6286520"/>
            <a:ext cx="6500858" cy="369332"/>
          </a:xfrm>
          <a:prstGeom prst="rect">
            <a:avLst/>
          </a:prstGeom>
          <a:noFill/>
        </p:spPr>
        <p:txBody>
          <a:bodyPr wrap="square" rtlCol="0">
            <a:spAutoFit/>
          </a:bodyPr>
          <a:lstStyle/>
          <a:p>
            <a:pPr algn="ctr"/>
            <a:r>
              <a:rPr lang="en-GB">
                <a:latin typeface="Times New Roman" pitchFamily="18" charset="0"/>
                <a:cs typeface="Times New Roman" pitchFamily="18" charset="0"/>
              </a:rPr>
              <a:t>Fig2. After virtualization</a:t>
            </a:r>
            <a:endParaRPr lang="en-US">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r>
              <a:rPr lang="en-US" b="1"/>
              <a:t>Data virtualization: </a:t>
            </a:r>
            <a:endParaRPr lang="en-US"/>
          </a:p>
        </p:txBody>
      </p:sp>
      <p:sp>
        <p:nvSpPr>
          <p:cNvPr id="3" name="Content Placeholder 2"/>
          <p:cNvSpPr>
            <a:spLocks noGrp="1"/>
          </p:cNvSpPr>
          <p:nvPr>
            <p:ph idx="1"/>
          </p:nvPr>
        </p:nvSpPr>
        <p:spPr/>
        <p:txBody>
          <a:bodyPr>
            <a:normAutofit/>
          </a:bodyPr>
          <a:lstStyle/>
          <a:p>
            <a:pPr algn="just"/>
            <a:r>
              <a:rPr lang="en-GB" sz="2400">
                <a:latin typeface="Times New Roman" pitchFamily="18" charset="0"/>
                <a:cs typeface="Times New Roman" pitchFamily="18" charset="0"/>
              </a:rPr>
              <a:t>This is the kind of virtualization in which the data is collected from various sources and managed that at a single place without knowing more about the technical information like how data is collected, stored &amp; formatted then arranged that data logically </a:t>
            </a:r>
          </a:p>
          <a:p>
            <a:pPr algn="just"/>
            <a:r>
              <a:rPr lang="en-GB" sz="2400">
                <a:latin typeface="Times New Roman" pitchFamily="18" charset="0"/>
                <a:cs typeface="Times New Roman" pitchFamily="18" charset="0"/>
              </a:rPr>
              <a:t>so that its virtual view can be accessed by its interested people and stakeholders, and users through the various cloud services remotely. </a:t>
            </a:r>
          </a:p>
          <a:p>
            <a:pPr algn="just"/>
            <a:r>
              <a:rPr lang="en-GB" sz="2400">
                <a:latin typeface="Times New Roman" pitchFamily="18" charset="0"/>
                <a:cs typeface="Times New Roman" pitchFamily="18" charset="0"/>
              </a:rPr>
              <a:t>Many big giant companies are providing their services like Oracle, IBM, At scale, </a:t>
            </a:r>
            <a:r>
              <a:rPr lang="en-GB" sz="2400" err="1">
                <a:latin typeface="Times New Roman" pitchFamily="18" charset="0"/>
                <a:cs typeface="Times New Roman" pitchFamily="18" charset="0"/>
              </a:rPr>
              <a:t>Cdata</a:t>
            </a:r>
            <a:r>
              <a:rPr lang="en-GB" sz="2400">
                <a:latin typeface="Times New Roman" pitchFamily="18" charset="0"/>
                <a:cs typeface="Times New Roman" pitchFamily="18" charset="0"/>
              </a:rPr>
              <a:t>, etc.</a:t>
            </a:r>
            <a:endParaRPr lang="en-US" sz="240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virtualization: </a:t>
            </a:r>
            <a:r>
              <a:rPr lang="en-GB"/>
              <a:t>Advantages </a:t>
            </a:r>
            <a:endParaRPr lang="en-US"/>
          </a:p>
        </p:txBody>
      </p:sp>
      <p:sp>
        <p:nvSpPr>
          <p:cNvPr id="3" name="Content Placeholder 2"/>
          <p:cNvSpPr>
            <a:spLocks noGrp="1"/>
          </p:cNvSpPr>
          <p:nvPr>
            <p:ph idx="1"/>
          </p:nvPr>
        </p:nvSpPr>
        <p:spPr/>
        <p:txBody>
          <a:bodyPr>
            <a:noAutofit/>
          </a:bodyPr>
          <a:lstStyle/>
          <a:p>
            <a:pPr algn="just"/>
            <a:r>
              <a:rPr lang="en-GB" sz="2400">
                <a:latin typeface="Times New Roman" pitchFamily="18" charset="0"/>
                <a:cs typeface="Times New Roman" pitchFamily="18" charset="0"/>
              </a:rPr>
              <a:t>Cost savings: It’s cheaper to store and maintain data than it is to replicate and spend resources transforming it to different formats and locations.</a:t>
            </a:r>
          </a:p>
          <a:p>
            <a:pPr algn="just"/>
            <a:r>
              <a:rPr lang="en-GB" sz="2400">
                <a:latin typeface="Times New Roman" pitchFamily="18" charset="0"/>
                <a:cs typeface="Times New Roman" pitchFamily="18" charset="0"/>
              </a:rPr>
              <a:t>Logical abstraction and decoupling: Heterogeneous data sources can now interact more easily through data virtualization.</a:t>
            </a:r>
          </a:p>
          <a:p>
            <a:pPr algn="just"/>
            <a:r>
              <a:rPr lang="en-GB" sz="2400">
                <a:latin typeface="Times New Roman" pitchFamily="18" charset="0"/>
                <a:cs typeface="Times New Roman" pitchFamily="18" charset="0"/>
              </a:rPr>
              <a:t>Data governance: Through central management, data governance challenges can be lessened, and rules can be more easily applied to all of the data from one location.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virtualization: </a:t>
            </a:r>
            <a:r>
              <a:rPr lang="en-GB"/>
              <a:t>Advantages </a:t>
            </a:r>
            <a:endParaRPr lang="en-US"/>
          </a:p>
        </p:txBody>
      </p:sp>
      <p:sp>
        <p:nvSpPr>
          <p:cNvPr id="3" name="Content Placeholder 2"/>
          <p:cNvSpPr>
            <a:spLocks noGrp="1"/>
          </p:cNvSpPr>
          <p:nvPr>
            <p:ph idx="1"/>
          </p:nvPr>
        </p:nvSpPr>
        <p:spPr/>
        <p:txBody>
          <a:bodyPr>
            <a:normAutofit/>
          </a:bodyPr>
          <a:lstStyle/>
          <a:p>
            <a:pPr algn="just"/>
            <a:r>
              <a:rPr lang="en-GB" sz="2600">
                <a:latin typeface="Times New Roman" pitchFamily="18" charset="0"/>
                <a:cs typeface="Times New Roman" pitchFamily="18" charset="0"/>
              </a:rPr>
              <a:t>Bridging structured and unstructured: Data virtualization can bridge the semantic differences of unstructured and structured data, integration is easier and data quality improves across the board.</a:t>
            </a:r>
          </a:p>
          <a:p>
            <a:pPr algn="just"/>
            <a:r>
              <a:rPr lang="en-GB" sz="2600">
                <a:latin typeface="Times New Roman" pitchFamily="18" charset="0"/>
                <a:cs typeface="Times New Roman" pitchFamily="18" charset="0"/>
              </a:rPr>
              <a:t>Increased productivity: Aside from the aforementioned bridging of data, virtualization also makes it easier to test and deploy data-driven apps, since </a:t>
            </a:r>
            <a:r>
              <a:rPr lang="en-GB" sz="2600">
                <a:solidFill>
                  <a:srgbClr val="FF0000"/>
                </a:solidFill>
                <a:latin typeface="Times New Roman" pitchFamily="18" charset="0"/>
                <a:cs typeface="Times New Roman" pitchFamily="18" charset="0"/>
              </a:rPr>
              <a:t>less time is needed integrating data sources.</a:t>
            </a:r>
          </a:p>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Hypervisor</a:t>
            </a:r>
            <a:endParaRPr lang="en-US"/>
          </a:p>
        </p:txBody>
      </p:sp>
      <p:sp>
        <p:nvSpPr>
          <p:cNvPr id="3" name="Content Placeholder 2"/>
          <p:cNvSpPr>
            <a:spLocks noGrp="1"/>
          </p:cNvSpPr>
          <p:nvPr>
            <p:ph idx="1"/>
          </p:nvPr>
        </p:nvSpPr>
        <p:spPr/>
        <p:txBody>
          <a:bodyPr>
            <a:normAutofit/>
          </a:bodyPr>
          <a:lstStyle/>
          <a:p>
            <a:pPr algn="just" fontAlgn="base"/>
            <a:r>
              <a:rPr lang="en-GB" sz="2600">
                <a:latin typeface="Times New Roman" pitchFamily="18" charset="0"/>
                <a:cs typeface="Times New Roman" pitchFamily="18" charset="0"/>
              </a:rPr>
              <a:t>A hypervisor is a form of virtualization software used in Cloud hosting to divide and allocate the resources on various pieces of hardware.</a:t>
            </a:r>
          </a:p>
          <a:p>
            <a:pPr algn="just" fontAlgn="base"/>
            <a:r>
              <a:rPr lang="en-GB" sz="2600">
                <a:latin typeface="Times New Roman" pitchFamily="18" charset="0"/>
                <a:cs typeface="Times New Roman" pitchFamily="18" charset="0"/>
              </a:rPr>
              <a:t> The program which provides partitioning, isolation, or abstraction is called a virtualization hypervisor.</a:t>
            </a:r>
          </a:p>
          <a:p>
            <a:pPr algn="just" fontAlgn="base"/>
            <a:r>
              <a:rPr lang="en-GB" sz="2600">
                <a:latin typeface="Times New Roman" pitchFamily="18" charset="0"/>
                <a:cs typeface="Times New Roman" pitchFamily="18" charset="0"/>
              </a:rPr>
              <a:t> The hypervisor is a hardware virtualization technique that allows multiple guest operating systems (OS) to run on a single host system at the same time. </a:t>
            </a:r>
          </a:p>
          <a:p>
            <a:pPr algn="just" fontAlgn="base"/>
            <a:r>
              <a:rPr lang="en-GB" sz="2600">
                <a:latin typeface="Times New Roman" pitchFamily="18" charset="0"/>
                <a:cs typeface="Times New Roman" pitchFamily="18" charset="0"/>
              </a:rPr>
              <a:t>A hypervisor is sometimes also called a virtual machine manager(VMM). </a:t>
            </a:r>
          </a:p>
          <a:p>
            <a:pPr fontAlgn="base">
              <a:buNone/>
            </a:pPr>
            <a:endParaRPr lang="en-GB"/>
          </a:p>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Hypervisor</a:t>
            </a:r>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1071538" y="1915319"/>
            <a:ext cx="6647465" cy="422832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Types of hypervisors</a:t>
            </a:r>
          </a:p>
        </p:txBody>
      </p:sp>
      <p:sp>
        <p:nvSpPr>
          <p:cNvPr id="3" name="Content Placeholder 2"/>
          <p:cNvSpPr>
            <a:spLocks noGrp="1"/>
          </p:cNvSpPr>
          <p:nvPr>
            <p:ph idx="1"/>
          </p:nvPr>
        </p:nvSpPr>
        <p:spPr/>
        <p:txBody>
          <a:bodyPr>
            <a:normAutofit/>
          </a:bodyPr>
          <a:lstStyle/>
          <a:p>
            <a:pPr algn="just"/>
            <a:r>
              <a:rPr lang="en-GB" sz="2800">
                <a:latin typeface="Times New Roman" pitchFamily="18" charset="0"/>
                <a:cs typeface="Times New Roman" pitchFamily="18" charset="0"/>
              </a:rPr>
              <a:t>There are two types of hypervisors:</a:t>
            </a:r>
          </a:p>
          <a:p>
            <a:pPr marL="914400" lvl="1" indent="-457200" algn="just">
              <a:buFont typeface="+mj-lt"/>
              <a:buAutoNum type="arabicPeriod"/>
            </a:pPr>
            <a:r>
              <a:rPr lang="en-GB">
                <a:latin typeface="Times New Roman" pitchFamily="18" charset="0"/>
                <a:cs typeface="Times New Roman" pitchFamily="18" charset="0"/>
              </a:rPr>
              <a:t> "Type 1" (also known as "bare metal") </a:t>
            </a:r>
          </a:p>
          <a:p>
            <a:pPr marL="914400" lvl="1" indent="-457200" algn="just">
              <a:buFont typeface="+mj-lt"/>
              <a:buAutoNum type="arabicPeriod"/>
            </a:pPr>
            <a:r>
              <a:rPr lang="en-GB">
                <a:latin typeface="Times New Roman" pitchFamily="18" charset="0"/>
                <a:cs typeface="Times New Roman" pitchFamily="18" charset="0"/>
              </a:rPr>
              <a:t>"Type 2" (also known as "hosted").</a:t>
            </a:r>
            <a:endParaRPr lang="en-US">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TYPE-1 Hypervisor:</a:t>
            </a:r>
            <a:r>
              <a:rPr lang="en-US"/>
              <a:t> </a:t>
            </a:r>
          </a:p>
        </p:txBody>
      </p:sp>
      <p:sp>
        <p:nvSpPr>
          <p:cNvPr id="3" name="Content Placeholder 2"/>
          <p:cNvSpPr>
            <a:spLocks noGrp="1"/>
          </p:cNvSpPr>
          <p:nvPr>
            <p:ph idx="1"/>
          </p:nvPr>
        </p:nvSpPr>
        <p:spPr/>
        <p:txBody>
          <a:bodyPr/>
          <a:lstStyle/>
          <a:p>
            <a:pPr algn="just"/>
            <a:r>
              <a:rPr lang="en-GB" sz="2400">
                <a:latin typeface="Times New Roman" pitchFamily="18" charset="0"/>
                <a:cs typeface="Times New Roman" pitchFamily="18" charset="0"/>
              </a:rPr>
              <a:t>The hypervisor </a:t>
            </a:r>
            <a:r>
              <a:rPr lang="en-GB" sz="2400">
                <a:solidFill>
                  <a:srgbClr val="FF0000"/>
                </a:solidFill>
                <a:latin typeface="Times New Roman" pitchFamily="18" charset="0"/>
                <a:cs typeface="Times New Roman" pitchFamily="18" charset="0"/>
              </a:rPr>
              <a:t>runs directly on the underlying host system.</a:t>
            </a:r>
          </a:p>
          <a:p>
            <a:pPr algn="just"/>
            <a:r>
              <a:rPr lang="en-GB" sz="2400">
                <a:latin typeface="Times New Roman" pitchFamily="18" charset="0"/>
                <a:cs typeface="Times New Roman" pitchFamily="18" charset="0"/>
              </a:rPr>
              <a:t>It is also known as a “Native Hypervisor” or “Bare metal hypervisor”. </a:t>
            </a:r>
          </a:p>
          <a:p>
            <a:pPr algn="just"/>
            <a:r>
              <a:rPr lang="en-GB" sz="2400">
                <a:latin typeface="Times New Roman" pitchFamily="18" charset="0"/>
                <a:cs typeface="Times New Roman" pitchFamily="18" charset="0"/>
              </a:rPr>
              <a:t>It does not require any base server operating system. </a:t>
            </a:r>
          </a:p>
          <a:p>
            <a:pPr algn="just"/>
            <a:r>
              <a:rPr lang="en-GB" sz="2400">
                <a:latin typeface="Times New Roman" pitchFamily="18" charset="0"/>
                <a:cs typeface="Times New Roman" pitchFamily="18" charset="0"/>
              </a:rPr>
              <a:t>It has direct access to hardware resources. </a:t>
            </a:r>
          </a:p>
          <a:p>
            <a:pPr algn="just"/>
            <a:r>
              <a:rPr lang="en-GB" sz="2400">
                <a:latin typeface="Times New Roman" pitchFamily="18" charset="0"/>
                <a:cs typeface="Times New Roman" pitchFamily="18" charset="0"/>
              </a:rPr>
              <a:t>Examples :</a:t>
            </a:r>
          </a:p>
          <a:p>
            <a:pPr lvl="1" algn="just"/>
            <a:r>
              <a:rPr lang="en-GB" sz="2400">
                <a:latin typeface="Times New Roman" pitchFamily="18" charset="0"/>
                <a:cs typeface="Times New Roman" pitchFamily="18" charset="0"/>
              </a:rPr>
              <a:t>VMware </a:t>
            </a:r>
            <a:r>
              <a:rPr lang="en-GB" sz="2400" err="1">
                <a:latin typeface="Times New Roman" pitchFamily="18" charset="0"/>
                <a:cs typeface="Times New Roman" pitchFamily="18" charset="0"/>
              </a:rPr>
              <a:t>ESXi</a:t>
            </a:r>
            <a:r>
              <a:rPr lang="en-GB" sz="2400">
                <a:latin typeface="Times New Roman" pitchFamily="18" charset="0"/>
                <a:cs typeface="Times New Roman" pitchFamily="18" charset="0"/>
              </a:rPr>
              <a:t>,</a:t>
            </a:r>
          </a:p>
          <a:p>
            <a:pPr lvl="1" algn="just"/>
            <a:r>
              <a:rPr lang="en-GB" sz="2400">
                <a:latin typeface="Times New Roman" pitchFamily="18" charset="0"/>
                <a:cs typeface="Times New Roman" pitchFamily="18" charset="0"/>
              </a:rPr>
              <a:t> Citrix </a:t>
            </a:r>
            <a:r>
              <a:rPr lang="en-GB" sz="2400" err="1">
                <a:latin typeface="Times New Roman" pitchFamily="18" charset="0"/>
                <a:cs typeface="Times New Roman" pitchFamily="18" charset="0"/>
              </a:rPr>
              <a:t>XenServer</a:t>
            </a:r>
            <a:r>
              <a:rPr lang="en-GB" sz="2400">
                <a:latin typeface="Times New Roman" pitchFamily="18" charset="0"/>
                <a:cs typeface="Times New Roman" pitchFamily="18" charset="0"/>
              </a:rPr>
              <a:t>,</a:t>
            </a:r>
          </a:p>
          <a:p>
            <a:pPr lvl="1" algn="just"/>
            <a:r>
              <a:rPr lang="en-GB" sz="2400">
                <a:latin typeface="Times New Roman" pitchFamily="18" charset="0"/>
                <a:cs typeface="Times New Roman" pitchFamily="18" charset="0"/>
              </a:rPr>
              <a:t> and Microsoft Hyper-V hypervisor.</a:t>
            </a:r>
            <a:endParaRPr lang="en-US" sz="240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Advantages and Disadvantages</a:t>
            </a:r>
            <a:endParaRPr lang="en-US"/>
          </a:p>
        </p:txBody>
      </p:sp>
      <p:sp>
        <p:nvSpPr>
          <p:cNvPr id="3" name="Content Placeholder 2"/>
          <p:cNvSpPr>
            <a:spLocks noGrp="1"/>
          </p:cNvSpPr>
          <p:nvPr>
            <p:ph idx="1"/>
          </p:nvPr>
        </p:nvSpPr>
        <p:spPr/>
        <p:txBody>
          <a:bodyPr>
            <a:normAutofit fontScale="85000" lnSpcReduction="10000"/>
          </a:bodyPr>
          <a:lstStyle/>
          <a:p>
            <a:pPr algn="just" fontAlgn="base"/>
            <a:r>
              <a:rPr lang="en-GB" sz="2800">
                <a:latin typeface="Times New Roman" pitchFamily="18" charset="0"/>
                <a:cs typeface="Times New Roman" pitchFamily="18" charset="0"/>
              </a:rPr>
              <a:t>Advantages:</a:t>
            </a:r>
          </a:p>
          <a:p>
            <a:pPr lvl="1" algn="just" fontAlgn="base"/>
            <a:r>
              <a:rPr lang="en-GB">
                <a:latin typeface="Times New Roman" pitchFamily="18" charset="0"/>
                <a:cs typeface="Times New Roman" pitchFamily="18" charset="0"/>
              </a:rPr>
              <a:t> Such kinds of hypervisors are very efficient because they have direct access to the physical hardware resources(like </a:t>
            </a:r>
            <a:r>
              <a:rPr lang="en-GB" err="1">
                <a:latin typeface="Times New Roman" pitchFamily="18" charset="0"/>
                <a:cs typeface="Times New Roman" pitchFamily="18" charset="0"/>
              </a:rPr>
              <a:t>Cpu</a:t>
            </a:r>
            <a:r>
              <a:rPr lang="en-GB">
                <a:latin typeface="Times New Roman" pitchFamily="18" charset="0"/>
                <a:cs typeface="Times New Roman" pitchFamily="18" charset="0"/>
              </a:rPr>
              <a:t>, Memory, Network, and Physical storage). </a:t>
            </a:r>
          </a:p>
          <a:p>
            <a:pPr lvl="1" algn="just" fontAlgn="base"/>
            <a:r>
              <a:rPr lang="en-GB">
                <a:latin typeface="Times New Roman" pitchFamily="18" charset="0"/>
                <a:cs typeface="Times New Roman" pitchFamily="18" charset="0"/>
              </a:rPr>
              <a:t>This causes the empowerment of the security because there is nothing any kind of the third party resource so that attacker couldn’t compromise with anything. </a:t>
            </a:r>
          </a:p>
          <a:p>
            <a:pPr algn="just" fontAlgn="base"/>
            <a:r>
              <a:rPr lang="en-GB" sz="2800" err="1">
                <a:latin typeface="Times New Roman" pitchFamily="18" charset="0"/>
                <a:cs typeface="Times New Roman" pitchFamily="18" charset="0"/>
              </a:rPr>
              <a:t>Disadantages</a:t>
            </a:r>
            <a:r>
              <a:rPr lang="en-GB" sz="2800">
                <a:latin typeface="Times New Roman" pitchFamily="18" charset="0"/>
                <a:cs typeface="Times New Roman" pitchFamily="18" charset="0"/>
              </a:rPr>
              <a:t>: </a:t>
            </a:r>
          </a:p>
          <a:p>
            <a:pPr lvl="1" algn="just" fontAlgn="base"/>
            <a:r>
              <a:rPr lang="en-GB">
                <a:latin typeface="Times New Roman" pitchFamily="18" charset="0"/>
                <a:cs typeface="Times New Roman" pitchFamily="18" charset="0"/>
              </a:rPr>
              <a:t>One problem with Type-1 hypervisors is that they usually need a dedicated separate machine to perform their operation and to instruct different VMs and control the host hardware resources.</a:t>
            </a:r>
          </a:p>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TYPE-2 Hypervisor:</a:t>
            </a:r>
            <a:r>
              <a:rPr lang="en-US"/>
              <a:t> </a:t>
            </a:r>
          </a:p>
        </p:txBody>
      </p:sp>
      <p:sp>
        <p:nvSpPr>
          <p:cNvPr id="3" name="Content Placeholder 2"/>
          <p:cNvSpPr>
            <a:spLocks noGrp="1"/>
          </p:cNvSpPr>
          <p:nvPr>
            <p:ph idx="1"/>
          </p:nvPr>
        </p:nvSpPr>
        <p:spPr/>
        <p:txBody>
          <a:bodyPr>
            <a:normAutofit fontScale="92500" lnSpcReduction="10000"/>
          </a:bodyPr>
          <a:lstStyle/>
          <a:p>
            <a:r>
              <a:rPr lang="en-GB" sz="2400">
                <a:solidFill>
                  <a:srgbClr val="FF0000"/>
                </a:solidFill>
                <a:latin typeface="Times New Roman" pitchFamily="18" charset="0"/>
                <a:cs typeface="Times New Roman" pitchFamily="18" charset="0"/>
              </a:rPr>
              <a:t>A Host operating system runs on the underlying host system.</a:t>
            </a:r>
          </a:p>
          <a:p>
            <a:r>
              <a:rPr lang="en-GB" sz="2400">
                <a:latin typeface="Times New Roman" pitchFamily="18" charset="0"/>
                <a:cs typeface="Times New Roman" pitchFamily="18" charset="0"/>
              </a:rPr>
              <a:t> It is also known as ‘Hosted Hypervisor”. </a:t>
            </a:r>
          </a:p>
          <a:p>
            <a:r>
              <a:rPr lang="en-GB" sz="2400">
                <a:latin typeface="Times New Roman" pitchFamily="18" charset="0"/>
                <a:cs typeface="Times New Roman" pitchFamily="18" charset="0"/>
              </a:rPr>
              <a:t>Such kind of hypervisors doesn’t run directly over the underlying hardware rather they run as an application in a Host system(physical machine). </a:t>
            </a:r>
          </a:p>
          <a:p>
            <a:r>
              <a:rPr lang="en-GB" sz="2400">
                <a:latin typeface="Times New Roman" pitchFamily="18" charset="0"/>
                <a:cs typeface="Times New Roman" pitchFamily="18" charset="0"/>
              </a:rPr>
              <a:t>Basically, the software is installed on an operating system.</a:t>
            </a:r>
          </a:p>
          <a:p>
            <a:r>
              <a:rPr lang="en-GB" sz="2400">
                <a:latin typeface="Times New Roman" pitchFamily="18" charset="0"/>
                <a:cs typeface="Times New Roman" pitchFamily="18" charset="0"/>
              </a:rPr>
              <a:t>Hypervisor asks the operating system to make hardware calls. </a:t>
            </a:r>
          </a:p>
          <a:p>
            <a:r>
              <a:rPr lang="en-GB" sz="2400">
                <a:latin typeface="Times New Roman" pitchFamily="18" charset="0"/>
                <a:cs typeface="Times New Roman" pitchFamily="18" charset="0"/>
              </a:rPr>
              <a:t>Example : </a:t>
            </a:r>
          </a:p>
          <a:p>
            <a:pPr lvl="1"/>
            <a:r>
              <a:rPr lang="en-GB" sz="2000">
                <a:latin typeface="Times New Roman" pitchFamily="18" charset="0"/>
                <a:cs typeface="Times New Roman" pitchFamily="18" charset="0"/>
              </a:rPr>
              <a:t>VMware Player or Parallels Desktop.</a:t>
            </a:r>
          </a:p>
          <a:p>
            <a:r>
              <a:rPr lang="en-GB" sz="2400">
                <a:latin typeface="Times New Roman" pitchFamily="18" charset="0"/>
                <a:cs typeface="Times New Roman" pitchFamily="18" charset="0"/>
              </a:rPr>
              <a:t> Hosted hypervisors are often found on endpoints like PCs.  </a:t>
            </a:r>
          </a:p>
          <a:p>
            <a:r>
              <a:rPr lang="en-GB" sz="2400">
                <a:latin typeface="Times New Roman" pitchFamily="18" charset="0"/>
                <a:cs typeface="Times New Roman" pitchFamily="18" charset="0"/>
              </a:rPr>
              <a:t>The type-2 hypervisor is very useful for engineers, and security analysts (for checking malware, or malicious source code and newly developed applications).</a:t>
            </a:r>
            <a:endParaRPr lang="en-US" sz="240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Advantages and Disadvantages</a:t>
            </a:r>
            <a:endParaRPr lang="en-US"/>
          </a:p>
        </p:txBody>
      </p:sp>
      <p:sp>
        <p:nvSpPr>
          <p:cNvPr id="3" name="Content Placeholder 2"/>
          <p:cNvSpPr>
            <a:spLocks noGrp="1"/>
          </p:cNvSpPr>
          <p:nvPr>
            <p:ph idx="1"/>
          </p:nvPr>
        </p:nvSpPr>
        <p:spPr/>
        <p:txBody>
          <a:bodyPr>
            <a:normAutofit fontScale="70000" lnSpcReduction="20000"/>
          </a:bodyPr>
          <a:lstStyle/>
          <a:p>
            <a:pPr algn="just" fontAlgn="base"/>
            <a:r>
              <a:rPr lang="en-GB" sz="3100">
                <a:latin typeface="Times New Roman" pitchFamily="18" charset="0"/>
                <a:cs typeface="Times New Roman" pitchFamily="18" charset="0"/>
              </a:rPr>
              <a:t>Advantages:</a:t>
            </a:r>
          </a:p>
          <a:p>
            <a:pPr lvl="1" algn="just" fontAlgn="base"/>
            <a:r>
              <a:rPr lang="en-GB" sz="3100">
                <a:latin typeface="Times New Roman" pitchFamily="18" charset="0"/>
                <a:cs typeface="Times New Roman" pitchFamily="18" charset="0"/>
              </a:rPr>
              <a:t> It allows quick and easy access to a guest Operating System alongside the host machine running.</a:t>
            </a:r>
          </a:p>
          <a:p>
            <a:pPr lvl="1" algn="just" fontAlgn="base"/>
            <a:r>
              <a:rPr lang="en-GB" sz="3100">
                <a:latin typeface="Times New Roman" pitchFamily="18" charset="0"/>
                <a:cs typeface="Times New Roman" pitchFamily="18" charset="0"/>
              </a:rPr>
              <a:t> These hypervisors usually come with additional useful features for guest machines.</a:t>
            </a:r>
          </a:p>
          <a:p>
            <a:pPr lvl="1" algn="just" fontAlgn="base"/>
            <a:r>
              <a:rPr lang="en-GB" sz="3100">
                <a:latin typeface="Times New Roman" pitchFamily="18" charset="0"/>
                <a:cs typeface="Times New Roman" pitchFamily="18" charset="0"/>
              </a:rPr>
              <a:t> Such tools enhance the coordination between the host machine and the guest machine.</a:t>
            </a:r>
          </a:p>
          <a:p>
            <a:pPr algn="just" fontAlgn="base"/>
            <a:r>
              <a:rPr lang="en-GB" sz="3100">
                <a:latin typeface="Times New Roman" pitchFamily="18" charset="0"/>
                <a:cs typeface="Times New Roman" pitchFamily="18" charset="0"/>
              </a:rPr>
              <a:t>Disadvantages: </a:t>
            </a:r>
          </a:p>
          <a:p>
            <a:pPr lvl="1" algn="just" fontAlgn="base"/>
            <a:r>
              <a:rPr lang="en-GB" sz="3100">
                <a:latin typeface="Times New Roman" pitchFamily="18" charset="0"/>
                <a:cs typeface="Times New Roman" pitchFamily="18" charset="0"/>
              </a:rPr>
              <a:t> There is no direct access to the physical hardware resources so the efficiency of these hypervisors lags in performance as compared to the type-1 hypervisors, </a:t>
            </a:r>
          </a:p>
          <a:p>
            <a:pPr lvl="1" algn="just" fontAlgn="base"/>
            <a:r>
              <a:rPr lang="en-GB" sz="3100">
                <a:latin typeface="Times New Roman" pitchFamily="18" charset="0"/>
                <a:cs typeface="Times New Roman" pitchFamily="18" charset="0"/>
              </a:rPr>
              <a:t>potential security risks are also there an attacker can compromise the security weakness if there is access to the host operating system so he can also access the guest operating system.</a:t>
            </a:r>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Types of Virtualization:</a:t>
            </a:r>
            <a:r>
              <a:rPr lang="en-US"/>
              <a:t> </a:t>
            </a:r>
          </a:p>
        </p:txBody>
      </p:sp>
      <p:pic>
        <p:nvPicPr>
          <p:cNvPr id="1026" name="Picture 2"/>
          <p:cNvPicPr>
            <a:picLocks noGrp="1" noChangeAspect="1" noChangeArrowheads="1"/>
          </p:cNvPicPr>
          <p:nvPr>
            <p:ph idx="1"/>
          </p:nvPr>
        </p:nvPicPr>
        <p:blipFill>
          <a:blip r:embed="rId2"/>
          <a:srcRect/>
          <a:stretch>
            <a:fillRect/>
          </a:stretch>
        </p:blipFill>
        <p:spPr bwMode="auto">
          <a:xfrm>
            <a:off x="642910" y="1892324"/>
            <a:ext cx="8021080" cy="4610174"/>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Benefits of hypervisors</a:t>
            </a:r>
          </a:p>
        </p:txBody>
      </p:sp>
      <p:sp>
        <p:nvSpPr>
          <p:cNvPr id="3" name="Content Placeholder 2"/>
          <p:cNvSpPr>
            <a:spLocks noGrp="1"/>
          </p:cNvSpPr>
          <p:nvPr>
            <p:ph idx="1"/>
          </p:nvPr>
        </p:nvSpPr>
        <p:spPr/>
        <p:txBody>
          <a:bodyPr>
            <a:normAutofit/>
          </a:bodyPr>
          <a:lstStyle/>
          <a:p>
            <a:pPr>
              <a:buNone/>
            </a:pPr>
            <a:r>
              <a:rPr lang="en-GB" sz="2400">
                <a:latin typeface="Times New Roman" pitchFamily="18" charset="0"/>
                <a:cs typeface="Times New Roman" pitchFamily="18" charset="0"/>
              </a:rPr>
              <a:t>Using a hypervisor to host several virtual machines has many advantages:</a:t>
            </a:r>
          </a:p>
          <a:p>
            <a:r>
              <a:rPr lang="en-GB" sz="2400" b="1">
                <a:latin typeface="Times New Roman" pitchFamily="18" charset="0"/>
                <a:cs typeface="Times New Roman" pitchFamily="18" charset="0"/>
              </a:rPr>
              <a:t>Speed:</a:t>
            </a:r>
          </a:p>
          <a:p>
            <a:pPr>
              <a:buNone/>
            </a:pPr>
            <a:r>
              <a:rPr lang="en-GB" sz="2400" b="1">
                <a:latin typeface="Times New Roman" pitchFamily="18" charset="0"/>
                <a:cs typeface="Times New Roman" pitchFamily="18" charset="0"/>
              </a:rPr>
              <a:t>		</a:t>
            </a:r>
            <a:r>
              <a:rPr lang="en-GB" sz="2400">
                <a:latin typeface="Times New Roman" pitchFamily="18" charset="0"/>
                <a:cs typeface="Times New Roman" pitchFamily="18" charset="0"/>
              </a:rPr>
              <a:t> The hypervisors allow virtual machines to be built instantly unlike bare-metal servers. </a:t>
            </a:r>
          </a:p>
          <a:p>
            <a:pPr>
              <a:buNone/>
            </a:pPr>
            <a:r>
              <a:rPr lang="en-GB" sz="2400">
                <a:latin typeface="Times New Roman" pitchFamily="18" charset="0"/>
                <a:cs typeface="Times New Roman" pitchFamily="18" charset="0"/>
              </a:rPr>
              <a:t>		This makes provisioning resources for complex workloads much simpler.</a:t>
            </a:r>
          </a:p>
          <a:p>
            <a:r>
              <a:rPr lang="en-GB" sz="2400" b="1">
                <a:latin typeface="Times New Roman" pitchFamily="18" charset="0"/>
                <a:cs typeface="Times New Roman" pitchFamily="18" charset="0"/>
              </a:rPr>
              <a:t>Efficiency:</a:t>
            </a:r>
            <a:r>
              <a:rPr lang="en-GB" sz="2400">
                <a:latin typeface="Times New Roman" pitchFamily="18" charset="0"/>
                <a:cs typeface="Times New Roman" pitchFamily="18" charset="0"/>
              </a:rPr>
              <a:t> </a:t>
            </a:r>
          </a:p>
          <a:p>
            <a:pPr>
              <a:buNone/>
            </a:pPr>
            <a:r>
              <a:rPr lang="en-GB" sz="2400">
                <a:latin typeface="Times New Roman" pitchFamily="18" charset="0"/>
                <a:cs typeface="Times New Roman" pitchFamily="18" charset="0"/>
              </a:rPr>
              <a:t>		Hypervisors that run multiple virtual machines on the resources of a single physical machine often allow for more effective use of a single physical server.</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GB" sz="2400" b="1">
                <a:latin typeface="Times New Roman" pitchFamily="18" charset="0"/>
                <a:cs typeface="Times New Roman" pitchFamily="18" charset="0"/>
              </a:rPr>
              <a:t>Flexibility:</a:t>
            </a:r>
            <a:r>
              <a:rPr lang="en-GB" sz="2400">
                <a:latin typeface="Times New Roman" pitchFamily="18" charset="0"/>
                <a:cs typeface="Times New Roman" pitchFamily="18" charset="0"/>
              </a:rPr>
              <a:t> </a:t>
            </a:r>
          </a:p>
          <a:p>
            <a:pPr algn="just">
              <a:buNone/>
            </a:pPr>
            <a:r>
              <a:rPr lang="en-GB" sz="2400">
                <a:latin typeface="Times New Roman" pitchFamily="18" charset="0"/>
                <a:cs typeface="Times New Roman" pitchFamily="18" charset="0"/>
              </a:rPr>
              <a:t>		The hypervisor distinguishes the OS from the underlying hardware, the program no longer relies on particular hardware devices or drivers, </a:t>
            </a:r>
          </a:p>
          <a:p>
            <a:pPr algn="just">
              <a:buNone/>
            </a:pPr>
            <a:r>
              <a:rPr lang="en-GB" sz="2400">
                <a:latin typeface="Times New Roman" pitchFamily="18" charset="0"/>
                <a:cs typeface="Times New Roman" pitchFamily="18" charset="0"/>
              </a:rPr>
              <a:t>		bare-metal hypervisors enable operating systems and their related applications to operate on a variety of hardware types.</a:t>
            </a:r>
          </a:p>
          <a:p>
            <a:pPr algn="just"/>
            <a:r>
              <a:rPr lang="en-GB" sz="2400" b="1">
                <a:latin typeface="Times New Roman" pitchFamily="18" charset="0"/>
                <a:cs typeface="Times New Roman" pitchFamily="18" charset="0"/>
              </a:rPr>
              <a:t>Portability:</a:t>
            </a:r>
            <a:r>
              <a:rPr lang="en-GB" sz="2400">
                <a:latin typeface="Times New Roman" pitchFamily="18" charset="0"/>
                <a:cs typeface="Times New Roman" pitchFamily="18" charset="0"/>
              </a:rPr>
              <a:t> </a:t>
            </a:r>
          </a:p>
          <a:p>
            <a:pPr algn="just">
              <a:buNone/>
            </a:pPr>
            <a:r>
              <a:rPr lang="en-GB" sz="2400">
                <a:latin typeface="Times New Roman" pitchFamily="18" charset="0"/>
                <a:cs typeface="Times New Roman" pitchFamily="18" charset="0"/>
              </a:rPr>
              <a:t>		Multiple operating systems can run on the same physical server thanks to hypervisors (host machine). </a:t>
            </a:r>
          </a:p>
          <a:p>
            <a:pPr algn="just">
              <a:buNone/>
            </a:pPr>
            <a:r>
              <a:rPr lang="en-GB" sz="2400">
                <a:latin typeface="Times New Roman" pitchFamily="18" charset="0"/>
                <a:cs typeface="Times New Roman" pitchFamily="18" charset="0"/>
              </a:rPr>
              <a:t>		The hypervisor's virtual machines are portable because they are separate from the physical computer.</a:t>
            </a:r>
          </a:p>
          <a:p>
            <a:endParaRPr lang="en-US"/>
          </a:p>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Type 1 and type 2 hypervisor</a:t>
            </a:r>
            <a:endParaRPr lang="en-US"/>
          </a:p>
        </p:txBody>
      </p:sp>
      <p:pic>
        <p:nvPicPr>
          <p:cNvPr id="9218" name="Picture 2"/>
          <p:cNvPicPr>
            <a:picLocks noGrp="1" noChangeAspect="1" noChangeArrowheads="1"/>
          </p:cNvPicPr>
          <p:nvPr>
            <p:ph idx="1"/>
          </p:nvPr>
        </p:nvPicPr>
        <p:blipFill>
          <a:blip r:embed="rId2"/>
          <a:srcRect/>
          <a:stretch>
            <a:fillRect/>
          </a:stretch>
        </p:blipFill>
        <p:spPr bwMode="auto">
          <a:xfrm>
            <a:off x="607284" y="2214554"/>
            <a:ext cx="8246317" cy="3429024"/>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Application Virtualization</a:t>
            </a:r>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1357290" y="1500174"/>
            <a:ext cx="5929354" cy="4902482"/>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r>
              <a:rPr lang="en-US" b="1"/>
              <a:t>Application Virtualization:</a:t>
            </a:r>
            <a:r>
              <a:rPr lang="en-US"/>
              <a:t> </a:t>
            </a:r>
          </a:p>
        </p:txBody>
      </p:sp>
      <p:sp>
        <p:nvSpPr>
          <p:cNvPr id="3" name="Content Placeholder 2"/>
          <p:cNvSpPr>
            <a:spLocks noGrp="1"/>
          </p:cNvSpPr>
          <p:nvPr>
            <p:ph idx="1"/>
          </p:nvPr>
        </p:nvSpPr>
        <p:spPr/>
        <p:txBody>
          <a:bodyPr>
            <a:normAutofit/>
          </a:bodyPr>
          <a:lstStyle/>
          <a:p>
            <a:pPr algn="just"/>
            <a:r>
              <a:rPr lang="en-GB" sz="2400">
                <a:latin typeface="Times New Roman" pitchFamily="18" charset="0"/>
                <a:cs typeface="Times New Roman" pitchFamily="18" charset="0"/>
              </a:rPr>
              <a:t>The virtualization of applications in the host machine without modifying the host machine or the OS, File System, or Registry.</a:t>
            </a:r>
          </a:p>
          <a:p>
            <a:pPr algn="just"/>
            <a:r>
              <a:rPr lang="en-GB" sz="2400">
                <a:latin typeface="Times New Roman" pitchFamily="18" charset="0"/>
                <a:cs typeface="Times New Roman" pitchFamily="18" charset="0"/>
              </a:rPr>
              <a:t>Application virtualization helps a user to have remote access of an application from a server.</a:t>
            </a:r>
          </a:p>
          <a:p>
            <a:pPr algn="just"/>
            <a:r>
              <a:rPr lang="en-GB" sz="2400">
                <a:latin typeface="Times New Roman" pitchFamily="18" charset="0"/>
                <a:cs typeface="Times New Roman" pitchFamily="18" charset="0"/>
              </a:rPr>
              <a:t>The server stores all personal information and other characteristics of the application but can still run on a local workstation through the internet.</a:t>
            </a:r>
          </a:p>
          <a:p>
            <a:pPr algn="just"/>
            <a:r>
              <a:rPr lang="en-GB" sz="2400">
                <a:latin typeface="Times New Roman" pitchFamily="18" charset="0"/>
                <a:cs typeface="Times New Roman" pitchFamily="18" charset="0"/>
              </a:rPr>
              <a:t>With the application virtualization technology, organizations can easily deploy custom/commercial applications across the organization without installation conflicts, system changes etc</a:t>
            </a:r>
          </a:p>
          <a:p>
            <a:pPr algn="just"/>
            <a:endParaRPr lang="en-US" sz="240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latin typeface="Times New Roman" pitchFamily="18" charset="0"/>
                <a:cs typeface="Times New Roman" pitchFamily="18" charset="0"/>
              </a:rPr>
              <a:t>Benefits of Application Virtualization:</a:t>
            </a:r>
            <a:endParaRPr lang="en-US"/>
          </a:p>
        </p:txBody>
      </p:sp>
      <p:sp>
        <p:nvSpPr>
          <p:cNvPr id="3" name="Content Placeholder 2"/>
          <p:cNvSpPr>
            <a:spLocks noGrp="1"/>
          </p:cNvSpPr>
          <p:nvPr>
            <p:ph idx="1"/>
          </p:nvPr>
        </p:nvSpPr>
        <p:spPr/>
        <p:txBody>
          <a:bodyPr>
            <a:normAutofit fontScale="92500" lnSpcReduction="20000"/>
          </a:bodyPr>
          <a:lstStyle/>
          <a:p>
            <a:pPr algn="just">
              <a:buNone/>
            </a:pPr>
            <a:r>
              <a:rPr lang="en-GB" sz="2800">
                <a:latin typeface="Times New Roman" pitchFamily="18" charset="0"/>
                <a:cs typeface="Times New Roman" pitchFamily="18" charset="0"/>
              </a:rPr>
              <a:t>• It ensures </a:t>
            </a:r>
            <a:r>
              <a:rPr lang="en-GB" sz="2800">
                <a:solidFill>
                  <a:srgbClr val="FF0000"/>
                </a:solidFill>
                <a:latin typeface="Times New Roman" pitchFamily="18" charset="0"/>
                <a:cs typeface="Times New Roman" pitchFamily="18" charset="0"/>
              </a:rPr>
              <a:t>faster spread of the software </a:t>
            </a:r>
          </a:p>
          <a:p>
            <a:pPr algn="just">
              <a:buNone/>
            </a:pPr>
            <a:r>
              <a:rPr lang="en-GB" sz="2800">
                <a:latin typeface="Times New Roman" pitchFamily="18" charset="0"/>
                <a:cs typeface="Times New Roman" pitchFamily="18" charset="0"/>
              </a:rPr>
              <a:t>• </a:t>
            </a:r>
            <a:r>
              <a:rPr lang="en-GB" sz="2800">
                <a:solidFill>
                  <a:srgbClr val="FF0000"/>
                </a:solidFill>
                <a:latin typeface="Times New Roman" pitchFamily="18" charset="0"/>
                <a:cs typeface="Times New Roman" pitchFamily="18" charset="0"/>
              </a:rPr>
              <a:t>Full Portability</a:t>
            </a:r>
            <a:r>
              <a:rPr lang="en-GB" sz="2800">
                <a:latin typeface="Times New Roman" pitchFamily="18" charset="0"/>
                <a:cs typeface="Times New Roman" pitchFamily="18" charset="0"/>
              </a:rPr>
              <a:t>: Applications that are virtualized can be accessed and shared from any network without the aid of a local server.</a:t>
            </a:r>
          </a:p>
          <a:p>
            <a:pPr algn="just"/>
            <a:r>
              <a:rPr lang="en-GB" sz="2800">
                <a:solidFill>
                  <a:srgbClr val="FF0000"/>
                </a:solidFill>
                <a:latin typeface="Times New Roman" pitchFamily="18" charset="0"/>
                <a:cs typeface="Times New Roman" pitchFamily="18" charset="0"/>
              </a:rPr>
              <a:t>Increased efficiency </a:t>
            </a:r>
            <a:r>
              <a:rPr lang="en-GB" sz="2800">
                <a:latin typeface="Times New Roman" pitchFamily="18" charset="0"/>
                <a:cs typeface="Times New Roman" pitchFamily="18" charset="0"/>
              </a:rPr>
              <a:t>of application deployment </a:t>
            </a:r>
          </a:p>
          <a:p>
            <a:pPr algn="just"/>
            <a:r>
              <a:rPr lang="en-GB" sz="2800">
                <a:solidFill>
                  <a:srgbClr val="FF0000"/>
                </a:solidFill>
                <a:latin typeface="Times New Roman" pitchFamily="18" charset="0"/>
                <a:cs typeface="Times New Roman" pitchFamily="18" charset="0"/>
              </a:rPr>
              <a:t>Supportability</a:t>
            </a:r>
            <a:r>
              <a:rPr lang="en-GB" sz="2800">
                <a:latin typeface="Times New Roman" pitchFamily="18" charset="0"/>
                <a:cs typeface="Times New Roman" pitchFamily="18" charset="0"/>
              </a:rPr>
              <a:t>: Virtualized application does not require modifications of administrative or security permission for installation</a:t>
            </a:r>
          </a:p>
          <a:p>
            <a:pPr algn="just"/>
            <a:r>
              <a:rPr lang="en-GB" sz="2800">
                <a:latin typeface="Times New Roman" pitchFamily="18" charset="0"/>
                <a:cs typeface="Times New Roman" pitchFamily="18" charset="0"/>
              </a:rPr>
              <a:t>Example of this would be a user who needs to run two different versions of the same software.</a:t>
            </a:r>
          </a:p>
          <a:p>
            <a:pPr algn="just"/>
            <a:r>
              <a:rPr lang="en-GB" sz="2800">
                <a:latin typeface="Times New Roman" pitchFamily="18" charset="0"/>
                <a:cs typeface="Times New Roman" pitchFamily="18" charset="0"/>
              </a:rPr>
              <a:t> Technologies that use application virtualization are hosted applications and packaged applications.</a:t>
            </a:r>
            <a:endParaRPr lang="en-US" sz="2800">
              <a:latin typeface="Times New Roman" pitchFamily="18" charset="0"/>
              <a:cs typeface="Times New Roman" pitchFamily="18" charset="0"/>
            </a:endParaRPr>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a:t>Network Virtualization</a:t>
            </a:r>
            <a:endParaRPr lang="en-US"/>
          </a:p>
        </p:txBody>
      </p:sp>
      <p:pic>
        <p:nvPicPr>
          <p:cNvPr id="4" name="Picture 2" descr="http://www.cisco.com/en/US/i/200001-300000/220001-230000/221001-222000/221035.jpg"/>
          <p:cNvPicPr>
            <a:picLocks noGrp="1" noChangeAspect="1" noChangeArrowheads="1"/>
          </p:cNvPicPr>
          <p:nvPr>
            <p:ph idx="1"/>
          </p:nvPr>
        </p:nvPicPr>
        <p:blipFill>
          <a:blip r:embed="rId2" cstate="print"/>
          <a:srcRect/>
          <a:stretch>
            <a:fillRect/>
          </a:stretch>
        </p:blipFill>
        <p:spPr bwMode="auto">
          <a:xfrm>
            <a:off x="1000100" y="2357430"/>
            <a:ext cx="7157970" cy="3486954"/>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a:t>Network Virtualization</a:t>
            </a:r>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993300" y="1458572"/>
            <a:ext cx="6286544" cy="5206923"/>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AC2C6E838FBE44B3AFEC3426754570" ma:contentTypeVersion="4" ma:contentTypeDescription="Create a new document." ma:contentTypeScope="" ma:versionID="017d1b9e8da8563252acc0290038b03e">
  <xsd:schema xmlns:xsd="http://www.w3.org/2001/XMLSchema" xmlns:xs="http://www.w3.org/2001/XMLSchema" xmlns:p="http://schemas.microsoft.com/office/2006/metadata/properties" xmlns:ns2="20448e09-ce2c-4407-a9c4-7f2b15b9d651" targetNamespace="http://schemas.microsoft.com/office/2006/metadata/properties" ma:root="true" ma:fieldsID="8eefd553250a9ef622343b699b61389f" ns2:_="">
    <xsd:import namespace="20448e09-ce2c-4407-a9c4-7f2b15b9d65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448e09-ce2c-4407-a9c4-7f2b15b9d6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C782B0-882F-4A55-9D1C-D18E0A13C8D9}">
  <ds:schemaRefs>
    <ds:schemaRef ds:uri="20448e09-ce2c-4407-a9c4-7f2b15b9d65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AA35C94-CCA4-4CF3-BDA7-6E89A13D5D41}">
  <ds:schemaRefs>
    <ds:schemaRef ds:uri="http://schemas.microsoft.com/sharepoint/v3/contenttype/forms"/>
  </ds:schemaRefs>
</ds:datastoreItem>
</file>

<file path=customXml/itemProps3.xml><?xml version="1.0" encoding="utf-8"?>
<ds:datastoreItem xmlns:ds="http://schemas.openxmlformats.org/officeDocument/2006/customXml" ds:itemID="{1DBE958F-9CE7-4B65-94AA-9AAB73BAA8E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42</Slides>
  <Notes>0</Notes>
  <HiddenSlides>0</HiddenSlide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Virtualization</vt:lpstr>
      <vt:lpstr>Before virtualization</vt:lpstr>
      <vt:lpstr>After virtualization</vt:lpstr>
      <vt:lpstr>Types of Virtualization: </vt:lpstr>
      <vt:lpstr>Application Virtualization</vt:lpstr>
      <vt:lpstr> Application Virtualization: </vt:lpstr>
      <vt:lpstr>Benefits of Application Virtualization:</vt:lpstr>
      <vt:lpstr>Network Virtualization</vt:lpstr>
      <vt:lpstr>Network Virtualization</vt:lpstr>
      <vt:lpstr>Network Virtualization: </vt:lpstr>
      <vt:lpstr>What is network virtualization ?</vt:lpstr>
      <vt:lpstr>Properties of network virtualization</vt:lpstr>
      <vt:lpstr>Desktop Virtualization: </vt:lpstr>
      <vt:lpstr>PowerPoint Presentation</vt:lpstr>
      <vt:lpstr>Storage Virtualization: </vt:lpstr>
      <vt:lpstr>Storage Virtualization</vt:lpstr>
      <vt:lpstr>Storage Virtualization: </vt:lpstr>
      <vt:lpstr>Storage Virtualization: Advantages</vt:lpstr>
      <vt:lpstr>Server Virtualization</vt:lpstr>
      <vt:lpstr>The traditional server concept</vt:lpstr>
      <vt:lpstr>And if something goes wrong…..</vt:lpstr>
      <vt:lpstr>PowerPoint Presentation</vt:lpstr>
      <vt:lpstr>PowerPoint Presentation</vt:lpstr>
      <vt:lpstr>Virtual server concept</vt:lpstr>
      <vt:lpstr>Virtual server</vt:lpstr>
      <vt:lpstr>Virtual server</vt:lpstr>
      <vt:lpstr>Virtual server</vt:lpstr>
      <vt:lpstr>Virtual server</vt:lpstr>
      <vt:lpstr>Data virtualization</vt:lpstr>
      <vt:lpstr> Data virtualization: </vt:lpstr>
      <vt:lpstr>Data virtualization: Advantages </vt:lpstr>
      <vt:lpstr>Data virtualization: Advantages </vt:lpstr>
      <vt:lpstr>Hypervisor</vt:lpstr>
      <vt:lpstr>Hypervisor</vt:lpstr>
      <vt:lpstr>Types of hypervisors</vt:lpstr>
      <vt:lpstr>TYPE-1 Hypervisor: </vt:lpstr>
      <vt:lpstr>Advantages and Disadvantages</vt:lpstr>
      <vt:lpstr>TYPE-2 Hypervisor: </vt:lpstr>
      <vt:lpstr>Advantages and Disadvantages</vt:lpstr>
      <vt:lpstr>Benefits of hypervisors</vt:lpstr>
      <vt:lpstr>PowerPoint Presentation</vt:lpstr>
      <vt:lpstr>Type 1 and type 2 hypervisor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Virtualization: </dc:title>
  <dc:creator>ACER</dc:creator>
  <cp:revision>1</cp:revision>
  <dcterms:created xsi:type="dcterms:W3CDTF">2022-07-26T15:27:31Z</dcterms:created>
  <dcterms:modified xsi:type="dcterms:W3CDTF">2022-10-09T16:25:13Z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0x01010086AC2C6E838FBE44B3AFEC3426754570</vt:lpwstr>
  </property>
</Properties>
</file>