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1" r:id="rId2"/>
    <p:sldId id="360" r:id="rId3"/>
    <p:sldId id="361" r:id="rId4"/>
    <p:sldId id="362" r:id="rId5"/>
    <p:sldId id="363" r:id="rId6"/>
    <p:sldId id="365" r:id="rId7"/>
    <p:sldId id="364" r:id="rId8"/>
    <p:sldId id="366" r:id="rId9"/>
    <p:sldId id="367" r:id="rId10"/>
    <p:sldId id="3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D9223-805D-47B7-B99B-B962270A161B}" v="53" dt="2022-08-01T15:51: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0" d="100"/>
          <a:sy n="50" d="100"/>
        </p:scale>
        <p:origin x="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40136"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1077218"/>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Times New Roman" panose="02020603050405020304" pitchFamily="18" charset="0"/>
                <a:ea typeface="+mj-ea"/>
                <a:cs typeface="Times New Roman" panose="02020603050405020304" pitchFamily="18" charset="0"/>
              </a:rPr>
              <a:t>Server Side Functionalities</a:t>
            </a:r>
            <a:endParaRPr lang="en-IN" sz="32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19CSE335 Ethical Hacking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D4BD4-9645-05A3-6B69-06A23688A228}"/>
              </a:ext>
            </a:extLst>
          </p:cNvPr>
          <p:cNvSpPr>
            <a:spLocks noGrp="1"/>
          </p:cNvSpPr>
          <p:nvPr>
            <p:ph idx="1"/>
          </p:nvPr>
        </p:nvSpPr>
        <p:spPr/>
        <p:txBody>
          <a:bodyPr/>
          <a:lstStyle/>
          <a:p>
            <a:r>
              <a:rPr lang="en-US" dirty="0"/>
              <a:t>HTTP Authentication</a:t>
            </a:r>
          </a:p>
          <a:p>
            <a:pPr lvl="1"/>
            <a:r>
              <a:rPr lang="en-US" dirty="0"/>
              <a:t>Basic, Digest, NTLM</a:t>
            </a:r>
          </a:p>
          <a:p>
            <a:pPr lvl="1"/>
            <a:r>
              <a:rPr lang="en-US" dirty="0"/>
              <a:t>Pass credentials with every request in HTTP headers</a:t>
            </a:r>
          </a:p>
          <a:p>
            <a:pPr lvl="1"/>
            <a:r>
              <a:rPr lang="en-US" dirty="0"/>
              <a:t>Not via application-specific code</a:t>
            </a:r>
          </a:p>
          <a:p>
            <a:pPr lvl="1"/>
            <a:r>
              <a:rPr lang="en-US" dirty="0"/>
              <a:t>Rarely used on Internet-based applications</a:t>
            </a:r>
          </a:p>
          <a:p>
            <a:pPr marL="457200" lvl="1" indent="0">
              <a:buNone/>
            </a:pPr>
            <a:endParaRPr lang="en-US" dirty="0"/>
          </a:p>
          <a:p>
            <a:r>
              <a:rPr lang="en-US" dirty="0" err="1"/>
              <a:t>Sessionless</a:t>
            </a:r>
            <a:r>
              <a:rPr lang="en-US" dirty="0"/>
              <a:t> State Mechanisms</a:t>
            </a:r>
          </a:p>
          <a:p>
            <a:pPr lvl="1"/>
            <a:r>
              <a:rPr lang="en-US" dirty="0"/>
              <a:t>Application doesn't issue session tokens or manage the state</a:t>
            </a:r>
          </a:p>
          <a:p>
            <a:pPr lvl="1"/>
            <a:r>
              <a:rPr lang="en-US" dirty="0"/>
              <a:t>Transmit all data required to manage the state via the client in a cookie or hidden form field</a:t>
            </a:r>
          </a:p>
          <a:p>
            <a:pPr lvl="1"/>
            <a:r>
              <a:rPr lang="en-US" dirty="0"/>
              <a:t>Ex: ASP.NET </a:t>
            </a:r>
            <a:r>
              <a:rPr lang="en-US" dirty="0" err="1"/>
              <a:t>ViewState</a:t>
            </a:r>
            <a:r>
              <a:rPr lang="en-US" dirty="0"/>
              <a:t> • Link Ch 7a</a:t>
            </a:r>
            <a:endParaRPr lang="en-IN" dirty="0"/>
          </a:p>
        </p:txBody>
      </p:sp>
      <p:sp>
        <p:nvSpPr>
          <p:cNvPr id="3" name="Title 2">
            <a:extLst>
              <a:ext uri="{FF2B5EF4-FFF2-40B4-BE49-F238E27FC236}">
                <a16:creationId xmlns:a16="http://schemas.microsoft.com/office/drawing/2014/main" id="{F44CA6D5-7F0C-1603-373D-080A03359FF6}"/>
              </a:ext>
            </a:extLst>
          </p:cNvPr>
          <p:cNvSpPr>
            <a:spLocks noGrp="1"/>
          </p:cNvSpPr>
          <p:nvPr>
            <p:ph type="title"/>
          </p:nvPr>
        </p:nvSpPr>
        <p:spPr/>
        <p:txBody>
          <a:bodyPr/>
          <a:lstStyle/>
          <a:p>
            <a:r>
              <a:rPr lang="en-IN" dirty="0"/>
              <a:t>Alternatives to Sessions</a:t>
            </a:r>
          </a:p>
        </p:txBody>
      </p:sp>
    </p:spTree>
    <p:extLst>
      <p:ext uri="{BB962C8B-B14F-4D97-AF65-F5344CB8AC3E}">
        <p14:creationId xmlns:p14="http://schemas.microsoft.com/office/powerpoint/2010/main" val="75298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72843-DE52-F8F9-B6EE-3BDA7845B3F2}"/>
              </a:ext>
            </a:extLst>
          </p:cNvPr>
          <p:cNvSpPr>
            <a:spLocks noGrp="1"/>
          </p:cNvSpPr>
          <p:nvPr>
            <p:ph idx="1"/>
          </p:nvPr>
        </p:nvSpPr>
        <p:spPr>
          <a:xfrm>
            <a:off x="491312" y="411971"/>
            <a:ext cx="11209376" cy="5886087"/>
          </a:xfrm>
        </p:spPr>
        <p:txBody>
          <a:bodyPr>
            <a:noAutofit/>
          </a:bodyPr>
          <a:lstStyle/>
          <a:p>
            <a:pPr>
              <a:lnSpc>
                <a:spcPct val="100000"/>
              </a:lnSpc>
            </a:pPr>
            <a:r>
              <a:rPr lang="en-IN" sz="1600" b="0" i="0" dirty="0">
                <a:solidFill>
                  <a:srgbClr val="000000"/>
                </a:solidFill>
                <a:effectLst/>
                <a:latin typeface="Times New Roman" panose="02020603050405020304" pitchFamily="18" charset="0"/>
                <a:cs typeface="Times New Roman" panose="02020603050405020304" pitchFamily="18" charset="0"/>
              </a:rPr>
              <a:t>Perl, ASP, PHP, JSP etc.. Are some of the well known server side technology</a:t>
            </a:r>
          </a:p>
          <a:p>
            <a:pPr>
              <a:lnSpc>
                <a:spcPct val="100000"/>
              </a:lnSpc>
            </a:pPr>
            <a:r>
              <a:rPr lang="en-IN" sz="1600" dirty="0">
                <a:solidFill>
                  <a:srgbClr val="000000"/>
                </a:solidFill>
                <a:latin typeface="Times New Roman" panose="02020603050405020304" pitchFamily="18" charset="0"/>
                <a:cs typeface="Times New Roman" panose="02020603050405020304" pitchFamily="18" charset="0"/>
              </a:rPr>
              <a:t>Major </a:t>
            </a:r>
            <a:r>
              <a:rPr lang="en-IN" sz="1600" dirty="0" err="1">
                <a:solidFill>
                  <a:srgbClr val="000000"/>
                </a:solidFill>
                <a:latin typeface="Times New Roman" panose="02020603050405020304" pitchFamily="18" charset="0"/>
                <a:cs typeface="Times New Roman" panose="02020603050405020304" pitchFamily="18" charset="0"/>
              </a:rPr>
              <a:t>funcrions</a:t>
            </a:r>
            <a:endParaRPr lang="en-IN" sz="1600" dirty="0">
              <a:solidFill>
                <a:srgbClr val="000000"/>
              </a:solidFill>
              <a:latin typeface="Times New Roman" panose="02020603050405020304" pitchFamily="18" charset="0"/>
              <a:cs typeface="Times New Roman" panose="02020603050405020304" pitchFamily="18" charset="0"/>
            </a:endParaRPr>
          </a:p>
          <a:p>
            <a:pPr lvl="1">
              <a:lnSpc>
                <a:spcPct val="100000"/>
              </a:lnSpc>
            </a:pPr>
            <a:r>
              <a:rPr lang="en-US" sz="1600" dirty="0">
                <a:latin typeface="Times New Roman" panose="02020603050405020304" pitchFamily="18" charset="0"/>
                <a:cs typeface="Times New Roman" panose="02020603050405020304" pitchFamily="18" charset="0"/>
              </a:rPr>
              <a:t>CGI</a:t>
            </a:r>
          </a:p>
          <a:p>
            <a:pPr lvl="2">
              <a:lnSpc>
                <a:spcPct val="100000"/>
              </a:lnSpc>
            </a:pPr>
            <a:r>
              <a:rPr lang="en-US" sz="1600" dirty="0">
                <a:latin typeface="Times New Roman" panose="02020603050405020304" pitchFamily="18" charset="0"/>
                <a:cs typeface="Times New Roman" panose="02020603050405020304" pitchFamily="18" charset="0"/>
              </a:rPr>
              <a:t>The Common Gateway Interface (CGI) was defined to allow to process user input and serve dynamic content on the Web. CGI programs can be developed in any script or programming language, but Perl is by far the most common language</a:t>
            </a:r>
          </a:p>
          <a:p>
            <a:pPr lvl="1">
              <a:lnSpc>
                <a:spcPct val="100000"/>
              </a:lnSpc>
            </a:pPr>
            <a:r>
              <a:rPr lang="en-US" sz="1600" dirty="0">
                <a:latin typeface="Times New Roman" panose="02020603050405020304" pitchFamily="18" charset="0"/>
                <a:cs typeface="Times New Roman" panose="02020603050405020304" pitchFamily="18" charset="0"/>
              </a:rPr>
              <a:t>Perl</a:t>
            </a:r>
          </a:p>
          <a:p>
            <a:pPr lvl="2">
              <a:lnSpc>
                <a:spcPct val="100000"/>
              </a:lnSpc>
            </a:pPr>
            <a:r>
              <a:rPr lang="en-US" sz="1600" dirty="0">
                <a:latin typeface="Times New Roman" panose="02020603050405020304" pitchFamily="18" charset="0"/>
                <a:cs typeface="Times New Roman" panose="02020603050405020304" pitchFamily="18" charset="0"/>
              </a:rPr>
              <a:t>Perl is a "Practical Extraction and Report Language". Perl is a specialized programming language, which has been designed with powerful text-manipulation functions. Perl is an interpreted language and is easy to understand. Perl has been used for programming World Wide Web electronic forms, for its pattern-matching functions aids in system searches and reporting and generally as glue and gateway between systems, databases, and users.</a:t>
            </a:r>
          </a:p>
          <a:p>
            <a:pPr lvl="1">
              <a:lnSpc>
                <a:spcPct val="100000"/>
              </a:lnSpc>
            </a:pPr>
            <a:r>
              <a:rPr lang="en-US" sz="1600" dirty="0">
                <a:latin typeface="Times New Roman" panose="02020603050405020304" pitchFamily="18" charset="0"/>
                <a:cs typeface="Times New Roman" panose="02020603050405020304" pitchFamily="18" charset="0"/>
              </a:rPr>
              <a:t>Active Server Pages</a:t>
            </a:r>
          </a:p>
          <a:p>
            <a:pPr lvl="2">
              <a:lnSpc>
                <a:spcPct val="100000"/>
              </a:lnSpc>
            </a:pPr>
            <a:r>
              <a:rPr lang="en-US" sz="1600" dirty="0">
                <a:latin typeface="Times New Roman" panose="02020603050405020304" pitchFamily="18" charset="0"/>
                <a:cs typeface="Times New Roman" panose="02020603050405020304" pitchFamily="18" charset="0"/>
              </a:rPr>
              <a:t>Microsoft Active Server Pages (ASP) is a server-side scripting technology that can be used to create dynamic and interactive web applications. An ASP page at its core is simply a text file that has been named using the extension .asp and which contains HTML and scripting that are processed by a web server before being sent to the user's browser.</a:t>
            </a:r>
          </a:p>
          <a:p>
            <a:pPr lvl="2">
              <a:lnSpc>
                <a:spcPct val="100000"/>
              </a:lnSpc>
            </a:pPr>
            <a:r>
              <a:rPr lang="en-US" sz="1600" dirty="0">
                <a:latin typeface="Times New Roman" panose="02020603050405020304" pitchFamily="18" charset="0"/>
                <a:cs typeface="Times New Roman" panose="02020603050405020304" pitchFamily="18" charset="0"/>
              </a:rPr>
              <a:t>An ASP file can be created by including a script written in VBScript or JScript in an HTML file. The most common use of ASP is database connection.  </a:t>
            </a:r>
          </a:p>
          <a:p>
            <a:pPr marL="914400" lvl="2" indent="0">
              <a:lnSpc>
                <a:spcPct val="100000"/>
              </a:lnSpc>
              <a:buNone/>
            </a:pPr>
            <a:r>
              <a:rPr lang="en-US" sz="1600" dirty="0">
                <a:latin typeface="Times New Roman" panose="02020603050405020304" pitchFamily="18" charset="0"/>
                <a:cs typeface="Times New Roman" panose="02020603050405020304" pitchFamily="18" charset="0"/>
              </a:rPr>
              <a:t>    The process of execution of an ASP file starts with the Web Server reading the ASP file, line by line, and it executes the      </a:t>
            </a:r>
          </a:p>
          <a:p>
            <a:pPr marL="914400" lvl="2" indent="0">
              <a:lnSpc>
                <a:spcPct val="100000"/>
              </a:lnSpc>
              <a:buNone/>
            </a:pPr>
            <a:r>
              <a:rPr lang="en-US" sz="1600" dirty="0">
                <a:latin typeface="Times New Roman" panose="02020603050405020304" pitchFamily="18" charset="0"/>
                <a:cs typeface="Times New Roman" panose="02020603050405020304" pitchFamily="18" charset="0"/>
              </a:rPr>
              <a:t>    scripts in the file. Finally, the ASP file is returned to the browser as plain HTML ASP.NET is the latest version of   </a:t>
            </a:r>
          </a:p>
          <a:p>
            <a:pPr marL="914400" lvl="2" indent="0">
              <a:lnSpc>
                <a:spcPct val="100000"/>
              </a:lnSpc>
              <a:buNone/>
            </a:pPr>
            <a:r>
              <a:rPr lang="en-US" sz="1600" dirty="0">
                <a:latin typeface="Times New Roman" panose="02020603050405020304" pitchFamily="18" charset="0"/>
                <a:cs typeface="Times New Roman" panose="02020603050405020304" pitchFamily="18" charset="0"/>
              </a:rPr>
              <a:t>     Microsoft's Active Server Pages technology (ASP)</a:t>
            </a:r>
          </a:p>
          <a:p>
            <a:pPr marL="914400" lvl="2" indent="0">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625477B-CE60-7054-50A1-B9A812BF47E6}"/>
              </a:ext>
            </a:extLst>
          </p:cNvPr>
          <p:cNvSpPr>
            <a:spLocks noGrp="1"/>
          </p:cNvSpPr>
          <p:nvPr>
            <p:ph type="title"/>
          </p:nvPr>
        </p:nvSpPr>
        <p:spPr>
          <a:xfrm>
            <a:off x="491312" y="91808"/>
            <a:ext cx="11209376" cy="464000"/>
          </a:xfrm>
        </p:spPr>
        <p:txBody>
          <a:bodyPr/>
          <a:lstStyle/>
          <a:p>
            <a:r>
              <a:rPr lang="en-US" dirty="0"/>
              <a:t>S</a:t>
            </a:r>
            <a:r>
              <a:rPr lang="en-IN" dirty="0" err="1"/>
              <a:t>erver</a:t>
            </a:r>
            <a:r>
              <a:rPr lang="en-IN" dirty="0"/>
              <a:t> Side Programming</a:t>
            </a:r>
          </a:p>
        </p:txBody>
      </p:sp>
    </p:spTree>
    <p:extLst>
      <p:ext uri="{BB962C8B-B14F-4D97-AF65-F5344CB8AC3E}">
        <p14:creationId xmlns:p14="http://schemas.microsoft.com/office/powerpoint/2010/main" val="9270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FFD39-8D63-9B1E-8EF8-A2646579D8E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Java Servlets</a:t>
            </a:r>
          </a:p>
          <a:p>
            <a:pPr lvl="1"/>
            <a:r>
              <a:rPr lang="en-US" sz="2000" dirty="0">
                <a:latin typeface="Times New Roman" panose="02020603050405020304" pitchFamily="18" charset="0"/>
                <a:cs typeface="Times New Roman" panose="02020603050405020304" pitchFamily="18" charset="0"/>
              </a:rPr>
              <a:t>An alternative to using CGI &amp; ASP is a Java servlet, which is a Java class. Servlets are capable of handling web input, processing that input, and returning the processed input back through the web server, which is the HTML displayed in your browser. Java Servlets need the Java Virtual machine to execute, which is embedded in the web server.</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You can think of them as server-side applets. The web server will load and execute them the same way a browser would an applet. Servlets can maintain state, are platform independent, and extremely extensible as they are written in object oriented Java.</a:t>
            </a:r>
          </a:p>
          <a:p>
            <a:r>
              <a:rPr lang="en-US" sz="2400" dirty="0">
                <a:latin typeface="Times New Roman" panose="02020603050405020304" pitchFamily="18" charset="0"/>
                <a:cs typeface="Times New Roman" panose="02020603050405020304" pitchFamily="18" charset="0"/>
              </a:rPr>
              <a:t>Java Server Pages</a:t>
            </a:r>
          </a:p>
          <a:p>
            <a:pPr lvl="1"/>
            <a:r>
              <a:rPr lang="en-US" sz="2000" dirty="0">
                <a:latin typeface="Times New Roman" panose="02020603050405020304" pitchFamily="18" charset="0"/>
                <a:cs typeface="Times New Roman" panose="02020603050405020304" pitchFamily="18" charset="0"/>
              </a:rPr>
              <a:t>JSP technology is an extension of the Servlet technology. It makes it easier to combine fixed or static template data with dynamic content.</a:t>
            </a:r>
          </a:p>
          <a:p>
            <a:pPr lvl="1"/>
            <a:r>
              <a:rPr lang="en-US" sz="2000" dirty="0">
                <a:latin typeface="Times New Roman" panose="02020603050405020304" pitchFamily="18" charset="0"/>
                <a:cs typeface="Times New Roman" panose="02020603050405020304" pitchFamily="18" charset="0"/>
              </a:rPr>
              <a:t>Java Server Pages (JSP) is a technology that lets you mix regular, static HTML with dynamically-generated HTML. Servlets, make you generate the entire page via your program, even though most of it is always the same. JSP lets you create the two parts separately.</a:t>
            </a:r>
          </a:p>
        </p:txBody>
      </p:sp>
      <p:sp>
        <p:nvSpPr>
          <p:cNvPr id="3" name="Title 2">
            <a:extLst>
              <a:ext uri="{FF2B5EF4-FFF2-40B4-BE49-F238E27FC236}">
                <a16:creationId xmlns:a16="http://schemas.microsoft.com/office/drawing/2014/main" id="{514E5B04-F793-A879-DE30-AC09FFB8A61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8739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4CFA04-CD84-4429-4011-BBE5BE8A30D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PHP</a:t>
            </a:r>
          </a:p>
          <a:p>
            <a:pPr lvl="1"/>
            <a:r>
              <a:rPr lang="en-US" dirty="0">
                <a:latin typeface="Times New Roman" panose="02020603050405020304" pitchFamily="18" charset="0"/>
                <a:cs typeface="Times New Roman" panose="02020603050405020304" pitchFamily="18" charset="0"/>
              </a:rPr>
              <a:t>PHP is an HTML-embedded scripting language. PHP is freely distributed, including the source code. PHP is a scripting language including all the basic features needed to create interactive www-pages. Since PHP is a scripting language, a PHP program might have a bit long response times.</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D8939C4-4BC5-CD67-B314-F2793F23A1C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8298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A45E8B-3A68-D9D6-E57F-F1F3B7D9CEAD}"/>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session management mechanism is a fundamental security component in the majority of web applications. It is what enables the application to uniquely identify a given user across a number of different requests and to handle the data that it accumulates about the state of that user's interaction with the application. </a:t>
            </a:r>
          </a:p>
          <a:p>
            <a:pPr>
              <a:lnSpc>
                <a:spcPct val="150000"/>
              </a:lnSpc>
            </a:pPr>
            <a:r>
              <a:rPr lang="en-US" sz="2000" dirty="0">
                <a:latin typeface="Times New Roman" panose="02020603050405020304" pitchFamily="18" charset="0"/>
                <a:cs typeface="Times New Roman" panose="02020603050405020304" pitchFamily="18" charset="0"/>
              </a:rPr>
              <a:t>On the other hand, it becomes a prime target for attackers.</a:t>
            </a:r>
          </a:p>
          <a:p>
            <a:pPr>
              <a:lnSpc>
                <a:spcPct val="150000"/>
              </a:lnSpc>
            </a:pPr>
            <a:r>
              <a:rPr lang="en-US" sz="2000" dirty="0">
                <a:latin typeface="Times New Roman" panose="02020603050405020304" pitchFamily="18" charset="0"/>
                <a:cs typeface="Times New Roman" panose="02020603050405020304" pitchFamily="18" charset="0"/>
              </a:rPr>
              <a:t>Potential consequences of session management attacks  </a:t>
            </a:r>
          </a:p>
          <a:p>
            <a:pPr lvl="1">
              <a:lnSpc>
                <a:spcPct val="150000"/>
              </a:lnSpc>
            </a:pPr>
            <a:r>
              <a:rPr lang="en-US" sz="2000" dirty="0">
                <a:latin typeface="Times New Roman" panose="02020603050405020304" pitchFamily="18" charset="0"/>
                <a:cs typeface="Times New Roman" panose="02020603050405020304" pitchFamily="18" charset="0"/>
              </a:rPr>
              <a:t>A user can masquerade as another user</a:t>
            </a:r>
            <a:r>
              <a:rPr lang="en-US" sz="1600" dirty="0">
                <a:latin typeface="Times New Roman" panose="02020603050405020304" pitchFamily="18" charset="0"/>
                <a:cs typeface="Times New Roman" panose="02020603050405020304" pitchFamily="18" charset="0"/>
              </a:rPr>
              <a:t> </a:t>
            </a:r>
          </a:p>
          <a:p>
            <a:pPr lvl="1">
              <a:lnSpc>
                <a:spcPct val="150000"/>
              </a:lnSpc>
            </a:pPr>
            <a:r>
              <a:rPr lang="en-US" sz="2000" dirty="0">
                <a:latin typeface="Times New Roman" panose="02020603050405020304" pitchFamily="18" charset="0"/>
                <a:cs typeface="Times New Roman" panose="02020603050405020304" pitchFamily="18" charset="0"/>
              </a:rPr>
              <a:t>Privilege escalation to administrator, owning the entire application </a:t>
            </a:r>
          </a:p>
          <a:p>
            <a:pPr lvl="1">
              <a:lnSpc>
                <a:spcPct val="150000"/>
              </a:lnSpc>
            </a:pPr>
            <a:r>
              <a:rPr lang="en-US" sz="2000" dirty="0">
                <a:latin typeface="Times New Roman" panose="02020603050405020304" pitchFamily="18" charset="0"/>
                <a:cs typeface="Times New Roman" panose="02020603050405020304" pitchFamily="18" charset="0"/>
              </a:rPr>
              <a:t>Can be as simple as incrementing the value of a token</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0502636-4812-EC2E-767C-E79BF5FF3D6F}"/>
              </a:ext>
            </a:extLst>
          </p:cNvPr>
          <p:cNvSpPr>
            <a:spLocks noGrp="1"/>
          </p:cNvSpPr>
          <p:nvPr>
            <p:ph type="title"/>
          </p:nvPr>
        </p:nvSpPr>
        <p:spPr/>
        <p:txBody>
          <a:bodyPr/>
          <a:lstStyle/>
          <a:p>
            <a:r>
              <a:rPr lang="en-IN" dirty="0"/>
              <a:t>Attacking Session Management</a:t>
            </a:r>
          </a:p>
        </p:txBody>
      </p:sp>
    </p:spTree>
    <p:extLst>
      <p:ext uri="{BB962C8B-B14F-4D97-AF65-F5344CB8AC3E}">
        <p14:creationId xmlns:p14="http://schemas.microsoft.com/office/powerpoint/2010/main" val="177872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C6797B-E742-1651-EDF8-A81E30CE0A0D}"/>
              </a:ext>
            </a:extLst>
          </p:cNvPr>
          <p:cNvSpPr>
            <a:spLocks noGrp="1"/>
          </p:cNvSpPr>
          <p:nvPr>
            <p:ph idx="1"/>
          </p:nvPr>
        </p:nvSpPr>
        <p:spPr/>
        <p:txBody>
          <a:bodyPr>
            <a:normAutofit lnSpcReduction="10000"/>
          </a:bodyPr>
          <a:lstStyle/>
          <a:p>
            <a:r>
              <a:rPr lang="en-IN" dirty="0"/>
              <a:t>Web 1.0</a:t>
            </a:r>
          </a:p>
          <a:p>
            <a:pPr lvl="1"/>
            <a:r>
              <a:rPr lang="en-US" dirty="0"/>
              <a:t>Stateless</a:t>
            </a:r>
          </a:p>
          <a:p>
            <a:pPr lvl="1"/>
            <a:r>
              <a:rPr lang="en-US" dirty="0"/>
              <a:t>Static pages</a:t>
            </a:r>
          </a:p>
          <a:p>
            <a:pPr lvl="1"/>
            <a:r>
              <a:rPr lang="en-US" dirty="0"/>
              <a:t>No custom content</a:t>
            </a:r>
          </a:p>
          <a:p>
            <a:pPr lvl="1"/>
            <a:r>
              <a:rPr lang="en-US" dirty="0"/>
              <a:t>No logging in</a:t>
            </a:r>
          </a:p>
          <a:p>
            <a:r>
              <a:rPr lang="en-US" dirty="0"/>
              <a:t>Logging In •</a:t>
            </a:r>
          </a:p>
          <a:p>
            <a:pPr lvl="1"/>
            <a:r>
              <a:rPr lang="en-US" dirty="0"/>
              <a:t>Allow user to register and log in</a:t>
            </a:r>
          </a:p>
          <a:p>
            <a:pPr lvl="1"/>
            <a:r>
              <a:rPr lang="en-US" dirty="0"/>
              <a:t>Require a session to maintain the "state" of being authenticated</a:t>
            </a:r>
          </a:p>
          <a:p>
            <a:pPr lvl="1"/>
            <a:r>
              <a:rPr lang="en-US" dirty="0"/>
              <a:t>Otherwise user would have to log in to each page</a:t>
            </a:r>
          </a:p>
          <a:p>
            <a:r>
              <a:rPr lang="en-US" dirty="0"/>
              <a:t>No Login</a:t>
            </a:r>
          </a:p>
          <a:p>
            <a:pPr lvl="1"/>
            <a:r>
              <a:rPr lang="en-US" dirty="0"/>
              <a:t>Application with no login function still use sessions </a:t>
            </a:r>
          </a:p>
          <a:p>
            <a:pPr lvl="1"/>
            <a:r>
              <a:rPr lang="en-US" dirty="0"/>
              <a:t>Shopping basket</a:t>
            </a:r>
            <a:endParaRPr lang="en-IN" dirty="0"/>
          </a:p>
        </p:txBody>
      </p:sp>
      <p:sp>
        <p:nvSpPr>
          <p:cNvPr id="3" name="Title 2">
            <a:extLst>
              <a:ext uri="{FF2B5EF4-FFF2-40B4-BE49-F238E27FC236}">
                <a16:creationId xmlns:a16="http://schemas.microsoft.com/office/drawing/2014/main" id="{34696875-D849-1B64-6B70-37359AB84259}"/>
              </a:ext>
            </a:extLst>
          </p:cNvPr>
          <p:cNvSpPr>
            <a:spLocks noGrp="1"/>
          </p:cNvSpPr>
          <p:nvPr>
            <p:ph type="title"/>
          </p:nvPr>
        </p:nvSpPr>
        <p:spPr/>
        <p:txBody>
          <a:bodyPr/>
          <a:lstStyle/>
          <a:p>
            <a:r>
              <a:rPr lang="en-IN" dirty="0"/>
              <a:t>The Need for State</a:t>
            </a:r>
          </a:p>
        </p:txBody>
      </p:sp>
    </p:spTree>
    <p:extLst>
      <p:ext uri="{BB962C8B-B14F-4D97-AF65-F5344CB8AC3E}">
        <p14:creationId xmlns:p14="http://schemas.microsoft.com/office/powerpoint/2010/main" val="50245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10C44C4-EF17-4C58-4FBD-695873FDA9B2}"/>
              </a:ext>
            </a:extLst>
          </p:cNvPr>
          <p:cNvPicPr>
            <a:picLocks noGrp="1" noChangeAspect="1"/>
          </p:cNvPicPr>
          <p:nvPr>
            <p:ph idx="1"/>
          </p:nvPr>
        </p:nvPicPr>
        <p:blipFill rotWithShape="1">
          <a:blip r:embed="rId2"/>
          <a:srcRect r="3752"/>
          <a:stretch/>
        </p:blipFill>
        <p:spPr>
          <a:xfrm>
            <a:off x="2212084" y="704007"/>
            <a:ext cx="7767832" cy="544998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6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E0445E-D255-22FE-4620-17DB8B54928E}"/>
              </a:ext>
            </a:extLst>
          </p:cNvPr>
          <p:cNvPicPr>
            <a:picLocks noGrp="1" noChangeAspect="1"/>
          </p:cNvPicPr>
          <p:nvPr>
            <p:ph idx="1"/>
          </p:nvPr>
        </p:nvPicPr>
        <p:blipFill rotWithShape="1">
          <a:blip r:embed="rId2"/>
          <a:srcRect l="3882" t="3897" r="7584" b="16449"/>
          <a:stretch/>
        </p:blipFill>
        <p:spPr>
          <a:xfrm>
            <a:off x="1763635" y="690445"/>
            <a:ext cx="7593008" cy="507225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46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502A5E5-DA3C-DD06-6144-18158598396B}"/>
              </a:ext>
            </a:extLst>
          </p:cNvPr>
          <p:cNvPicPr>
            <a:picLocks noGrp="1" noChangeAspect="1"/>
          </p:cNvPicPr>
          <p:nvPr>
            <p:ph idx="1"/>
          </p:nvPr>
        </p:nvPicPr>
        <p:blipFill>
          <a:blip r:embed="rId2"/>
          <a:stretch>
            <a:fillRect/>
          </a:stretch>
        </p:blipFill>
        <p:spPr>
          <a:xfrm>
            <a:off x="2240591" y="643467"/>
            <a:ext cx="771081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59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6018</TotalTime>
  <Words>788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Times New Roman</vt:lpstr>
      <vt:lpstr>Office Theme</vt:lpstr>
      <vt:lpstr>PowerPoint Presentation</vt:lpstr>
      <vt:lpstr>Server Side Programming</vt:lpstr>
      <vt:lpstr>PowerPoint Presentation</vt:lpstr>
      <vt:lpstr>PowerPoint Presentation</vt:lpstr>
      <vt:lpstr>Attacking Session Management</vt:lpstr>
      <vt:lpstr>The Need for State</vt:lpstr>
      <vt:lpstr>PowerPoint Presentation</vt:lpstr>
      <vt:lpstr>PowerPoint Presentation</vt:lpstr>
      <vt:lpstr>PowerPoint Presentation</vt:lpstr>
      <vt:lpstr>Alternatives to Sessions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S Abhishek-AM.EN.U4CSE19147</cp:lastModifiedBy>
  <cp:revision>224</cp:revision>
  <dcterms:created xsi:type="dcterms:W3CDTF">2021-03-13T15:07:52Z</dcterms:created>
  <dcterms:modified xsi:type="dcterms:W3CDTF">2022-10-11T17:10:27Z</dcterms:modified>
</cp:coreProperties>
</file>