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1" r:id="rId2"/>
    <p:sldId id="357" r:id="rId3"/>
    <p:sldId id="358" r:id="rId4"/>
    <p:sldId id="359" r:id="rId5"/>
    <p:sldId id="360" r:id="rId6"/>
    <p:sldId id="361" r:id="rId7"/>
    <p:sldId id="363" r:id="rId8"/>
    <p:sldId id="3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37117C-5808-8C7F-B6CA-D9891E8C1502}" v="2" dt="2022-09-26T05:16:22.959"/>
    <p1510:client id="{E48D9223-805D-47B7-B99B-B962270A161B}" v="53" dt="2022-08-01T15:51:24.9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rsha Sathish-AM.EN.U4CSE19123" userId="S::harshasathish@am.students.amrita.edu::ddaab195-243e-4f45-b424-86c295cba6e0" providerId="AD" clId="Web-{3637117C-5808-8C7F-B6CA-D9891E8C1502}"/>
    <pc:docChg chg="sldOrd">
      <pc:chgData name="Harsha Sathish-AM.EN.U4CSE19123" userId="S::harshasathish@am.students.amrita.edu::ddaab195-243e-4f45-b424-86c295cba6e0" providerId="AD" clId="Web-{3637117C-5808-8C7F-B6CA-D9891E8C1502}" dt="2022-09-26T05:16:22.959" v="1"/>
      <pc:docMkLst>
        <pc:docMk/>
      </pc:docMkLst>
      <pc:sldChg chg="ord">
        <pc:chgData name="Harsha Sathish-AM.EN.U4CSE19123" userId="S::harshasathish@am.students.amrita.edu::ddaab195-243e-4f45-b424-86c295cba6e0" providerId="AD" clId="Web-{3637117C-5808-8C7F-B6CA-D9891E8C1502}" dt="2022-09-26T05:16:22.959" v="1"/>
        <pc:sldMkLst>
          <pc:docMk/>
          <pc:sldMk cId="1650176190" sldId="35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8808B7-8EC4-40DD-A0C6-2697B27C4116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1192FD-0700-4E3B-A543-76C05F61B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6836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93F4D-9676-4622-98B1-1684913451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D76CD7-1A87-4894-A823-84DDF67600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2197AA-BFA7-481A-8D2F-239F4A21F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527F5-4B4F-4C3C-9D24-7A2D107F1F04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91F58-6859-4352-8154-5509CA62A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2A76F1-E366-4A18-B1CD-CBE1FD4F9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84985-AC7C-41AE-8340-64F826C4F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627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2BBDF-05C8-48FE-8578-81653972A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4D8B16-F19E-4AB3-B1BC-8480E35B91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49F1CF-11CF-444C-B573-36A5F87C0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527F5-4B4F-4C3C-9D24-7A2D107F1F04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812948-A7F2-428C-A580-7E00E564D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3418B3-7C83-41C9-BBD8-B1E5A9F27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84985-AC7C-41AE-8340-64F826C4F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116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4EC272-3A7D-4C7B-B69B-92241326EC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DC49BC-4152-431F-8D79-60707C8FBD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8C61D6-1D0A-44E4-96BD-6FF92D66C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527F5-4B4F-4C3C-9D24-7A2D107F1F04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47838D-582D-4470-9062-AD3F62B1B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5D8F6F-A241-4BFB-A527-511679AD7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84985-AC7C-41AE-8340-64F826C4F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8400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510927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FECE9-D645-0540-9DA0-AEC7DA1A78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499" y="1137256"/>
            <a:ext cx="11209376" cy="4908082"/>
          </a:xfrm>
        </p:spPr>
        <p:txBody>
          <a:bodyPr/>
          <a:lstStyle>
            <a:lvl1pPr>
              <a:defRPr>
                <a:latin typeface="Georgia" panose="02040502050405020303" pitchFamily="18" charset="0"/>
              </a:defRPr>
            </a:lvl1pPr>
            <a:lvl2pPr>
              <a:defRPr>
                <a:latin typeface="Georgia" panose="02040502050405020303" pitchFamily="18" charset="0"/>
              </a:defRPr>
            </a:lvl2pPr>
            <a:lvl3pPr>
              <a:defRPr>
                <a:latin typeface="Georgia" panose="02040502050405020303" pitchFamily="18" charset="0"/>
              </a:defRPr>
            </a:lvl3pPr>
            <a:lvl4pPr>
              <a:defRPr>
                <a:latin typeface="Georgia" panose="02040502050405020303" pitchFamily="18" charset="0"/>
              </a:defRPr>
            </a:lvl4pPr>
            <a:lvl5pPr>
              <a:defRPr>
                <a:latin typeface="Georgia" panose="02040502050405020303" pitchFamily="18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FB4E98A-97D9-4526-9E90-BA541F5B53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1499" y="348662"/>
            <a:ext cx="11209376" cy="464000"/>
          </a:xfrm>
        </p:spPr>
        <p:txBody>
          <a:bodyPr>
            <a:noAutofit/>
          </a:bodyPr>
          <a:lstStyle>
            <a:lvl1pPr>
              <a:defRPr sz="3200" b="0">
                <a:solidFill>
                  <a:srgbClr val="A4123F"/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/>
              <a:t>Click Here To Edit Title</a:t>
            </a:r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40DA784-0993-4F43-BA98-733CB6486E2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489" y="6369932"/>
            <a:ext cx="12218977" cy="52100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5D41DD4-A5E8-4552-814D-0D80AF0F22E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6134" y="6490361"/>
            <a:ext cx="1781941" cy="314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631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BBC2E-63BB-46DA-9476-282DF481F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CEBCE-5C74-4B23-8C31-6BA6951CB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0664AB-5438-4883-A8BE-4B10CB551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527F5-4B4F-4C3C-9D24-7A2D107F1F04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5E9443-B365-47F3-B649-B6521D819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7F2FBB-C49B-4622-9DA4-A493C29C5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84985-AC7C-41AE-8340-64F826C4F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558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AA25D-8B9D-48A4-AEBC-7CB6D99B5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230708-F537-45EA-804E-DFECF5F017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79452B-D2CA-418C-BCBC-9672F40CC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527F5-4B4F-4C3C-9D24-7A2D107F1F04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2EBD8D-F312-4D71-B496-C6B2835DB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55DE2C-430A-448A-9CB3-06D748CE8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84985-AC7C-41AE-8340-64F826C4F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032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27F11-30BB-4181-960C-39BA7BD3B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9610A-0802-4DA4-8E84-FC2C23A64C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70AFF6-69B3-42F8-808D-2801CFA272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AF242D-A5A7-4A43-8BAA-6B54857B4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527F5-4B4F-4C3C-9D24-7A2D107F1F04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B09091-A15A-45DE-9F44-714D1230E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C6BDDF-E201-4ED8-80F7-5BBF410B1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84985-AC7C-41AE-8340-64F826C4F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005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940E0-0B16-4F75-85C1-BBC1CC841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01CC9B-B4DE-4D7A-9E68-1AF62219FB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1190A4-4D18-491E-8443-38263C8523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6A2D03-8074-4ED2-AFA3-87D5881DB6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42EE9C-8744-45E2-A9E4-3A366CF7E3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E356B0-54A0-4E7B-B80F-30C2AAFCB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527F5-4B4F-4C3C-9D24-7A2D107F1F04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A1A6BF-9179-425F-93E5-F36D3E364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1BFC4E-5967-40D5-8F97-B1D29B37C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84985-AC7C-41AE-8340-64F826C4F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953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9E6D9-1F59-421F-9BC1-149D3B8DE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E04BE7-637D-48B3-91B4-DE503E597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527F5-4B4F-4C3C-9D24-7A2D107F1F04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0BD163-88FF-42F0-B2D0-EC0254B9F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C72FF8-D57B-4038-9D10-27723E78B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84985-AC7C-41AE-8340-64F826C4F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361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980C74-A1BC-4AC5-89CB-9D93521F5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527F5-4B4F-4C3C-9D24-7A2D107F1F04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233716-4570-4A97-846F-F05A61A66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97BFEC-4552-4737-8279-B63D63046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84985-AC7C-41AE-8340-64F826C4F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625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85D7B-DD92-4B0A-A65F-716BB2CF4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4A5FEA-A7F0-457D-889E-1AF5689543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63BC56-695A-4B4B-BD07-23E7655853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72F86B-1A90-4850-BF52-D65E1FDBA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527F5-4B4F-4C3C-9D24-7A2D107F1F04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845BCD-9B72-4721-84E1-456FA36CD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A5476E-E8A1-476F-A682-41854A310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84985-AC7C-41AE-8340-64F826C4F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564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D1C74-669C-469D-B638-F9B87518D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232133-922D-42FB-8A6D-8DC1E99601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D9E141-0C6D-4E80-8408-5F7439BAF3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FC3FCC-C2D6-4342-B146-CD92AB180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527F5-4B4F-4C3C-9D24-7A2D107F1F04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9B3C5D-FF99-4676-863D-366129840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631A67-2F7D-4AF9-A56E-12467A6FA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84985-AC7C-41AE-8340-64F826C4F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699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8FD276-02F3-48BB-8F3D-E42018871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3733BD-A731-4E22-AB85-77785C7A80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A98676-BF97-49F6-BAAE-E96B0570C9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7527F5-4B4F-4C3C-9D24-7A2D107F1F04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26EEEA-76E3-46B8-95D7-257A3DA921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8FAAA0-9B4A-4E0E-A033-01F33DF2E2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E84985-AC7C-41AE-8340-64F826C4F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256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2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DC7025E-4863-6F49-AD01-8A5B65B0890F}"/>
              </a:ext>
            </a:extLst>
          </p:cNvPr>
          <p:cNvSpPr/>
          <p:nvPr/>
        </p:nvSpPr>
        <p:spPr>
          <a:xfrm>
            <a:off x="1540136" y="0"/>
            <a:ext cx="9176273" cy="6858000"/>
          </a:xfrm>
          <a:prstGeom prst="rect">
            <a:avLst/>
          </a:prstGeom>
          <a:solidFill>
            <a:srgbClr val="B811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/>
              <a:t> </a:t>
            </a:r>
          </a:p>
        </p:txBody>
      </p:sp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80288CD4-7B52-C244-BAD4-BFF7D9DCE6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5099" y="2667001"/>
            <a:ext cx="3443174" cy="110489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E776D66-1F2F-B348-8DC7-42BD5D86556D}"/>
              </a:ext>
            </a:extLst>
          </p:cNvPr>
          <p:cNvSpPr txBox="1"/>
          <p:nvPr/>
        </p:nvSpPr>
        <p:spPr>
          <a:xfrm>
            <a:off x="6453074" y="2927062"/>
            <a:ext cx="38744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0"/>
              </a:spcBef>
              <a:buClr>
                <a:srgbClr val="333399"/>
              </a:buClr>
              <a:buSzPct val="100000"/>
              <a:buFont typeface="Arial" charset="0"/>
            </a:pPr>
            <a:r>
              <a:rPr lang="en-US" sz="3200" b="1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Web Application technologies</a:t>
            </a:r>
          </a:p>
          <a:p>
            <a:pPr algn="ctr">
              <a:spcBef>
                <a:spcPct val="0"/>
              </a:spcBef>
              <a:buClr>
                <a:srgbClr val="333399"/>
              </a:buClr>
              <a:buSzPct val="100000"/>
              <a:buFont typeface="Arial" charset="0"/>
            </a:pPr>
            <a:endParaRPr lang="en-IN" sz="3200" b="1">
              <a:solidFill>
                <a:schemeClr val="bg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BA58083-EF1A-427F-9030-DC289843A2BF}"/>
              </a:ext>
            </a:extLst>
          </p:cNvPr>
          <p:cNvCxnSpPr>
            <a:cxnSpLocks/>
          </p:cNvCxnSpPr>
          <p:nvPr/>
        </p:nvCxnSpPr>
        <p:spPr>
          <a:xfrm>
            <a:off x="6290673" y="2401045"/>
            <a:ext cx="0" cy="1636813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807A921-4A34-4052-800D-82EA711F2427}"/>
              </a:ext>
            </a:extLst>
          </p:cNvPr>
          <p:cNvSpPr txBox="1"/>
          <p:nvPr/>
        </p:nvSpPr>
        <p:spPr>
          <a:xfrm>
            <a:off x="3741908" y="4477032"/>
            <a:ext cx="54183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solidFill>
                  <a:schemeClr val="bg1"/>
                </a:solidFill>
                <a:latin typeface="Georgia" panose="02040502050405020303" pitchFamily="18" charset="0"/>
              </a:rPr>
              <a:t>19CSE335 Ethical Hacking</a:t>
            </a:r>
          </a:p>
          <a:p>
            <a:pPr algn="ctr"/>
            <a:endParaRPr lang="en-US" sz="2000" b="1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828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AC1110E-E305-AEEA-167B-B8CFF6EBD5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IN" sz="2000" b="0" i="0">
                <a:solidFill>
                  <a:srgbClr val="000000"/>
                </a:solidFill>
                <a:effectLst/>
                <a:latin typeface="inter-regular"/>
              </a:rPr>
              <a:t>HTTP stands for </a:t>
            </a:r>
            <a:r>
              <a:rPr lang="en-IN" sz="2000" b="1" i="0" err="1">
                <a:solidFill>
                  <a:srgbClr val="000000"/>
                </a:solidFill>
                <a:effectLst/>
                <a:latin typeface="inter-bold"/>
              </a:rPr>
              <a:t>HyperText</a:t>
            </a:r>
            <a:r>
              <a:rPr lang="en-IN" sz="2000" b="1" i="0">
                <a:solidFill>
                  <a:srgbClr val="000000"/>
                </a:solidFill>
                <a:effectLst/>
                <a:latin typeface="inter-bold"/>
              </a:rPr>
              <a:t> Transfer Protocol</a:t>
            </a:r>
            <a:r>
              <a:rPr lang="en-IN" sz="2000" b="0" i="0">
                <a:solidFill>
                  <a:srgbClr val="000000"/>
                </a:solidFill>
                <a:effectLst/>
                <a:latin typeface="inter-regular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sz="2000" b="0" i="0">
                <a:solidFill>
                  <a:srgbClr val="000000"/>
                </a:solidFill>
                <a:effectLst/>
                <a:latin typeface="inter-regular"/>
              </a:rPr>
              <a:t>known as </a:t>
            </a:r>
            <a:r>
              <a:rPr lang="en-US" sz="2000" b="0" i="0" err="1">
                <a:solidFill>
                  <a:srgbClr val="000000"/>
                </a:solidFill>
                <a:effectLst/>
                <a:latin typeface="inter-regular"/>
              </a:rPr>
              <a:t>HyperText</a:t>
            </a:r>
            <a:r>
              <a:rPr lang="en-US" sz="2000" b="0" i="0">
                <a:solidFill>
                  <a:srgbClr val="000000"/>
                </a:solidFill>
                <a:effectLst/>
                <a:latin typeface="inter-regular"/>
              </a:rPr>
              <a:t> Transfer Protocol because of its efficiency that allows us to use it in a hypertext environment where there are rapid jumps from one document to another.</a:t>
            </a:r>
          </a:p>
          <a:p>
            <a:pPr>
              <a:lnSpc>
                <a:spcPct val="100000"/>
              </a:lnSpc>
            </a:pPr>
            <a:r>
              <a:rPr lang="en-US" sz="2000" b="0" i="0">
                <a:solidFill>
                  <a:srgbClr val="000000"/>
                </a:solidFill>
                <a:effectLst/>
                <a:latin typeface="inter-regular"/>
              </a:rPr>
              <a:t>Uses a message-based model in which a client sends a request message, and the server returns a response message.</a:t>
            </a:r>
          </a:p>
          <a:p>
            <a:pPr>
              <a:lnSpc>
                <a:spcPct val="100000"/>
              </a:lnSpc>
            </a:pPr>
            <a:endParaRPr lang="en-IN" sz="2000" b="0" i="0">
              <a:solidFill>
                <a:srgbClr val="000000"/>
              </a:solidFill>
              <a:effectLst/>
              <a:latin typeface="inter-regular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7A32A3C-41DB-25FC-04E4-F813113F9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HTTP Protocol</a:t>
            </a:r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7BA632-AED0-BFC2-8438-C7A917AD2C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7653" y="3216026"/>
            <a:ext cx="3038891" cy="2829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176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EF94E8F0-156F-9F3A-9166-732927E99F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9205" y="643467"/>
            <a:ext cx="10713589" cy="5571065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803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298EEDC-6317-1620-E1C3-187056824F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b="0" i="0">
                <a:solidFill>
                  <a:srgbClr val="292929"/>
                </a:solidFill>
                <a:effectLst/>
                <a:latin typeface="source-serif-pro"/>
              </a:rPr>
              <a:t>The HTTP (requests/responses)message consists of one or more headers.</a:t>
            </a:r>
          </a:p>
          <a:p>
            <a:pPr algn="l"/>
            <a:r>
              <a:rPr lang="en-US" b="0" i="0">
                <a:solidFill>
                  <a:srgbClr val="292929"/>
                </a:solidFill>
                <a:effectLst/>
                <a:latin typeface="source-serif-pro"/>
              </a:rPr>
              <a:t>HTTP requests consist of 3 items in their first line.</a:t>
            </a:r>
          </a:p>
          <a:p>
            <a:pPr lvl="1"/>
            <a:r>
              <a:rPr lang="en-IN" b="0" i="0">
                <a:solidFill>
                  <a:srgbClr val="292929"/>
                </a:solidFill>
                <a:effectLst/>
                <a:latin typeface="source-serif-pro"/>
              </a:rPr>
              <a:t>GET/POST</a:t>
            </a:r>
            <a:r>
              <a:rPr lang="en-US">
                <a:solidFill>
                  <a:srgbClr val="292929"/>
                </a:solidFill>
                <a:latin typeface="source-serif-pro"/>
              </a:rPr>
              <a:t> :- </a:t>
            </a:r>
          </a:p>
          <a:p>
            <a:pPr lvl="2"/>
            <a:r>
              <a:rPr lang="en-US" b="0" i="0">
                <a:solidFill>
                  <a:srgbClr val="292929"/>
                </a:solidFill>
                <a:effectLst/>
                <a:latin typeface="source-serif-pro"/>
              </a:rPr>
              <a:t>GET - used to retrieve information from the server. </a:t>
            </a:r>
            <a:endParaRPr lang="en-US">
              <a:solidFill>
                <a:srgbClr val="292929"/>
              </a:solidFill>
              <a:latin typeface="source-serif-pro"/>
            </a:endParaRPr>
          </a:p>
          <a:p>
            <a:pPr lvl="2"/>
            <a:r>
              <a:rPr lang="en-US">
                <a:solidFill>
                  <a:srgbClr val="292929"/>
                </a:solidFill>
                <a:latin typeface="source-serif-pro"/>
              </a:rPr>
              <a:t>POST -</a:t>
            </a:r>
            <a:r>
              <a:rPr lang="en-US" b="0" i="0">
                <a:solidFill>
                  <a:srgbClr val="292929"/>
                </a:solidFill>
                <a:effectLst/>
                <a:latin typeface="source-serif-pro"/>
              </a:rPr>
              <a:t> used to send loads of data to the server for a specific resource</a:t>
            </a:r>
          </a:p>
          <a:p>
            <a:pPr lvl="1"/>
            <a:r>
              <a:rPr lang="en-IN" b="0" i="0">
                <a:solidFill>
                  <a:srgbClr val="292929"/>
                </a:solidFill>
                <a:effectLst/>
                <a:latin typeface="source-serif-pro"/>
              </a:rPr>
              <a:t>The requested URL</a:t>
            </a:r>
          </a:p>
          <a:p>
            <a:pPr lvl="2"/>
            <a:r>
              <a:rPr lang="en-US" b="0" i="0">
                <a:solidFill>
                  <a:srgbClr val="292929"/>
                </a:solidFill>
                <a:effectLst/>
                <a:latin typeface="source-serif-pro"/>
              </a:rPr>
              <a:t>functions as a name for the resource being requested, together with an optional query string containing parameters that the client is passing to that resource.</a:t>
            </a:r>
            <a:endParaRPr lang="en-IN">
              <a:solidFill>
                <a:srgbClr val="292929"/>
              </a:solidFill>
              <a:latin typeface="source-serif-pro"/>
            </a:endParaRPr>
          </a:p>
          <a:p>
            <a:pPr lvl="1"/>
            <a:r>
              <a:rPr lang="en-IN" b="0" i="0">
                <a:solidFill>
                  <a:srgbClr val="292929"/>
                </a:solidFill>
                <a:effectLst/>
                <a:latin typeface="source-serif-pro"/>
              </a:rPr>
              <a:t>The HTTP version</a:t>
            </a:r>
          </a:p>
          <a:p>
            <a:pPr lvl="2"/>
            <a:r>
              <a:rPr lang="en-US" b="0" i="0">
                <a:solidFill>
                  <a:srgbClr val="292929"/>
                </a:solidFill>
                <a:effectLst/>
                <a:latin typeface="source-serif-pro"/>
              </a:rPr>
              <a:t>The only HTTP version used on the internet is 1.0/1.1, and most browsers used 1.1 default. HTTP version discusses later in this session.</a:t>
            </a:r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5473307-882D-2DBF-D917-BE4091B96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HTTP Requests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6522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F4DDB3D-203A-5370-2D71-BA1065942C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>
                <a:solidFill>
                  <a:srgbClr val="292929"/>
                </a:solidFill>
                <a:effectLst/>
                <a:latin typeface="source-serif-pro"/>
              </a:rPr>
              <a:t>Some other request headers</a:t>
            </a:r>
          </a:p>
          <a:p>
            <a:pPr lvl="1"/>
            <a:r>
              <a:rPr lang="en-US" b="0" i="1">
                <a:solidFill>
                  <a:srgbClr val="292929"/>
                </a:solidFill>
                <a:effectLst/>
                <a:latin typeface="source-serif-pro"/>
              </a:rPr>
              <a:t>Referer</a:t>
            </a:r>
            <a:r>
              <a:rPr lang="en-US" b="0" i="0">
                <a:solidFill>
                  <a:srgbClr val="292929"/>
                </a:solidFill>
                <a:effectLst/>
                <a:latin typeface="source-serif-pro"/>
              </a:rPr>
              <a:t>: URL from which the request originated.</a:t>
            </a:r>
          </a:p>
          <a:p>
            <a:pPr lvl="1"/>
            <a:r>
              <a:rPr lang="en-US" b="0" i="1">
                <a:solidFill>
                  <a:srgbClr val="292929"/>
                </a:solidFill>
                <a:effectLst/>
                <a:latin typeface="source-serif-pro"/>
              </a:rPr>
              <a:t>User-Agent: </a:t>
            </a:r>
            <a:r>
              <a:rPr lang="en-US" b="0" i="0">
                <a:solidFill>
                  <a:srgbClr val="292929"/>
                </a:solidFill>
                <a:effectLst/>
                <a:latin typeface="source-serif-pro"/>
              </a:rPr>
              <a:t>information about the browser.</a:t>
            </a:r>
          </a:p>
          <a:p>
            <a:pPr lvl="1"/>
            <a:r>
              <a:rPr lang="en-US" b="0" i="1">
                <a:solidFill>
                  <a:srgbClr val="292929"/>
                </a:solidFill>
                <a:effectLst/>
                <a:latin typeface="source-serif-pro"/>
              </a:rPr>
              <a:t>Host</a:t>
            </a:r>
            <a:r>
              <a:rPr lang="en-US" b="0" i="0">
                <a:solidFill>
                  <a:srgbClr val="292929"/>
                </a:solidFill>
                <a:effectLst/>
                <a:latin typeface="source-serif-pro"/>
              </a:rPr>
              <a:t>: hostname that appeared in the full URL being accessed. this is necessary when multiple websites are hosted on the same server.</a:t>
            </a:r>
          </a:p>
          <a:p>
            <a:pPr lvl="1"/>
            <a:r>
              <a:rPr lang="en-US" b="0" i="0">
                <a:solidFill>
                  <a:srgbClr val="292929"/>
                </a:solidFill>
                <a:effectLst/>
                <a:latin typeface="source-serif-pro"/>
              </a:rPr>
              <a:t>Cookie: submit additional parameters that the server has issued to the client.</a:t>
            </a:r>
          </a:p>
          <a:p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9CB56F7-B59F-BF50-D72D-200699582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FAAFF3-F00A-A534-CFD1-A94FD4B568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2919" y="3429000"/>
            <a:ext cx="6706536" cy="2734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303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741D7BE-24F6-9AE1-B0D0-303323F72F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i="0">
                <a:solidFill>
                  <a:srgbClr val="292929"/>
                </a:solidFill>
                <a:effectLst/>
                <a:latin typeface="source-serif-pro"/>
              </a:rPr>
              <a:t>consists of 3 items in their first line.</a:t>
            </a:r>
          </a:p>
          <a:p>
            <a:pPr lvl="1"/>
            <a:r>
              <a:rPr lang="en-US" b="0" i="0">
                <a:solidFill>
                  <a:srgbClr val="292929"/>
                </a:solidFill>
                <a:effectLst/>
                <a:latin typeface="source-serif-pro"/>
              </a:rPr>
              <a:t>HTTP version.</a:t>
            </a:r>
          </a:p>
          <a:p>
            <a:pPr lvl="1"/>
            <a:r>
              <a:rPr lang="en-US" b="0" i="0">
                <a:solidFill>
                  <a:srgbClr val="292929"/>
                </a:solidFill>
                <a:effectLst/>
                <a:latin typeface="source-serif-pro"/>
              </a:rPr>
              <a:t>numerical status of the result (i.e. 200).</a:t>
            </a:r>
          </a:p>
          <a:p>
            <a:pPr lvl="1"/>
            <a:r>
              <a:rPr lang="en-US" b="0" i="0">
                <a:solidFill>
                  <a:srgbClr val="292929"/>
                </a:solidFill>
                <a:effectLst/>
                <a:latin typeface="source-serif-pro"/>
              </a:rPr>
              <a:t>A textual status of the responses.</a:t>
            </a:r>
          </a:p>
          <a:p>
            <a:r>
              <a:rPr lang="en-US" b="0" i="0">
                <a:solidFill>
                  <a:srgbClr val="292929"/>
                </a:solidFill>
                <a:effectLst/>
                <a:latin typeface="source-serif-pro"/>
              </a:rPr>
              <a:t>Some </a:t>
            </a:r>
            <a:r>
              <a:rPr lang="en-US">
                <a:solidFill>
                  <a:srgbClr val="292929"/>
                </a:solidFill>
                <a:latin typeface="source-serif-pro"/>
              </a:rPr>
              <a:t>other request headers</a:t>
            </a:r>
            <a:endParaRPr lang="en-US" b="0" i="0">
              <a:solidFill>
                <a:srgbClr val="292929"/>
              </a:solidFill>
              <a:effectLst/>
              <a:latin typeface="source-serif-pro"/>
            </a:endParaRPr>
          </a:p>
          <a:p>
            <a:pPr lvl="1"/>
            <a:r>
              <a:rPr lang="en-US" b="0" i="0">
                <a:solidFill>
                  <a:srgbClr val="292929"/>
                </a:solidFill>
                <a:effectLst/>
                <a:latin typeface="source-serif-pro"/>
              </a:rPr>
              <a:t>Server: webserver software, installed modules, and server OS.</a:t>
            </a:r>
          </a:p>
          <a:p>
            <a:pPr lvl="1"/>
            <a:r>
              <a:rPr lang="en-US" b="0" i="0">
                <a:solidFill>
                  <a:srgbClr val="292929"/>
                </a:solidFill>
                <a:effectLst/>
                <a:latin typeface="source-serif-pro"/>
              </a:rPr>
              <a:t>set-cookies: issue the browser further cookies. this is submitted back to the cookie.</a:t>
            </a:r>
          </a:p>
          <a:p>
            <a:pPr lvl="1"/>
            <a:r>
              <a:rPr lang="en-US" b="0" i="0">
                <a:solidFill>
                  <a:srgbClr val="292929"/>
                </a:solidFill>
                <a:effectLst/>
                <a:latin typeface="source-serif-pro"/>
              </a:rPr>
              <a:t>Pragma: browser not to store the responses in its cache.</a:t>
            </a:r>
          </a:p>
          <a:p>
            <a:pPr lvl="1"/>
            <a:r>
              <a:rPr lang="en-US" b="0" i="0">
                <a:solidFill>
                  <a:srgbClr val="292929"/>
                </a:solidFill>
                <a:effectLst/>
                <a:latin typeface="source-serif-pro"/>
              </a:rPr>
              <a:t>Expire: content expired in the past and therefore should not be cached.</a:t>
            </a:r>
          </a:p>
          <a:p>
            <a:pPr lvl="1"/>
            <a:r>
              <a:rPr lang="en-US" b="0" i="0">
                <a:solidFill>
                  <a:srgbClr val="292929"/>
                </a:solidFill>
                <a:effectLst/>
                <a:latin typeface="source-serif-pro"/>
              </a:rPr>
              <a:t>Content-type: indicates that the body of this message contains an HTML document.</a:t>
            </a:r>
          </a:p>
          <a:p>
            <a:pPr lvl="1"/>
            <a:r>
              <a:rPr lang="en-US" b="0" i="0">
                <a:solidFill>
                  <a:srgbClr val="292929"/>
                </a:solidFill>
                <a:effectLst/>
                <a:latin typeface="source-serif-pro"/>
              </a:rPr>
              <a:t>Content-length: message body in bytes.</a:t>
            </a:r>
          </a:p>
          <a:p>
            <a:pPr lvl="1"/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8CEAABB-A78D-33A0-B542-E979FA8C4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HTTP RESPONSES</a:t>
            </a:r>
          </a:p>
        </p:txBody>
      </p:sp>
    </p:spTree>
    <p:extLst>
      <p:ext uri="{BB962C8B-B14F-4D97-AF65-F5344CB8AC3E}">
        <p14:creationId xmlns:p14="http://schemas.microsoft.com/office/powerpoint/2010/main" val="998756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646BB70-B90E-A4FE-80CC-37F5111171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942"/>
          <a:stretch/>
        </p:blipFill>
        <p:spPr>
          <a:xfrm>
            <a:off x="838199" y="735153"/>
            <a:ext cx="10515602" cy="5387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1847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3CC4A0F-ABF9-FCF8-7020-DA2D1D952C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1">
                <a:solidFill>
                  <a:srgbClr val="292929"/>
                </a:solidFill>
                <a:effectLst/>
                <a:latin typeface="source-serif-pro"/>
              </a:rPr>
              <a:t>GET</a:t>
            </a:r>
            <a:r>
              <a:rPr lang="en-US" b="1" i="0">
                <a:solidFill>
                  <a:srgbClr val="292929"/>
                </a:solidFill>
                <a:effectLst/>
                <a:latin typeface="source-serif-pro"/>
              </a:rPr>
              <a:t>:</a:t>
            </a:r>
            <a:r>
              <a:rPr lang="en-US" b="0" i="0">
                <a:solidFill>
                  <a:srgbClr val="292929"/>
                </a:solidFill>
                <a:effectLst/>
                <a:latin typeface="source-serif-pro"/>
              </a:rPr>
              <a:t> It is a method in which data is passed through the URL (as variables) which is visible in the address bar of the web-browser.</a:t>
            </a:r>
          </a:p>
          <a:p>
            <a:pPr algn="l"/>
            <a:r>
              <a:rPr lang="en-US" b="0" i="1">
                <a:solidFill>
                  <a:srgbClr val="292929"/>
                </a:solidFill>
                <a:effectLst/>
                <a:latin typeface="source-serif-pro"/>
              </a:rPr>
              <a:t>POST</a:t>
            </a:r>
            <a:r>
              <a:rPr lang="en-US" b="0" i="0">
                <a:solidFill>
                  <a:srgbClr val="292929"/>
                </a:solidFill>
                <a:effectLst/>
                <a:latin typeface="source-serif-pro"/>
              </a:rPr>
              <a:t>: It is a method in which data is passed through packets that are not visible to the user on a web-browser. So, it is much safer to use </a:t>
            </a:r>
            <a:r>
              <a:rPr lang="en-US" b="0" i="1">
                <a:solidFill>
                  <a:srgbClr val="292929"/>
                </a:solidFill>
                <a:effectLst/>
                <a:latin typeface="source-serif-pro"/>
              </a:rPr>
              <a:t>POST </a:t>
            </a:r>
            <a:r>
              <a:rPr lang="en-US" b="0" i="0">
                <a:solidFill>
                  <a:srgbClr val="292929"/>
                </a:solidFill>
                <a:effectLst/>
                <a:latin typeface="source-serif-pro"/>
              </a:rPr>
              <a:t>instead of </a:t>
            </a:r>
            <a:r>
              <a:rPr lang="en-US" b="0" i="1">
                <a:solidFill>
                  <a:srgbClr val="292929"/>
                </a:solidFill>
                <a:effectLst/>
                <a:latin typeface="source-serif-pro"/>
              </a:rPr>
              <a:t>GET</a:t>
            </a:r>
            <a:r>
              <a:rPr lang="en-US" b="0" i="0">
                <a:solidFill>
                  <a:srgbClr val="292929"/>
                </a:solidFill>
                <a:effectLst/>
                <a:latin typeface="source-serif-pro"/>
              </a:rPr>
              <a:t>.</a:t>
            </a:r>
          </a:p>
          <a:p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B693AD5-6018-BAB9-8137-D3C92B3AB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HTTP Methods</a:t>
            </a:r>
          </a:p>
        </p:txBody>
      </p:sp>
    </p:spTree>
    <p:extLst>
      <p:ext uri="{BB962C8B-B14F-4D97-AF65-F5344CB8AC3E}">
        <p14:creationId xmlns:p14="http://schemas.microsoft.com/office/powerpoint/2010/main" val="3209678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422</Words>
  <Application>Microsoft Office PowerPoint</Application>
  <PresentationFormat>Widescreen</PresentationFormat>
  <Paragraphs>37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Calibri</vt:lpstr>
      <vt:lpstr>Calibri Light</vt:lpstr>
      <vt:lpstr>Georgia</vt:lpstr>
      <vt:lpstr>inter-bold</vt:lpstr>
      <vt:lpstr>inter-regular</vt:lpstr>
      <vt:lpstr>source-serif-pro</vt:lpstr>
      <vt:lpstr>Times New Roman</vt:lpstr>
      <vt:lpstr>Office Theme</vt:lpstr>
      <vt:lpstr>PowerPoint Presentation</vt:lpstr>
      <vt:lpstr>HTTP Protocol</vt:lpstr>
      <vt:lpstr>PowerPoint Presentation</vt:lpstr>
      <vt:lpstr>HTTP Requests</vt:lpstr>
      <vt:lpstr>PowerPoint Presentation</vt:lpstr>
      <vt:lpstr>HTTP RESPONSES</vt:lpstr>
      <vt:lpstr>PowerPoint Presentation</vt:lpstr>
      <vt:lpstr>HTTP Methods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Umesh</dc:creator>
  <cp:lastModifiedBy>S Abhishek-AM.EN.U4CSE19147</cp:lastModifiedBy>
  <cp:revision>1</cp:revision>
  <dcterms:created xsi:type="dcterms:W3CDTF">2021-03-13T15:07:52Z</dcterms:created>
  <dcterms:modified xsi:type="dcterms:W3CDTF">2022-09-28T07:01:52Z</dcterms:modified>
</cp:coreProperties>
</file>