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357" r:id="rId3"/>
    <p:sldId id="358" r:id="rId4"/>
    <p:sldId id="359" r:id="rId5"/>
    <p:sldId id="360" r:id="rId6"/>
    <p:sldId id="361" r:id="rId7"/>
    <p:sldId id="362" r:id="rId8"/>
    <p:sldId id="364" r:id="rId9"/>
    <p:sldId id="3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D9223-805D-47B7-B99B-B962270A161B}" v="53" dt="2022-08-01T15:51:24.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3" d="100"/>
          <a:sy n="93"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808B7-8EC4-40DD-A0C6-2697B27C4116}" type="datetimeFigureOut">
              <a:rPr lang="en-US" smtClean="0"/>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192FD-0700-4E3B-A543-76C05F61BE55}" type="slidenum">
              <a:rPr lang="en-US" smtClean="0"/>
              <a:t>‹#›</a:t>
            </a:fld>
            <a:endParaRPr lang="en-US"/>
          </a:p>
        </p:txBody>
      </p:sp>
    </p:spTree>
    <p:extLst>
      <p:ext uri="{BB962C8B-B14F-4D97-AF65-F5344CB8AC3E}">
        <p14:creationId xmlns:p14="http://schemas.microsoft.com/office/powerpoint/2010/main" val="2425683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3F4D-9676-4622-98B1-168491345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D76CD7-1A87-4894-A823-84DDF67600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197AA-BFA7-481A-8D2F-239F4A21F6F4}"/>
              </a:ext>
            </a:extLst>
          </p:cNvPr>
          <p:cNvSpPr>
            <a:spLocks noGrp="1"/>
          </p:cNvSpPr>
          <p:nvPr>
            <p:ph type="dt" sz="half" idx="10"/>
          </p:nvPr>
        </p:nvSpPr>
        <p:spPr/>
        <p:txBody>
          <a:bodyPr/>
          <a:lstStyle/>
          <a:p>
            <a:fld id="{387527F5-4B4F-4C3C-9D24-7A2D107F1F04}" type="datetimeFigureOut">
              <a:rPr lang="en-US" smtClean="0"/>
              <a:t>9/6/2022</a:t>
            </a:fld>
            <a:endParaRPr lang="en-US"/>
          </a:p>
        </p:txBody>
      </p:sp>
      <p:sp>
        <p:nvSpPr>
          <p:cNvPr id="5" name="Footer Placeholder 4">
            <a:extLst>
              <a:ext uri="{FF2B5EF4-FFF2-40B4-BE49-F238E27FC236}">
                <a16:creationId xmlns:a16="http://schemas.microsoft.com/office/drawing/2014/main" id="{7DF91F58-6859-4352-8154-5509CA62A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A76F1-E366-4A18-B1CD-CBE1FD4F972F}"/>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197562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BBDF-05C8-48FE-8578-81653972A5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D8B16-F19E-4AB3-B1BC-8480E35B91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9F1CF-11CF-444C-B573-36A5F87C0302}"/>
              </a:ext>
            </a:extLst>
          </p:cNvPr>
          <p:cNvSpPr>
            <a:spLocks noGrp="1"/>
          </p:cNvSpPr>
          <p:nvPr>
            <p:ph type="dt" sz="half" idx="10"/>
          </p:nvPr>
        </p:nvSpPr>
        <p:spPr/>
        <p:txBody>
          <a:bodyPr/>
          <a:lstStyle/>
          <a:p>
            <a:fld id="{387527F5-4B4F-4C3C-9D24-7A2D107F1F04}" type="datetimeFigureOut">
              <a:rPr lang="en-US" smtClean="0"/>
              <a:t>9/6/2022</a:t>
            </a:fld>
            <a:endParaRPr lang="en-US"/>
          </a:p>
        </p:txBody>
      </p:sp>
      <p:sp>
        <p:nvSpPr>
          <p:cNvPr id="5" name="Footer Placeholder 4">
            <a:extLst>
              <a:ext uri="{FF2B5EF4-FFF2-40B4-BE49-F238E27FC236}">
                <a16:creationId xmlns:a16="http://schemas.microsoft.com/office/drawing/2014/main" id="{69812948-A7F2-428C-A580-7E00E564D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418B3-7C83-41C9-BBD8-B1E5A9F278FA}"/>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91311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EC272-3A7D-4C7B-B69B-92241326EC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C49BC-4152-431F-8D79-60707C8FBD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C61D6-1D0A-44E4-96BD-6FF92D66CB59}"/>
              </a:ext>
            </a:extLst>
          </p:cNvPr>
          <p:cNvSpPr>
            <a:spLocks noGrp="1"/>
          </p:cNvSpPr>
          <p:nvPr>
            <p:ph type="dt" sz="half" idx="10"/>
          </p:nvPr>
        </p:nvSpPr>
        <p:spPr/>
        <p:txBody>
          <a:bodyPr/>
          <a:lstStyle/>
          <a:p>
            <a:fld id="{387527F5-4B4F-4C3C-9D24-7A2D107F1F04}" type="datetimeFigureOut">
              <a:rPr lang="en-US" smtClean="0"/>
              <a:t>9/6/2022</a:t>
            </a:fld>
            <a:endParaRPr lang="en-US"/>
          </a:p>
        </p:txBody>
      </p:sp>
      <p:sp>
        <p:nvSpPr>
          <p:cNvPr id="5" name="Footer Placeholder 4">
            <a:extLst>
              <a:ext uri="{FF2B5EF4-FFF2-40B4-BE49-F238E27FC236}">
                <a16:creationId xmlns:a16="http://schemas.microsoft.com/office/drawing/2014/main" id="{9E47838D-582D-4470-9062-AD3F62B1B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D8F6F-A241-4BFB-A527-511679AD74D4}"/>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014840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092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1209376"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2"/>
            <a:ext cx="11209376" cy="464000"/>
          </a:xfrm>
        </p:spPr>
        <p:txBody>
          <a:bodyPr>
            <a:noAutofit/>
          </a:bodyPr>
          <a:lstStyle>
            <a:lvl1pPr>
              <a:defRPr sz="3200" b="0">
                <a:solidFill>
                  <a:srgbClr val="A4123F"/>
                </a:solidFill>
                <a:latin typeface="Georgia" panose="02040502050405020303" pitchFamily="18" charset="0"/>
              </a:defRPr>
            </a:lvl1pPr>
          </a:lstStyle>
          <a:p>
            <a:r>
              <a:rPr lang="en-US" dirty="0"/>
              <a:t>Click Here To Edit Title</a:t>
            </a:r>
            <a:endParaRPr lang="en-IN" dirty="0"/>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369932"/>
            <a:ext cx="12218977"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6134" y="6490361"/>
            <a:ext cx="1781941" cy="314840"/>
          </a:xfrm>
          <a:prstGeom prst="rect">
            <a:avLst/>
          </a:prstGeom>
        </p:spPr>
      </p:pic>
    </p:spTree>
    <p:extLst>
      <p:ext uri="{BB962C8B-B14F-4D97-AF65-F5344CB8AC3E}">
        <p14:creationId xmlns:p14="http://schemas.microsoft.com/office/powerpoint/2010/main" val="62663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BC2E-63BB-46DA-9476-282DF481F1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CEBCE-5C74-4B23-8C31-6BA6951CB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664AB-5438-4883-A8BE-4B10CB55139F}"/>
              </a:ext>
            </a:extLst>
          </p:cNvPr>
          <p:cNvSpPr>
            <a:spLocks noGrp="1"/>
          </p:cNvSpPr>
          <p:nvPr>
            <p:ph type="dt" sz="half" idx="10"/>
          </p:nvPr>
        </p:nvSpPr>
        <p:spPr/>
        <p:txBody>
          <a:bodyPr/>
          <a:lstStyle/>
          <a:p>
            <a:fld id="{387527F5-4B4F-4C3C-9D24-7A2D107F1F04}" type="datetimeFigureOut">
              <a:rPr lang="en-US" smtClean="0"/>
              <a:t>9/6/2022</a:t>
            </a:fld>
            <a:endParaRPr lang="en-US"/>
          </a:p>
        </p:txBody>
      </p:sp>
      <p:sp>
        <p:nvSpPr>
          <p:cNvPr id="5" name="Footer Placeholder 4">
            <a:extLst>
              <a:ext uri="{FF2B5EF4-FFF2-40B4-BE49-F238E27FC236}">
                <a16:creationId xmlns:a16="http://schemas.microsoft.com/office/drawing/2014/main" id="{755E9443-B365-47F3-B649-B6521D819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F2FBB-C49B-4622-9DA4-A493C29C57EE}"/>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6665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A25D-8B9D-48A4-AEBC-7CB6D99B5D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230708-F537-45EA-804E-DFECF5F01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79452B-D2CA-418C-BCBC-9672F40CC433}"/>
              </a:ext>
            </a:extLst>
          </p:cNvPr>
          <p:cNvSpPr>
            <a:spLocks noGrp="1"/>
          </p:cNvSpPr>
          <p:nvPr>
            <p:ph type="dt" sz="half" idx="10"/>
          </p:nvPr>
        </p:nvSpPr>
        <p:spPr/>
        <p:txBody>
          <a:bodyPr/>
          <a:lstStyle/>
          <a:p>
            <a:fld id="{387527F5-4B4F-4C3C-9D24-7A2D107F1F04}" type="datetimeFigureOut">
              <a:rPr lang="en-US" smtClean="0"/>
              <a:t>9/6/2022</a:t>
            </a:fld>
            <a:endParaRPr lang="en-US"/>
          </a:p>
        </p:txBody>
      </p:sp>
      <p:sp>
        <p:nvSpPr>
          <p:cNvPr id="5" name="Footer Placeholder 4">
            <a:extLst>
              <a:ext uri="{FF2B5EF4-FFF2-40B4-BE49-F238E27FC236}">
                <a16:creationId xmlns:a16="http://schemas.microsoft.com/office/drawing/2014/main" id="{982EBD8D-F312-4D71-B496-C6B2835DB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5DE2C-430A-448A-9CB3-06D748CE87A1}"/>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285403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7F11-30BB-4181-960C-39BA7BD3B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9610A-0802-4DA4-8E84-FC2C23A64C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70AFF6-69B3-42F8-808D-2801CFA272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AF242D-A5A7-4A43-8BAA-6B54857B4CB1}"/>
              </a:ext>
            </a:extLst>
          </p:cNvPr>
          <p:cNvSpPr>
            <a:spLocks noGrp="1"/>
          </p:cNvSpPr>
          <p:nvPr>
            <p:ph type="dt" sz="half" idx="10"/>
          </p:nvPr>
        </p:nvSpPr>
        <p:spPr/>
        <p:txBody>
          <a:bodyPr/>
          <a:lstStyle/>
          <a:p>
            <a:fld id="{387527F5-4B4F-4C3C-9D24-7A2D107F1F04}" type="datetimeFigureOut">
              <a:rPr lang="en-US" smtClean="0"/>
              <a:t>9/6/2022</a:t>
            </a:fld>
            <a:endParaRPr lang="en-US"/>
          </a:p>
        </p:txBody>
      </p:sp>
      <p:sp>
        <p:nvSpPr>
          <p:cNvPr id="6" name="Footer Placeholder 5">
            <a:extLst>
              <a:ext uri="{FF2B5EF4-FFF2-40B4-BE49-F238E27FC236}">
                <a16:creationId xmlns:a16="http://schemas.microsoft.com/office/drawing/2014/main" id="{CEB09091-A15A-45DE-9F44-714D1230E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C6BDDF-E201-4ED8-80F7-5BBF410B165F}"/>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80800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40E0-0B16-4F75-85C1-BBC1CC8416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01CC9B-B4DE-4D7A-9E68-1AF62219F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1190A4-4D18-491E-8443-38263C852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6A2D03-8074-4ED2-AFA3-87D5881DB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42EE9C-8744-45E2-A9E4-3A366CF7E3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E356B0-54A0-4E7B-B80F-30C2AAFCBBAD}"/>
              </a:ext>
            </a:extLst>
          </p:cNvPr>
          <p:cNvSpPr>
            <a:spLocks noGrp="1"/>
          </p:cNvSpPr>
          <p:nvPr>
            <p:ph type="dt" sz="half" idx="10"/>
          </p:nvPr>
        </p:nvSpPr>
        <p:spPr/>
        <p:txBody>
          <a:bodyPr/>
          <a:lstStyle/>
          <a:p>
            <a:fld id="{387527F5-4B4F-4C3C-9D24-7A2D107F1F04}" type="datetimeFigureOut">
              <a:rPr lang="en-US" smtClean="0"/>
              <a:t>9/6/2022</a:t>
            </a:fld>
            <a:endParaRPr lang="en-US"/>
          </a:p>
        </p:txBody>
      </p:sp>
      <p:sp>
        <p:nvSpPr>
          <p:cNvPr id="8" name="Footer Placeholder 7">
            <a:extLst>
              <a:ext uri="{FF2B5EF4-FFF2-40B4-BE49-F238E27FC236}">
                <a16:creationId xmlns:a16="http://schemas.microsoft.com/office/drawing/2014/main" id="{E4A1A6BF-9179-425F-93E5-F36D3E3641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1BFC4E-5967-40D5-8F97-B1D29B37C30D}"/>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16209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E6D9-1F59-421F-9BC1-149D3B8DE1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E04BE7-637D-48B3-91B4-DE503E5970D6}"/>
              </a:ext>
            </a:extLst>
          </p:cNvPr>
          <p:cNvSpPr>
            <a:spLocks noGrp="1"/>
          </p:cNvSpPr>
          <p:nvPr>
            <p:ph type="dt" sz="half" idx="10"/>
          </p:nvPr>
        </p:nvSpPr>
        <p:spPr/>
        <p:txBody>
          <a:bodyPr/>
          <a:lstStyle/>
          <a:p>
            <a:fld id="{387527F5-4B4F-4C3C-9D24-7A2D107F1F04}" type="datetimeFigureOut">
              <a:rPr lang="en-US" smtClean="0"/>
              <a:t>9/6/2022</a:t>
            </a:fld>
            <a:endParaRPr lang="en-US"/>
          </a:p>
        </p:txBody>
      </p:sp>
      <p:sp>
        <p:nvSpPr>
          <p:cNvPr id="4" name="Footer Placeholder 3">
            <a:extLst>
              <a:ext uri="{FF2B5EF4-FFF2-40B4-BE49-F238E27FC236}">
                <a16:creationId xmlns:a16="http://schemas.microsoft.com/office/drawing/2014/main" id="{DB0BD163-88FF-42F0-B2D0-EC0254B9F7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C72FF8-D57B-4038-9D10-27723E78B38B}"/>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68636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80C74-A1BC-4AC5-89CB-9D93521F50DD}"/>
              </a:ext>
            </a:extLst>
          </p:cNvPr>
          <p:cNvSpPr>
            <a:spLocks noGrp="1"/>
          </p:cNvSpPr>
          <p:nvPr>
            <p:ph type="dt" sz="half" idx="10"/>
          </p:nvPr>
        </p:nvSpPr>
        <p:spPr/>
        <p:txBody>
          <a:bodyPr/>
          <a:lstStyle/>
          <a:p>
            <a:fld id="{387527F5-4B4F-4C3C-9D24-7A2D107F1F04}" type="datetimeFigureOut">
              <a:rPr lang="en-US" smtClean="0"/>
              <a:t>9/6/2022</a:t>
            </a:fld>
            <a:endParaRPr lang="en-US"/>
          </a:p>
        </p:txBody>
      </p:sp>
      <p:sp>
        <p:nvSpPr>
          <p:cNvPr id="3" name="Footer Placeholder 2">
            <a:extLst>
              <a:ext uri="{FF2B5EF4-FFF2-40B4-BE49-F238E27FC236}">
                <a16:creationId xmlns:a16="http://schemas.microsoft.com/office/drawing/2014/main" id="{A2233716-4570-4A97-846F-F05A61A660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97BFEC-4552-4737-8279-B63D63046C39}"/>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89462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5D7B-DD92-4B0A-A65F-716BB2CF4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A5FEA-A7F0-457D-889E-1AF568954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3BC56-695A-4B4B-BD07-23E765585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72F86B-1A90-4850-BF52-D65E1FDBAADA}"/>
              </a:ext>
            </a:extLst>
          </p:cNvPr>
          <p:cNvSpPr>
            <a:spLocks noGrp="1"/>
          </p:cNvSpPr>
          <p:nvPr>
            <p:ph type="dt" sz="half" idx="10"/>
          </p:nvPr>
        </p:nvSpPr>
        <p:spPr/>
        <p:txBody>
          <a:bodyPr/>
          <a:lstStyle/>
          <a:p>
            <a:fld id="{387527F5-4B4F-4C3C-9D24-7A2D107F1F04}" type="datetimeFigureOut">
              <a:rPr lang="en-US" smtClean="0"/>
              <a:t>9/6/2022</a:t>
            </a:fld>
            <a:endParaRPr lang="en-US"/>
          </a:p>
        </p:txBody>
      </p:sp>
      <p:sp>
        <p:nvSpPr>
          <p:cNvPr id="6" name="Footer Placeholder 5">
            <a:extLst>
              <a:ext uri="{FF2B5EF4-FFF2-40B4-BE49-F238E27FC236}">
                <a16:creationId xmlns:a16="http://schemas.microsoft.com/office/drawing/2014/main" id="{83845BCD-9B72-4721-84E1-456FA36CD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5476E-E8A1-476F-A682-41854A310528}"/>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84156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1C74-669C-469D-B638-F9B87518D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232133-922D-42FB-8A6D-8DC1E9960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D9E141-0C6D-4E80-8408-5F7439BAF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C3FCC-C2D6-4342-B146-CD92AB180A09}"/>
              </a:ext>
            </a:extLst>
          </p:cNvPr>
          <p:cNvSpPr>
            <a:spLocks noGrp="1"/>
          </p:cNvSpPr>
          <p:nvPr>
            <p:ph type="dt" sz="half" idx="10"/>
          </p:nvPr>
        </p:nvSpPr>
        <p:spPr/>
        <p:txBody>
          <a:bodyPr/>
          <a:lstStyle/>
          <a:p>
            <a:fld id="{387527F5-4B4F-4C3C-9D24-7A2D107F1F04}" type="datetimeFigureOut">
              <a:rPr lang="en-US" smtClean="0"/>
              <a:t>9/6/2022</a:t>
            </a:fld>
            <a:endParaRPr lang="en-US"/>
          </a:p>
        </p:txBody>
      </p:sp>
      <p:sp>
        <p:nvSpPr>
          <p:cNvPr id="6" name="Footer Placeholder 5">
            <a:extLst>
              <a:ext uri="{FF2B5EF4-FFF2-40B4-BE49-F238E27FC236}">
                <a16:creationId xmlns:a16="http://schemas.microsoft.com/office/drawing/2014/main" id="{4B9B3C5D-FF99-4676-863D-366129840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31A67-2F7D-4AF9-A56E-12467A6FAD61}"/>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230869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FD276-02F3-48BB-8F3D-E42018871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3733BD-A731-4E22-AB85-77785C7A8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98676-BF97-49F6-BAAE-E96B0570C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527F5-4B4F-4C3C-9D24-7A2D107F1F04}" type="datetimeFigureOut">
              <a:rPr lang="en-US" smtClean="0"/>
              <a:t>9/6/2022</a:t>
            </a:fld>
            <a:endParaRPr lang="en-US"/>
          </a:p>
        </p:txBody>
      </p:sp>
      <p:sp>
        <p:nvSpPr>
          <p:cNvPr id="5" name="Footer Placeholder 4">
            <a:extLst>
              <a:ext uri="{FF2B5EF4-FFF2-40B4-BE49-F238E27FC236}">
                <a16:creationId xmlns:a16="http://schemas.microsoft.com/office/drawing/2014/main" id="{3D26EEEA-76E3-46B8-95D7-257A3DA921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8FAAA0-9B4A-4E0E-A033-01F33DF2E2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84985-AC7C-41AE-8340-64F826C4F333}" type="slidenum">
              <a:rPr lang="en-US" smtClean="0"/>
              <a:t>‹#›</a:t>
            </a:fld>
            <a:endParaRPr lang="en-US"/>
          </a:p>
        </p:txBody>
      </p:sp>
    </p:spTree>
    <p:extLst>
      <p:ext uri="{BB962C8B-B14F-4D97-AF65-F5344CB8AC3E}">
        <p14:creationId xmlns:p14="http://schemas.microsoft.com/office/powerpoint/2010/main" val="3157256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1540136" y="0"/>
            <a:ext cx="9176273"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685099" y="2667001"/>
            <a:ext cx="3443174" cy="11048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6453074" y="2927062"/>
            <a:ext cx="3874452" cy="1077218"/>
          </a:xfrm>
          <a:prstGeom prst="rect">
            <a:avLst/>
          </a:prstGeom>
          <a:noFill/>
        </p:spPr>
        <p:txBody>
          <a:bodyPr wrap="square" rtlCol="0">
            <a:spAutoFit/>
          </a:bodyPr>
          <a:lstStyle/>
          <a:p>
            <a:pPr algn="ctr">
              <a:spcBef>
                <a:spcPct val="0"/>
              </a:spcBef>
              <a:buClr>
                <a:srgbClr val="333399"/>
              </a:buClr>
              <a:buSzPct val="100000"/>
              <a:buFont typeface="Arial" charset="0"/>
            </a:pPr>
            <a:r>
              <a:rPr lang="en-US" sz="3200" b="1" dirty="0">
                <a:solidFill>
                  <a:schemeClr val="bg1"/>
                </a:solidFill>
                <a:latin typeface="Times New Roman" panose="02020603050405020304" pitchFamily="18" charset="0"/>
                <a:ea typeface="+mj-ea"/>
                <a:cs typeface="Times New Roman" panose="02020603050405020304" pitchFamily="18" charset="0"/>
              </a:rPr>
              <a:t>Web Application Security</a:t>
            </a:r>
            <a:endParaRPr lang="en-IN" sz="3200" b="1" dirty="0">
              <a:solidFill>
                <a:schemeClr val="bg1"/>
              </a:solidFill>
              <a:latin typeface="Times New Roman" panose="02020603050405020304" pitchFamily="18" charset="0"/>
              <a:ea typeface="+mj-ea"/>
              <a:cs typeface="Times New Roman" panose="02020603050405020304" pitchFamily="18" charset="0"/>
            </a:endParaRP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90673" y="2401045"/>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3741908" y="4477032"/>
            <a:ext cx="5418303" cy="70788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rPr>
              <a:t>19CSE335 Ethical Hacking</a:t>
            </a:r>
          </a:p>
          <a:p>
            <a:pPr algn="ctr"/>
            <a:endParaRPr lang="en-US" sz="2000" b="1" dirty="0">
              <a:solidFill>
                <a:schemeClr val="bg1"/>
              </a:solidFill>
              <a:latin typeface="Georgia" panose="02040502050405020303" pitchFamily="18" charset="0"/>
            </a:endParaRPr>
          </a:p>
        </p:txBody>
      </p:sp>
    </p:spTree>
    <p:extLst>
      <p:ext uri="{BB962C8B-B14F-4D97-AF65-F5344CB8AC3E}">
        <p14:creationId xmlns:p14="http://schemas.microsoft.com/office/powerpoint/2010/main" val="42782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C1110E-E305-AEEA-167B-B8CFF6EBD58A}"/>
              </a:ext>
            </a:extLst>
          </p:cNvPr>
          <p:cNvSpPr>
            <a:spLocks noGrp="1"/>
          </p:cNvSpPr>
          <p:nvPr>
            <p:ph idx="1"/>
          </p:nvPr>
        </p:nvSpPr>
        <p:spPr/>
        <p:txBody>
          <a:bodyPr>
            <a:normAutofit/>
          </a:bodyPr>
          <a:lstStyle/>
          <a:p>
            <a:pPr>
              <a:lnSpc>
                <a:spcPct val="150000"/>
              </a:lnSpc>
            </a:pPr>
            <a:r>
              <a:rPr lang="en-US" sz="3600" dirty="0"/>
              <a:t>Three areas under Core Defenses Mechanism</a:t>
            </a:r>
          </a:p>
          <a:p>
            <a:pPr lvl="1">
              <a:lnSpc>
                <a:spcPct val="150000"/>
              </a:lnSpc>
            </a:pPr>
            <a:r>
              <a:rPr lang="sv-SE" sz="2800" dirty="0"/>
              <a:t>Handling User Access</a:t>
            </a:r>
          </a:p>
          <a:p>
            <a:pPr lvl="1">
              <a:lnSpc>
                <a:spcPct val="150000"/>
              </a:lnSpc>
            </a:pPr>
            <a:r>
              <a:rPr lang="sv-SE" sz="2800" dirty="0"/>
              <a:t>Handling User Input</a:t>
            </a:r>
          </a:p>
          <a:p>
            <a:pPr lvl="1">
              <a:lnSpc>
                <a:spcPct val="150000"/>
              </a:lnSpc>
            </a:pPr>
            <a:r>
              <a:rPr lang="sv-SE" sz="2800" dirty="0"/>
              <a:t>Handling Attackers.</a:t>
            </a:r>
            <a:endParaRPr lang="en-IN" sz="2800" dirty="0"/>
          </a:p>
        </p:txBody>
      </p:sp>
      <p:sp>
        <p:nvSpPr>
          <p:cNvPr id="3" name="Title 2">
            <a:extLst>
              <a:ext uri="{FF2B5EF4-FFF2-40B4-BE49-F238E27FC236}">
                <a16:creationId xmlns:a16="http://schemas.microsoft.com/office/drawing/2014/main" id="{27A32A3C-41DB-25FC-04E4-F813113F967C}"/>
              </a:ext>
            </a:extLst>
          </p:cNvPr>
          <p:cNvSpPr>
            <a:spLocks noGrp="1"/>
          </p:cNvSpPr>
          <p:nvPr>
            <p:ph type="title"/>
          </p:nvPr>
        </p:nvSpPr>
        <p:spPr/>
        <p:txBody>
          <a:bodyPr/>
          <a:lstStyle/>
          <a:p>
            <a:r>
              <a:rPr lang="en-IN" dirty="0"/>
              <a:t>Core Defences Mechanism</a:t>
            </a:r>
          </a:p>
        </p:txBody>
      </p:sp>
    </p:spTree>
    <p:extLst>
      <p:ext uri="{BB962C8B-B14F-4D97-AF65-F5344CB8AC3E}">
        <p14:creationId xmlns:p14="http://schemas.microsoft.com/office/powerpoint/2010/main" val="1650176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DBD526-AA29-8982-134C-AD1174312223}"/>
              </a:ext>
            </a:extLst>
          </p:cNvPr>
          <p:cNvSpPr>
            <a:spLocks noGrp="1"/>
          </p:cNvSpPr>
          <p:nvPr>
            <p:ph idx="1"/>
          </p:nvPr>
        </p:nvSpPr>
        <p:spPr/>
        <p:txBody>
          <a:bodyPr/>
          <a:lstStyle/>
          <a:p>
            <a:r>
              <a:rPr lang="en-US" b="0" i="0" dirty="0">
                <a:solidFill>
                  <a:srgbClr val="273239"/>
                </a:solidFill>
                <a:effectLst/>
                <a:latin typeface="urw-din"/>
              </a:rPr>
              <a:t> Handle access according to user </a:t>
            </a:r>
          </a:p>
          <a:p>
            <a:pPr lvl="1"/>
            <a:r>
              <a:rPr lang="en-US" dirty="0">
                <a:solidFill>
                  <a:srgbClr val="273239"/>
                </a:solidFill>
                <a:latin typeface="urw-din"/>
              </a:rPr>
              <a:t>A</a:t>
            </a:r>
            <a:r>
              <a:rPr lang="en-US" b="0" i="0" dirty="0">
                <a:solidFill>
                  <a:srgbClr val="273239"/>
                </a:solidFill>
                <a:effectLst/>
                <a:latin typeface="urw-din"/>
              </a:rPr>
              <a:t>dmin user</a:t>
            </a:r>
          </a:p>
          <a:p>
            <a:pPr lvl="1"/>
            <a:r>
              <a:rPr lang="en-US" dirty="0">
                <a:solidFill>
                  <a:srgbClr val="273239"/>
                </a:solidFill>
                <a:latin typeface="urw-din"/>
              </a:rPr>
              <a:t>A</a:t>
            </a:r>
            <a:r>
              <a:rPr lang="en-US" b="0" i="0" dirty="0">
                <a:solidFill>
                  <a:srgbClr val="273239"/>
                </a:solidFill>
                <a:effectLst/>
                <a:latin typeface="urw-din"/>
              </a:rPr>
              <a:t>nonymous user </a:t>
            </a:r>
          </a:p>
          <a:p>
            <a:pPr lvl="1"/>
            <a:r>
              <a:rPr lang="en-US" b="0" i="0" dirty="0">
                <a:solidFill>
                  <a:srgbClr val="273239"/>
                </a:solidFill>
                <a:effectLst/>
                <a:latin typeface="urw-din"/>
              </a:rPr>
              <a:t>Normal user</a:t>
            </a:r>
          </a:p>
          <a:p>
            <a:r>
              <a:rPr lang="en-US" dirty="0">
                <a:solidFill>
                  <a:srgbClr val="273239"/>
                </a:solidFill>
                <a:latin typeface="urw-din"/>
              </a:rPr>
              <a:t>H</a:t>
            </a:r>
            <a:r>
              <a:rPr lang="en-US" b="0" i="0" dirty="0">
                <a:solidFill>
                  <a:srgbClr val="273239"/>
                </a:solidFill>
                <a:effectLst/>
                <a:latin typeface="urw-din"/>
              </a:rPr>
              <a:t>andle access uses a trio</a:t>
            </a:r>
          </a:p>
          <a:p>
            <a:pPr lvl="1"/>
            <a:r>
              <a:rPr lang="en-IN" i="0" dirty="0">
                <a:solidFill>
                  <a:srgbClr val="273239"/>
                </a:solidFill>
                <a:effectLst/>
                <a:latin typeface="urw-din"/>
              </a:rPr>
              <a:t>Authentication </a:t>
            </a:r>
            <a:endParaRPr lang="en-US" dirty="0">
              <a:solidFill>
                <a:srgbClr val="273239"/>
              </a:solidFill>
              <a:latin typeface="urw-din"/>
            </a:endParaRPr>
          </a:p>
          <a:p>
            <a:pPr lvl="1"/>
            <a:r>
              <a:rPr lang="en-IN" i="0" dirty="0">
                <a:solidFill>
                  <a:srgbClr val="273239"/>
                </a:solidFill>
                <a:effectLst/>
                <a:latin typeface="urw-din"/>
              </a:rPr>
              <a:t>Session management </a:t>
            </a:r>
            <a:endParaRPr lang="en-US" i="0" dirty="0">
              <a:solidFill>
                <a:srgbClr val="273239"/>
              </a:solidFill>
              <a:effectLst/>
              <a:latin typeface="urw-din"/>
            </a:endParaRPr>
          </a:p>
          <a:p>
            <a:pPr lvl="1"/>
            <a:r>
              <a:rPr lang="en-IN" i="0" dirty="0">
                <a:solidFill>
                  <a:srgbClr val="273239"/>
                </a:solidFill>
                <a:effectLst/>
                <a:latin typeface="urw-din"/>
              </a:rPr>
              <a:t>Access Control </a:t>
            </a:r>
            <a:endParaRPr lang="en-IN" dirty="0"/>
          </a:p>
        </p:txBody>
      </p:sp>
      <p:sp>
        <p:nvSpPr>
          <p:cNvPr id="3" name="Title 2">
            <a:extLst>
              <a:ext uri="{FF2B5EF4-FFF2-40B4-BE49-F238E27FC236}">
                <a16:creationId xmlns:a16="http://schemas.microsoft.com/office/drawing/2014/main" id="{B2866835-90A4-C8E2-9B74-B5E7E51FBD88}"/>
              </a:ext>
            </a:extLst>
          </p:cNvPr>
          <p:cNvSpPr>
            <a:spLocks noGrp="1"/>
          </p:cNvSpPr>
          <p:nvPr>
            <p:ph type="title"/>
          </p:nvPr>
        </p:nvSpPr>
        <p:spPr/>
        <p:txBody>
          <a:bodyPr/>
          <a:lstStyle/>
          <a:p>
            <a:r>
              <a:rPr lang="en-US" dirty="0"/>
              <a:t>Handling User Access</a:t>
            </a:r>
            <a:endParaRPr lang="en-IN" dirty="0"/>
          </a:p>
        </p:txBody>
      </p:sp>
    </p:spTree>
    <p:extLst>
      <p:ext uri="{BB962C8B-B14F-4D97-AF65-F5344CB8AC3E}">
        <p14:creationId xmlns:p14="http://schemas.microsoft.com/office/powerpoint/2010/main" val="371743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BBF04D-1184-BC3B-80EC-BE3DC75104E8}"/>
              </a:ext>
            </a:extLst>
          </p:cNvPr>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Authentication</a:t>
            </a:r>
          </a:p>
          <a:p>
            <a:pPr lvl="1">
              <a:lnSpc>
                <a:spcPct val="150000"/>
              </a:lnSpc>
            </a:pPr>
            <a:r>
              <a:rPr lang="en-US" sz="1800" dirty="0">
                <a:latin typeface="Times New Roman" panose="02020603050405020304" pitchFamily="18" charset="0"/>
                <a:cs typeface="Times New Roman" panose="02020603050405020304" pitchFamily="18" charset="0"/>
              </a:rPr>
              <a:t>Username and password mechanism to check validity of user or anonymous user is the basic</a:t>
            </a:r>
          </a:p>
          <a:p>
            <a:pPr lvl="1">
              <a:lnSpc>
                <a:spcPct val="150000"/>
              </a:lnSpc>
            </a:pPr>
            <a:r>
              <a:rPr lang="en-US" sz="1800" b="0" i="0" dirty="0">
                <a:solidFill>
                  <a:srgbClr val="273239"/>
                </a:solidFill>
                <a:effectLst/>
                <a:latin typeface="Times New Roman" panose="02020603050405020304" pitchFamily="18" charset="0"/>
                <a:cs typeface="Times New Roman" panose="02020603050405020304" pitchFamily="18" charset="0"/>
              </a:rPr>
              <a:t>Limitations and input validations must be applied to these inputs to protect the basic functionality of the application</a:t>
            </a:r>
          </a:p>
          <a:p>
            <a:pPr>
              <a:lnSpc>
                <a:spcPct val="150000"/>
              </a:lnSpc>
            </a:pPr>
            <a:r>
              <a:rPr lang="en-US" sz="2000" dirty="0">
                <a:latin typeface="Times New Roman" panose="02020603050405020304" pitchFamily="18" charset="0"/>
                <a:cs typeface="Times New Roman" panose="02020603050405020304" pitchFamily="18" charset="0"/>
              </a:rPr>
              <a:t>Session management</a:t>
            </a:r>
          </a:p>
          <a:p>
            <a:pPr lvl="1">
              <a:lnSpc>
                <a:spcPct val="150000"/>
              </a:lnSpc>
            </a:pPr>
            <a:r>
              <a:rPr lang="en-US" sz="1800" dirty="0">
                <a:latin typeface="Times New Roman" panose="02020603050405020304" pitchFamily="18" charset="0"/>
                <a:cs typeface="Times New Roman" panose="02020603050405020304" pitchFamily="18" charset="0"/>
              </a:rPr>
              <a:t>Mostly done by a token mechanism </a:t>
            </a:r>
          </a:p>
          <a:p>
            <a:pPr lvl="1">
              <a:lnSpc>
                <a:spcPct val="150000"/>
              </a:lnSpc>
            </a:pPr>
            <a:r>
              <a:rPr lang="en-US" sz="1800" b="0" i="0" dirty="0">
                <a:solidFill>
                  <a:srgbClr val="273239"/>
                </a:solidFill>
                <a:effectLst/>
                <a:latin typeface="Times New Roman" panose="02020603050405020304" pitchFamily="18" charset="0"/>
                <a:cs typeface="Times New Roman" panose="02020603050405020304" pitchFamily="18" charset="0"/>
              </a:rPr>
              <a:t>vulnerability arises from defects in how tokens are generated, enabling an attacker to guess the tokens issued to other users, and defects in how tokens are handled, enabling an attacker to capture other users’ tokens.</a:t>
            </a:r>
          </a:p>
          <a:p>
            <a:pPr lvl="1">
              <a:lnSpc>
                <a:spcPct val="150000"/>
              </a:lnSpc>
            </a:pPr>
            <a:r>
              <a:rPr lang="en-US" sz="1800" b="0" i="0" dirty="0">
                <a:solidFill>
                  <a:srgbClr val="273239"/>
                </a:solidFill>
                <a:effectLst/>
                <a:latin typeface="Times New Roman" panose="02020603050405020304" pitchFamily="18" charset="0"/>
                <a:cs typeface="Times New Roman" panose="02020603050405020304" pitchFamily="18" charset="0"/>
              </a:rPr>
              <a:t> programmer can implement token validity time check and difficult encrypted tokens which are not easily guessed by an attacker</a:t>
            </a:r>
            <a:endParaRPr lang="en-IN" sz="1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BC2E2C5C-64CD-51C8-9C8E-DE1A5D0D565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66253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492103-B886-4E55-F435-3C4F5E0EE8E9}"/>
              </a:ext>
            </a:extLst>
          </p:cNvPr>
          <p:cNvSpPr>
            <a:spLocks noGrp="1"/>
          </p:cNvSpPr>
          <p:nvPr>
            <p:ph idx="1"/>
          </p:nvPr>
        </p:nvSpPr>
        <p:spPr/>
        <p:txBody>
          <a:bodyPr/>
          <a:lstStyle/>
          <a:p>
            <a:pPr lvl="1"/>
            <a:r>
              <a:rPr lang="en-IN" dirty="0"/>
              <a:t>Access Control </a:t>
            </a:r>
          </a:p>
          <a:p>
            <a:pPr lvl="2"/>
            <a:r>
              <a:rPr lang="en-US" b="0" i="0" dirty="0">
                <a:solidFill>
                  <a:srgbClr val="273239"/>
                </a:solidFill>
                <a:effectLst/>
                <a:latin typeface="urw-din"/>
              </a:rPr>
              <a:t>On the basis of received credentials application decided the level of access and due to complex nature these mechanism are often defective</a:t>
            </a:r>
            <a:endParaRPr lang="en-IN" dirty="0"/>
          </a:p>
        </p:txBody>
      </p:sp>
      <p:sp>
        <p:nvSpPr>
          <p:cNvPr id="3" name="Title 2">
            <a:extLst>
              <a:ext uri="{FF2B5EF4-FFF2-40B4-BE49-F238E27FC236}">
                <a16:creationId xmlns:a16="http://schemas.microsoft.com/office/drawing/2014/main" id="{032C8DC2-56DE-8CAC-AB2A-39F31A25FFA8}"/>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84534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5502A2-4422-C037-8388-215D175F03E4}"/>
              </a:ext>
            </a:extLst>
          </p:cNvPr>
          <p:cNvSpPr>
            <a:spLocks noGrp="1"/>
          </p:cNvSpPr>
          <p:nvPr>
            <p:ph idx="1"/>
          </p:nvPr>
        </p:nvSpPr>
        <p:spPr/>
        <p:txBody>
          <a:bodyPr>
            <a:normAutofit fontScale="92500" lnSpcReduction="20000"/>
          </a:bodyPr>
          <a:lstStyle/>
          <a:p>
            <a:pPr>
              <a:lnSpc>
                <a:spcPct val="150000"/>
              </a:lnSpc>
            </a:pPr>
            <a:r>
              <a:rPr lang="en-US" sz="2400" b="0" i="0" dirty="0">
                <a:solidFill>
                  <a:srgbClr val="273239"/>
                </a:solidFill>
                <a:effectLst/>
                <a:latin typeface="urw-din"/>
              </a:rPr>
              <a:t>Any unwanted input may even lead to data breach by SQL injection or Token loose by stored XSS</a:t>
            </a:r>
          </a:p>
          <a:p>
            <a:pPr>
              <a:lnSpc>
                <a:spcPct val="150000"/>
              </a:lnSpc>
            </a:pPr>
            <a:r>
              <a:rPr lang="en-US" sz="2400" b="0" i="0" dirty="0">
                <a:solidFill>
                  <a:srgbClr val="273239"/>
                </a:solidFill>
                <a:effectLst/>
                <a:latin typeface="urw-din"/>
              </a:rPr>
              <a:t>User input can be user-name, comments, search, forms, sometimes cookies are also used.</a:t>
            </a:r>
          </a:p>
          <a:p>
            <a:pPr lvl="1">
              <a:lnSpc>
                <a:spcPct val="150000"/>
              </a:lnSpc>
            </a:pPr>
            <a:r>
              <a:rPr lang="en-US" sz="2000" dirty="0"/>
              <a:t>Approaches to handle User Input –</a:t>
            </a:r>
          </a:p>
          <a:p>
            <a:pPr lvl="2">
              <a:lnSpc>
                <a:spcPct val="150000"/>
              </a:lnSpc>
            </a:pPr>
            <a:r>
              <a:rPr lang="en-US" sz="1800" dirty="0"/>
              <a:t>RKB(</a:t>
            </a:r>
            <a:r>
              <a:rPr lang="en-IN" sz="1800" b="0" i="0" dirty="0">
                <a:solidFill>
                  <a:srgbClr val="273239"/>
                </a:solidFill>
                <a:effectLst/>
                <a:latin typeface="urw-din"/>
              </a:rPr>
              <a:t>Reject Known Bad</a:t>
            </a:r>
            <a:r>
              <a:rPr lang="en-US" sz="1800" b="0" i="0" dirty="0">
                <a:solidFill>
                  <a:srgbClr val="273239"/>
                </a:solidFill>
                <a:effectLst/>
                <a:latin typeface="urw-din"/>
              </a:rPr>
              <a:t>)</a:t>
            </a:r>
          </a:p>
          <a:p>
            <a:pPr lvl="3">
              <a:lnSpc>
                <a:spcPct val="150000"/>
              </a:lnSpc>
            </a:pPr>
            <a:r>
              <a:rPr lang="en-US" sz="1600" b="0" i="0" dirty="0">
                <a:solidFill>
                  <a:srgbClr val="273239"/>
                </a:solidFill>
                <a:effectLst/>
                <a:latin typeface="urw-din"/>
              </a:rPr>
              <a:t>This, the method consists of a blacklist according to which characters are blocked</a:t>
            </a:r>
          </a:p>
          <a:p>
            <a:pPr lvl="3">
              <a:lnSpc>
                <a:spcPct val="150000"/>
              </a:lnSpc>
            </a:pPr>
            <a:r>
              <a:rPr lang="en-US" sz="1600" dirty="0">
                <a:solidFill>
                  <a:srgbClr val="273239"/>
                </a:solidFill>
                <a:latin typeface="urw-din"/>
              </a:rPr>
              <a:t>T</a:t>
            </a:r>
            <a:r>
              <a:rPr lang="en-US" sz="1600" b="0" i="0" dirty="0">
                <a:solidFill>
                  <a:srgbClr val="273239"/>
                </a:solidFill>
                <a:effectLst/>
                <a:latin typeface="urw-din"/>
              </a:rPr>
              <a:t>his is regarded as the least effective approach to validating user input, for two main reasons</a:t>
            </a:r>
          </a:p>
          <a:p>
            <a:pPr lvl="4">
              <a:lnSpc>
                <a:spcPct val="150000"/>
              </a:lnSpc>
            </a:pPr>
            <a:r>
              <a:rPr lang="en-US" sz="1600" b="0" i="0" dirty="0">
                <a:solidFill>
                  <a:srgbClr val="273239"/>
                </a:solidFill>
                <a:effectLst/>
                <a:latin typeface="urw-din"/>
              </a:rPr>
              <a:t>vulnerability in a web application can be exploited using a wide variety of input</a:t>
            </a:r>
            <a:endParaRPr lang="en-US" sz="1600" dirty="0">
              <a:solidFill>
                <a:srgbClr val="273239"/>
              </a:solidFill>
              <a:latin typeface="urw-din"/>
            </a:endParaRPr>
          </a:p>
          <a:p>
            <a:pPr lvl="4">
              <a:lnSpc>
                <a:spcPct val="150000"/>
              </a:lnSpc>
            </a:pPr>
            <a:r>
              <a:rPr lang="fr-FR" sz="1600" b="0" i="0" dirty="0">
                <a:solidFill>
                  <a:srgbClr val="273239"/>
                </a:solidFill>
                <a:effectLst/>
                <a:latin typeface="urw-din"/>
              </a:rPr>
              <a:t>techniques for exploitation are at constant change.</a:t>
            </a:r>
          </a:p>
          <a:p>
            <a:pPr lvl="2">
              <a:lnSpc>
                <a:spcPct val="150000"/>
              </a:lnSpc>
            </a:pPr>
            <a:r>
              <a:rPr lang="en-IN" sz="1800" dirty="0"/>
              <a:t>AKG(Accepts known Good)</a:t>
            </a:r>
          </a:p>
          <a:p>
            <a:pPr lvl="3">
              <a:lnSpc>
                <a:spcPct val="150000"/>
              </a:lnSpc>
            </a:pPr>
            <a:r>
              <a:rPr lang="en-US" sz="1600" dirty="0"/>
              <a:t> create a white-list. So, the application can only accept only listed inputs and all other inputs are rejected by the applications</a:t>
            </a:r>
            <a:endParaRPr lang="en-IN" sz="1600" dirty="0"/>
          </a:p>
        </p:txBody>
      </p:sp>
      <p:sp>
        <p:nvSpPr>
          <p:cNvPr id="3" name="Title 2">
            <a:extLst>
              <a:ext uri="{FF2B5EF4-FFF2-40B4-BE49-F238E27FC236}">
                <a16:creationId xmlns:a16="http://schemas.microsoft.com/office/drawing/2014/main" id="{11FD7798-9ADF-1C76-F8E4-D2DF5F52C548}"/>
              </a:ext>
            </a:extLst>
          </p:cNvPr>
          <p:cNvSpPr>
            <a:spLocks noGrp="1"/>
          </p:cNvSpPr>
          <p:nvPr>
            <p:ph type="title"/>
          </p:nvPr>
        </p:nvSpPr>
        <p:spPr/>
        <p:txBody>
          <a:bodyPr/>
          <a:lstStyle/>
          <a:p>
            <a:r>
              <a:rPr lang="en-IN" dirty="0"/>
              <a:t> Handling User Input:</a:t>
            </a:r>
          </a:p>
        </p:txBody>
      </p:sp>
    </p:spTree>
    <p:extLst>
      <p:ext uri="{BB962C8B-B14F-4D97-AF65-F5344CB8AC3E}">
        <p14:creationId xmlns:p14="http://schemas.microsoft.com/office/powerpoint/2010/main" val="40702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2B3522-440E-FB78-10A4-0A28C099B451}"/>
              </a:ext>
            </a:extLst>
          </p:cNvPr>
          <p:cNvSpPr>
            <a:spLocks noGrp="1"/>
          </p:cNvSpPr>
          <p:nvPr>
            <p:ph idx="1"/>
          </p:nvPr>
        </p:nvSpPr>
        <p:spPr/>
        <p:txBody>
          <a:bodyPr>
            <a:normAutofit fontScale="92500" lnSpcReduction="20000"/>
          </a:bodyPr>
          <a:lstStyle/>
          <a:p>
            <a:pPr lvl="2">
              <a:lnSpc>
                <a:spcPct val="110000"/>
              </a:lnSpc>
            </a:pPr>
            <a:r>
              <a:rPr lang="en-IN" dirty="0"/>
              <a:t>Sanitization</a:t>
            </a:r>
          </a:p>
          <a:p>
            <a:pPr lvl="3">
              <a:lnSpc>
                <a:spcPct val="110000"/>
              </a:lnSpc>
            </a:pPr>
            <a:r>
              <a:rPr lang="en-US" b="0" i="0" dirty="0">
                <a:solidFill>
                  <a:srgbClr val="273239"/>
                </a:solidFill>
                <a:effectLst/>
                <a:latin typeface="urw-din"/>
              </a:rPr>
              <a:t>Malicious characters may be removed from the data, only safe characters are left, or they may be suitably encoded or “escaped” before further processing is performed.</a:t>
            </a:r>
            <a:endParaRPr lang="en-IN" b="0" i="0" dirty="0">
              <a:solidFill>
                <a:srgbClr val="273239"/>
              </a:solidFill>
              <a:effectLst/>
              <a:latin typeface="urw-din"/>
            </a:endParaRPr>
          </a:p>
          <a:p>
            <a:pPr lvl="2">
              <a:lnSpc>
                <a:spcPct val="110000"/>
              </a:lnSpc>
            </a:pPr>
            <a:r>
              <a:rPr lang="en-IN" dirty="0"/>
              <a:t>Safe Data Handling</a:t>
            </a:r>
          </a:p>
          <a:p>
            <a:pPr lvl="3">
              <a:lnSpc>
                <a:spcPct val="110000"/>
              </a:lnSpc>
            </a:pPr>
            <a:r>
              <a:rPr lang="en-US" b="0" i="0" dirty="0">
                <a:solidFill>
                  <a:srgbClr val="273239"/>
                </a:solidFill>
                <a:effectLst/>
                <a:latin typeface="urw-din"/>
              </a:rPr>
              <a:t>vulnerabilities arise because user-supplied data is processed in unsafe ways.</a:t>
            </a:r>
            <a:endParaRPr lang="en-IN" b="0" i="0" dirty="0">
              <a:solidFill>
                <a:srgbClr val="273239"/>
              </a:solidFill>
              <a:effectLst/>
              <a:latin typeface="urw-din"/>
            </a:endParaRPr>
          </a:p>
          <a:p>
            <a:pPr lvl="2">
              <a:lnSpc>
                <a:spcPct val="110000"/>
              </a:lnSpc>
            </a:pPr>
            <a:r>
              <a:rPr lang="en-IN" b="0" i="0" dirty="0">
                <a:solidFill>
                  <a:srgbClr val="273239"/>
                </a:solidFill>
                <a:effectLst/>
                <a:latin typeface="urw-din"/>
              </a:rPr>
              <a:t>Semantic Checks</a:t>
            </a:r>
          </a:p>
          <a:p>
            <a:pPr lvl="3">
              <a:lnSpc>
                <a:spcPct val="110000"/>
              </a:lnSpc>
            </a:pPr>
            <a:r>
              <a:rPr lang="en-US" dirty="0">
                <a:solidFill>
                  <a:srgbClr val="273239"/>
                </a:solidFill>
                <a:latin typeface="urw-din"/>
              </a:rPr>
              <a:t>In </a:t>
            </a:r>
            <a:r>
              <a:rPr lang="en-US" b="0" i="0" dirty="0">
                <a:solidFill>
                  <a:srgbClr val="273239"/>
                </a:solidFill>
                <a:effectLst/>
                <a:latin typeface="urw-din"/>
              </a:rPr>
              <a:t>some vulnerabilities the input supplied by the attacker is similar to the input that an ordinary, non-malicious user may submit.</a:t>
            </a:r>
          </a:p>
          <a:p>
            <a:pPr lvl="3">
              <a:lnSpc>
                <a:spcPct val="110000"/>
              </a:lnSpc>
            </a:pPr>
            <a:r>
              <a:rPr lang="en-US" b="0" i="0" dirty="0">
                <a:solidFill>
                  <a:srgbClr val="273239"/>
                </a:solidFill>
                <a:effectLst/>
                <a:latin typeface="urw-din"/>
              </a:rPr>
              <a:t>The thing makes it malicious is the different circumstances under which it is submitted.</a:t>
            </a:r>
            <a:endParaRPr lang="en-US" dirty="0">
              <a:solidFill>
                <a:srgbClr val="273239"/>
              </a:solidFill>
              <a:latin typeface="urw-din"/>
            </a:endParaRPr>
          </a:p>
          <a:p>
            <a:pPr lvl="3">
              <a:lnSpc>
                <a:spcPct val="110000"/>
              </a:lnSpc>
            </a:pPr>
            <a:r>
              <a:rPr lang="en-US" dirty="0">
                <a:solidFill>
                  <a:srgbClr val="273239"/>
                </a:solidFill>
                <a:latin typeface="urw-din"/>
              </a:rPr>
              <a:t>Ex: A</a:t>
            </a:r>
            <a:r>
              <a:rPr lang="en-US" b="0" i="0" dirty="0">
                <a:solidFill>
                  <a:srgbClr val="273239"/>
                </a:solidFill>
                <a:effectLst/>
                <a:latin typeface="urw-din"/>
              </a:rPr>
              <a:t>n attacker might seek to gain access to another user’s bank account by changing an account number transmitted in a hidden form field. No amount of syntactic validation will distinguish between the user’s data and the attackers. To avoid unauthorized access, the application must validate that the account number submitted belongs to the user who submitted it.</a:t>
            </a:r>
          </a:p>
          <a:p>
            <a:pPr lvl="2">
              <a:lnSpc>
                <a:spcPct val="110000"/>
              </a:lnSpc>
            </a:pPr>
            <a:r>
              <a:rPr lang="en-IN" b="0" i="0" dirty="0">
                <a:solidFill>
                  <a:srgbClr val="273239"/>
                </a:solidFill>
                <a:effectLst/>
                <a:latin typeface="urw-din"/>
              </a:rPr>
              <a:t>Multi-step Verification</a:t>
            </a:r>
          </a:p>
          <a:p>
            <a:pPr lvl="3">
              <a:lnSpc>
                <a:spcPct val="110000"/>
              </a:lnSpc>
            </a:pPr>
            <a:r>
              <a:rPr lang="en-US" b="0" i="0" dirty="0">
                <a:solidFill>
                  <a:srgbClr val="273239"/>
                </a:solidFill>
                <a:effectLst/>
                <a:latin typeface="urw-din"/>
              </a:rPr>
              <a:t>We all are using many secure services these days like </a:t>
            </a:r>
            <a:r>
              <a:rPr lang="en-US" b="0" i="0" dirty="0" err="1">
                <a:solidFill>
                  <a:srgbClr val="273239"/>
                </a:solidFill>
                <a:effectLst/>
                <a:latin typeface="urw-din"/>
              </a:rPr>
              <a:t>gmail</a:t>
            </a:r>
            <a:r>
              <a:rPr lang="en-US" b="0" i="0" dirty="0">
                <a:solidFill>
                  <a:srgbClr val="273239"/>
                </a:solidFill>
                <a:effectLst/>
                <a:latin typeface="urw-din"/>
              </a:rPr>
              <a:t> </a:t>
            </a:r>
            <a:r>
              <a:rPr lang="en-US" b="0" i="0" dirty="0" err="1">
                <a:solidFill>
                  <a:srgbClr val="273239"/>
                </a:solidFill>
                <a:effectLst/>
                <a:latin typeface="urw-din"/>
              </a:rPr>
              <a:t>etc</a:t>
            </a:r>
            <a:r>
              <a:rPr lang="en-US" b="0" i="0" dirty="0">
                <a:solidFill>
                  <a:srgbClr val="273239"/>
                </a:solidFill>
                <a:effectLst/>
                <a:latin typeface="urw-din"/>
              </a:rPr>
              <a:t>, which provides us two step or we can say multi-step verification. But all these verification is for user identification rather than data verification.</a:t>
            </a:r>
            <a:endParaRPr lang="en-IN" b="0" i="0" dirty="0">
              <a:solidFill>
                <a:srgbClr val="273239"/>
              </a:solidFill>
              <a:effectLst/>
              <a:latin typeface="urw-din"/>
            </a:endParaRPr>
          </a:p>
        </p:txBody>
      </p:sp>
    </p:spTree>
    <p:extLst>
      <p:ext uri="{BB962C8B-B14F-4D97-AF65-F5344CB8AC3E}">
        <p14:creationId xmlns:p14="http://schemas.microsoft.com/office/powerpoint/2010/main" val="205328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ED1F7A-E818-041E-5D77-F3FB5642DEB4}"/>
              </a:ext>
            </a:extLst>
          </p:cNvPr>
          <p:cNvSpPr>
            <a:spLocks noGrp="1"/>
          </p:cNvSpPr>
          <p:nvPr>
            <p:ph idx="1"/>
          </p:nvPr>
        </p:nvSpPr>
        <p:spPr/>
        <p:txBody>
          <a:bodyPr/>
          <a:lstStyle/>
          <a:p>
            <a:r>
              <a:rPr lang="en-US" b="0" i="0" dirty="0">
                <a:solidFill>
                  <a:srgbClr val="273239"/>
                </a:solidFill>
                <a:effectLst/>
                <a:latin typeface="urw-din"/>
              </a:rPr>
              <a:t>Handling errors</a:t>
            </a:r>
          </a:p>
          <a:p>
            <a:r>
              <a:rPr lang="en-US" b="0" i="0" dirty="0">
                <a:solidFill>
                  <a:srgbClr val="273239"/>
                </a:solidFill>
                <a:effectLst/>
                <a:latin typeface="urw-din"/>
              </a:rPr>
              <a:t>Maintaining audit logs</a:t>
            </a:r>
          </a:p>
          <a:p>
            <a:r>
              <a:rPr lang="en-US" b="0" i="0" dirty="0">
                <a:solidFill>
                  <a:srgbClr val="273239"/>
                </a:solidFill>
                <a:effectLst/>
                <a:latin typeface="urw-din"/>
              </a:rPr>
              <a:t>Alerting administrators</a:t>
            </a:r>
          </a:p>
          <a:p>
            <a:r>
              <a:rPr lang="en-US" b="0" i="0" dirty="0">
                <a:solidFill>
                  <a:srgbClr val="273239"/>
                </a:solidFill>
                <a:effectLst/>
                <a:latin typeface="urw-din"/>
              </a:rPr>
              <a:t>Reacting to attacks</a:t>
            </a:r>
            <a:endParaRPr lang="en-IN" dirty="0"/>
          </a:p>
        </p:txBody>
      </p:sp>
      <p:sp>
        <p:nvSpPr>
          <p:cNvPr id="3" name="Title 2">
            <a:extLst>
              <a:ext uri="{FF2B5EF4-FFF2-40B4-BE49-F238E27FC236}">
                <a16:creationId xmlns:a16="http://schemas.microsoft.com/office/drawing/2014/main" id="{8336C9A3-5537-4B32-29D6-10A2B1480F56}"/>
              </a:ext>
            </a:extLst>
          </p:cNvPr>
          <p:cNvSpPr>
            <a:spLocks noGrp="1"/>
          </p:cNvSpPr>
          <p:nvPr>
            <p:ph type="title"/>
          </p:nvPr>
        </p:nvSpPr>
        <p:spPr/>
        <p:txBody>
          <a:bodyPr/>
          <a:lstStyle/>
          <a:p>
            <a:r>
              <a:rPr lang="en-IN" dirty="0"/>
              <a:t>Handling Attackers</a:t>
            </a:r>
          </a:p>
        </p:txBody>
      </p:sp>
    </p:spTree>
    <p:extLst>
      <p:ext uri="{BB962C8B-B14F-4D97-AF65-F5344CB8AC3E}">
        <p14:creationId xmlns:p14="http://schemas.microsoft.com/office/powerpoint/2010/main" val="104881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0F7367-27BA-2EBF-6242-0B2DA3904E10}"/>
              </a:ext>
            </a:extLst>
          </p:cNvPr>
          <p:cNvSpPr>
            <a:spLocks noGrp="1"/>
          </p:cNvSpPr>
          <p:nvPr>
            <p:ph idx="1"/>
          </p:nvPr>
        </p:nvSpPr>
        <p:spPr/>
        <p:txBody>
          <a:bodyPr>
            <a:normAutofit lnSpcReduction="10000"/>
          </a:bodyPr>
          <a:lstStyle/>
          <a:p>
            <a:r>
              <a:rPr lang="en-US" sz="2000" b="0" i="0" dirty="0">
                <a:solidFill>
                  <a:srgbClr val="273239"/>
                </a:solidFill>
                <a:effectLst/>
                <a:latin typeface="Times New Roman" panose="02020603050405020304" pitchFamily="18" charset="0"/>
                <a:cs typeface="Times New Roman" panose="02020603050405020304" pitchFamily="18" charset="0"/>
              </a:rPr>
              <a:t>Handling errors</a:t>
            </a:r>
          </a:p>
          <a:p>
            <a:pPr lvl="1"/>
            <a:r>
              <a:rPr lang="en-US" sz="2000" dirty="0">
                <a:solidFill>
                  <a:srgbClr val="273239"/>
                </a:solidFill>
                <a:latin typeface="Times New Roman" panose="02020603050405020304" pitchFamily="18" charset="0"/>
                <a:cs typeface="Times New Roman" panose="02020603050405020304" pitchFamily="18" charset="0"/>
              </a:rPr>
              <a:t>A</a:t>
            </a:r>
            <a:r>
              <a:rPr lang="en-US" sz="2000" b="0" i="0" dirty="0">
                <a:solidFill>
                  <a:srgbClr val="273239"/>
                </a:solidFill>
                <a:effectLst/>
                <a:latin typeface="Times New Roman" panose="02020603050405020304" pitchFamily="18" charset="0"/>
                <a:cs typeface="Times New Roman" panose="02020603050405020304" pitchFamily="18" charset="0"/>
              </a:rPr>
              <a:t>ttackers first try to collect information about the application. So, all the error mechanisms in the application must not provide any descriptive, i.e., it must not leak any information about databases, system architecture, or path details etc.</a:t>
            </a:r>
          </a:p>
          <a:p>
            <a:r>
              <a:rPr lang="en-IN" sz="2000" dirty="0">
                <a:latin typeface="Times New Roman" panose="02020603050405020304" pitchFamily="18" charset="0"/>
                <a:cs typeface="Times New Roman" panose="02020603050405020304" pitchFamily="18" charset="0"/>
              </a:rPr>
              <a:t>Maintaining Audit</a:t>
            </a:r>
          </a:p>
          <a:p>
            <a:pPr lvl="1"/>
            <a:r>
              <a:rPr lang="en-US" sz="2000" dirty="0">
                <a:latin typeface="Times New Roman" panose="02020603050405020304" pitchFamily="18" charset="0"/>
                <a:cs typeface="Times New Roman" panose="02020603050405020304" pitchFamily="18" charset="0"/>
              </a:rPr>
              <a:t>Audit logs are important while investigating events such an incident, effective audit logs should enable the application’s owners to understand exactly what has taken place, which vulnerabilities were exploited, whether the attacker gained unwanted access to data or performed any unauthorized actions, and, as far as possible, provide evidence of the intruder’s identity.</a:t>
            </a:r>
          </a:p>
          <a:p>
            <a:r>
              <a:rPr lang="en-IN" sz="2400" dirty="0">
                <a:latin typeface="Times New Roman" panose="02020603050405020304" pitchFamily="18" charset="0"/>
                <a:cs typeface="Times New Roman" panose="02020603050405020304" pitchFamily="18" charset="0"/>
              </a:rPr>
              <a:t>Alerting administration</a:t>
            </a:r>
          </a:p>
          <a:p>
            <a:pPr lvl="1"/>
            <a:r>
              <a:rPr lang="en-US" sz="2000" dirty="0">
                <a:latin typeface="Times New Roman" panose="02020603050405020304" pitchFamily="18" charset="0"/>
                <a:cs typeface="Times New Roman" panose="02020603050405020304" pitchFamily="18" charset="0"/>
              </a:rPr>
              <a:t>alert admin of the applications, about any unusual activity in the application like high ping request from a particular IP.</a:t>
            </a:r>
          </a:p>
          <a:p>
            <a:r>
              <a:rPr lang="en-IN" sz="2400" dirty="0">
                <a:latin typeface="Times New Roman" panose="02020603050405020304" pitchFamily="18" charset="0"/>
                <a:cs typeface="Times New Roman" panose="02020603050405020304" pitchFamily="18" charset="0"/>
              </a:rPr>
              <a:t>Reacting to Attack </a:t>
            </a:r>
          </a:p>
          <a:p>
            <a:pPr lvl="1"/>
            <a:r>
              <a:rPr lang="en-US" sz="2000" dirty="0">
                <a:latin typeface="Times New Roman" panose="02020603050405020304" pitchFamily="18" charset="0"/>
                <a:cs typeface="Times New Roman" panose="02020603050405020304" pitchFamily="18" charset="0"/>
              </a:rPr>
              <a:t>Many security-critical applications contain built-in mechanisms to react defensively to users who are identified as potentially malicious</a:t>
            </a:r>
          </a:p>
          <a:p>
            <a:pPr lvl="1"/>
            <a:r>
              <a:rPr lang="en-US" sz="2000" dirty="0">
                <a:latin typeface="Times New Roman" panose="02020603050405020304" pitchFamily="18" charset="0"/>
                <a:cs typeface="Times New Roman" panose="02020603050405020304" pitchFamily="18" charset="0"/>
              </a:rPr>
              <a:t>Web applications take automatic reactive measures to frustrate the attacker</a:t>
            </a: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289ECC7-A098-58F2-078D-668DE704591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75024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5997</TotalTime>
  <Words>677</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Georgia</vt:lpstr>
      <vt:lpstr>Times New Roman</vt:lpstr>
      <vt:lpstr>urw-din</vt:lpstr>
      <vt:lpstr>Office Theme</vt:lpstr>
      <vt:lpstr>PowerPoint Presentation</vt:lpstr>
      <vt:lpstr>Core Defences Mechanism</vt:lpstr>
      <vt:lpstr>Handling User Access</vt:lpstr>
      <vt:lpstr>PowerPoint Presentation</vt:lpstr>
      <vt:lpstr>PowerPoint Presentation</vt:lpstr>
      <vt:lpstr> Handling User Input:</vt:lpstr>
      <vt:lpstr>PowerPoint Presentation</vt:lpstr>
      <vt:lpstr>Handling Attackers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dc:creator>
  <cp:lastModifiedBy>vs.sekhar.2008@outlook.com</cp:lastModifiedBy>
  <cp:revision>224</cp:revision>
  <dcterms:created xsi:type="dcterms:W3CDTF">2021-03-13T15:07:52Z</dcterms:created>
  <dcterms:modified xsi:type="dcterms:W3CDTF">2022-09-06T05:41:12Z</dcterms:modified>
</cp:coreProperties>
</file>