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2" r:id="rId16"/>
    <p:sldId id="273" r:id="rId17"/>
    <p:sldId id="274" r:id="rId18"/>
    <p:sldId id="264" r:id="rId19"/>
    <p:sldId id="276" r:id="rId20"/>
    <p:sldId id="275"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nya Shaji" userId="8f7b40516b37fa23" providerId="LiveId" clId="{EDAE4A69-E44E-4CDD-BCDA-DF70646ED0CF}"/>
    <pc:docChg chg="custSel modSld">
      <pc:chgData name="Saranya Shaji" userId="8f7b40516b37fa23" providerId="LiveId" clId="{EDAE4A69-E44E-4CDD-BCDA-DF70646ED0CF}" dt="2022-07-06T07:32:53.321" v="2" actId="5793"/>
      <pc:docMkLst>
        <pc:docMk/>
      </pc:docMkLst>
      <pc:sldChg chg="modSp mod">
        <pc:chgData name="Saranya Shaji" userId="8f7b40516b37fa23" providerId="LiveId" clId="{EDAE4A69-E44E-4CDD-BCDA-DF70646ED0CF}" dt="2022-07-06T07:32:53.321" v="2" actId="5793"/>
        <pc:sldMkLst>
          <pc:docMk/>
          <pc:sldMk cId="61215930" sldId="261"/>
        </pc:sldMkLst>
        <pc:spChg chg="mod">
          <ac:chgData name="Saranya Shaji" userId="8f7b40516b37fa23" providerId="LiveId" clId="{EDAE4A69-E44E-4CDD-BCDA-DF70646ED0CF}" dt="2022-07-06T07:32:53.321" v="2" actId="5793"/>
          <ac:spMkLst>
            <pc:docMk/>
            <pc:sldMk cId="61215930" sldId="261"/>
            <ac:spMk id="3" creationId="{AB9F6390-F10D-47D8-8DE5-5EEBBCC366EB}"/>
          </ac:spMkLst>
        </pc:spChg>
      </pc:sldChg>
      <pc:sldChg chg="delSp mod">
        <pc:chgData name="Saranya Shaji" userId="8f7b40516b37fa23" providerId="LiveId" clId="{EDAE4A69-E44E-4CDD-BCDA-DF70646ED0CF}" dt="2022-07-06T06:34:47.420" v="0" actId="478"/>
        <pc:sldMkLst>
          <pc:docMk/>
          <pc:sldMk cId="305568690" sldId="285"/>
        </pc:sldMkLst>
        <pc:spChg chg="del">
          <ac:chgData name="Saranya Shaji" userId="8f7b40516b37fa23" providerId="LiveId" clId="{EDAE4A69-E44E-4CDD-BCDA-DF70646ED0CF}" dt="2022-07-06T06:34:47.420" v="0" actId="478"/>
          <ac:spMkLst>
            <pc:docMk/>
            <pc:sldMk cId="305568690" sldId="285"/>
            <ac:spMk id="2" creationId="{38CA6A75-5879-CC5C-758C-88CE80FF227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378868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5918B-B8B9-45BD-9B9A-2EAFA39CAE46}"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65810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27396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211372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814695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15918B-B8B9-45BD-9B9A-2EAFA39CAE46}"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1350186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615918B-B8B9-45BD-9B9A-2EAFA39CAE46}" type="datetimeFigureOut">
              <a:rPr lang="en-IN" smtClean="0"/>
              <a:t>06-07-2022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1586168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20569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223395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51880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5918B-B8B9-45BD-9B9A-2EAFA39CAE46}" type="datetimeFigureOut">
              <a:rPr lang="en-IN" smtClean="0"/>
              <a:t>06-07-2022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54845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15918B-B8B9-45BD-9B9A-2EAFA39CAE46}"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247590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15918B-B8B9-45BD-9B9A-2EAFA39CAE46}" type="datetimeFigureOut">
              <a:rPr lang="en-IN" smtClean="0"/>
              <a:t>06-07-2022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346328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15918B-B8B9-45BD-9B9A-2EAFA39CAE46}" type="datetimeFigureOut">
              <a:rPr lang="en-IN" smtClean="0"/>
              <a:t>06-07-2022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19172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5918B-B8B9-45BD-9B9A-2EAFA39CAE46}" type="datetimeFigureOut">
              <a:rPr lang="en-IN" smtClean="0"/>
              <a:t>06-07-2022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281024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5918B-B8B9-45BD-9B9A-2EAFA39CAE46}"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69980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5918B-B8B9-45BD-9B9A-2EAFA39CAE46}" type="datetimeFigureOut">
              <a:rPr lang="en-IN" smtClean="0"/>
              <a:t>06-07-2022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720763-35A8-43EB-88C4-33DE6B404203}" type="slidenum">
              <a:rPr lang="en-IN" smtClean="0"/>
              <a:t>‹#›</a:t>
            </a:fld>
            <a:endParaRPr lang="en-IN"/>
          </a:p>
        </p:txBody>
      </p:sp>
    </p:spTree>
    <p:extLst>
      <p:ext uri="{BB962C8B-B14F-4D97-AF65-F5344CB8AC3E}">
        <p14:creationId xmlns:p14="http://schemas.microsoft.com/office/powerpoint/2010/main" val="252790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615918B-B8B9-45BD-9B9A-2EAFA39CAE46}" type="datetimeFigureOut">
              <a:rPr lang="en-IN" smtClean="0"/>
              <a:t>06-07-2022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A720763-35A8-43EB-88C4-33DE6B404203}" type="slidenum">
              <a:rPr lang="en-IN" smtClean="0"/>
              <a:t>‹#›</a:t>
            </a:fld>
            <a:endParaRPr lang="en-IN"/>
          </a:p>
        </p:txBody>
      </p:sp>
    </p:spTree>
    <p:extLst>
      <p:ext uri="{BB962C8B-B14F-4D97-AF65-F5344CB8AC3E}">
        <p14:creationId xmlns:p14="http://schemas.microsoft.com/office/powerpoint/2010/main" val="34256615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8A83-7E6B-8B9B-FA09-5BAD49BA9EC3}"/>
              </a:ext>
            </a:extLst>
          </p:cNvPr>
          <p:cNvSpPr>
            <a:spLocks noGrp="1"/>
          </p:cNvSpPr>
          <p:nvPr>
            <p:ph type="ctrTitle"/>
          </p:nvPr>
        </p:nvSpPr>
        <p:spPr/>
        <p:txBody>
          <a:bodyPr/>
          <a:lstStyle/>
          <a:p>
            <a:r>
              <a:rPr lang="en-IN" dirty="0" err="1"/>
              <a:t>FootPrinting</a:t>
            </a:r>
            <a:endParaRPr lang="en-IN" dirty="0"/>
          </a:p>
        </p:txBody>
      </p:sp>
    </p:spTree>
    <p:extLst>
      <p:ext uri="{BB962C8B-B14F-4D97-AF65-F5344CB8AC3E}">
        <p14:creationId xmlns:p14="http://schemas.microsoft.com/office/powerpoint/2010/main" val="252305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D33A-F2A5-A3DD-C966-26FD29CE29F8}"/>
              </a:ext>
            </a:extLst>
          </p:cNvPr>
          <p:cNvSpPr>
            <a:spLocks noGrp="1"/>
          </p:cNvSpPr>
          <p:nvPr>
            <p:ph type="title"/>
          </p:nvPr>
        </p:nvSpPr>
        <p:spPr/>
        <p:txBody>
          <a:bodyPr/>
          <a:lstStyle/>
          <a:p>
            <a:r>
              <a:rPr lang="en-IN" dirty="0"/>
              <a:t>Collect Location Information</a:t>
            </a:r>
          </a:p>
        </p:txBody>
      </p:sp>
      <p:sp>
        <p:nvSpPr>
          <p:cNvPr id="3" name="Content Placeholder 2">
            <a:extLst>
              <a:ext uri="{FF2B5EF4-FFF2-40B4-BE49-F238E27FC236}">
                <a16:creationId xmlns:a16="http://schemas.microsoft.com/office/drawing/2014/main" id="{D3873CE5-8845-9E01-C953-D142F1FC1275}"/>
              </a:ext>
            </a:extLst>
          </p:cNvPr>
          <p:cNvSpPr>
            <a:spLocks noGrp="1"/>
          </p:cNvSpPr>
          <p:nvPr>
            <p:ph idx="1"/>
          </p:nvPr>
        </p:nvSpPr>
        <p:spPr>
          <a:xfrm>
            <a:off x="1154954" y="2603500"/>
            <a:ext cx="10061686" cy="3736340"/>
          </a:xfrm>
        </p:spPr>
        <p:txBody>
          <a:bodyPr>
            <a:normAutofit fontScale="92500" lnSpcReduction="20000"/>
          </a:bodyPr>
          <a:lstStyle/>
          <a:p>
            <a:pPr marL="0" indent="0">
              <a:lnSpc>
                <a:spcPct val="150000"/>
              </a:lnSpc>
              <a:buNone/>
            </a:pPr>
            <a:r>
              <a:rPr lang="en-US" dirty="0"/>
              <a:t>Use Google Earth tool to get the physical location of the target.</a:t>
            </a:r>
          </a:p>
          <a:p>
            <a:pPr>
              <a:lnSpc>
                <a:spcPct val="150000"/>
              </a:lnSpc>
            </a:pPr>
            <a:r>
              <a:rPr lang="en-US" dirty="0"/>
              <a:t>Tools for finding the geographical location:</a:t>
            </a:r>
          </a:p>
          <a:p>
            <a:pPr>
              <a:lnSpc>
                <a:spcPct val="150000"/>
              </a:lnSpc>
            </a:pPr>
            <a:r>
              <a:rPr lang="en-US" dirty="0"/>
              <a:t>Google Earth</a:t>
            </a:r>
          </a:p>
          <a:p>
            <a:pPr>
              <a:lnSpc>
                <a:spcPct val="150000"/>
              </a:lnSpc>
            </a:pPr>
            <a:r>
              <a:rPr lang="en-US" dirty="0"/>
              <a:t>Google Maps</a:t>
            </a:r>
          </a:p>
          <a:p>
            <a:pPr>
              <a:lnSpc>
                <a:spcPct val="150000"/>
              </a:lnSpc>
            </a:pPr>
            <a:r>
              <a:rPr lang="en-US" dirty="0" err="1"/>
              <a:t>Wikimapia</a:t>
            </a:r>
            <a:endParaRPr lang="en-US" dirty="0"/>
          </a:p>
          <a:p>
            <a:pPr>
              <a:lnSpc>
                <a:spcPct val="150000"/>
              </a:lnSpc>
            </a:pPr>
            <a:r>
              <a:rPr lang="en-US" dirty="0"/>
              <a:t>National Geographic Maps</a:t>
            </a:r>
          </a:p>
          <a:p>
            <a:pPr>
              <a:lnSpc>
                <a:spcPct val="150000"/>
              </a:lnSpc>
            </a:pPr>
            <a:r>
              <a:rPr lang="en-US" dirty="0"/>
              <a:t>Yahoo Maps</a:t>
            </a:r>
          </a:p>
          <a:p>
            <a:pPr>
              <a:lnSpc>
                <a:spcPct val="150000"/>
              </a:lnSpc>
            </a:pPr>
            <a:r>
              <a:rPr lang="en-US" dirty="0"/>
              <a:t>Bing Maps</a:t>
            </a:r>
            <a:endParaRPr lang="en-IN" dirty="0"/>
          </a:p>
        </p:txBody>
      </p:sp>
    </p:spTree>
    <p:extLst>
      <p:ext uri="{BB962C8B-B14F-4D97-AF65-F5344CB8AC3E}">
        <p14:creationId xmlns:p14="http://schemas.microsoft.com/office/powerpoint/2010/main" val="119506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25DD-9508-E12C-2F1F-9E7C96730B35}"/>
              </a:ext>
            </a:extLst>
          </p:cNvPr>
          <p:cNvSpPr>
            <a:spLocks noGrp="1"/>
          </p:cNvSpPr>
          <p:nvPr>
            <p:ph type="title"/>
          </p:nvPr>
        </p:nvSpPr>
        <p:spPr/>
        <p:txBody>
          <a:bodyPr/>
          <a:lstStyle/>
          <a:p>
            <a:r>
              <a:rPr lang="en-US" sz="2800" dirty="0"/>
              <a:t>Social Networking Sites/People Search Services</a:t>
            </a:r>
            <a:endParaRPr lang="en-IN" sz="2800" dirty="0"/>
          </a:p>
        </p:txBody>
      </p:sp>
      <p:sp>
        <p:nvSpPr>
          <p:cNvPr id="3" name="Content Placeholder 2">
            <a:extLst>
              <a:ext uri="{FF2B5EF4-FFF2-40B4-BE49-F238E27FC236}">
                <a16:creationId xmlns:a16="http://schemas.microsoft.com/office/drawing/2014/main" id="{8CC79F29-6388-63A8-675B-D3BD1D31486B}"/>
              </a:ext>
            </a:extLst>
          </p:cNvPr>
          <p:cNvSpPr>
            <a:spLocks noGrp="1"/>
          </p:cNvSpPr>
          <p:nvPr>
            <p:ph idx="1"/>
          </p:nvPr>
        </p:nvSpPr>
        <p:spPr>
          <a:xfrm>
            <a:off x="670560" y="2509520"/>
            <a:ext cx="11084560" cy="4155440"/>
          </a:xfrm>
        </p:spPr>
        <p:txBody>
          <a:bodyPr>
            <a:normAutofit fontScale="92500" lnSpcReduction="10000"/>
          </a:bodyPr>
          <a:lstStyle/>
          <a:p>
            <a:pPr marL="0" indent="0">
              <a:lnSpc>
                <a:spcPct val="150000"/>
              </a:lnSpc>
              <a:buNone/>
            </a:pPr>
            <a:r>
              <a:rPr lang="en-US" dirty="0"/>
              <a:t>Social networking sites are the great source of personal and organizational information.</a:t>
            </a:r>
          </a:p>
          <a:p>
            <a:pPr>
              <a:lnSpc>
                <a:spcPct val="150000"/>
              </a:lnSpc>
            </a:pPr>
            <a:r>
              <a:rPr lang="en-US" dirty="0"/>
              <a:t>Information about an individual can be found at various people search websites.</a:t>
            </a:r>
          </a:p>
          <a:p>
            <a:pPr>
              <a:lnSpc>
                <a:spcPct val="150000"/>
              </a:lnSpc>
            </a:pPr>
            <a:r>
              <a:rPr lang="en-US" dirty="0"/>
              <a:t>The people search returns the following information about a person or organization:</a:t>
            </a:r>
          </a:p>
          <a:p>
            <a:pPr lvl="1">
              <a:lnSpc>
                <a:spcPct val="150000"/>
              </a:lnSpc>
            </a:pPr>
            <a:r>
              <a:rPr lang="en-US" dirty="0"/>
              <a:t>Residential addresses and email addresses</a:t>
            </a:r>
          </a:p>
          <a:p>
            <a:pPr lvl="1">
              <a:lnSpc>
                <a:spcPct val="150000"/>
              </a:lnSpc>
            </a:pPr>
            <a:r>
              <a:rPr lang="en-US" dirty="0"/>
              <a:t>Contact numbers and date of birth</a:t>
            </a:r>
          </a:p>
          <a:p>
            <a:pPr lvl="1">
              <a:lnSpc>
                <a:spcPct val="150000"/>
              </a:lnSpc>
            </a:pPr>
            <a:r>
              <a:rPr lang="en-US" dirty="0"/>
              <a:t>Photos and social networking profiles</a:t>
            </a:r>
          </a:p>
          <a:p>
            <a:pPr lvl="1">
              <a:lnSpc>
                <a:spcPct val="150000"/>
              </a:lnSpc>
            </a:pPr>
            <a:r>
              <a:rPr lang="en-US" dirty="0"/>
              <a:t>Blog URLs</a:t>
            </a:r>
          </a:p>
          <a:p>
            <a:pPr lvl="1">
              <a:lnSpc>
                <a:spcPct val="150000"/>
              </a:lnSpc>
            </a:pPr>
            <a:r>
              <a:rPr lang="en-US" dirty="0"/>
              <a:t>Satellite pictures of private residencies</a:t>
            </a:r>
          </a:p>
          <a:p>
            <a:pPr lvl="1">
              <a:lnSpc>
                <a:spcPct val="150000"/>
              </a:lnSpc>
            </a:pPr>
            <a:r>
              <a:rPr lang="en-US" dirty="0"/>
              <a:t>Upcoming projects and operating environment</a:t>
            </a:r>
            <a:endParaRPr lang="en-IN" dirty="0"/>
          </a:p>
        </p:txBody>
      </p:sp>
    </p:spTree>
    <p:extLst>
      <p:ext uri="{BB962C8B-B14F-4D97-AF65-F5344CB8AC3E}">
        <p14:creationId xmlns:p14="http://schemas.microsoft.com/office/powerpoint/2010/main" val="186020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19EB-9C6C-C635-86B6-C85EBFBFF6F2}"/>
              </a:ext>
            </a:extLst>
          </p:cNvPr>
          <p:cNvSpPr>
            <a:spLocks noGrp="1"/>
          </p:cNvSpPr>
          <p:nvPr>
            <p:ph type="title"/>
          </p:nvPr>
        </p:nvSpPr>
        <p:spPr/>
        <p:txBody>
          <a:bodyPr/>
          <a:lstStyle/>
          <a:p>
            <a:r>
              <a:rPr lang="en-US" sz="3200" dirty="0"/>
              <a:t>Gather Information from Financial Services</a:t>
            </a:r>
            <a:endParaRPr lang="en-IN" sz="3200" dirty="0"/>
          </a:p>
        </p:txBody>
      </p:sp>
      <p:sp>
        <p:nvSpPr>
          <p:cNvPr id="3" name="Content Placeholder 2">
            <a:extLst>
              <a:ext uri="{FF2B5EF4-FFF2-40B4-BE49-F238E27FC236}">
                <a16:creationId xmlns:a16="http://schemas.microsoft.com/office/drawing/2014/main" id="{130742AD-BEA6-D08B-9693-97DDAFEB3035}"/>
              </a:ext>
            </a:extLst>
          </p:cNvPr>
          <p:cNvSpPr>
            <a:spLocks noGrp="1"/>
          </p:cNvSpPr>
          <p:nvPr>
            <p:ph idx="1"/>
          </p:nvPr>
        </p:nvSpPr>
        <p:spPr>
          <a:xfrm>
            <a:off x="1154954" y="2603500"/>
            <a:ext cx="10203926" cy="3614420"/>
          </a:xfrm>
        </p:spPr>
        <p:txBody>
          <a:bodyPr/>
          <a:lstStyle/>
          <a:p>
            <a:pPr>
              <a:lnSpc>
                <a:spcPct val="150000"/>
              </a:lnSpc>
            </a:pPr>
            <a:r>
              <a:rPr lang="en-US" dirty="0"/>
              <a:t>Financial services provides a useful information about the target company such as the market value of a company's shares, company profile, competitor details, etc.</a:t>
            </a:r>
          </a:p>
          <a:p>
            <a:pPr lvl="1">
              <a:lnSpc>
                <a:spcPct val="150000"/>
              </a:lnSpc>
            </a:pPr>
            <a:r>
              <a:rPr lang="en-US" dirty="0"/>
              <a:t>Google Finance</a:t>
            </a:r>
          </a:p>
          <a:p>
            <a:pPr lvl="1">
              <a:lnSpc>
                <a:spcPct val="150000"/>
              </a:lnSpc>
            </a:pPr>
            <a:r>
              <a:rPr lang="en-US" dirty="0"/>
              <a:t>Yahoo! Finance</a:t>
            </a:r>
            <a:endParaRPr lang="en-IN" dirty="0"/>
          </a:p>
        </p:txBody>
      </p:sp>
    </p:spTree>
    <p:extLst>
      <p:ext uri="{BB962C8B-B14F-4D97-AF65-F5344CB8AC3E}">
        <p14:creationId xmlns:p14="http://schemas.microsoft.com/office/powerpoint/2010/main" val="3109973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ABFE4-E949-AD3A-925C-84F88EA9EA33}"/>
              </a:ext>
            </a:extLst>
          </p:cNvPr>
          <p:cNvSpPr>
            <a:spLocks noGrp="1"/>
          </p:cNvSpPr>
          <p:nvPr>
            <p:ph type="title"/>
          </p:nvPr>
        </p:nvSpPr>
        <p:spPr/>
        <p:txBody>
          <a:bodyPr/>
          <a:lstStyle/>
          <a:p>
            <a:r>
              <a:rPr lang="en-IN" dirty="0" err="1"/>
              <a:t>Footprinting</a:t>
            </a:r>
            <a:r>
              <a:rPr lang="en-IN" dirty="0"/>
              <a:t> through Job Sites</a:t>
            </a:r>
          </a:p>
        </p:txBody>
      </p:sp>
      <p:sp>
        <p:nvSpPr>
          <p:cNvPr id="3" name="Content Placeholder 2">
            <a:extLst>
              <a:ext uri="{FF2B5EF4-FFF2-40B4-BE49-F238E27FC236}">
                <a16:creationId xmlns:a16="http://schemas.microsoft.com/office/drawing/2014/main" id="{9EB2D832-595D-2C4C-6B1F-34373183617B}"/>
              </a:ext>
            </a:extLst>
          </p:cNvPr>
          <p:cNvSpPr>
            <a:spLocks noGrp="1"/>
          </p:cNvSpPr>
          <p:nvPr>
            <p:ph idx="1"/>
          </p:nvPr>
        </p:nvSpPr>
        <p:spPr/>
        <p:txBody>
          <a:bodyPr/>
          <a:lstStyle/>
          <a:p>
            <a:pPr>
              <a:lnSpc>
                <a:spcPct val="150000"/>
              </a:lnSpc>
            </a:pPr>
            <a:r>
              <a:rPr lang="en-US" dirty="0"/>
              <a:t>You can gather company's infrastructure details job postings.</a:t>
            </a:r>
          </a:p>
          <a:p>
            <a:pPr>
              <a:lnSpc>
                <a:spcPct val="150000"/>
              </a:lnSpc>
            </a:pPr>
            <a:r>
              <a:rPr lang="en-US" dirty="0"/>
              <a:t>Look for these:</a:t>
            </a:r>
          </a:p>
          <a:p>
            <a:pPr lvl="1">
              <a:lnSpc>
                <a:spcPct val="150000"/>
              </a:lnSpc>
            </a:pPr>
            <a:r>
              <a:rPr lang="en-US" dirty="0"/>
              <a:t>Job requirements</a:t>
            </a:r>
          </a:p>
          <a:p>
            <a:pPr lvl="1">
              <a:lnSpc>
                <a:spcPct val="150000"/>
              </a:lnSpc>
            </a:pPr>
            <a:r>
              <a:rPr lang="en-US" dirty="0"/>
              <a:t>Employee's profile</a:t>
            </a:r>
          </a:p>
          <a:p>
            <a:pPr lvl="1">
              <a:lnSpc>
                <a:spcPct val="150000"/>
              </a:lnSpc>
            </a:pPr>
            <a:r>
              <a:rPr lang="en-US" dirty="0"/>
              <a:t>Hardware information</a:t>
            </a:r>
          </a:p>
          <a:p>
            <a:pPr lvl="1">
              <a:lnSpc>
                <a:spcPct val="150000"/>
              </a:lnSpc>
            </a:pPr>
            <a:r>
              <a:rPr lang="en-US" dirty="0"/>
              <a:t>Software information</a:t>
            </a:r>
            <a:endParaRPr lang="en-IN" dirty="0"/>
          </a:p>
        </p:txBody>
      </p:sp>
    </p:spTree>
    <p:extLst>
      <p:ext uri="{BB962C8B-B14F-4D97-AF65-F5344CB8AC3E}">
        <p14:creationId xmlns:p14="http://schemas.microsoft.com/office/powerpoint/2010/main" val="98409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FAB2-1E33-8CA0-EEB6-B17F7433256F}"/>
              </a:ext>
            </a:extLst>
          </p:cNvPr>
          <p:cNvSpPr>
            <a:spLocks noGrp="1"/>
          </p:cNvSpPr>
          <p:nvPr>
            <p:ph type="title"/>
          </p:nvPr>
        </p:nvSpPr>
        <p:spPr>
          <a:xfrm>
            <a:off x="1154954" y="973668"/>
            <a:ext cx="9716246" cy="753532"/>
          </a:xfrm>
        </p:spPr>
        <p:txBody>
          <a:bodyPr/>
          <a:lstStyle/>
          <a:p>
            <a:r>
              <a:rPr lang="en-US" sz="2800" dirty="0"/>
              <a:t>Information Gathering Using Groups, Forums, and Blogs</a:t>
            </a:r>
            <a:endParaRPr lang="en-IN" sz="2800" dirty="0"/>
          </a:p>
        </p:txBody>
      </p:sp>
      <p:sp>
        <p:nvSpPr>
          <p:cNvPr id="3" name="Content Placeholder 2">
            <a:extLst>
              <a:ext uri="{FF2B5EF4-FFF2-40B4-BE49-F238E27FC236}">
                <a16:creationId xmlns:a16="http://schemas.microsoft.com/office/drawing/2014/main" id="{5A33BFA1-5DD1-8FB6-BD1A-1E6048A4CD83}"/>
              </a:ext>
            </a:extLst>
          </p:cNvPr>
          <p:cNvSpPr>
            <a:spLocks noGrp="1"/>
          </p:cNvSpPr>
          <p:nvPr>
            <p:ph idx="1"/>
          </p:nvPr>
        </p:nvSpPr>
        <p:spPr>
          <a:xfrm>
            <a:off x="1154954" y="2603500"/>
            <a:ext cx="10325846" cy="3787140"/>
          </a:xfrm>
        </p:spPr>
        <p:txBody>
          <a:bodyPr/>
          <a:lstStyle/>
          <a:p>
            <a:pPr>
              <a:lnSpc>
                <a:spcPct val="150000"/>
              </a:lnSpc>
            </a:pPr>
            <a:r>
              <a:rPr lang="en-US" dirty="0"/>
              <a:t>Groups, forums, and blogs provide sensitive information about a target such as public network information, system information, personal information, etc.</a:t>
            </a:r>
          </a:p>
          <a:p>
            <a:pPr>
              <a:lnSpc>
                <a:spcPct val="150000"/>
              </a:lnSpc>
            </a:pPr>
            <a:r>
              <a:rPr lang="en-US" dirty="0"/>
              <a:t>Register with fake profiles in Google groups, Yahoo groups, etc. and try to join the target organization's employee groups where they share personal and company information.</a:t>
            </a:r>
          </a:p>
          <a:p>
            <a:pPr>
              <a:lnSpc>
                <a:spcPct val="150000"/>
              </a:lnSpc>
            </a:pPr>
            <a:r>
              <a:rPr lang="en-US" dirty="0"/>
              <a:t>Search for information by Fully Qualified Domain Name (FQDN), IP addresses, and usernames in groups, forums, and blogs.</a:t>
            </a:r>
            <a:endParaRPr lang="en-IN" dirty="0"/>
          </a:p>
        </p:txBody>
      </p:sp>
    </p:spTree>
    <p:extLst>
      <p:ext uri="{BB962C8B-B14F-4D97-AF65-F5344CB8AC3E}">
        <p14:creationId xmlns:p14="http://schemas.microsoft.com/office/powerpoint/2010/main" val="264125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E61E-ADF8-C9E5-DDCF-D7724C7CB8C0}"/>
              </a:ext>
            </a:extLst>
          </p:cNvPr>
          <p:cNvSpPr>
            <a:spLocks noGrp="1"/>
          </p:cNvSpPr>
          <p:nvPr>
            <p:ph type="title"/>
          </p:nvPr>
        </p:nvSpPr>
        <p:spPr/>
        <p:txBody>
          <a:bodyPr/>
          <a:lstStyle/>
          <a:p>
            <a:r>
              <a:rPr lang="en-US" dirty="0"/>
              <a:t>2. </a:t>
            </a:r>
            <a:r>
              <a:rPr lang="en-US" dirty="0" err="1"/>
              <a:t>Footprinting</a:t>
            </a:r>
            <a:r>
              <a:rPr lang="en-US" dirty="0"/>
              <a:t> Using Advanced Google Hacking Techniques</a:t>
            </a:r>
            <a:endParaRPr lang="en-IN" dirty="0"/>
          </a:p>
        </p:txBody>
      </p:sp>
      <p:sp>
        <p:nvSpPr>
          <p:cNvPr id="3" name="Content Placeholder 2">
            <a:extLst>
              <a:ext uri="{FF2B5EF4-FFF2-40B4-BE49-F238E27FC236}">
                <a16:creationId xmlns:a16="http://schemas.microsoft.com/office/drawing/2014/main" id="{0B9F3ECA-9AEE-D9C4-E85B-C66FF683D4DF}"/>
              </a:ext>
            </a:extLst>
          </p:cNvPr>
          <p:cNvSpPr>
            <a:spLocks noGrp="1"/>
          </p:cNvSpPr>
          <p:nvPr>
            <p:ph idx="1"/>
          </p:nvPr>
        </p:nvSpPr>
        <p:spPr>
          <a:xfrm>
            <a:off x="1154954" y="2603500"/>
            <a:ext cx="9990566" cy="3634740"/>
          </a:xfrm>
        </p:spPr>
        <p:txBody>
          <a:bodyPr/>
          <a:lstStyle/>
          <a:p>
            <a:pPr>
              <a:lnSpc>
                <a:spcPct val="150000"/>
              </a:lnSpc>
            </a:pPr>
            <a:r>
              <a:rPr lang="en-US" dirty="0"/>
              <a:t>Query String: Google hacking refers to creating complex search queries in order to extract sensitive or hidden information.</a:t>
            </a:r>
          </a:p>
          <a:p>
            <a:pPr>
              <a:lnSpc>
                <a:spcPct val="150000"/>
              </a:lnSpc>
            </a:pPr>
            <a:r>
              <a:rPr lang="en-US" dirty="0"/>
              <a:t>Vulnerable Targets: It helps attackers to find vulnerable targets.</a:t>
            </a:r>
          </a:p>
          <a:p>
            <a:pPr>
              <a:lnSpc>
                <a:spcPct val="150000"/>
              </a:lnSpc>
            </a:pPr>
            <a:r>
              <a:rPr lang="en-US" dirty="0"/>
              <a:t>Google Operators: It uses advanced Google search operators to locate specific strings of text within the search results</a:t>
            </a:r>
            <a:endParaRPr lang="en-IN" dirty="0"/>
          </a:p>
        </p:txBody>
      </p:sp>
    </p:spTree>
    <p:extLst>
      <p:ext uri="{BB962C8B-B14F-4D97-AF65-F5344CB8AC3E}">
        <p14:creationId xmlns:p14="http://schemas.microsoft.com/office/powerpoint/2010/main" val="119027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31A6-F0EB-A99F-74CB-106654054DE0}"/>
              </a:ext>
            </a:extLst>
          </p:cNvPr>
          <p:cNvSpPr>
            <a:spLocks noGrp="1"/>
          </p:cNvSpPr>
          <p:nvPr>
            <p:ph type="title"/>
          </p:nvPr>
        </p:nvSpPr>
        <p:spPr/>
        <p:txBody>
          <a:bodyPr/>
          <a:lstStyle/>
          <a:p>
            <a:r>
              <a:rPr lang="en-IN" dirty="0"/>
              <a:t>Google Advance Search Operators</a:t>
            </a:r>
          </a:p>
        </p:txBody>
      </p:sp>
      <p:sp>
        <p:nvSpPr>
          <p:cNvPr id="3" name="Content Placeholder 2">
            <a:extLst>
              <a:ext uri="{FF2B5EF4-FFF2-40B4-BE49-F238E27FC236}">
                <a16:creationId xmlns:a16="http://schemas.microsoft.com/office/drawing/2014/main" id="{D64293E2-C626-C4A9-8CE9-DA2BD2BAADB7}"/>
              </a:ext>
            </a:extLst>
          </p:cNvPr>
          <p:cNvSpPr>
            <a:spLocks noGrp="1"/>
          </p:cNvSpPr>
          <p:nvPr>
            <p:ph idx="1"/>
          </p:nvPr>
        </p:nvSpPr>
        <p:spPr>
          <a:xfrm>
            <a:off x="1154954" y="2418080"/>
            <a:ext cx="10549366" cy="4439920"/>
          </a:xfrm>
        </p:spPr>
        <p:txBody>
          <a:bodyPr>
            <a:normAutofit/>
          </a:bodyPr>
          <a:lstStyle/>
          <a:p>
            <a:pPr marL="0" indent="0">
              <a:buNone/>
            </a:pPr>
            <a:r>
              <a:rPr lang="en-US" dirty="0"/>
              <a:t>Google supports several advanced operators that help in modifying the search:</a:t>
            </a:r>
          </a:p>
          <a:p>
            <a:r>
              <a:rPr lang="en-US" dirty="0"/>
              <a:t>[cache:] Displays the web pages stored in the Google cache</a:t>
            </a:r>
          </a:p>
          <a:p>
            <a:r>
              <a:rPr lang="en-US" dirty="0"/>
              <a:t>[link:] Lists web pages that have links to the specified web page</a:t>
            </a:r>
          </a:p>
          <a:p>
            <a:r>
              <a:rPr lang="en-US" dirty="0"/>
              <a:t>[related:] Lists web pages that are similar to a specified web page</a:t>
            </a:r>
          </a:p>
          <a:p>
            <a:r>
              <a:rPr lang="en-US" dirty="0"/>
              <a:t>[info:] Presents some information that Google has about a particular web page</a:t>
            </a:r>
          </a:p>
          <a:p>
            <a:r>
              <a:rPr lang="en-US" dirty="0"/>
              <a:t>[site:] Restricts the results to those websites in the given domain</a:t>
            </a:r>
          </a:p>
          <a:p>
            <a:r>
              <a:rPr lang="en-US" dirty="0"/>
              <a:t>[</a:t>
            </a:r>
            <a:r>
              <a:rPr lang="en-US" dirty="0" err="1"/>
              <a:t>allintitile</a:t>
            </a:r>
            <a:r>
              <a:rPr lang="en-US" dirty="0"/>
              <a:t>:] Restricts the results to those websites with all of the search keywords in the title</a:t>
            </a:r>
          </a:p>
          <a:p>
            <a:r>
              <a:rPr lang="en-US" dirty="0"/>
              <a:t>[intitle:] Restricts the results to documents containing the search keyword in the title</a:t>
            </a:r>
          </a:p>
          <a:p>
            <a:r>
              <a:rPr lang="en-US" dirty="0"/>
              <a:t>[</a:t>
            </a:r>
            <a:r>
              <a:rPr lang="en-US" dirty="0" err="1"/>
              <a:t>allinurl</a:t>
            </a:r>
            <a:r>
              <a:rPr lang="en-US" dirty="0"/>
              <a:t>:] Restricts the results to those with all of the search keywords in the URL</a:t>
            </a:r>
          </a:p>
          <a:p>
            <a:r>
              <a:rPr lang="en-US" dirty="0"/>
              <a:t>[</a:t>
            </a:r>
            <a:r>
              <a:rPr lang="en-US" dirty="0" err="1"/>
              <a:t>inurl</a:t>
            </a:r>
            <a:r>
              <a:rPr lang="en-US" dirty="0"/>
              <a:t>:] Restricts the results to documents containing the search keyword in the URL</a:t>
            </a:r>
            <a:endParaRPr lang="en-IN" dirty="0"/>
          </a:p>
        </p:txBody>
      </p:sp>
    </p:spTree>
    <p:extLst>
      <p:ext uri="{BB962C8B-B14F-4D97-AF65-F5344CB8AC3E}">
        <p14:creationId xmlns:p14="http://schemas.microsoft.com/office/powerpoint/2010/main" val="3675913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505E-A732-F8A6-5576-317295E02003}"/>
              </a:ext>
            </a:extLst>
          </p:cNvPr>
          <p:cNvSpPr>
            <a:spLocks noGrp="1"/>
          </p:cNvSpPr>
          <p:nvPr>
            <p:ph type="title"/>
          </p:nvPr>
        </p:nvSpPr>
        <p:spPr>
          <a:xfrm>
            <a:off x="1154954" y="973668"/>
            <a:ext cx="9980406" cy="875452"/>
          </a:xfrm>
        </p:spPr>
        <p:txBody>
          <a:bodyPr/>
          <a:lstStyle/>
          <a:p>
            <a:r>
              <a:rPr lang="en-US" sz="2800" dirty="0"/>
              <a:t>Information Gathering Using Google Advanced Search</a:t>
            </a:r>
            <a:endParaRPr lang="en-IN" sz="2800" dirty="0"/>
          </a:p>
        </p:txBody>
      </p:sp>
      <p:sp>
        <p:nvSpPr>
          <p:cNvPr id="3" name="Content Placeholder 2">
            <a:extLst>
              <a:ext uri="{FF2B5EF4-FFF2-40B4-BE49-F238E27FC236}">
                <a16:creationId xmlns:a16="http://schemas.microsoft.com/office/drawing/2014/main" id="{C03E8580-448C-1F2B-04CC-241027403B38}"/>
              </a:ext>
            </a:extLst>
          </p:cNvPr>
          <p:cNvSpPr>
            <a:spLocks noGrp="1"/>
          </p:cNvSpPr>
          <p:nvPr>
            <p:ph idx="1"/>
          </p:nvPr>
        </p:nvSpPr>
        <p:spPr>
          <a:xfrm>
            <a:off x="1154954" y="2603500"/>
            <a:ext cx="10163286" cy="3390900"/>
          </a:xfrm>
        </p:spPr>
        <p:txBody>
          <a:bodyPr/>
          <a:lstStyle/>
          <a:p>
            <a:pPr>
              <a:lnSpc>
                <a:spcPct val="150000"/>
              </a:lnSpc>
            </a:pPr>
            <a:r>
              <a:rPr lang="en-US" dirty="0"/>
              <a:t>Use Google Advanced Search option to find sites that may link back to the target company's website.</a:t>
            </a:r>
          </a:p>
          <a:p>
            <a:pPr>
              <a:lnSpc>
                <a:spcPct val="150000"/>
              </a:lnSpc>
            </a:pPr>
            <a:r>
              <a:rPr lang="en-US" dirty="0"/>
              <a:t>This may extract information such as partners, vendors, clients, and other affiliations for target website.</a:t>
            </a:r>
          </a:p>
          <a:p>
            <a:pPr>
              <a:lnSpc>
                <a:spcPct val="150000"/>
              </a:lnSpc>
            </a:pPr>
            <a:r>
              <a:rPr lang="en-US" dirty="0"/>
              <a:t>With Google Advanced Search option, you can search web more precisely and accurately</a:t>
            </a:r>
            <a:endParaRPr lang="en-IN" dirty="0"/>
          </a:p>
        </p:txBody>
      </p:sp>
    </p:spTree>
    <p:extLst>
      <p:ext uri="{BB962C8B-B14F-4D97-AF65-F5344CB8AC3E}">
        <p14:creationId xmlns:p14="http://schemas.microsoft.com/office/powerpoint/2010/main" val="17532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3C36-C7DA-C7CD-60BB-AA393B488113}"/>
              </a:ext>
            </a:extLst>
          </p:cNvPr>
          <p:cNvSpPr>
            <a:spLocks noGrp="1"/>
          </p:cNvSpPr>
          <p:nvPr>
            <p:ph type="title"/>
          </p:nvPr>
        </p:nvSpPr>
        <p:spPr>
          <a:xfrm>
            <a:off x="1154954" y="973668"/>
            <a:ext cx="9736566" cy="966892"/>
          </a:xfrm>
        </p:spPr>
        <p:txBody>
          <a:bodyPr/>
          <a:lstStyle/>
          <a:p>
            <a:r>
              <a:rPr lang="en-US" sz="3200" dirty="0"/>
              <a:t>3. </a:t>
            </a:r>
            <a:r>
              <a:rPr lang="en-US" sz="3200" dirty="0" err="1"/>
              <a:t>Footprinting</a:t>
            </a:r>
            <a:r>
              <a:rPr lang="en-US" sz="3200" dirty="0"/>
              <a:t> through Social Networking Sites</a:t>
            </a:r>
            <a:endParaRPr lang="en-IN" sz="3200" dirty="0"/>
          </a:p>
        </p:txBody>
      </p:sp>
      <p:sp>
        <p:nvSpPr>
          <p:cNvPr id="7" name="Content Placeholder 6">
            <a:extLst>
              <a:ext uri="{FF2B5EF4-FFF2-40B4-BE49-F238E27FC236}">
                <a16:creationId xmlns:a16="http://schemas.microsoft.com/office/drawing/2014/main" id="{5662AB94-36D4-474E-928F-E12E973916F1}"/>
              </a:ext>
            </a:extLst>
          </p:cNvPr>
          <p:cNvSpPr>
            <a:spLocks noGrp="1"/>
          </p:cNvSpPr>
          <p:nvPr>
            <p:ph idx="1"/>
          </p:nvPr>
        </p:nvSpPr>
        <p:spPr>
          <a:xfrm>
            <a:off x="1154954" y="2603500"/>
            <a:ext cx="10417286" cy="4020820"/>
          </a:xfrm>
        </p:spPr>
        <p:txBody>
          <a:bodyPr>
            <a:normAutofit fontScale="92500" lnSpcReduction="20000"/>
          </a:bodyPr>
          <a:lstStyle/>
          <a:p>
            <a:pPr>
              <a:lnSpc>
                <a:spcPct val="150000"/>
              </a:lnSpc>
            </a:pPr>
            <a:r>
              <a:rPr lang="en-US" dirty="0"/>
              <a:t>Attackers use social engineering trick to gather sensitive information from social networking websites such as Facebook, </a:t>
            </a:r>
            <a:r>
              <a:rPr lang="en-US" dirty="0" err="1"/>
              <a:t>MySpace</a:t>
            </a:r>
            <a:r>
              <a:rPr lang="en-US" dirty="0"/>
              <a:t>, LinkedIn, Twitter, Pinterest, Google+, etc.</a:t>
            </a:r>
          </a:p>
          <a:p>
            <a:pPr>
              <a:lnSpc>
                <a:spcPct val="150000"/>
              </a:lnSpc>
            </a:pPr>
            <a:r>
              <a:rPr lang="en-US" dirty="0"/>
              <a:t>Attackers create a fake profile on social networking sites and then use the false identity to lure the employees to give up their sensitive information.</a:t>
            </a:r>
          </a:p>
          <a:p>
            <a:pPr>
              <a:lnSpc>
                <a:spcPct val="150000"/>
              </a:lnSpc>
            </a:pPr>
            <a:r>
              <a:rPr lang="en-US" dirty="0"/>
              <a:t>Employees may post personal information such as date of birth, educational and employment backgrounds, spouses names, etc. and information about their company such as potential clients and business partners, trade secrets of business, websites, company's upcoming news, mergers, acquisitions, etc.</a:t>
            </a:r>
          </a:p>
          <a:p>
            <a:pPr>
              <a:lnSpc>
                <a:spcPct val="150000"/>
              </a:lnSpc>
            </a:pPr>
            <a:r>
              <a:rPr lang="en-US" dirty="0"/>
              <a:t>Attackers collect information about employee's interests by tracking their groups and then trick the employee to reveal more information.</a:t>
            </a:r>
            <a:endParaRPr lang="en-IN" dirty="0"/>
          </a:p>
        </p:txBody>
      </p:sp>
    </p:spTree>
    <p:extLst>
      <p:ext uri="{BB962C8B-B14F-4D97-AF65-F5344CB8AC3E}">
        <p14:creationId xmlns:p14="http://schemas.microsoft.com/office/powerpoint/2010/main" val="98335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6960-B663-5105-57D1-E57B03F88912}"/>
              </a:ext>
            </a:extLst>
          </p:cNvPr>
          <p:cNvSpPr>
            <a:spLocks noGrp="1"/>
          </p:cNvSpPr>
          <p:nvPr>
            <p:ph type="title"/>
          </p:nvPr>
        </p:nvSpPr>
        <p:spPr/>
        <p:txBody>
          <a:bodyPr/>
          <a:lstStyle/>
          <a:p>
            <a:r>
              <a:rPr lang="en-IN" dirty="0"/>
              <a:t>4. Email </a:t>
            </a:r>
            <a:r>
              <a:rPr lang="en-IN" dirty="0" err="1"/>
              <a:t>Footprinting</a:t>
            </a:r>
            <a:endParaRPr lang="en-IN" dirty="0"/>
          </a:p>
        </p:txBody>
      </p:sp>
      <p:sp>
        <p:nvSpPr>
          <p:cNvPr id="3" name="Content Placeholder 2">
            <a:extLst>
              <a:ext uri="{FF2B5EF4-FFF2-40B4-BE49-F238E27FC236}">
                <a16:creationId xmlns:a16="http://schemas.microsoft.com/office/drawing/2014/main" id="{24181A56-2C5E-6750-CE56-B272B4559294}"/>
              </a:ext>
            </a:extLst>
          </p:cNvPr>
          <p:cNvSpPr>
            <a:spLocks noGrp="1"/>
          </p:cNvSpPr>
          <p:nvPr>
            <p:ph idx="1"/>
          </p:nvPr>
        </p:nvSpPr>
        <p:spPr>
          <a:xfrm>
            <a:off x="1154954" y="2603500"/>
            <a:ext cx="10590006" cy="3878580"/>
          </a:xfrm>
        </p:spPr>
        <p:txBody>
          <a:bodyPr/>
          <a:lstStyle/>
          <a:p>
            <a:pPr marL="0" indent="0">
              <a:buNone/>
            </a:pPr>
            <a:r>
              <a:rPr lang="en-IN" dirty="0">
                <a:solidFill>
                  <a:srgbClr val="C00000"/>
                </a:solidFill>
              </a:rPr>
              <a:t>Tracking Email Communications</a:t>
            </a:r>
          </a:p>
          <a:p>
            <a:pPr>
              <a:lnSpc>
                <a:spcPct val="150000"/>
              </a:lnSpc>
            </a:pPr>
            <a:r>
              <a:rPr lang="en-US" dirty="0"/>
              <a:t>Email tracking is used to monitor the delivery of emails to an intended recipient.</a:t>
            </a:r>
          </a:p>
          <a:p>
            <a:pPr>
              <a:lnSpc>
                <a:spcPct val="150000"/>
              </a:lnSpc>
            </a:pPr>
            <a:r>
              <a:rPr lang="en-US" dirty="0"/>
              <a:t>Attackers track emails to gather information about a target recipient in order to perform social engineering and other attacks.</a:t>
            </a:r>
          </a:p>
          <a:p>
            <a:pPr>
              <a:lnSpc>
                <a:spcPct val="150000"/>
              </a:lnSpc>
            </a:pPr>
            <a:r>
              <a:rPr lang="en-US" dirty="0"/>
              <a:t>Get recipient's system IP address</a:t>
            </a:r>
          </a:p>
          <a:p>
            <a:pPr>
              <a:lnSpc>
                <a:spcPct val="150000"/>
              </a:lnSpc>
            </a:pPr>
            <a:r>
              <a:rPr lang="en-US" dirty="0"/>
              <a:t>Geolocation of the recipient</a:t>
            </a:r>
          </a:p>
          <a:p>
            <a:pPr>
              <a:lnSpc>
                <a:spcPct val="150000"/>
              </a:lnSpc>
            </a:pPr>
            <a:r>
              <a:rPr lang="en-US" dirty="0"/>
              <a:t>When the email was received and read</a:t>
            </a:r>
            <a:endParaRPr lang="en-IN" dirty="0"/>
          </a:p>
        </p:txBody>
      </p:sp>
    </p:spTree>
    <p:extLst>
      <p:ext uri="{BB962C8B-B14F-4D97-AF65-F5344CB8AC3E}">
        <p14:creationId xmlns:p14="http://schemas.microsoft.com/office/powerpoint/2010/main" val="71133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2759-526E-3092-25F2-510828FC4C63}"/>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85A665D9-A6BB-73C7-D5DD-AC2E4C028EF2}"/>
              </a:ext>
            </a:extLst>
          </p:cNvPr>
          <p:cNvSpPr>
            <a:spLocks noGrp="1"/>
          </p:cNvSpPr>
          <p:nvPr>
            <p:ph idx="1"/>
          </p:nvPr>
        </p:nvSpPr>
        <p:spPr>
          <a:xfrm>
            <a:off x="624840" y="2296160"/>
            <a:ext cx="10942320" cy="4368800"/>
          </a:xfrm>
        </p:spPr>
        <p:txBody>
          <a:bodyPr>
            <a:normAutofit/>
          </a:bodyPr>
          <a:lstStyle/>
          <a:p>
            <a:pPr algn="just">
              <a:lnSpc>
                <a:spcPct val="150000"/>
              </a:lnSpc>
            </a:pPr>
            <a:r>
              <a:rPr lang="en-US" dirty="0" err="1"/>
              <a:t>Footprinting</a:t>
            </a:r>
            <a:r>
              <a:rPr lang="en-US" dirty="0"/>
              <a:t> In Ethical Hacking Is The First Step Which Means Gathering All The Information About The Target And Network. </a:t>
            </a:r>
          </a:p>
          <a:p>
            <a:pPr algn="just">
              <a:lnSpc>
                <a:spcPct val="150000"/>
              </a:lnSpc>
            </a:pPr>
            <a:r>
              <a:rPr lang="en-US" dirty="0"/>
              <a:t>Information Gathering Helps An Attacker To Be Closer To The Target.</a:t>
            </a:r>
          </a:p>
          <a:p>
            <a:pPr algn="just">
              <a:lnSpc>
                <a:spcPct val="150000"/>
              </a:lnSpc>
            </a:pPr>
            <a:r>
              <a:rPr lang="en-US" dirty="0"/>
              <a:t>If The Target Is An Organization Then How Many Employees Work In That Organization Their Employee Id, Email Id, Their Name, Etc.</a:t>
            </a:r>
          </a:p>
          <a:p>
            <a:pPr algn="just">
              <a:lnSpc>
                <a:spcPct val="150000"/>
              </a:lnSpc>
            </a:pPr>
            <a:r>
              <a:rPr lang="en-US" dirty="0"/>
              <a:t>If The Target Is Any System Then What Is The OS The Target Is Using The IP, The Version, About The Ports, Etc. </a:t>
            </a:r>
          </a:p>
          <a:p>
            <a:pPr algn="just">
              <a:lnSpc>
                <a:spcPct val="150000"/>
              </a:lnSpc>
            </a:pPr>
            <a:r>
              <a:rPr lang="en-US" dirty="0"/>
              <a:t>We Can Gather Info Either Actively Or Passively As These Are The Types Of </a:t>
            </a:r>
            <a:r>
              <a:rPr lang="en-US" dirty="0" err="1"/>
              <a:t>Footprinting</a:t>
            </a:r>
            <a:r>
              <a:rPr lang="en-US" dirty="0"/>
              <a:t> In Ethical Hacking.</a:t>
            </a:r>
            <a:endParaRPr lang="en-IN" dirty="0"/>
          </a:p>
        </p:txBody>
      </p:sp>
    </p:spTree>
    <p:extLst>
      <p:ext uri="{BB962C8B-B14F-4D97-AF65-F5344CB8AC3E}">
        <p14:creationId xmlns:p14="http://schemas.microsoft.com/office/powerpoint/2010/main" val="1566178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6628-9F9D-3A72-45AC-71515560556C}"/>
              </a:ext>
            </a:extLst>
          </p:cNvPr>
          <p:cNvSpPr>
            <a:spLocks noGrp="1"/>
          </p:cNvSpPr>
          <p:nvPr>
            <p:ph type="title"/>
          </p:nvPr>
        </p:nvSpPr>
        <p:spPr/>
        <p:txBody>
          <a:bodyPr/>
          <a:lstStyle/>
          <a:p>
            <a:r>
              <a:rPr lang="en-US" dirty="0"/>
              <a:t>Email Tracking Tools</a:t>
            </a:r>
            <a:endParaRPr lang="en-IN" dirty="0"/>
          </a:p>
        </p:txBody>
      </p:sp>
      <p:sp>
        <p:nvSpPr>
          <p:cNvPr id="3" name="Content Placeholder 2">
            <a:extLst>
              <a:ext uri="{FF2B5EF4-FFF2-40B4-BE49-F238E27FC236}">
                <a16:creationId xmlns:a16="http://schemas.microsoft.com/office/drawing/2014/main" id="{056434BD-EE28-E4A6-2122-614E26A260FF}"/>
              </a:ext>
            </a:extLst>
          </p:cNvPr>
          <p:cNvSpPr>
            <a:spLocks noGrp="1"/>
          </p:cNvSpPr>
          <p:nvPr>
            <p:ph idx="1"/>
          </p:nvPr>
        </p:nvSpPr>
        <p:spPr/>
        <p:txBody>
          <a:bodyPr/>
          <a:lstStyle/>
          <a:p>
            <a:pPr>
              <a:lnSpc>
                <a:spcPct val="150000"/>
              </a:lnSpc>
            </a:pPr>
            <a:r>
              <a:rPr lang="en-US" dirty="0" err="1"/>
              <a:t>eMailTrackerPro</a:t>
            </a:r>
            <a:r>
              <a:rPr lang="en-US" dirty="0"/>
              <a:t>: http://www.emailtrackerpro.com</a:t>
            </a:r>
          </a:p>
          <a:p>
            <a:pPr>
              <a:lnSpc>
                <a:spcPct val="150000"/>
              </a:lnSpc>
            </a:pPr>
            <a:r>
              <a:rPr lang="en-US" dirty="0" err="1"/>
              <a:t>PoliteMail</a:t>
            </a:r>
            <a:r>
              <a:rPr lang="en-US" dirty="0"/>
              <a:t>: http://www.politemail.com</a:t>
            </a:r>
          </a:p>
          <a:p>
            <a:pPr>
              <a:lnSpc>
                <a:spcPct val="150000"/>
              </a:lnSpc>
            </a:pPr>
            <a:r>
              <a:rPr lang="en-US" dirty="0"/>
              <a:t>Email Lookup - Free Email Tracker: http://www.ipaddresslocation.org</a:t>
            </a:r>
            <a:endParaRPr lang="en-IN" dirty="0"/>
          </a:p>
        </p:txBody>
      </p:sp>
    </p:spTree>
    <p:extLst>
      <p:ext uri="{BB962C8B-B14F-4D97-AF65-F5344CB8AC3E}">
        <p14:creationId xmlns:p14="http://schemas.microsoft.com/office/powerpoint/2010/main" val="1581906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BE55-1BC3-96E1-D6CE-483A741ED8D3}"/>
              </a:ext>
            </a:extLst>
          </p:cNvPr>
          <p:cNvSpPr>
            <a:spLocks noGrp="1"/>
          </p:cNvSpPr>
          <p:nvPr>
            <p:ph type="title"/>
          </p:nvPr>
        </p:nvSpPr>
        <p:spPr/>
        <p:txBody>
          <a:bodyPr/>
          <a:lstStyle/>
          <a:p>
            <a:r>
              <a:rPr lang="en-IN" dirty="0"/>
              <a:t>5. WHOIS </a:t>
            </a:r>
            <a:r>
              <a:rPr lang="en-IN" dirty="0" err="1"/>
              <a:t>Footprinting</a:t>
            </a:r>
            <a:endParaRPr lang="en-IN" dirty="0"/>
          </a:p>
        </p:txBody>
      </p:sp>
      <p:sp>
        <p:nvSpPr>
          <p:cNvPr id="3" name="Content Placeholder 2">
            <a:extLst>
              <a:ext uri="{FF2B5EF4-FFF2-40B4-BE49-F238E27FC236}">
                <a16:creationId xmlns:a16="http://schemas.microsoft.com/office/drawing/2014/main" id="{157F02F1-B909-9C5B-567A-3B6755EC3768}"/>
              </a:ext>
            </a:extLst>
          </p:cNvPr>
          <p:cNvSpPr>
            <a:spLocks noGrp="1"/>
          </p:cNvSpPr>
          <p:nvPr>
            <p:ph idx="1"/>
          </p:nvPr>
        </p:nvSpPr>
        <p:spPr>
          <a:xfrm>
            <a:off x="1310640" y="2387600"/>
            <a:ext cx="9418320" cy="4064000"/>
          </a:xfrm>
        </p:spPr>
        <p:txBody>
          <a:bodyPr>
            <a:noAutofit/>
          </a:bodyPr>
          <a:lstStyle/>
          <a:p>
            <a:pPr marL="0" indent="0">
              <a:lnSpc>
                <a:spcPct val="160000"/>
              </a:lnSpc>
              <a:buNone/>
            </a:pPr>
            <a:r>
              <a:rPr lang="en-US" dirty="0"/>
              <a:t>WHOIS databases are maintained by Regional Internet Registries and contain the personal information of domain owners.</a:t>
            </a:r>
          </a:p>
          <a:p>
            <a:pPr marL="0" indent="0">
              <a:lnSpc>
                <a:spcPct val="160000"/>
              </a:lnSpc>
              <a:buNone/>
            </a:pPr>
            <a:r>
              <a:rPr lang="en-US" dirty="0"/>
              <a:t>WHOIS query returns:</a:t>
            </a:r>
          </a:p>
          <a:p>
            <a:r>
              <a:rPr lang="en-US" dirty="0"/>
              <a:t>Domain name details</a:t>
            </a:r>
          </a:p>
          <a:p>
            <a:r>
              <a:rPr lang="en-US" dirty="0"/>
              <a:t>Contact details of domain owner</a:t>
            </a:r>
          </a:p>
          <a:p>
            <a:r>
              <a:rPr lang="en-US" dirty="0"/>
              <a:t>Domain name servers</a:t>
            </a:r>
          </a:p>
          <a:p>
            <a:r>
              <a:rPr lang="en-US" dirty="0" err="1"/>
              <a:t>NetRange</a:t>
            </a:r>
            <a:endParaRPr lang="en-US" dirty="0"/>
          </a:p>
          <a:p>
            <a:r>
              <a:rPr lang="en-US" dirty="0"/>
              <a:t>When a domain has been created</a:t>
            </a:r>
          </a:p>
          <a:p>
            <a:r>
              <a:rPr lang="en-US" dirty="0"/>
              <a:t>Expiry records</a:t>
            </a:r>
          </a:p>
          <a:p>
            <a:r>
              <a:rPr lang="en-US" dirty="0"/>
              <a:t>Records last updated</a:t>
            </a:r>
            <a:endParaRPr lang="en-IN" dirty="0"/>
          </a:p>
        </p:txBody>
      </p:sp>
    </p:spTree>
    <p:extLst>
      <p:ext uri="{BB962C8B-B14F-4D97-AF65-F5344CB8AC3E}">
        <p14:creationId xmlns:p14="http://schemas.microsoft.com/office/powerpoint/2010/main" val="355893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BBDA7-ECF4-090F-1BC6-F3F5D3A1508E}"/>
              </a:ext>
            </a:extLst>
          </p:cNvPr>
          <p:cNvSpPr>
            <a:spLocks noGrp="1"/>
          </p:cNvSpPr>
          <p:nvPr>
            <p:ph idx="1"/>
          </p:nvPr>
        </p:nvSpPr>
        <p:spPr/>
        <p:txBody>
          <a:bodyPr/>
          <a:lstStyle/>
          <a:p>
            <a:pPr marL="0" indent="0">
              <a:buNone/>
            </a:pPr>
            <a:r>
              <a:rPr lang="en-US" dirty="0"/>
              <a:t>Information obtained from WHOIS database assists an attacker to: Gather personal information that assists to perform social engineering</a:t>
            </a:r>
            <a:endParaRPr lang="en-IN" dirty="0"/>
          </a:p>
        </p:txBody>
      </p:sp>
    </p:spTree>
    <p:extLst>
      <p:ext uri="{BB962C8B-B14F-4D97-AF65-F5344CB8AC3E}">
        <p14:creationId xmlns:p14="http://schemas.microsoft.com/office/powerpoint/2010/main" val="2430442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E3D1-D565-6AD0-E3C0-465E995F008F}"/>
              </a:ext>
            </a:extLst>
          </p:cNvPr>
          <p:cNvSpPr>
            <a:spLocks noGrp="1"/>
          </p:cNvSpPr>
          <p:nvPr>
            <p:ph type="title"/>
          </p:nvPr>
        </p:nvSpPr>
        <p:spPr/>
        <p:txBody>
          <a:bodyPr/>
          <a:lstStyle/>
          <a:p>
            <a:r>
              <a:rPr lang="en-IN" dirty="0"/>
              <a:t>6. DNS </a:t>
            </a:r>
            <a:r>
              <a:rPr lang="en-IN" dirty="0" err="1"/>
              <a:t>Footprinting</a:t>
            </a:r>
            <a:endParaRPr lang="en-IN" dirty="0"/>
          </a:p>
        </p:txBody>
      </p:sp>
      <p:sp>
        <p:nvSpPr>
          <p:cNvPr id="3" name="Content Placeholder 2">
            <a:extLst>
              <a:ext uri="{FF2B5EF4-FFF2-40B4-BE49-F238E27FC236}">
                <a16:creationId xmlns:a16="http://schemas.microsoft.com/office/drawing/2014/main" id="{E60D8DCC-A6E1-9F8F-2A47-2AB75D2206D7}"/>
              </a:ext>
            </a:extLst>
          </p:cNvPr>
          <p:cNvSpPr>
            <a:spLocks noGrp="1"/>
          </p:cNvSpPr>
          <p:nvPr>
            <p:ph idx="1"/>
          </p:nvPr>
        </p:nvSpPr>
        <p:spPr/>
        <p:txBody>
          <a:bodyPr/>
          <a:lstStyle/>
          <a:p>
            <a:pPr>
              <a:lnSpc>
                <a:spcPct val="150000"/>
              </a:lnSpc>
            </a:pPr>
            <a:r>
              <a:rPr lang="en-US" dirty="0"/>
              <a:t>Attacker can gather DNS information to determine key hosts in the network and can perform social engineering attacks.</a:t>
            </a:r>
          </a:p>
          <a:p>
            <a:pPr>
              <a:lnSpc>
                <a:spcPct val="150000"/>
              </a:lnSpc>
            </a:pPr>
            <a:r>
              <a:rPr lang="en-US" dirty="0"/>
              <a:t>DNS records provide important information about location and type of servers.</a:t>
            </a:r>
          </a:p>
          <a:p>
            <a:pPr>
              <a:lnSpc>
                <a:spcPct val="150000"/>
              </a:lnSpc>
            </a:pPr>
            <a:r>
              <a:rPr lang="en-US" dirty="0"/>
              <a:t>DNS Interrogation Tools:</a:t>
            </a:r>
          </a:p>
          <a:p>
            <a:pPr lvl="1">
              <a:lnSpc>
                <a:spcPct val="150000"/>
              </a:lnSpc>
            </a:pPr>
            <a:r>
              <a:rPr lang="en-US" dirty="0"/>
              <a:t>http://www.dnsstuff.com</a:t>
            </a:r>
          </a:p>
          <a:p>
            <a:pPr lvl="1">
              <a:lnSpc>
                <a:spcPct val="150000"/>
              </a:lnSpc>
            </a:pPr>
            <a:r>
              <a:rPr lang="en-US" dirty="0"/>
              <a:t>http://network-tools.com</a:t>
            </a:r>
            <a:endParaRPr lang="en-IN" dirty="0"/>
          </a:p>
        </p:txBody>
      </p:sp>
    </p:spTree>
    <p:extLst>
      <p:ext uri="{BB962C8B-B14F-4D97-AF65-F5344CB8AC3E}">
        <p14:creationId xmlns:p14="http://schemas.microsoft.com/office/powerpoint/2010/main" val="1918047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938B-A401-BBF2-F25B-CBEFD6F9977C}"/>
              </a:ext>
            </a:extLst>
          </p:cNvPr>
          <p:cNvSpPr>
            <a:spLocks noGrp="1"/>
          </p:cNvSpPr>
          <p:nvPr>
            <p:ph type="title"/>
          </p:nvPr>
        </p:nvSpPr>
        <p:spPr>
          <a:xfrm>
            <a:off x="1154954" y="973668"/>
            <a:ext cx="9492726" cy="651932"/>
          </a:xfrm>
        </p:spPr>
        <p:txBody>
          <a:bodyPr/>
          <a:lstStyle/>
          <a:p>
            <a:r>
              <a:rPr lang="en-IN" dirty="0"/>
              <a:t>7. </a:t>
            </a:r>
            <a:r>
              <a:rPr lang="en-IN" dirty="0" err="1"/>
              <a:t>Footprinting</a:t>
            </a:r>
            <a:r>
              <a:rPr lang="en-IN" dirty="0"/>
              <a:t> through Social Engineering</a:t>
            </a:r>
          </a:p>
        </p:txBody>
      </p:sp>
      <p:sp>
        <p:nvSpPr>
          <p:cNvPr id="3" name="Content Placeholder 2">
            <a:extLst>
              <a:ext uri="{FF2B5EF4-FFF2-40B4-BE49-F238E27FC236}">
                <a16:creationId xmlns:a16="http://schemas.microsoft.com/office/drawing/2014/main" id="{53A358EE-838D-54C7-F150-DD5CFB15117B}"/>
              </a:ext>
            </a:extLst>
          </p:cNvPr>
          <p:cNvSpPr>
            <a:spLocks noGrp="1"/>
          </p:cNvSpPr>
          <p:nvPr>
            <p:ph idx="1"/>
          </p:nvPr>
        </p:nvSpPr>
        <p:spPr>
          <a:xfrm>
            <a:off x="894080" y="2316480"/>
            <a:ext cx="10982960" cy="4307840"/>
          </a:xfrm>
        </p:spPr>
        <p:txBody>
          <a:bodyPr>
            <a:normAutofit lnSpcReduction="10000"/>
          </a:bodyPr>
          <a:lstStyle/>
          <a:p>
            <a:pPr>
              <a:lnSpc>
                <a:spcPct val="150000"/>
              </a:lnSpc>
            </a:pPr>
            <a:r>
              <a:rPr lang="en-US" dirty="0"/>
              <a:t>Social engineering is an art of exploiting human behavior to extract confidential information.</a:t>
            </a:r>
          </a:p>
          <a:p>
            <a:pPr>
              <a:lnSpc>
                <a:spcPct val="150000"/>
              </a:lnSpc>
            </a:pPr>
            <a:r>
              <a:rPr lang="en-US" dirty="0"/>
              <a:t>Social engineers depend on the fact that people are unaware of their valuable information and are careless about protecting it.</a:t>
            </a:r>
          </a:p>
          <a:p>
            <a:pPr>
              <a:lnSpc>
                <a:spcPct val="150000"/>
              </a:lnSpc>
            </a:pPr>
            <a:r>
              <a:rPr lang="en-US" dirty="0"/>
              <a:t>Social engineers attempt to gather:</a:t>
            </a:r>
          </a:p>
          <a:p>
            <a:pPr lvl="1">
              <a:lnSpc>
                <a:spcPct val="110000"/>
              </a:lnSpc>
            </a:pPr>
            <a:r>
              <a:rPr lang="en-US" dirty="0"/>
              <a:t>Credit card details and social security number</a:t>
            </a:r>
          </a:p>
          <a:p>
            <a:pPr lvl="1">
              <a:lnSpc>
                <a:spcPct val="110000"/>
              </a:lnSpc>
            </a:pPr>
            <a:r>
              <a:rPr lang="en-US" dirty="0"/>
              <a:t>User names and passwords</a:t>
            </a:r>
          </a:p>
          <a:p>
            <a:pPr lvl="1">
              <a:lnSpc>
                <a:spcPct val="110000"/>
              </a:lnSpc>
            </a:pPr>
            <a:r>
              <a:rPr lang="en-US" dirty="0"/>
              <a:t>Security products in use</a:t>
            </a:r>
          </a:p>
          <a:p>
            <a:pPr lvl="1">
              <a:lnSpc>
                <a:spcPct val="110000"/>
              </a:lnSpc>
            </a:pPr>
            <a:r>
              <a:rPr lang="en-US" dirty="0"/>
              <a:t>Operating systems and software versions</a:t>
            </a:r>
          </a:p>
          <a:p>
            <a:pPr lvl="1">
              <a:lnSpc>
                <a:spcPct val="110000"/>
              </a:lnSpc>
            </a:pPr>
            <a:r>
              <a:rPr lang="en-US" dirty="0"/>
              <a:t>Network layout information</a:t>
            </a:r>
          </a:p>
          <a:p>
            <a:pPr lvl="1">
              <a:lnSpc>
                <a:spcPct val="110000"/>
              </a:lnSpc>
            </a:pPr>
            <a:r>
              <a:rPr lang="en-US" dirty="0"/>
              <a:t>IP addresses and names of servers</a:t>
            </a:r>
            <a:endParaRPr lang="en-IN" dirty="0"/>
          </a:p>
        </p:txBody>
      </p:sp>
    </p:spTree>
    <p:extLst>
      <p:ext uri="{BB962C8B-B14F-4D97-AF65-F5344CB8AC3E}">
        <p14:creationId xmlns:p14="http://schemas.microsoft.com/office/powerpoint/2010/main" val="4285073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B42C1-EAD3-96A4-EBB0-273E8F962566}"/>
              </a:ext>
            </a:extLst>
          </p:cNvPr>
          <p:cNvSpPr>
            <a:spLocks noGrp="1"/>
          </p:cNvSpPr>
          <p:nvPr>
            <p:ph idx="1"/>
          </p:nvPr>
        </p:nvSpPr>
        <p:spPr/>
        <p:txBody>
          <a:bodyPr/>
          <a:lstStyle/>
          <a:p>
            <a:pPr>
              <a:lnSpc>
                <a:spcPct val="150000"/>
              </a:lnSpc>
            </a:pPr>
            <a:r>
              <a:rPr lang="en-US" dirty="0"/>
              <a:t>Social engineering techniques:</a:t>
            </a:r>
          </a:p>
          <a:p>
            <a:pPr lvl="1">
              <a:lnSpc>
                <a:spcPct val="150000"/>
              </a:lnSpc>
            </a:pPr>
            <a:r>
              <a:rPr lang="en-US" dirty="0"/>
              <a:t>Eavesdropping</a:t>
            </a:r>
          </a:p>
          <a:p>
            <a:pPr lvl="1">
              <a:lnSpc>
                <a:spcPct val="150000"/>
              </a:lnSpc>
            </a:pPr>
            <a:r>
              <a:rPr lang="en-US" dirty="0"/>
              <a:t>Shoulder surfing</a:t>
            </a:r>
          </a:p>
          <a:p>
            <a:pPr lvl="1">
              <a:lnSpc>
                <a:spcPct val="150000"/>
              </a:lnSpc>
            </a:pPr>
            <a:r>
              <a:rPr lang="en-US" dirty="0"/>
              <a:t>Dumpster diving</a:t>
            </a:r>
          </a:p>
          <a:p>
            <a:pPr lvl="1">
              <a:lnSpc>
                <a:spcPct val="150000"/>
              </a:lnSpc>
            </a:pPr>
            <a:r>
              <a:rPr lang="en-US" dirty="0"/>
              <a:t>Impersonation on social networking sites</a:t>
            </a:r>
            <a:endParaRPr lang="en-IN" dirty="0"/>
          </a:p>
        </p:txBody>
      </p:sp>
    </p:spTree>
    <p:extLst>
      <p:ext uri="{BB962C8B-B14F-4D97-AF65-F5344CB8AC3E}">
        <p14:creationId xmlns:p14="http://schemas.microsoft.com/office/powerpoint/2010/main" val="1152788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3D7F4-C441-B4E6-8BDF-872AC4615316}"/>
              </a:ext>
            </a:extLst>
          </p:cNvPr>
          <p:cNvSpPr>
            <a:spLocks noGrp="1"/>
          </p:cNvSpPr>
          <p:nvPr>
            <p:ph idx="1"/>
          </p:nvPr>
        </p:nvSpPr>
        <p:spPr>
          <a:xfrm>
            <a:off x="1154954" y="2603500"/>
            <a:ext cx="10529046" cy="4102100"/>
          </a:xfrm>
        </p:spPr>
        <p:txBody>
          <a:bodyPr>
            <a:normAutofit/>
          </a:bodyPr>
          <a:lstStyle/>
          <a:p>
            <a:pPr>
              <a:lnSpc>
                <a:spcPct val="150000"/>
              </a:lnSpc>
            </a:pPr>
            <a:r>
              <a:rPr lang="en-US" dirty="0">
                <a:solidFill>
                  <a:srgbClr val="C00000"/>
                </a:solidFill>
              </a:rPr>
              <a:t>Eavesdropping:</a:t>
            </a:r>
          </a:p>
          <a:p>
            <a:pPr lvl="1">
              <a:lnSpc>
                <a:spcPct val="150000"/>
              </a:lnSpc>
            </a:pPr>
            <a:r>
              <a:rPr lang="en-US" dirty="0"/>
              <a:t>Eavesdropping is unauthorized listening of conversations or reading of messages.</a:t>
            </a:r>
          </a:p>
          <a:p>
            <a:pPr lvl="1">
              <a:lnSpc>
                <a:spcPct val="150000"/>
              </a:lnSpc>
            </a:pPr>
            <a:r>
              <a:rPr lang="en-US" dirty="0"/>
              <a:t>It is interception of any form of communication such as audio, video, or written.</a:t>
            </a:r>
          </a:p>
          <a:p>
            <a:pPr indent="-285750">
              <a:lnSpc>
                <a:spcPct val="150000"/>
              </a:lnSpc>
            </a:pPr>
            <a:r>
              <a:rPr lang="en-US" dirty="0">
                <a:solidFill>
                  <a:srgbClr val="C00000"/>
                </a:solidFill>
              </a:rPr>
              <a:t>Shoulder Surfing:</a:t>
            </a:r>
          </a:p>
          <a:p>
            <a:pPr lvl="1">
              <a:lnSpc>
                <a:spcPct val="150000"/>
              </a:lnSpc>
            </a:pPr>
            <a:r>
              <a:rPr lang="en-US" dirty="0"/>
              <a:t>Shoulder surfing is a technique, where attackers secretly observes the target to gain critical information</a:t>
            </a:r>
          </a:p>
          <a:p>
            <a:pPr lvl="1">
              <a:lnSpc>
                <a:spcPct val="150000"/>
              </a:lnSpc>
            </a:pPr>
            <a:r>
              <a:rPr lang="en-US" dirty="0"/>
              <a:t>Attackers gather information such as passwords, personal identification number, account numbers, credit card information, etc.</a:t>
            </a:r>
          </a:p>
        </p:txBody>
      </p:sp>
    </p:spTree>
    <p:extLst>
      <p:ext uri="{BB962C8B-B14F-4D97-AF65-F5344CB8AC3E}">
        <p14:creationId xmlns:p14="http://schemas.microsoft.com/office/powerpoint/2010/main" val="2449725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6667B-BD08-F03A-C6F3-AFE064EE8DB3}"/>
              </a:ext>
            </a:extLst>
          </p:cNvPr>
          <p:cNvSpPr>
            <a:spLocks noGrp="1"/>
          </p:cNvSpPr>
          <p:nvPr>
            <p:ph idx="1"/>
          </p:nvPr>
        </p:nvSpPr>
        <p:spPr/>
        <p:txBody>
          <a:bodyPr/>
          <a:lstStyle/>
          <a:p>
            <a:pPr>
              <a:lnSpc>
                <a:spcPct val="150000"/>
              </a:lnSpc>
            </a:pPr>
            <a:r>
              <a:rPr lang="en-IN" dirty="0"/>
              <a:t>Dumpster Diving:</a:t>
            </a:r>
          </a:p>
          <a:p>
            <a:pPr lvl="1">
              <a:lnSpc>
                <a:spcPct val="150000"/>
              </a:lnSpc>
            </a:pPr>
            <a:r>
              <a:rPr lang="en-IN" dirty="0"/>
              <a:t>Dumpster diving is looking for treasure in someone else's trash.</a:t>
            </a:r>
          </a:p>
          <a:p>
            <a:pPr lvl="1">
              <a:lnSpc>
                <a:spcPct val="150000"/>
              </a:lnSpc>
            </a:pPr>
            <a:r>
              <a:rPr lang="en-IN" dirty="0"/>
              <a:t>It involves collection of phone bills, contact information, financial information, operations related information, etc. from the target company's trash bins, printer trash bins, user desk for sticky notes, etc.</a:t>
            </a:r>
          </a:p>
        </p:txBody>
      </p:sp>
    </p:spTree>
    <p:extLst>
      <p:ext uri="{BB962C8B-B14F-4D97-AF65-F5344CB8AC3E}">
        <p14:creationId xmlns:p14="http://schemas.microsoft.com/office/powerpoint/2010/main" val="3095501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A8A9-FB2C-F364-4C2C-7A10636AA7DE}"/>
              </a:ext>
            </a:extLst>
          </p:cNvPr>
          <p:cNvSpPr>
            <a:spLocks noGrp="1"/>
          </p:cNvSpPr>
          <p:nvPr>
            <p:ph type="title"/>
          </p:nvPr>
        </p:nvSpPr>
        <p:spPr/>
        <p:txBody>
          <a:bodyPr/>
          <a:lstStyle/>
          <a:p>
            <a:r>
              <a:rPr lang="en-IN" dirty="0"/>
              <a:t>Countermeasures</a:t>
            </a:r>
          </a:p>
        </p:txBody>
      </p:sp>
      <p:sp>
        <p:nvSpPr>
          <p:cNvPr id="3" name="Content Placeholder 2">
            <a:extLst>
              <a:ext uri="{FF2B5EF4-FFF2-40B4-BE49-F238E27FC236}">
                <a16:creationId xmlns:a16="http://schemas.microsoft.com/office/drawing/2014/main" id="{310A372A-77F9-B06D-7AE2-56372B4F53D7}"/>
              </a:ext>
            </a:extLst>
          </p:cNvPr>
          <p:cNvSpPr>
            <a:spLocks noGrp="1"/>
          </p:cNvSpPr>
          <p:nvPr>
            <p:ph idx="1"/>
          </p:nvPr>
        </p:nvSpPr>
        <p:spPr>
          <a:xfrm>
            <a:off x="1154954" y="2603500"/>
            <a:ext cx="10275046" cy="3848100"/>
          </a:xfrm>
        </p:spPr>
        <p:txBody>
          <a:bodyPr>
            <a:normAutofit/>
          </a:bodyPr>
          <a:lstStyle/>
          <a:p>
            <a:r>
              <a:rPr lang="en-US" dirty="0"/>
              <a:t>Restrict the employees to access social networking sites from organization's network</a:t>
            </a:r>
          </a:p>
          <a:p>
            <a:r>
              <a:rPr lang="en-US" dirty="0"/>
              <a:t>Configure web servers to avoid information leakage</a:t>
            </a:r>
          </a:p>
          <a:p>
            <a:r>
              <a:rPr lang="en-US" dirty="0"/>
              <a:t>Educate employees to use pseudonyms on blogs, groups, and forums</a:t>
            </a:r>
          </a:p>
          <a:p>
            <a:r>
              <a:rPr lang="en-US" dirty="0"/>
              <a:t>Do not reveal critical information in press releases, annual reports, product catalogues, etc.</a:t>
            </a:r>
          </a:p>
          <a:p>
            <a:r>
              <a:rPr lang="en-US" dirty="0"/>
              <a:t>Limit the amount of information that you are publishing on the website/Internet</a:t>
            </a:r>
          </a:p>
          <a:p>
            <a:r>
              <a:rPr lang="en-US" dirty="0"/>
              <a:t>Use </a:t>
            </a:r>
            <a:r>
              <a:rPr lang="en-US" dirty="0" err="1"/>
              <a:t>footprinting</a:t>
            </a:r>
            <a:r>
              <a:rPr lang="en-US" dirty="0"/>
              <a:t> techniques to discover and remove any sensitive information publicly available</a:t>
            </a:r>
          </a:p>
          <a:p>
            <a:r>
              <a:rPr lang="en-US" dirty="0"/>
              <a:t>Prevent search engines from caching a web page and use anonymous registration services</a:t>
            </a:r>
            <a:endParaRPr lang="en-IN" dirty="0"/>
          </a:p>
        </p:txBody>
      </p:sp>
    </p:spTree>
    <p:extLst>
      <p:ext uri="{BB962C8B-B14F-4D97-AF65-F5344CB8AC3E}">
        <p14:creationId xmlns:p14="http://schemas.microsoft.com/office/powerpoint/2010/main" val="2812420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126A9-334C-D2E2-3AD9-18EC7970C751}"/>
              </a:ext>
            </a:extLst>
          </p:cNvPr>
          <p:cNvSpPr>
            <a:spLocks noGrp="1"/>
          </p:cNvSpPr>
          <p:nvPr>
            <p:ph idx="1"/>
          </p:nvPr>
        </p:nvSpPr>
        <p:spPr>
          <a:xfrm>
            <a:off x="1154954" y="2603500"/>
            <a:ext cx="10620486" cy="3919220"/>
          </a:xfrm>
        </p:spPr>
        <p:txBody>
          <a:bodyPr/>
          <a:lstStyle/>
          <a:p>
            <a:r>
              <a:rPr lang="en-US" dirty="0"/>
              <a:t>Enforce security policies to regulate the information that employees can reveal to third parties</a:t>
            </a:r>
          </a:p>
          <a:p>
            <a:r>
              <a:rPr lang="en-US" dirty="0"/>
              <a:t>Set apart internal and external DNS or use split DNS, and restrict zone transfer to authorized servers</a:t>
            </a:r>
          </a:p>
          <a:p>
            <a:r>
              <a:rPr lang="en-US" dirty="0"/>
              <a:t>Disable directory listings in the web servers</a:t>
            </a:r>
          </a:p>
          <a:p>
            <a:r>
              <a:rPr lang="en-US" dirty="0"/>
              <a:t>Educate employees about various social engineering tricks and risks</a:t>
            </a:r>
          </a:p>
          <a:p>
            <a:r>
              <a:rPr lang="en-US" dirty="0" err="1"/>
              <a:t>Opt</a:t>
            </a:r>
            <a:r>
              <a:rPr lang="en-US" dirty="0"/>
              <a:t> for privacy services on </a:t>
            </a:r>
            <a:r>
              <a:rPr lang="en-US" dirty="0" err="1"/>
              <a:t>Whois</a:t>
            </a:r>
            <a:r>
              <a:rPr lang="en-US" dirty="0"/>
              <a:t> Lookup database</a:t>
            </a:r>
          </a:p>
          <a:p>
            <a:r>
              <a:rPr lang="en-US" dirty="0"/>
              <a:t>Avoid domain-level cross-linking for the critical assets</a:t>
            </a:r>
          </a:p>
          <a:p>
            <a:r>
              <a:rPr lang="en-US" dirty="0"/>
              <a:t>Encrypt and password protect sensitive information</a:t>
            </a:r>
            <a:endParaRPr lang="en-IN" dirty="0"/>
          </a:p>
        </p:txBody>
      </p:sp>
    </p:spTree>
    <p:extLst>
      <p:ext uri="{BB962C8B-B14F-4D97-AF65-F5344CB8AC3E}">
        <p14:creationId xmlns:p14="http://schemas.microsoft.com/office/powerpoint/2010/main" val="305568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0C42E-088F-1782-BC75-0421926029E0}"/>
              </a:ext>
            </a:extLst>
          </p:cNvPr>
          <p:cNvSpPr>
            <a:spLocks noGrp="1"/>
          </p:cNvSpPr>
          <p:nvPr>
            <p:ph idx="1"/>
          </p:nvPr>
        </p:nvSpPr>
        <p:spPr/>
        <p:txBody>
          <a:bodyPr>
            <a:normAutofit lnSpcReduction="10000"/>
          </a:bodyPr>
          <a:lstStyle/>
          <a:p>
            <a:pPr marL="0" indent="0">
              <a:buNone/>
            </a:pPr>
            <a:r>
              <a:rPr lang="en-US" dirty="0"/>
              <a:t>During This Phase, A Hacker Can Collect The Following Information −</a:t>
            </a:r>
          </a:p>
          <a:p>
            <a:pPr marL="0" indent="0">
              <a:buNone/>
            </a:pPr>
            <a:endParaRPr lang="en-US" dirty="0"/>
          </a:p>
          <a:p>
            <a:r>
              <a:rPr lang="en-US" dirty="0"/>
              <a:t>Domain Name</a:t>
            </a:r>
          </a:p>
          <a:p>
            <a:r>
              <a:rPr lang="en-US" dirty="0"/>
              <a:t>IP Addresses</a:t>
            </a:r>
          </a:p>
          <a:p>
            <a:r>
              <a:rPr lang="en-US" dirty="0"/>
              <a:t>Namespaces</a:t>
            </a:r>
          </a:p>
          <a:p>
            <a:r>
              <a:rPr lang="en-US" dirty="0"/>
              <a:t>Employee Information</a:t>
            </a:r>
          </a:p>
          <a:p>
            <a:r>
              <a:rPr lang="en-US" dirty="0"/>
              <a:t>Phone Numbers</a:t>
            </a:r>
          </a:p>
          <a:p>
            <a:r>
              <a:rPr lang="en-US" dirty="0"/>
              <a:t>E-Mails</a:t>
            </a:r>
          </a:p>
          <a:p>
            <a:r>
              <a:rPr lang="en-US" dirty="0"/>
              <a:t>Job Information</a:t>
            </a:r>
            <a:endParaRPr lang="en-IN" dirty="0"/>
          </a:p>
        </p:txBody>
      </p:sp>
    </p:spTree>
    <p:extLst>
      <p:ext uri="{BB962C8B-B14F-4D97-AF65-F5344CB8AC3E}">
        <p14:creationId xmlns:p14="http://schemas.microsoft.com/office/powerpoint/2010/main" val="2526193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7C54-B87F-6F1F-A23F-ED264A2FBD87}"/>
              </a:ext>
            </a:extLst>
          </p:cNvPr>
          <p:cNvSpPr>
            <a:spLocks noGrp="1"/>
          </p:cNvSpPr>
          <p:nvPr>
            <p:ph type="title"/>
          </p:nvPr>
        </p:nvSpPr>
        <p:spPr>
          <a:xfrm>
            <a:off x="1154954" y="973668"/>
            <a:ext cx="10031206" cy="641772"/>
          </a:xfrm>
        </p:spPr>
        <p:txBody>
          <a:bodyPr/>
          <a:lstStyle/>
          <a:p>
            <a:r>
              <a:rPr lang="en-US" sz="3200" dirty="0"/>
              <a:t>Objectives Of </a:t>
            </a:r>
            <a:r>
              <a:rPr lang="en-US" sz="3200" dirty="0" err="1"/>
              <a:t>Footprinting</a:t>
            </a:r>
            <a:r>
              <a:rPr lang="en-US" sz="3200" dirty="0"/>
              <a:t> In Ethical Hacking:</a:t>
            </a:r>
            <a:endParaRPr lang="en-IN" sz="3200" dirty="0"/>
          </a:p>
        </p:txBody>
      </p:sp>
      <p:sp>
        <p:nvSpPr>
          <p:cNvPr id="3" name="Content Placeholder 2">
            <a:extLst>
              <a:ext uri="{FF2B5EF4-FFF2-40B4-BE49-F238E27FC236}">
                <a16:creationId xmlns:a16="http://schemas.microsoft.com/office/drawing/2014/main" id="{4F4E18E6-39FF-CA13-87BE-FEAE69529CD2}"/>
              </a:ext>
            </a:extLst>
          </p:cNvPr>
          <p:cNvSpPr>
            <a:spLocks noGrp="1"/>
          </p:cNvSpPr>
          <p:nvPr>
            <p:ph idx="1"/>
          </p:nvPr>
        </p:nvSpPr>
        <p:spPr>
          <a:xfrm>
            <a:off x="1154954" y="2603500"/>
            <a:ext cx="10417286" cy="3970020"/>
          </a:xfrm>
        </p:spPr>
        <p:txBody>
          <a:bodyPr/>
          <a:lstStyle/>
          <a:p>
            <a:pPr>
              <a:lnSpc>
                <a:spcPct val="150000"/>
              </a:lnSpc>
            </a:pPr>
            <a:r>
              <a:rPr lang="en-US" dirty="0"/>
              <a:t>To Know Security Posture.</a:t>
            </a:r>
          </a:p>
          <a:p>
            <a:pPr>
              <a:lnSpc>
                <a:spcPct val="150000"/>
              </a:lnSpc>
            </a:pPr>
            <a:r>
              <a:rPr lang="en-US" dirty="0"/>
              <a:t>To Reduce Focus Area.</a:t>
            </a:r>
          </a:p>
          <a:p>
            <a:pPr>
              <a:lnSpc>
                <a:spcPct val="150000"/>
              </a:lnSpc>
            </a:pPr>
            <a:r>
              <a:rPr lang="en-US" dirty="0"/>
              <a:t>Identify Vulnerabilities.</a:t>
            </a:r>
          </a:p>
          <a:p>
            <a:pPr>
              <a:lnSpc>
                <a:spcPct val="150000"/>
              </a:lnSpc>
            </a:pPr>
            <a:r>
              <a:rPr lang="en-US" dirty="0"/>
              <a:t>Draw Network Map.</a:t>
            </a:r>
            <a:endParaRPr lang="en-IN" dirty="0"/>
          </a:p>
        </p:txBody>
      </p:sp>
    </p:spTree>
    <p:extLst>
      <p:ext uri="{BB962C8B-B14F-4D97-AF65-F5344CB8AC3E}">
        <p14:creationId xmlns:p14="http://schemas.microsoft.com/office/powerpoint/2010/main" val="217608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DCEB-E0BB-E849-7F7E-D6BAE219DE31}"/>
              </a:ext>
            </a:extLst>
          </p:cNvPr>
          <p:cNvSpPr>
            <a:spLocks noGrp="1"/>
          </p:cNvSpPr>
          <p:nvPr>
            <p:ph type="title"/>
          </p:nvPr>
        </p:nvSpPr>
        <p:spPr/>
        <p:txBody>
          <a:bodyPr/>
          <a:lstStyle/>
          <a:p>
            <a:r>
              <a:rPr lang="en-IN" dirty="0"/>
              <a:t>Types of Foot Printing</a:t>
            </a:r>
          </a:p>
        </p:txBody>
      </p:sp>
      <p:sp>
        <p:nvSpPr>
          <p:cNvPr id="3" name="Content Placeholder 2">
            <a:extLst>
              <a:ext uri="{FF2B5EF4-FFF2-40B4-BE49-F238E27FC236}">
                <a16:creationId xmlns:a16="http://schemas.microsoft.com/office/drawing/2014/main" id="{388D8006-CC33-F469-482A-08FED7683BE4}"/>
              </a:ext>
            </a:extLst>
          </p:cNvPr>
          <p:cNvSpPr>
            <a:spLocks noGrp="1"/>
          </p:cNvSpPr>
          <p:nvPr>
            <p:ph idx="1"/>
          </p:nvPr>
        </p:nvSpPr>
        <p:spPr>
          <a:xfrm>
            <a:off x="1154954" y="2603500"/>
            <a:ext cx="10234406" cy="3594100"/>
          </a:xfrm>
        </p:spPr>
        <p:txBody>
          <a:bodyPr/>
          <a:lstStyle/>
          <a:p>
            <a:pPr>
              <a:lnSpc>
                <a:spcPct val="150000"/>
              </a:lnSpc>
            </a:pPr>
            <a:r>
              <a:rPr lang="en-US" dirty="0"/>
              <a:t>Foot printing In Ethical Hacking Can However Be Divided Into Two Types:</a:t>
            </a:r>
          </a:p>
          <a:p>
            <a:pPr>
              <a:lnSpc>
                <a:spcPct val="150000"/>
              </a:lnSpc>
              <a:buFont typeface="+mj-lt"/>
              <a:buAutoNum type="arabicPeriod"/>
            </a:pPr>
            <a:r>
              <a:rPr lang="en-US" dirty="0">
                <a:solidFill>
                  <a:srgbClr val="FF0000"/>
                </a:solidFill>
              </a:rPr>
              <a:t>Active </a:t>
            </a:r>
            <a:r>
              <a:rPr lang="en-US" dirty="0" err="1">
                <a:solidFill>
                  <a:srgbClr val="FF0000"/>
                </a:solidFill>
              </a:rPr>
              <a:t>Footprinting</a:t>
            </a:r>
            <a:r>
              <a:rPr lang="en-US" dirty="0">
                <a:solidFill>
                  <a:srgbClr val="FF0000"/>
                </a:solidFill>
              </a:rPr>
              <a:t> </a:t>
            </a:r>
            <a:r>
              <a:rPr lang="en-US" dirty="0"/>
              <a:t>- Active </a:t>
            </a:r>
            <a:r>
              <a:rPr lang="en-US" dirty="0" err="1"/>
              <a:t>Footprinting</a:t>
            </a:r>
            <a:r>
              <a:rPr lang="en-US" dirty="0"/>
              <a:t> Is The Type Of </a:t>
            </a:r>
            <a:r>
              <a:rPr lang="en-US" dirty="0" err="1"/>
              <a:t>Footprinting</a:t>
            </a:r>
            <a:r>
              <a:rPr lang="en-US" dirty="0"/>
              <a:t> Where You Gather Information About The System/ Application By Directly Interacting With The System</a:t>
            </a:r>
          </a:p>
          <a:p>
            <a:pPr>
              <a:lnSpc>
                <a:spcPct val="150000"/>
              </a:lnSpc>
              <a:buFont typeface="+mj-lt"/>
              <a:buAutoNum type="arabicPeriod"/>
            </a:pPr>
            <a:r>
              <a:rPr lang="en-US" dirty="0">
                <a:solidFill>
                  <a:srgbClr val="FF0000"/>
                </a:solidFill>
              </a:rPr>
              <a:t>Passive </a:t>
            </a:r>
            <a:r>
              <a:rPr lang="en-US" dirty="0" err="1">
                <a:solidFill>
                  <a:srgbClr val="FF0000"/>
                </a:solidFill>
              </a:rPr>
              <a:t>Footprinting</a:t>
            </a:r>
            <a:r>
              <a:rPr lang="en-US" dirty="0">
                <a:solidFill>
                  <a:srgbClr val="FF0000"/>
                </a:solidFill>
              </a:rPr>
              <a:t> </a:t>
            </a:r>
            <a:r>
              <a:rPr lang="en-US" dirty="0"/>
              <a:t>- In The Case Of Passive </a:t>
            </a:r>
            <a:r>
              <a:rPr lang="en-US" dirty="0" err="1"/>
              <a:t>Footprinting</a:t>
            </a:r>
            <a:r>
              <a:rPr lang="en-US" dirty="0"/>
              <a:t>, You Gather Information Without Interacting With The System/ Application You Are Trying To Know About.</a:t>
            </a:r>
            <a:endParaRPr lang="en-IN" dirty="0"/>
          </a:p>
        </p:txBody>
      </p:sp>
    </p:spTree>
    <p:extLst>
      <p:ext uri="{BB962C8B-B14F-4D97-AF65-F5344CB8AC3E}">
        <p14:creationId xmlns:p14="http://schemas.microsoft.com/office/powerpoint/2010/main" val="155773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E3B4-D7DC-43F9-2BB6-460324249C48}"/>
              </a:ext>
            </a:extLst>
          </p:cNvPr>
          <p:cNvSpPr>
            <a:spLocks noGrp="1"/>
          </p:cNvSpPr>
          <p:nvPr>
            <p:ph type="title"/>
          </p:nvPr>
        </p:nvSpPr>
        <p:spPr>
          <a:xfrm>
            <a:off x="1154954" y="973668"/>
            <a:ext cx="9767046" cy="763692"/>
          </a:xfrm>
        </p:spPr>
        <p:txBody>
          <a:bodyPr/>
          <a:lstStyle/>
          <a:p>
            <a:r>
              <a:rPr lang="en-US" sz="3200" dirty="0"/>
              <a:t>Methods And Tools For Information Gathering</a:t>
            </a:r>
            <a:endParaRPr lang="en-IN" sz="3200" dirty="0"/>
          </a:p>
        </p:txBody>
      </p:sp>
      <p:sp>
        <p:nvSpPr>
          <p:cNvPr id="3" name="Content Placeholder 2">
            <a:extLst>
              <a:ext uri="{FF2B5EF4-FFF2-40B4-BE49-F238E27FC236}">
                <a16:creationId xmlns:a16="http://schemas.microsoft.com/office/drawing/2014/main" id="{AB9F6390-F10D-47D8-8DE5-5EEBBCC366EB}"/>
              </a:ext>
            </a:extLst>
          </p:cNvPr>
          <p:cNvSpPr>
            <a:spLocks noGrp="1"/>
          </p:cNvSpPr>
          <p:nvPr>
            <p:ph idx="1"/>
          </p:nvPr>
        </p:nvSpPr>
        <p:spPr>
          <a:xfrm>
            <a:off x="1154954" y="2603500"/>
            <a:ext cx="10691606" cy="4020820"/>
          </a:xfrm>
        </p:spPr>
        <p:txBody>
          <a:bodyPr>
            <a:normAutofit/>
          </a:bodyPr>
          <a:lstStyle/>
          <a:p>
            <a:pPr>
              <a:lnSpc>
                <a:spcPct val="150000"/>
              </a:lnSpc>
            </a:pPr>
            <a:r>
              <a:rPr lang="en-US" dirty="0"/>
              <a:t>Various methods used to collect information about the target organization.</a:t>
            </a:r>
          </a:p>
          <a:p>
            <a:pPr marL="0" indent="0">
              <a:lnSpc>
                <a:spcPct val="150000"/>
              </a:lnSpc>
              <a:buNone/>
            </a:pPr>
            <a:endParaRPr lang="en-US" dirty="0">
              <a:solidFill>
                <a:srgbClr val="FF0000"/>
              </a:solidFill>
            </a:endParaRPr>
          </a:p>
        </p:txBody>
      </p:sp>
    </p:spTree>
    <p:extLst>
      <p:ext uri="{BB962C8B-B14F-4D97-AF65-F5344CB8AC3E}">
        <p14:creationId xmlns:p14="http://schemas.microsoft.com/office/powerpoint/2010/main" val="6121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69AA-AAFB-1D8A-8244-2846E2C0F249}"/>
              </a:ext>
            </a:extLst>
          </p:cNvPr>
          <p:cNvSpPr>
            <a:spLocks noGrp="1"/>
          </p:cNvSpPr>
          <p:nvPr>
            <p:ph type="title"/>
          </p:nvPr>
        </p:nvSpPr>
        <p:spPr/>
        <p:txBody>
          <a:bodyPr/>
          <a:lstStyle/>
          <a:p>
            <a:r>
              <a:rPr lang="en-IN" dirty="0"/>
              <a:t>1. </a:t>
            </a:r>
            <a:r>
              <a:rPr lang="en-IN" dirty="0" err="1"/>
              <a:t>Footprinting</a:t>
            </a:r>
            <a:r>
              <a:rPr lang="en-IN" dirty="0"/>
              <a:t> through Search Engines </a:t>
            </a:r>
          </a:p>
        </p:txBody>
      </p:sp>
      <p:sp>
        <p:nvSpPr>
          <p:cNvPr id="3" name="Content Placeholder 2">
            <a:extLst>
              <a:ext uri="{FF2B5EF4-FFF2-40B4-BE49-F238E27FC236}">
                <a16:creationId xmlns:a16="http://schemas.microsoft.com/office/drawing/2014/main" id="{3DBF9239-43CE-EE2E-5749-A7B00191978C}"/>
              </a:ext>
            </a:extLst>
          </p:cNvPr>
          <p:cNvSpPr>
            <a:spLocks noGrp="1"/>
          </p:cNvSpPr>
          <p:nvPr>
            <p:ph idx="1"/>
          </p:nvPr>
        </p:nvSpPr>
        <p:spPr>
          <a:xfrm>
            <a:off x="1154954" y="2603500"/>
            <a:ext cx="10457926" cy="3919220"/>
          </a:xfrm>
        </p:spPr>
        <p:txBody>
          <a:bodyPr>
            <a:normAutofit/>
          </a:bodyPr>
          <a:lstStyle/>
          <a:p>
            <a:pPr>
              <a:lnSpc>
                <a:spcPct val="150000"/>
              </a:lnSpc>
            </a:pPr>
            <a:r>
              <a:rPr lang="en-US" dirty="0">
                <a:solidFill>
                  <a:schemeClr val="tx1"/>
                </a:solidFill>
              </a:rPr>
              <a:t>This is a passive information gathering process where we gather information about the target from social media, search engines, various websites etc.. </a:t>
            </a:r>
          </a:p>
          <a:p>
            <a:pPr>
              <a:lnSpc>
                <a:spcPct val="150000"/>
              </a:lnSpc>
            </a:pPr>
            <a:r>
              <a:rPr lang="en-US" dirty="0">
                <a:solidFill>
                  <a:schemeClr val="tx1"/>
                </a:solidFill>
              </a:rPr>
              <a:t>Attackers use search engines to extract information about a target such as technology platforms, employee details, login pages, intranet portals, etc. which helps in performing social engineering and other types of advanced system attacks.</a:t>
            </a:r>
          </a:p>
          <a:p>
            <a:pPr>
              <a:lnSpc>
                <a:spcPct val="150000"/>
              </a:lnSpc>
            </a:pPr>
            <a:r>
              <a:rPr lang="en-US" dirty="0">
                <a:solidFill>
                  <a:schemeClr val="tx1"/>
                </a:solidFill>
              </a:rPr>
              <a:t>Search engine caches and internet archives may also provide sensitive information that has been removed from the World Wide Web (WWW).</a:t>
            </a:r>
          </a:p>
          <a:p>
            <a:pPr>
              <a:lnSpc>
                <a:spcPct val="150000"/>
              </a:lnSpc>
            </a:pPr>
            <a:r>
              <a:rPr lang="en-IN" dirty="0" err="1"/>
              <a:t>Eg</a:t>
            </a:r>
            <a:r>
              <a:rPr lang="en-IN" dirty="0"/>
              <a:t> : google, yahoo etc</a:t>
            </a:r>
          </a:p>
        </p:txBody>
      </p:sp>
    </p:spTree>
    <p:extLst>
      <p:ext uri="{BB962C8B-B14F-4D97-AF65-F5344CB8AC3E}">
        <p14:creationId xmlns:p14="http://schemas.microsoft.com/office/powerpoint/2010/main" val="414986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7479-5AFE-1D8B-F0CD-A08279711FB2}"/>
              </a:ext>
            </a:extLst>
          </p:cNvPr>
          <p:cNvSpPr>
            <a:spLocks noGrp="1"/>
          </p:cNvSpPr>
          <p:nvPr>
            <p:ph type="title"/>
          </p:nvPr>
        </p:nvSpPr>
        <p:spPr>
          <a:xfrm>
            <a:off x="1154954" y="973668"/>
            <a:ext cx="9563846" cy="702732"/>
          </a:xfrm>
        </p:spPr>
        <p:txBody>
          <a:bodyPr/>
          <a:lstStyle/>
          <a:p>
            <a:r>
              <a:rPr lang="en-US" sz="3000" dirty="0"/>
              <a:t>Finding Company's Public and Restricted Websites</a:t>
            </a:r>
            <a:endParaRPr lang="en-IN" sz="3000" dirty="0"/>
          </a:p>
        </p:txBody>
      </p:sp>
      <p:sp>
        <p:nvSpPr>
          <p:cNvPr id="3" name="Content Placeholder 2">
            <a:extLst>
              <a:ext uri="{FF2B5EF4-FFF2-40B4-BE49-F238E27FC236}">
                <a16:creationId xmlns:a16="http://schemas.microsoft.com/office/drawing/2014/main" id="{F444AB06-6D94-2818-567B-F74AE52EDBFF}"/>
              </a:ext>
            </a:extLst>
          </p:cNvPr>
          <p:cNvSpPr>
            <a:spLocks noGrp="1"/>
          </p:cNvSpPr>
          <p:nvPr>
            <p:ph idx="1"/>
          </p:nvPr>
        </p:nvSpPr>
        <p:spPr>
          <a:xfrm>
            <a:off x="1154954" y="2603500"/>
            <a:ext cx="10193766" cy="3644900"/>
          </a:xfrm>
        </p:spPr>
        <p:txBody>
          <a:bodyPr/>
          <a:lstStyle/>
          <a:p>
            <a:pPr>
              <a:lnSpc>
                <a:spcPct val="150000"/>
              </a:lnSpc>
            </a:pPr>
            <a:r>
              <a:rPr lang="en-US" dirty="0"/>
              <a:t>Search for the target company's external URL in a search engine such as Google, Bing, etc.</a:t>
            </a:r>
          </a:p>
          <a:p>
            <a:pPr>
              <a:lnSpc>
                <a:spcPct val="150000"/>
              </a:lnSpc>
            </a:pPr>
            <a:r>
              <a:rPr lang="en-US" dirty="0"/>
              <a:t>Restricted URLs provide an insight into different departments and business units in an organization.</a:t>
            </a:r>
          </a:p>
          <a:p>
            <a:pPr>
              <a:lnSpc>
                <a:spcPct val="150000"/>
              </a:lnSpc>
            </a:pPr>
            <a:r>
              <a:rPr lang="en-US" dirty="0"/>
              <a:t>You may find a company's restricted URLs by trial and error method or using a service such as http://www.netcraft.com</a:t>
            </a:r>
            <a:endParaRPr lang="en-IN" dirty="0"/>
          </a:p>
        </p:txBody>
      </p:sp>
    </p:spTree>
    <p:extLst>
      <p:ext uri="{BB962C8B-B14F-4D97-AF65-F5344CB8AC3E}">
        <p14:creationId xmlns:p14="http://schemas.microsoft.com/office/powerpoint/2010/main" val="307814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814B-051B-1659-3DCF-4D5BA1392C8A}"/>
              </a:ext>
            </a:extLst>
          </p:cNvPr>
          <p:cNvSpPr>
            <a:spLocks noGrp="1"/>
          </p:cNvSpPr>
          <p:nvPr>
            <p:ph type="title"/>
          </p:nvPr>
        </p:nvSpPr>
        <p:spPr/>
        <p:txBody>
          <a:bodyPr/>
          <a:lstStyle/>
          <a:p>
            <a:r>
              <a:rPr lang="en-IN" dirty="0"/>
              <a:t>Determining the Operating System</a:t>
            </a:r>
          </a:p>
        </p:txBody>
      </p:sp>
      <p:sp>
        <p:nvSpPr>
          <p:cNvPr id="3" name="Content Placeholder 2">
            <a:extLst>
              <a:ext uri="{FF2B5EF4-FFF2-40B4-BE49-F238E27FC236}">
                <a16:creationId xmlns:a16="http://schemas.microsoft.com/office/drawing/2014/main" id="{BCB956E8-4AE1-BAB5-199B-6D088EEF634C}"/>
              </a:ext>
            </a:extLst>
          </p:cNvPr>
          <p:cNvSpPr>
            <a:spLocks noGrp="1"/>
          </p:cNvSpPr>
          <p:nvPr>
            <p:ph idx="1"/>
          </p:nvPr>
        </p:nvSpPr>
        <p:spPr>
          <a:xfrm>
            <a:off x="1154954" y="2603500"/>
            <a:ext cx="9858486" cy="3502660"/>
          </a:xfrm>
        </p:spPr>
        <p:txBody>
          <a:bodyPr/>
          <a:lstStyle/>
          <a:p>
            <a:pPr>
              <a:lnSpc>
                <a:spcPct val="150000"/>
              </a:lnSpc>
            </a:pPr>
            <a:r>
              <a:rPr lang="en-US" dirty="0"/>
              <a:t>Use the </a:t>
            </a:r>
            <a:r>
              <a:rPr lang="en-US" dirty="0" err="1"/>
              <a:t>Netcraft</a:t>
            </a:r>
            <a:r>
              <a:rPr lang="en-US" dirty="0"/>
              <a:t> tool to determine the OSes in use by the target organization.</a:t>
            </a:r>
          </a:p>
          <a:p>
            <a:pPr>
              <a:lnSpc>
                <a:spcPct val="150000"/>
              </a:lnSpc>
            </a:pPr>
            <a:r>
              <a:rPr lang="en-US" dirty="0"/>
              <a:t>Use SHODAN search engine that lets you find specific computers (routers, servers, etc.) using a variety of filters.</a:t>
            </a:r>
            <a:endParaRPr lang="en-IN" dirty="0"/>
          </a:p>
        </p:txBody>
      </p:sp>
    </p:spTree>
    <p:extLst>
      <p:ext uri="{BB962C8B-B14F-4D97-AF65-F5344CB8AC3E}">
        <p14:creationId xmlns:p14="http://schemas.microsoft.com/office/powerpoint/2010/main" val="2045179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1682</Words>
  <Application>Microsoft Office PowerPoint</Application>
  <PresentationFormat>Widescreen</PresentationFormat>
  <Paragraphs>164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 Boardroom</vt:lpstr>
      <vt:lpstr>FootPrinting</vt:lpstr>
      <vt:lpstr>Definition</vt:lpstr>
      <vt:lpstr>PowerPoint Presentation</vt:lpstr>
      <vt:lpstr>Objectives Of Footprinting In Ethical Hacking:</vt:lpstr>
      <vt:lpstr>Types of Foot Printing</vt:lpstr>
      <vt:lpstr>Methods And Tools For Information Gathering</vt:lpstr>
      <vt:lpstr>1. Footprinting through Search Engines </vt:lpstr>
      <vt:lpstr>Finding Company's Public and Restricted Websites</vt:lpstr>
      <vt:lpstr>Determining the Operating System</vt:lpstr>
      <vt:lpstr>Collect Location Information</vt:lpstr>
      <vt:lpstr>Social Networking Sites/People Search Services</vt:lpstr>
      <vt:lpstr>Gather Information from Financial Services</vt:lpstr>
      <vt:lpstr>Footprinting through Job Sites</vt:lpstr>
      <vt:lpstr>Information Gathering Using Groups, Forums, and Blogs</vt:lpstr>
      <vt:lpstr>2. Footprinting Using Advanced Google Hacking Techniques</vt:lpstr>
      <vt:lpstr>Google Advance Search Operators</vt:lpstr>
      <vt:lpstr>Information Gathering Using Google Advanced Search</vt:lpstr>
      <vt:lpstr>3. Footprinting through Social Networking Sites</vt:lpstr>
      <vt:lpstr>4. Email Footprinting</vt:lpstr>
      <vt:lpstr>Email Tracking Tools</vt:lpstr>
      <vt:lpstr>5. WHOIS Footprinting</vt:lpstr>
      <vt:lpstr>PowerPoint Presentation</vt:lpstr>
      <vt:lpstr>6. DNS Footprinting</vt:lpstr>
      <vt:lpstr>7. Footprinting through Social Engineering</vt:lpstr>
      <vt:lpstr>PowerPoint Presentation</vt:lpstr>
      <vt:lpstr>PowerPoint Presentation</vt:lpstr>
      <vt:lpstr>PowerPoint Presentation</vt:lpstr>
      <vt:lpstr>Countermeasures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FootPrinting</dc:title>
  <dc:creator>Saranya Shaji</dc:creator>
  <cp:lastModifiedBy>Saranya Shaji</cp:lastModifiedBy>
  <cp:revision>1</cp:revision>
  <dcterms:created xsi:type="dcterms:W3CDTF">2022-07-06T05:33:01Z</dcterms:created>
  <dcterms:modified xsi:type="dcterms:W3CDTF">2022-07-06T07:33:00Z</dcterms:modified>
</cp:coreProperties>
</file>