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5" r:id="rId8"/>
    <p:sldId id="263" r:id="rId9"/>
    <p:sldId id="266" r:id="rId10"/>
    <p:sldId id="267" r:id="rId11"/>
    <p:sldId id="264" r:id="rId12"/>
    <p:sldId id="268" r:id="rId13"/>
    <p:sldId id="259"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63136-9D25-405B-AAF0-4B6645938ABD}"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2F34C-3C4A-4F01-ADAD-A222AD3F15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89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63136-9D25-405B-AAF0-4B6645938ABD}"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183565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63136-9D25-405B-AAF0-4B6645938ABD}"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291807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63136-9D25-405B-AAF0-4B6645938ABD}"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60902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63136-9D25-405B-AAF0-4B6645938ABD}"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2F34C-3C4A-4F01-ADAD-A222AD3F15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6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63136-9D25-405B-AAF0-4B6645938ABD}"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258906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63136-9D25-405B-AAF0-4B6645938ABD}"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263026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63136-9D25-405B-AAF0-4B6645938ABD}"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376433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E63136-9D25-405B-AAF0-4B6645938ABD}" type="datetimeFigureOut">
              <a:rPr lang="en-IN" smtClean="0"/>
              <a:t>25-07-2022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25072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E63136-9D25-405B-AAF0-4B6645938ABD}" type="datetimeFigureOut">
              <a:rPr lang="en-IN" smtClean="0"/>
              <a:t>25-07-2022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62F34C-3C4A-4F01-ADAD-A222AD3F15ED}" type="slidenum">
              <a:rPr lang="en-IN" smtClean="0"/>
              <a:t>‹#›</a:t>
            </a:fld>
            <a:endParaRPr lang="en-IN"/>
          </a:p>
        </p:txBody>
      </p:sp>
    </p:spTree>
    <p:extLst>
      <p:ext uri="{BB962C8B-B14F-4D97-AF65-F5344CB8AC3E}">
        <p14:creationId xmlns:p14="http://schemas.microsoft.com/office/powerpoint/2010/main" val="394591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63136-9D25-405B-AAF0-4B6645938ABD}"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2F34C-3C4A-4F01-ADAD-A222AD3F15ED}" type="slidenum">
              <a:rPr lang="en-IN" smtClean="0"/>
              <a:t>‹#›</a:t>
            </a:fld>
            <a:endParaRPr lang="en-IN"/>
          </a:p>
        </p:txBody>
      </p:sp>
    </p:spTree>
    <p:extLst>
      <p:ext uri="{BB962C8B-B14F-4D97-AF65-F5344CB8AC3E}">
        <p14:creationId xmlns:p14="http://schemas.microsoft.com/office/powerpoint/2010/main" val="369550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E63136-9D25-405B-AAF0-4B6645938ABD}" type="datetimeFigureOut">
              <a:rPr lang="en-IN" smtClean="0"/>
              <a:t>25-07-2022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62F34C-3C4A-4F01-ADAD-A222AD3F15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657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2C8C-A54D-E259-C4AD-25EC43D44AE3}"/>
              </a:ext>
            </a:extLst>
          </p:cNvPr>
          <p:cNvSpPr>
            <a:spLocks noGrp="1"/>
          </p:cNvSpPr>
          <p:nvPr>
            <p:ph type="ctrTitle"/>
          </p:nvPr>
        </p:nvSpPr>
        <p:spPr/>
        <p:txBody>
          <a:bodyPr/>
          <a:lstStyle/>
          <a:p>
            <a:r>
              <a:rPr lang="en-IN" dirty="0"/>
              <a:t>System Hacking</a:t>
            </a:r>
          </a:p>
        </p:txBody>
      </p:sp>
    </p:spTree>
    <p:extLst>
      <p:ext uri="{BB962C8B-B14F-4D97-AF65-F5344CB8AC3E}">
        <p14:creationId xmlns:p14="http://schemas.microsoft.com/office/powerpoint/2010/main" val="278946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36138-EC0A-EA87-2103-2FCD439EE927}"/>
              </a:ext>
            </a:extLst>
          </p:cNvPr>
          <p:cNvSpPr>
            <a:spLocks noGrp="1"/>
          </p:cNvSpPr>
          <p:nvPr>
            <p:ph idx="1"/>
          </p:nvPr>
        </p:nvSpPr>
        <p:spPr/>
        <p:txBody>
          <a:bodyPr>
            <a:normAutofit/>
          </a:bodyPr>
          <a:lstStyle/>
          <a:p>
            <a:pPr marL="457200" indent="-457200">
              <a:lnSpc>
                <a:spcPct val="150000"/>
              </a:lnSpc>
              <a:buFont typeface="+mj-lt"/>
              <a:buAutoNum type="arabicPeriod" startAt="4"/>
            </a:pPr>
            <a:r>
              <a:rPr lang="en-IN" dirty="0">
                <a:latin typeface="Times New Roman" panose="02020603050405020304" pitchFamily="18" charset="0"/>
                <a:cs typeface="Times New Roman" panose="02020603050405020304" pitchFamily="18" charset="0"/>
              </a:rPr>
              <a:t>Trojan/Spyware/Keylogger: Attacker installs Trojan/Spyware/Keylogger on victim's machine to collect victim's user names and passwords. Trojan/Spyware/Keylogger runs in the background and send back all user credentials to the attacker.</a:t>
            </a:r>
          </a:p>
          <a:p>
            <a:pPr marL="457200" indent="-457200">
              <a:lnSpc>
                <a:spcPct val="150000"/>
              </a:lnSpc>
              <a:buFont typeface="+mj-lt"/>
              <a:buAutoNum type="arabicPeriod" startAt="4"/>
            </a:pPr>
            <a:r>
              <a:rPr lang="en-US" dirty="0">
                <a:latin typeface="Times New Roman" panose="02020603050405020304" pitchFamily="18" charset="0"/>
                <a:cs typeface="Times New Roman" panose="02020603050405020304" pitchFamily="18" charset="0"/>
              </a:rPr>
              <a:t>Hash Injection Attack:  A hash injection attack allows an attacker to inject a compromised hash into a local session and use the hash to validate to network resources. The attacker finds and extracts a logged on domain admin account hash. The attacker uses the extracted hash to log on to the domain controller.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6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7C56-4653-BE40-47F6-AF43B09F64BA}"/>
              </a:ext>
            </a:extLst>
          </p:cNvPr>
          <p:cNvSpPr>
            <a:spLocks noGrp="1"/>
          </p:cNvSpPr>
          <p:nvPr>
            <p:ph type="title"/>
          </p:nvPr>
        </p:nvSpPr>
        <p:spPr/>
        <p:txBody>
          <a:bodyPr>
            <a:normAutofit/>
          </a:bodyPr>
          <a:lstStyle/>
          <a:p>
            <a:r>
              <a:rPr lang="en-IN" sz="3200" dirty="0"/>
              <a:t>3. Passive Online Attacks:</a:t>
            </a:r>
          </a:p>
        </p:txBody>
      </p:sp>
      <p:sp>
        <p:nvSpPr>
          <p:cNvPr id="3" name="Content Placeholder 2">
            <a:extLst>
              <a:ext uri="{FF2B5EF4-FFF2-40B4-BE49-F238E27FC236}">
                <a16:creationId xmlns:a16="http://schemas.microsoft.com/office/drawing/2014/main" id="{6CB2552A-B93B-4AD4-577A-78562975934E}"/>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Attacker performs password cracking without communicating with the authorizing party.</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Wire Sniffing</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Man-in-the-Middle</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Replay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88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F2AD0-987B-1B3A-16FD-64A30828A7F0}"/>
              </a:ext>
            </a:extLst>
          </p:cNvPr>
          <p:cNvSpPr>
            <a:spLocks noGrp="1"/>
          </p:cNvSpPr>
          <p:nvPr>
            <p:ph idx="1"/>
          </p:nvPr>
        </p:nvSpPr>
        <p:spPr>
          <a:xfrm>
            <a:off x="1097279" y="1845733"/>
            <a:ext cx="10887891" cy="4380895"/>
          </a:xfrm>
        </p:spPr>
        <p:txBody>
          <a:bodyPr>
            <a:noAutofit/>
          </a:bodyPr>
          <a:lstStyle/>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Wire Sniffing: Attackers run packet sniffer tools on the local area network (LAN) to access and record the raw network traffic.  The captured data may include sensitive information such as passwords (FTP, rlogin sessions, etc.) and emails. Sniffed credentials are used to gain unauthorized access to the target system.</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Man-in-the-Middle and Replay Attack : </a:t>
            </a:r>
          </a:p>
          <a:p>
            <a:pPr marL="749808" lvl="1" indent="-457200">
              <a:lnSpc>
                <a:spcPct val="150000"/>
              </a:lnSpc>
            </a:pPr>
            <a:r>
              <a:rPr lang="en-US" sz="2000" dirty="0">
                <a:latin typeface="Times New Roman" panose="02020603050405020304" pitchFamily="18" charset="0"/>
                <a:cs typeface="Times New Roman" panose="02020603050405020304" pitchFamily="18" charset="0"/>
              </a:rPr>
              <a:t>Gain access to the communication channels: In a MITM attack, the attacker acquires access to the communication channels between victim and server to extract the information.</a:t>
            </a:r>
          </a:p>
          <a:p>
            <a:pPr marL="749808" lvl="1" indent="-457200">
              <a:lnSpc>
                <a:spcPct val="150000"/>
              </a:lnSpc>
            </a:pPr>
            <a:r>
              <a:rPr lang="en-US" sz="2000" dirty="0">
                <a:latin typeface="Times New Roman" panose="02020603050405020304" pitchFamily="18" charset="0"/>
                <a:cs typeface="Times New Roman" panose="02020603050405020304" pitchFamily="18" charset="0"/>
              </a:rPr>
              <a:t>Use sniffer: In a replay attack, packets and authentication tokens are captured using a sniffer. After the relevant info is extracted, the tokens are placed back on the network to gain access.</a:t>
            </a:r>
          </a:p>
          <a:p>
            <a:pPr marL="457200" indent="-4572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09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D85B-2E21-2DEB-509A-44F840FDFEE6}"/>
              </a:ext>
            </a:extLst>
          </p:cNvPr>
          <p:cNvSpPr>
            <a:spLocks noGrp="1"/>
          </p:cNvSpPr>
          <p:nvPr>
            <p:ph type="title"/>
          </p:nvPr>
        </p:nvSpPr>
        <p:spPr/>
        <p:txBody>
          <a:bodyPr>
            <a:normAutofit/>
          </a:bodyPr>
          <a:lstStyle/>
          <a:p>
            <a:r>
              <a:rPr lang="en-IN" sz="3200" dirty="0"/>
              <a:t>4. Offline Attack:</a:t>
            </a:r>
          </a:p>
        </p:txBody>
      </p:sp>
      <p:sp>
        <p:nvSpPr>
          <p:cNvPr id="3" name="Content Placeholder 2">
            <a:extLst>
              <a:ext uri="{FF2B5EF4-FFF2-40B4-BE49-F238E27FC236}">
                <a16:creationId xmlns:a16="http://schemas.microsoft.com/office/drawing/2014/main" id="{A700D744-6765-3E0C-B5C9-A77313B4419D}"/>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Attacker copies the target's password file and then tries to crack passwords in his own system at different location.</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Pre-Computed Hashes (Rainbow Table)</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Distributed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79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0D7F9-D967-543D-D9AB-368EE6C6DDF8}"/>
              </a:ext>
            </a:extLst>
          </p:cNvPr>
          <p:cNvSpPr>
            <a:spLocks noGrp="1"/>
          </p:cNvSpPr>
          <p:nvPr>
            <p:ph idx="4294967295"/>
          </p:nvPr>
        </p:nvSpPr>
        <p:spPr>
          <a:xfrm>
            <a:off x="206829" y="348343"/>
            <a:ext cx="11669485" cy="5846082"/>
          </a:xfrm>
        </p:spPr>
        <p:txBody>
          <a:bodyPr>
            <a:normAutofit lnSpcReduction="10000"/>
          </a:bodyPr>
          <a:lstStyle/>
          <a:p>
            <a:pPr>
              <a:lnSpc>
                <a:spcPct val="120000"/>
              </a:lnSpc>
            </a:pPr>
            <a:r>
              <a:rPr lang="en-US" b="1" dirty="0">
                <a:latin typeface="Times New Roman" panose="02020603050405020304" pitchFamily="18" charset="0"/>
                <a:cs typeface="Times New Roman" panose="02020603050405020304" pitchFamily="18" charset="0"/>
              </a:rPr>
              <a:t>Rainbow Table Attack</a:t>
            </a:r>
          </a:p>
          <a:p>
            <a:pPr>
              <a:lnSpc>
                <a:spcPct val="120000"/>
              </a:lnSpc>
            </a:pPr>
            <a:r>
              <a:rPr lang="en-US" b="1" dirty="0">
                <a:latin typeface="Times New Roman" panose="02020603050405020304" pitchFamily="18" charset="0"/>
                <a:cs typeface="Times New Roman" panose="02020603050405020304" pitchFamily="18" charset="0"/>
              </a:rPr>
              <a:t>Rainbow Table</a:t>
            </a:r>
            <a:r>
              <a:rPr lang="en-US" dirty="0">
                <a:latin typeface="Times New Roman" panose="02020603050405020304" pitchFamily="18" charset="0"/>
                <a:cs typeface="Times New Roman" panose="02020603050405020304" pitchFamily="18" charset="0"/>
              </a:rPr>
              <a:t>: A rainbow table is a precomputed table which contains word lists like dictionary files and brute force lists and their hash value.</a:t>
            </a:r>
          </a:p>
          <a:p>
            <a:pPr>
              <a:lnSpc>
                <a:spcPct val="120000"/>
              </a:lnSpc>
            </a:pPr>
            <a:r>
              <a:rPr lang="en-US" b="1" dirty="0">
                <a:latin typeface="Times New Roman" panose="02020603050405020304" pitchFamily="18" charset="0"/>
                <a:cs typeface="Times New Roman" panose="02020603050405020304" pitchFamily="18" charset="0"/>
              </a:rPr>
              <a:t>Compare the Hashes</a:t>
            </a:r>
            <a:r>
              <a:rPr lang="en-US" dirty="0">
                <a:latin typeface="Times New Roman" panose="02020603050405020304" pitchFamily="18" charset="0"/>
                <a:cs typeface="Times New Roman" panose="02020603050405020304" pitchFamily="18" charset="0"/>
              </a:rPr>
              <a:t>: Capture the hash of a passwords and compare it with the precomputed hash table. If a match is found then the password is cracked.</a:t>
            </a:r>
          </a:p>
          <a:p>
            <a:pPr>
              <a:lnSpc>
                <a:spcPct val="120000"/>
              </a:lnSpc>
            </a:pPr>
            <a:r>
              <a:rPr lang="en-US" b="1" dirty="0">
                <a:latin typeface="Times New Roman" panose="02020603050405020304" pitchFamily="18" charset="0"/>
                <a:cs typeface="Times New Roman" panose="02020603050405020304" pitchFamily="18" charset="0"/>
              </a:rPr>
              <a:t>Easy to Recover</a:t>
            </a:r>
            <a:r>
              <a:rPr lang="en-US" dirty="0">
                <a:latin typeface="Times New Roman" panose="02020603050405020304" pitchFamily="18" charset="0"/>
                <a:cs typeface="Times New Roman" panose="02020603050405020304" pitchFamily="18" charset="0"/>
              </a:rPr>
              <a:t>: It is easy to recover passwords by comparing captured password hashes to the precomputed tables.</a:t>
            </a:r>
          </a:p>
          <a:p>
            <a:pPr>
              <a:lnSpc>
                <a:spcPct val="120000"/>
              </a:lnSpc>
            </a:pPr>
            <a:r>
              <a:rPr lang="en-US" dirty="0">
                <a:latin typeface="Times New Roman" panose="02020603050405020304" pitchFamily="18" charset="0"/>
                <a:cs typeface="Times New Roman" panose="02020603050405020304" pitchFamily="18" charset="0"/>
              </a:rPr>
              <a:t>Precomputed Hashes:</a:t>
            </a:r>
          </a:p>
          <a:p>
            <a:pPr>
              <a:lnSpc>
                <a:spcPct val="120000"/>
              </a:lnSpc>
            </a:pPr>
            <a:r>
              <a:rPr lang="en-US" dirty="0">
                <a:latin typeface="Times New Roman" panose="02020603050405020304" pitchFamily="18" charset="0"/>
                <a:cs typeface="Times New Roman" panose="02020603050405020304" pitchFamily="18" charset="0"/>
              </a:rPr>
              <a:t>1qazwed -&gt; 21c40e47dba72e77518ee3ef88ad0cc8</a:t>
            </a:r>
          </a:p>
          <a:p>
            <a:pPr>
              <a:lnSpc>
                <a:spcPct val="120000"/>
              </a:lnSpc>
            </a:pPr>
            <a:r>
              <a:rPr lang="en-US" dirty="0">
                <a:latin typeface="Times New Roman" panose="02020603050405020304" pitchFamily="18" charset="0"/>
                <a:cs typeface="Times New Roman" panose="02020603050405020304" pitchFamily="18" charset="0"/>
              </a:rPr>
              <a:t>hh021da -&gt; 2ce80b192cfa47a0d6c8a2446314810b</a:t>
            </a:r>
          </a:p>
          <a:p>
            <a:pPr>
              <a:lnSpc>
                <a:spcPct val="120000"/>
              </a:lnSpc>
            </a:pPr>
            <a:r>
              <a:rPr lang="en-US" dirty="0">
                <a:latin typeface="Times New Roman" panose="02020603050405020304" pitchFamily="18" charset="0"/>
                <a:cs typeface="Times New Roman" panose="02020603050405020304" pitchFamily="18" charset="0"/>
              </a:rPr>
              <a:t>9da8dasf -&gt; eb0f5690164ffabbed1744087a4d6761</a:t>
            </a:r>
          </a:p>
          <a:p>
            <a:pPr>
              <a:lnSpc>
                <a:spcPct val="120000"/>
              </a:lnSpc>
            </a:pPr>
            <a:r>
              <a:rPr lang="en-US" dirty="0">
                <a:latin typeface="Times New Roman" panose="02020603050405020304" pitchFamily="18" charset="0"/>
                <a:cs typeface="Times New Roman" panose="02020603050405020304" pitchFamily="18" charset="0"/>
              </a:rPr>
              <a:t>sodifo8sf -&gt; 2c749bf3fff89778efc50af7e4f8d6a8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04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F6204B-AC0F-36EA-C1CA-15C6E77A502B}"/>
              </a:ext>
            </a:extLst>
          </p:cNvPr>
          <p:cNvSpPr>
            <a:spLocks noGrp="1"/>
          </p:cNvSpPr>
          <p:nvPr>
            <p:ph idx="4294967295"/>
          </p:nvPr>
        </p:nvSpPr>
        <p:spPr>
          <a:xfrm>
            <a:off x="228599" y="267835"/>
            <a:ext cx="11625943" cy="5893479"/>
          </a:xfrm>
        </p:spPr>
        <p:txBody>
          <a:bodyPr/>
          <a:lstStyle/>
          <a:p>
            <a:pPr>
              <a:lnSpc>
                <a:spcPct val="150000"/>
              </a:lnSpc>
            </a:pPr>
            <a:r>
              <a:rPr lang="en-US" b="1" dirty="0">
                <a:latin typeface="Times New Roman" panose="02020603050405020304" pitchFamily="18" charset="0"/>
                <a:cs typeface="Times New Roman" panose="02020603050405020304" pitchFamily="18" charset="0"/>
              </a:rPr>
              <a:t>Distributed Network Attack</a:t>
            </a:r>
          </a:p>
          <a:p>
            <a:pPr>
              <a:lnSpc>
                <a:spcPct val="150000"/>
              </a:lnSpc>
            </a:pPr>
            <a:r>
              <a:rPr lang="en-US" dirty="0">
                <a:latin typeface="Times New Roman" panose="02020603050405020304" pitchFamily="18" charset="0"/>
                <a:cs typeface="Times New Roman" panose="02020603050405020304" pitchFamily="18" charset="0"/>
              </a:rPr>
              <a:t>A Distributed Network Attack (DNA) technique is used for recovering passwords from hashes or password protected files using the unused processing power of machines across the network to decrypt passwords.</a:t>
            </a:r>
          </a:p>
          <a:p>
            <a:pPr>
              <a:lnSpc>
                <a:spcPct val="150000"/>
              </a:lnSpc>
            </a:pPr>
            <a:r>
              <a:rPr lang="en-US" dirty="0">
                <a:latin typeface="Times New Roman" panose="02020603050405020304" pitchFamily="18" charset="0"/>
                <a:cs typeface="Times New Roman" panose="02020603050405020304" pitchFamily="18" charset="0"/>
              </a:rPr>
              <a:t>The DNA Manager is installed in a central location where machines running on DNA Client can access it over the network.</a:t>
            </a:r>
          </a:p>
          <a:p>
            <a:pPr>
              <a:lnSpc>
                <a:spcPct val="150000"/>
              </a:lnSpc>
            </a:pPr>
            <a:r>
              <a:rPr lang="en-US" dirty="0">
                <a:latin typeface="Times New Roman" panose="02020603050405020304" pitchFamily="18" charset="0"/>
                <a:cs typeface="Times New Roman" panose="02020603050405020304" pitchFamily="18" charset="0"/>
              </a:rPr>
              <a:t>DNA Manager coordinates the attack and allocates small portions of the key search to machines that are distributed over the network.</a:t>
            </a:r>
          </a:p>
          <a:p>
            <a:pPr>
              <a:lnSpc>
                <a:spcPct val="150000"/>
              </a:lnSpc>
            </a:pPr>
            <a:r>
              <a:rPr lang="en-US" dirty="0">
                <a:latin typeface="Times New Roman" panose="02020603050405020304" pitchFamily="18" charset="0"/>
                <a:cs typeface="Times New Roman" panose="02020603050405020304" pitchFamily="18" charset="0"/>
              </a:rPr>
              <a:t>DNA Client runs in the background, consuming only unused processor time.</a:t>
            </a:r>
          </a:p>
          <a:p>
            <a:pPr>
              <a:lnSpc>
                <a:spcPct val="150000"/>
              </a:lnSpc>
            </a:pPr>
            <a:r>
              <a:rPr lang="en-US" dirty="0">
                <a:latin typeface="Times New Roman" panose="02020603050405020304" pitchFamily="18" charset="0"/>
                <a:cs typeface="Times New Roman" panose="02020603050405020304" pitchFamily="18" charset="0"/>
              </a:rPr>
              <a:t>The program combines the processing capabilities of all the clients connected to network and uses it to crack the password.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5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9771-E306-46AA-A2A8-4BC09201F269}"/>
              </a:ext>
            </a:extLst>
          </p:cNvPr>
          <p:cNvSpPr>
            <a:spLocks noGrp="1"/>
          </p:cNvSpPr>
          <p:nvPr>
            <p:ph type="title"/>
          </p:nvPr>
        </p:nvSpPr>
        <p:spPr/>
        <p:txBody>
          <a:bodyPr/>
          <a:lstStyle/>
          <a:p>
            <a:r>
              <a:rPr lang="en-IN" dirty="0"/>
              <a:t>Countermeasures</a:t>
            </a:r>
          </a:p>
        </p:txBody>
      </p:sp>
      <p:sp>
        <p:nvSpPr>
          <p:cNvPr id="3" name="Content Placeholder 2">
            <a:extLst>
              <a:ext uri="{FF2B5EF4-FFF2-40B4-BE49-F238E27FC236}">
                <a16:creationId xmlns:a16="http://schemas.microsoft.com/office/drawing/2014/main" id="{23A27A0C-B885-53A9-7D04-819B4C20C9D4}"/>
              </a:ext>
            </a:extLst>
          </p:cNvPr>
          <p:cNvSpPr>
            <a:spLocks noGrp="1"/>
          </p:cNvSpPr>
          <p:nvPr>
            <p:ph idx="1"/>
          </p:nvPr>
        </p:nvSpPr>
        <p:spPr/>
        <p:txBody>
          <a:bodyPr>
            <a:noAutofit/>
          </a:bodyPr>
          <a:lstStyle/>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Enable information security audit to monitor and track password attacks.</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Do not use the same password during password change.</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Do not share passwords.</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Do not use passwords that can be found in a dictionary.</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Do not use cleartext protocols and protocols with weak encryption.</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Set the password change policy to 30 days.</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Avoid storing passwords in an unsecured location.</a:t>
            </a:r>
          </a:p>
          <a:p>
            <a:pPr marL="457200" indent="-457200">
              <a:lnSpc>
                <a:spcPct val="120000"/>
              </a:lnSpc>
              <a:buFont typeface="+mj-lt"/>
              <a:buAutoNum type="arabicPeriod"/>
            </a:pPr>
            <a:r>
              <a:rPr lang="en-US" dirty="0">
                <a:latin typeface="Times New Roman" panose="02020603050405020304" pitchFamily="18" charset="0"/>
                <a:cs typeface="Times New Roman" panose="02020603050405020304" pitchFamily="18" charset="0"/>
              </a:rPr>
              <a:t>Do not use any system's default passwords.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3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98395-0B17-75B1-856C-357C23A1A5C1}"/>
              </a:ext>
            </a:extLst>
          </p:cNvPr>
          <p:cNvSpPr>
            <a:spLocks noGrp="1"/>
          </p:cNvSpPr>
          <p:nvPr>
            <p:ph idx="1"/>
          </p:nvPr>
        </p:nvSpPr>
        <p:spPr>
          <a:xfrm>
            <a:off x="1097279" y="1845734"/>
            <a:ext cx="10583091" cy="4402666"/>
          </a:xfrm>
        </p:spPr>
        <p:txBody>
          <a:bodyPr>
            <a:normAutofit fontScale="92500" lnSpcReduction="20000"/>
          </a:bodyPr>
          <a:lstStyle/>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Make passwords hard to guess by using 8-12 alphanumeric characters in combination of uppercase and lowercase letters, numbers, and symbols.</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Ensure that application neither store passwords to memory nor write them to disk in clear text.</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Use a random string (salt) as prefix or suffix with the password before encrypting.</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Enable SYSKEY with strong password to encrypt and protect the SAM database.</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Never use passwords such as date of birth, spouse, or child's or pet's name.</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Monitor the server's logs for brute force attacks on the users accounts.</a:t>
            </a:r>
          </a:p>
          <a:p>
            <a:pPr marL="457200" indent="-457200">
              <a:lnSpc>
                <a:spcPct val="160000"/>
              </a:lnSpc>
              <a:buFont typeface="+mj-lt"/>
              <a:buAutoNum type="arabicPeriod" startAt="9"/>
            </a:pPr>
            <a:r>
              <a:rPr lang="en-US" dirty="0">
                <a:latin typeface="Times New Roman" panose="02020603050405020304" pitchFamily="18" charset="0"/>
                <a:cs typeface="Times New Roman" panose="02020603050405020304" pitchFamily="18" charset="0"/>
              </a:rPr>
              <a:t>Lock out an account subjected to too many incorrect password guesses.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36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FAC-916B-DB4C-6E68-CCD5B3EA1926}"/>
              </a:ext>
            </a:extLst>
          </p:cNvPr>
          <p:cNvSpPr>
            <a:spLocks noGrp="1"/>
          </p:cNvSpPr>
          <p:nvPr>
            <p:ph type="title"/>
          </p:nvPr>
        </p:nvSpPr>
        <p:spPr/>
        <p:txBody>
          <a:bodyPr/>
          <a:lstStyle/>
          <a:p>
            <a:r>
              <a:rPr lang="en-IN" dirty="0"/>
              <a:t>Escalating Privileges</a:t>
            </a:r>
          </a:p>
        </p:txBody>
      </p:sp>
      <p:sp>
        <p:nvSpPr>
          <p:cNvPr id="3" name="Content Placeholder 2">
            <a:extLst>
              <a:ext uri="{FF2B5EF4-FFF2-40B4-BE49-F238E27FC236}">
                <a16:creationId xmlns:a16="http://schemas.microsoft.com/office/drawing/2014/main" id="{A0FF92D3-7FD9-26EE-5E0C-D2D93CE3884C}"/>
              </a:ext>
            </a:extLst>
          </p:cNvPr>
          <p:cNvSpPr>
            <a:spLocks noGrp="1"/>
          </p:cNvSpPr>
          <p:nvPr>
            <p:ph idx="1"/>
          </p:nvPr>
        </p:nvSpPr>
        <p:spPr/>
        <p:txBody>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attacker can gain access to the network using a non-admin user account, and the next step would be to gain administrative privileges.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Attacker performs privilege escalation attack which takes advantages of design flaws, programming errors, bugs, and configuration oversights in the OS and software application to gain administrative access to the network and its associated applications.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privileges allows attacker to view critical/sensitive information, delete files, or install malicious programs such as viruses, Trojans, worms,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564D-3D9F-24EB-ADAF-A74D889B4EA9}"/>
              </a:ext>
            </a:extLst>
          </p:cNvPr>
          <p:cNvSpPr>
            <a:spLocks noGrp="1"/>
          </p:cNvSpPr>
          <p:nvPr>
            <p:ph type="title"/>
          </p:nvPr>
        </p:nvSpPr>
        <p:spPr/>
        <p:txBody>
          <a:bodyPr>
            <a:normAutofit/>
          </a:bodyPr>
          <a:lstStyle/>
          <a:p>
            <a:r>
              <a:rPr lang="en-US" sz="4400" dirty="0"/>
              <a:t>How to Defend Against Privilege Escalation</a:t>
            </a:r>
            <a:endParaRPr lang="en-IN" sz="4400" dirty="0"/>
          </a:p>
        </p:txBody>
      </p:sp>
      <p:sp>
        <p:nvSpPr>
          <p:cNvPr id="3" name="Content Placeholder 2">
            <a:extLst>
              <a:ext uri="{FF2B5EF4-FFF2-40B4-BE49-F238E27FC236}">
                <a16:creationId xmlns:a16="http://schemas.microsoft.com/office/drawing/2014/main" id="{1F08EE44-F8EF-1A13-9B73-DCEFA7AAC27E}"/>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Restrict the interactive logon privileges.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Use encryption technique to protect sensitive data.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Run users and applications on the least privileges.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Reduce the amount of code that runs with particular privilege.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Implement multi-factor authentication and authorization.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Perform debugging using bounds checkers and stress tests.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Run services as unprivileged accounts.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Test operating system and application coding errors and bugs thoroughly.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Implement a privilege separation methodology to limit the scope of programming errors and bugs.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Path the systems regularly.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04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F2D1-C4E4-9DDD-7028-E14FBE575A7C}"/>
              </a:ext>
            </a:extLst>
          </p:cNvPr>
          <p:cNvSpPr>
            <a:spLocks noGrp="1"/>
          </p:cNvSpPr>
          <p:nvPr>
            <p:ph type="title"/>
          </p:nvPr>
        </p:nvSpPr>
        <p:spPr/>
        <p:txBody>
          <a:bodyPr/>
          <a:lstStyle/>
          <a:p>
            <a:r>
              <a:rPr lang="en-IN" dirty="0"/>
              <a:t>System Hacking</a:t>
            </a:r>
          </a:p>
        </p:txBody>
      </p:sp>
      <p:sp>
        <p:nvSpPr>
          <p:cNvPr id="3" name="Content Placeholder 2">
            <a:extLst>
              <a:ext uri="{FF2B5EF4-FFF2-40B4-BE49-F238E27FC236}">
                <a16:creationId xmlns:a16="http://schemas.microsoft.com/office/drawing/2014/main" id="{E5168DC7-1D52-D006-9164-8896175FB038}"/>
              </a:ext>
            </a:extLst>
          </p:cNvPr>
          <p:cNvSpPr>
            <a:spLocks noGrp="1"/>
          </p:cNvSpPr>
          <p:nvPr>
            <p:ph idx="1"/>
          </p:nvPr>
        </p:nvSpPr>
        <p:spPr/>
        <p:txBody>
          <a:bodyPr>
            <a:normAutofit/>
          </a:bodyPr>
          <a:lstStyle/>
          <a:p>
            <a:pPr lvl="1"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defined as the compromise of computer systems and software to access the target computer and steal or misuse their sensitive information. </a:t>
            </a:r>
          </a:p>
          <a:p>
            <a:pPr lvl="1"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Here the malicious hacker exploits the weaknesses in a computer system or network to gain illegal access to its data or take illegal advantage.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80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CAF5-1EEB-3C8B-8EE1-62830EF28694}"/>
              </a:ext>
            </a:extLst>
          </p:cNvPr>
          <p:cNvSpPr>
            <a:spLocks noGrp="1"/>
          </p:cNvSpPr>
          <p:nvPr>
            <p:ph type="title"/>
          </p:nvPr>
        </p:nvSpPr>
        <p:spPr/>
        <p:txBody>
          <a:bodyPr/>
          <a:lstStyle/>
          <a:p>
            <a:r>
              <a:rPr lang="en-IN" dirty="0"/>
              <a:t>Executing Applications</a:t>
            </a:r>
          </a:p>
        </p:txBody>
      </p:sp>
      <p:sp>
        <p:nvSpPr>
          <p:cNvPr id="3" name="Content Placeholder 2">
            <a:extLst>
              <a:ext uri="{FF2B5EF4-FFF2-40B4-BE49-F238E27FC236}">
                <a16:creationId xmlns:a16="http://schemas.microsoft.com/office/drawing/2014/main" id="{70638733-EADA-EE29-655B-1BCBA892A8C0}"/>
              </a:ext>
            </a:extLst>
          </p:cNvPr>
          <p:cNvSpPr>
            <a:spLocks noGrp="1"/>
          </p:cNvSpPr>
          <p:nvPr>
            <p:ph idx="1"/>
          </p:nvPr>
        </p:nvSpPr>
        <p:spPr/>
        <p:txBody>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Attackers execute malicious applications in this stage. This is called "owning" the system.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Attacker executes malicious programs remotely in the victim's machine to gather information that leads to exploitation or loss of privacy, gain unauthorized access to system resources, crack the password, capture the screenshots, install backdoor to maintain easy access,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94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6A172-6E52-2DB9-859E-4D23072C6248}"/>
              </a:ext>
            </a:extLst>
          </p:cNvPr>
          <p:cNvSpPr>
            <a:spLocks noGrp="1"/>
          </p:cNvSpPr>
          <p:nvPr>
            <p:ph idx="1"/>
          </p:nvPr>
        </p:nvSpPr>
        <p:spPr/>
        <p:txBody>
          <a:bodyPr>
            <a:noAutofit/>
          </a:bodyPr>
          <a:lstStyle/>
          <a:p>
            <a:pPr algn="l">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After compromising the victim's system, the hacker can do these following things:</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Ruin the victim's data by deleting the files.</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Steal files and folders.</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Hijack victim's username and password.</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Steal money and credit card details while the victim is doing e-marketing or online transaction.</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Sell victim's information to third parties who may use this information for illicit purposes.</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Create traffic to shut down your website.</a:t>
            </a:r>
          </a:p>
          <a:p>
            <a:pPr lvl="1">
              <a:lnSpc>
                <a:spcPct val="150000"/>
              </a:lnSpc>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Get access to the servers and manipulate the files, programs, etc.</a:t>
            </a:r>
          </a:p>
        </p:txBody>
      </p:sp>
    </p:spTree>
    <p:extLst>
      <p:ext uri="{BB962C8B-B14F-4D97-AF65-F5344CB8AC3E}">
        <p14:creationId xmlns:p14="http://schemas.microsoft.com/office/powerpoint/2010/main" val="89099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3295-353C-A54A-D218-1B9EEE57005D}"/>
              </a:ext>
            </a:extLst>
          </p:cNvPr>
          <p:cNvSpPr>
            <a:spLocks noGrp="1"/>
          </p:cNvSpPr>
          <p:nvPr>
            <p:ph type="title"/>
          </p:nvPr>
        </p:nvSpPr>
        <p:spPr/>
        <p:txBody>
          <a:bodyPr/>
          <a:lstStyle/>
          <a:p>
            <a:r>
              <a:rPr lang="en-IN" dirty="0"/>
              <a:t>Password Cracking</a:t>
            </a:r>
          </a:p>
        </p:txBody>
      </p:sp>
      <p:sp>
        <p:nvSpPr>
          <p:cNvPr id="3" name="Content Placeholder 2">
            <a:extLst>
              <a:ext uri="{FF2B5EF4-FFF2-40B4-BE49-F238E27FC236}">
                <a16:creationId xmlns:a16="http://schemas.microsoft.com/office/drawing/2014/main" id="{E927D370-AB9E-BA99-CACA-3DB858746228}"/>
              </a:ext>
            </a:extLst>
          </p:cNvPr>
          <p:cNvSpPr>
            <a:spLocks noGrp="1"/>
          </p:cNvSpPr>
          <p:nvPr>
            <p:ph idx="1"/>
          </p:nvPr>
        </p:nvSpPr>
        <p:spPr/>
        <p:txBody>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Password cracking techniques are used to recover passwords from computer systems.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Attackers use password cracking techniques to gain unauthorized access to the vulnerable system.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Most of the password cracking techniques are successful due to weak or easily guessable passwords.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06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6BBB-2AB6-2F51-FA81-C1045FC746D8}"/>
              </a:ext>
            </a:extLst>
          </p:cNvPr>
          <p:cNvSpPr>
            <a:spLocks noGrp="1"/>
          </p:cNvSpPr>
          <p:nvPr>
            <p:ph type="title"/>
          </p:nvPr>
        </p:nvSpPr>
        <p:spPr/>
        <p:txBody>
          <a:bodyPr/>
          <a:lstStyle/>
          <a:p>
            <a:r>
              <a:rPr lang="en-IN" dirty="0"/>
              <a:t>Types of Password Attacks</a:t>
            </a:r>
          </a:p>
        </p:txBody>
      </p:sp>
      <p:sp>
        <p:nvSpPr>
          <p:cNvPr id="3" name="Content Placeholder 2">
            <a:extLst>
              <a:ext uri="{FF2B5EF4-FFF2-40B4-BE49-F238E27FC236}">
                <a16:creationId xmlns:a16="http://schemas.microsoft.com/office/drawing/2014/main" id="{BC4F2DCF-6892-62F7-E315-3E43E8A14B63}"/>
              </a:ext>
            </a:extLst>
          </p:cNvPr>
          <p:cNvSpPr>
            <a:spLocks noGrp="1"/>
          </p:cNvSpPr>
          <p:nvPr>
            <p:ph idx="1"/>
          </p:nvPr>
        </p:nvSpPr>
        <p:spPr/>
        <p:txBody>
          <a:bodyPr/>
          <a:lstStyle/>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Non electronic attack</a:t>
            </a:r>
          </a:p>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Passive online attack</a:t>
            </a:r>
          </a:p>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Active online attack</a:t>
            </a:r>
          </a:p>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Offline attack</a:t>
            </a:r>
          </a:p>
        </p:txBody>
      </p:sp>
    </p:spTree>
    <p:extLst>
      <p:ext uri="{BB962C8B-B14F-4D97-AF65-F5344CB8AC3E}">
        <p14:creationId xmlns:p14="http://schemas.microsoft.com/office/powerpoint/2010/main" val="271531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0872-3AF0-EB0F-8CB7-35C70F8B0DDA}"/>
              </a:ext>
            </a:extLst>
          </p:cNvPr>
          <p:cNvSpPr>
            <a:spLocks noGrp="1"/>
          </p:cNvSpPr>
          <p:nvPr>
            <p:ph type="title"/>
          </p:nvPr>
        </p:nvSpPr>
        <p:spPr/>
        <p:txBody>
          <a:bodyPr>
            <a:normAutofit/>
          </a:bodyPr>
          <a:lstStyle/>
          <a:p>
            <a:r>
              <a:rPr lang="en-IN" sz="3600" dirty="0"/>
              <a:t>1. Non-Electronic Attacks: </a:t>
            </a:r>
          </a:p>
        </p:txBody>
      </p:sp>
      <p:sp>
        <p:nvSpPr>
          <p:cNvPr id="3" name="Content Placeholder 2">
            <a:extLst>
              <a:ext uri="{FF2B5EF4-FFF2-40B4-BE49-F238E27FC236}">
                <a16:creationId xmlns:a16="http://schemas.microsoft.com/office/drawing/2014/main" id="{0CBF0710-FF49-E835-85D7-68DA74F37A7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Attacker need not posses technical knowledge to crack password, hence known as non-technical attack.</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Shoulder Surfing</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Social Engineering</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Dumpster Diving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4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AD29B-A346-B2BE-72F9-C45023F8A83F}"/>
              </a:ext>
            </a:extLst>
          </p:cNvPr>
          <p:cNvSpPr>
            <a:spLocks noGrp="1"/>
          </p:cNvSpPr>
          <p:nvPr>
            <p:ph idx="1"/>
          </p:nvPr>
        </p:nvSpPr>
        <p:spPr/>
        <p:txBody>
          <a:bodyPr/>
          <a:lstStyle/>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Shoulder Surfing: Looking at either the user's keyboard or screen while he/she is logging in.</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Social Engineering: Convincing people to reveal passwords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Dumpster Diving: Searching for sensitive information at the user's trash-bins, printer trash bins, and user desk for sticky notes.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21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8905-20FA-4FAF-1829-8D7D2D3081A4}"/>
              </a:ext>
            </a:extLst>
          </p:cNvPr>
          <p:cNvSpPr>
            <a:spLocks noGrp="1"/>
          </p:cNvSpPr>
          <p:nvPr>
            <p:ph type="title"/>
          </p:nvPr>
        </p:nvSpPr>
        <p:spPr/>
        <p:txBody>
          <a:bodyPr>
            <a:normAutofit/>
          </a:bodyPr>
          <a:lstStyle/>
          <a:p>
            <a:r>
              <a:rPr lang="en-IN" sz="3200" dirty="0"/>
              <a:t>2. Active Online Attacks:</a:t>
            </a:r>
          </a:p>
        </p:txBody>
      </p:sp>
      <p:sp>
        <p:nvSpPr>
          <p:cNvPr id="3" name="Content Placeholder 2">
            <a:extLst>
              <a:ext uri="{FF2B5EF4-FFF2-40B4-BE49-F238E27FC236}">
                <a16:creationId xmlns:a16="http://schemas.microsoft.com/office/drawing/2014/main" id="{6CDA8687-0B04-058C-2D35-787A882E162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Attacker performs password cracking by directly communicating with the victim machine.</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Dictionary and Brute Forcing Attack</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Hash Injection and Phishing</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Trojan/Spyware/Keyloggers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Password Guessing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65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9B660-063D-6E3A-6BE3-F3E62549EB60}"/>
              </a:ext>
            </a:extLst>
          </p:cNvPr>
          <p:cNvSpPr>
            <a:spLocks noGrp="1"/>
          </p:cNvSpPr>
          <p:nvPr>
            <p:ph idx="1"/>
          </p:nvPr>
        </p:nvSpPr>
        <p:spPr/>
        <p:txBody>
          <a:bodyPr>
            <a:normAutofit/>
          </a:bodyPr>
          <a:lstStyle/>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Dictionary Attack: A dictionary file is loaded into the cracking application that runs against user accounts.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Brute Forcing Attack: The program tries every combination of characters until the password is broken.</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Password Guessing: The attacker creates a list of all possible passwords from the information collected through social engineering or any other way and tries them manually on the victim's machine to crack the passwords.</a:t>
            </a:r>
          </a:p>
          <a:p>
            <a:pPr marL="457200" indent="-4572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0332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622</TotalTime>
  <Words>1316</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System Hacking</vt:lpstr>
      <vt:lpstr>System Hacking</vt:lpstr>
      <vt:lpstr>PowerPoint Presentation</vt:lpstr>
      <vt:lpstr>Password Cracking</vt:lpstr>
      <vt:lpstr>Types of Password Attacks</vt:lpstr>
      <vt:lpstr>1. Non-Electronic Attacks: </vt:lpstr>
      <vt:lpstr>PowerPoint Presentation</vt:lpstr>
      <vt:lpstr>2. Active Online Attacks:</vt:lpstr>
      <vt:lpstr>PowerPoint Presentation</vt:lpstr>
      <vt:lpstr>PowerPoint Presentation</vt:lpstr>
      <vt:lpstr>3. Passive Online Attacks:</vt:lpstr>
      <vt:lpstr>PowerPoint Presentation</vt:lpstr>
      <vt:lpstr>4. Offline Attack:</vt:lpstr>
      <vt:lpstr>PowerPoint Presentation</vt:lpstr>
      <vt:lpstr>PowerPoint Presentation</vt:lpstr>
      <vt:lpstr>Countermeasures</vt:lpstr>
      <vt:lpstr>PowerPoint Presentation</vt:lpstr>
      <vt:lpstr>Escalating Privileges</vt:lpstr>
      <vt:lpstr>How to Defend Against Privilege Escalation</vt:lpstr>
      <vt:lpstr>Executing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Hacking</dc:title>
  <dc:creator>Saranya Shaji</dc:creator>
  <cp:lastModifiedBy>Saranya Shaji</cp:lastModifiedBy>
  <cp:revision>1</cp:revision>
  <dcterms:created xsi:type="dcterms:W3CDTF">2022-07-24T23:09:04Z</dcterms:created>
  <dcterms:modified xsi:type="dcterms:W3CDTF">2022-07-25T09:32:00Z</dcterms:modified>
</cp:coreProperties>
</file>