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350" r:id="rId3"/>
    <p:sldId id="351" r:id="rId4"/>
    <p:sldId id="352" r:id="rId5"/>
    <p:sldId id="353" r:id="rId6"/>
    <p:sldId id="354" r:id="rId7"/>
    <p:sldId id="34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C1773-2F65-E3D0-6CCE-95C5AFA3EBDF}" v="8" dt="2022-09-27T17:46:43.752"/>
    <p1510:client id="{E48D9223-805D-47B7-B99B-B962270A161B}" v="53" dt="2022-08-01T15:51: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Kruthika-AM.EN.U4CSE19319" userId="S::gkruthika@am.students.amrita.edu::1344705e-c74e-41cc-895c-69d3546dc34e" providerId="AD" clId="Web-{340C1773-2F65-E3D0-6CCE-95C5AFA3EBDF}"/>
    <pc:docChg chg="addSld delSld">
      <pc:chgData name="G. Kruthika-AM.EN.U4CSE19319" userId="S::gkruthika@am.students.amrita.edu::1344705e-c74e-41cc-895c-69d3546dc34e" providerId="AD" clId="Web-{340C1773-2F65-E3D0-6CCE-95C5AFA3EBDF}" dt="2022-09-27T17:46:43.752" v="7"/>
      <pc:docMkLst>
        <pc:docMk/>
      </pc:docMkLst>
      <pc:sldChg chg="new del">
        <pc:chgData name="G. Kruthika-AM.EN.U4CSE19319" userId="S::gkruthika@am.students.amrita.edu::1344705e-c74e-41cc-895c-69d3546dc34e" providerId="AD" clId="Web-{340C1773-2F65-E3D0-6CCE-95C5AFA3EBDF}" dt="2022-09-27T17:46:43.752" v="7"/>
        <pc:sldMkLst>
          <pc:docMk/>
          <pc:sldMk cId="757011633" sldId="355"/>
        </pc:sldMkLst>
      </pc:sldChg>
      <pc:sldChg chg="new del">
        <pc:chgData name="G. Kruthika-AM.EN.U4CSE19319" userId="S::gkruthika@am.students.amrita.edu::1344705e-c74e-41cc-895c-69d3546dc34e" providerId="AD" clId="Web-{340C1773-2F65-E3D0-6CCE-95C5AFA3EBDF}" dt="2022-09-27T17:46:37.533" v="6"/>
        <pc:sldMkLst>
          <pc:docMk/>
          <pc:sldMk cId="2654575681" sldId="356"/>
        </pc:sldMkLst>
      </pc:sldChg>
      <pc:sldChg chg="new del">
        <pc:chgData name="G. Kruthika-AM.EN.U4CSE19319" userId="S::gkruthika@am.students.amrita.edu::1344705e-c74e-41cc-895c-69d3546dc34e" providerId="AD" clId="Web-{340C1773-2F65-E3D0-6CCE-95C5AFA3EBDF}" dt="2022-09-27T17:46:28.580" v="5"/>
        <pc:sldMkLst>
          <pc:docMk/>
          <pc:sldMk cId="1234689400" sldId="357"/>
        </pc:sldMkLst>
      </pc:sldChg>
      <pc:sldChg chg="new del">
        <pc:chgData name="G. Kruthika-AM.EN.U4CSE19319" userId="S::gkruthika@am.students.amrita.edu::1344705e-c74e-41cc-895c-69d3546dc34e" providerId="AD" clId="Web-{340C1773-2F65-E3D0-6CCE-95C5AFA3EBDF}" dt="2022-09-27T17:46:25.361" v="4"/>
        <pc:sldMkLst>
          <pc:docMk/>
          <pc:sldMk cId="670077180" sldId="3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40136"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584775"/>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Brute Forcing</a:t>
            </a:r>
            <a:endParaRPr lang="en-IN"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E7E225-4F64-C525-6EE2-C6E6990B5849}"/>
              </a:ext>
            </a:extLst>
          </p:cNvPr>
          <p:cNvSpPr>
            <a:spLocks noGrp="1"/>
          </p:cNvSpPr>
          <p:nvPr>
            <p:ph idx="1"/>
          </p:nvPr>
        </p:nvSpPr>
        <p:spPr>
          <a:xfrm>
            <a:off x="230839" y="1137256"/>
            <a:ext cx="11826689" cy="4908082"/>
          </a:xfrm>
        </p:spPr>
        <p:txBody>
          <a:bodyPr>
            <a:normAutofit fontScale="92500"/>
          </a:bodyPr>
          <a:lstStyle/>
          <a:p>
            <a:pPr>
              <a:lnSpc>
                <a:spcPct val="150000"/>
              </a:lnSpc>
            </a:pPr>
            <a:r>
              <a:rPr lang="en-US" sz="2000" b="0" i="0" dirty="0">
                <a:solidFill>
                  <a:srgbClr val="333333"/>
                </a:solidFill>
                <a:effectLst/>
                <a:latin typeface="Franklin Gothic Medium" panose="020B0603020102020204" pitchFamily="34" charset="0"/>
              </a:rPr>
              <a:t>A Brute Force attack can be defined as an error or </a:t>
            </a:r>
            <a:r>
              <a:rPr lang="en-US" sz="2000" b="1" i="0" dirty="0">
                <a:solidFill>
                  <a:srgbClr val="333333"/>
                </a:solidFill>
                <a:effectLst/>
                <a:latin typeface="Franklin Gothic Medium" panose="020B0603020102020204" pitchFamily="34" charset="0"/>
              </a:rPr>
              <a:t>trial technique</a:t>
            </a:r>
            <a:r>
              <a:rPr lang="en-US" sz="2000" b="0" i="0" dirty="0">
                <a:solidFill>
                  <a:srgbClr val="333333"/>
                </a:solidFill>
                <a:effectLst/>
                <a:latin typeface="Franklin Gothic Medium" panose="020B0603020102020204" pitchFamily="34" charset="0"/>
              </a:rPr>
              <a:t> used by various application programs for decoding encrypted data like </a:t>
            </a:r>
            <a:r>
              <a:rPr lang="en-US" sz="2000" b="1" i="0" dirty="0">
                <a:solidFill>
                  <a:srgbClr val="333333"/>
                </a:solidFill>
                <a:effectLst/>
                <a:latin typeface="Franklin Gothic Medium" panose="020B0603020102020204" pitchFamily="34" charset="0"/>
              </a:rPr>
              <a:t>DES</a:t>
            </a:r>
            <a:r>
              <a:rPr lang="en-US" sz="2000" b="0" i="0" dirty="0">
                <a:solidFill>
                  <a:srgbClr val="333333"/>
                </a:solidFill>
                <a:effectLst/>
                <a:latin typeface="Franklin Gothic Medium" panose="020B0603020102020204" pitchFamily="34" charset="0"/>
              </a:rPr>
              <a:t> (Data Encryption Standard) or </a:t>
            </a:r>
            <a:r>
              <a:rPr lang="en-US" sz="2000" b="1" i="0" dirty="0">
                <a:solidFill>
                  <a:srgbClr val="333333"/>
                </a:solidFill>
                <a:effectLst/>
                <a:latin typeface="Franklin Gothic Medium" panose="020B0603020102020204" pitchFamily="34" charset="0"/>
              </a:rPr>
              <a:t>password keys</a:t>
            </a:r>
            <a:r>
              <a:rPr lang="en-US" sz="2000" b="0" i="0" dirty="0">
                <a:solidFill>
                  <a:srgbClr val="333333"/>
                </a:solidFill>
                <a:effectLst/>
                <a:latin typeface="Franklin Gothic Medium" panose="020B0603020102020204" pitchFamily="34" charset="0"/>
              </a:rPr>
              <a:t>. </a:t>
            </a:r>
          </a:p>
          <a:p>
            <a:pPr>
              <a:lnSpc>
                <a:spcPct val="150000"/>
              </a:lnSpc>
            </a:pPr>
            <a:r>
              <a:rPr lang="en-US" sz="2000" dirty="0">
                <a:latin typeface="Franklin Gothic Medium" panose="020B0603020102020204" pitchFamily="34" charset="0"/>
              </a:rPr>
              <a:t>The hackers can apply the Brute Force attacks to obtain access to any account or website, shut a site down, steals data, or executes other attack types.</a:t>
            </a:r>
          </a:p>
          <a:p>
            <a:pPr lvl="1">
              <a:lnSpc>
                <a:spcPct val="150000"/>
              </a:lnSpc>
            </a:pPr>
            <a:r>
              <a:rPr lang="en-US" sz="2000" dirty="0">
                <a:latin typeface="Franklin Gothic Medium" panose="020B0603020102020204" pitchFamily="34" charset="0"/>
              </a:rPr>
              <a:t>The brute force attacks apply trial-error for guessing encryption keys, login info, or detect an unknown web page.</a:t>
            </a:r>
          </a:p>
          <a:p>
            <a:pPr lvl="1">
              <a:lnSpc>
                <a:spcPct val="150000"/>
              </a:lnSpc>
            </a:pPr>
            <a:r>
              <a:rPr lang="en-US" sz="2000" dirty="0">
                <a:latin typeface="Franklin Gothic Medium" panose="020B0603020102020204" pitchFamily="34" charset="0"/>
              </a:rPr>
              <a:t>Brute Force means that they apply extra forceful attempts to try and force the way into our private accounts.</a:t>
            </a:r>
          </a:p>
          <a:p>
            <a:pPr lvl="1">
              <a:lnSpc>
                <a:spcPct val="150000"/>
              </a:lnSpc>
            </a:pPr>
            <a:r>
              <a:rPr lang="en-US" sz="2000" dirty="0">
                <a:latin typeface="Franklin Gothic Medium" panose="020B0603020102020204" pitchFamily="34" charset="0"/>
              </a:rPr>
              <a:t>It is an old method of attack but still popular and effective with hackers. Depending on the password's complexity and length, cracking may take anywhere through many years or may a few seconds.</a:t>
            </a:r>
            <a:endParaRPr lang="en-IN" sz="2000" dirty="0">
              <a:latin typeface="Franklin Gothic Medium" panose="020B0603020102020204" pitchFamily="34" charset="0"/>
            </a:endParaRPr>
          </a:p>
        </p:txBody>
      </p:sp>
      <p:sp>
        <p:nvSpPr>
          <p:cNvPr id="3" name="Title 2">
            <a:extLst>
              <a:ext uri="{FF2B5EF4-FFF2-40B4-BE49-F238E27FC236}">
                <a16:creationId xmlns:a16="http://schemas.microsoft.com/office/drawing/2014/main" id="{DCA18AF6-F145-D22E-B6D0-A4894476C935}"/>
              </a:ext>
            </a:extLst>
          </p:cNvPr>
          <p:cNvSpPr>
            <a:spLocks noGrp="1"/>
          </p:cNvSpPr>
          <p:nvPr>
            <p:ph type="title"/>
          </p:nvPr>
        </p:nvSpPr>
        <p:spPr>
          <a:xfrm>
            <a:off x="571499" y="673256"/>
            <a:ext cx="11209376" cy="464000"/>
          </a:xfrm>
        </p:spPr>
        <p:txBody>
          <a:bodyPr/>
          <a:lstStyle/>
          <a:p>
            <a:r>
              <a:rPr lang="en-IN" b="0" i="0" dirty="0">
                <a:solidFill>
                  <a:srgbClr val="610B38"/>
                </a:solidFill>
                <a:effectLst/>
                <a:latin typeface="erdana"/>
              </a:rPr>
              <a:t>Brute Force- Definition</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val="387795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184481-B700-F8FE-09AA-1A28B6E2A601}"/>
              </a:ext>
            </a:extLst>
          </p:cNvPr>
          <p:cNvSpPr>
            <a:spLocks noGrp="1"/>
          </p:cNvSpPr>
          <p:nvPr>
            <p:ph idx="1"/>
          </p:nvPr>
        </p:nvSpPr>
        <p:spPr/>
        <p:txBody>
          <a:bodyPr/>
          <a:lstStyle/>
          <a:p>
            <a:r>
              <a:rPr lang="en-US" sz="2400" dirty="0"/>
              <a:t>The Brute Force attack will apply automated tools for guessing several username and password combinations until they detect the accurate input.</a:t>
            </a:r>
          </a:p>
          <a:p>
            <a:endParaRPr lang="en-US" sz="2400" dirty="0"/>
          </a:p>
          <a:p>
            <a:endParaRPr lang="en-US" dirty="0"/>
          </a:p>
          <a:p>
            <a:endParaRPr lang="en-IN" dirty="0"/>
          </a:p>
        </p:txBody>
      </p:sp>
      <p:sp>
        <p:nvSpPr>
          <p:cNvPr id="3" name="Title 2">
            <a:extLst>
              <a:ext uri="{FF2B5EF4-FFF2-40B4-BE49-F238E27FC236}">
                <a16:creationId xmlns:a16="http://schemas.microsoft.com/office/drawing/2014/main" id="{88001A43-9019-7E85-257B-4185D7D981B2}"/>
              </a:ext>
            </a:extLst>
          </p:cNvPr>
          <p:cNvSpPr>
            <a:spLocks noGrp="1"/>
          </p:cNvSpPr>
          <p:nvPr>
            <p:ph type="title"/>
          </p:nvPr>
        </p:nvSpPr>
        <p:spPr/>
        <p:txBody>
          <a:bodyPr/>
          <a:lstStyle/>
          <a:p>
            <a:r>
              <a:rPr lang="en-IN" b="0" i="0" dirty="0">
                <a:solidFill>
                  <a:srgbClr val="610B38"/>
                </a:solidFill>
                <a:effectLst/>
                <a:latin typeface="erdana"/>
              </a:rPr>
              <a:t>Brute Force Attack Working</a:t>
            </a:r>
            <a:br>
              <a:rPr lang="en-IN" b="0" i="0" dirty="0">
                <a:solidFill>
                  <a:srgbClr val="610B38"/>
                </a:solidFill>
                <a:effectLst/>
                <a:latin typeface="erdana"/>
              </a:rPr>
            </a:br>
            <a:endParaRPr lang="en-IN" dirty="0"/>
          </a:p>
        </p:txBody>
      </p:sp>
    </p:spTree>
    <p:extLst>
      <p:ext uri="{BB962C8B-B14F-4D97-AF65-F5344CB8AC3E}">
        <p14:creationId xmlns:p14="http://schemas.microsoft.com/office/powerpoint/2010/main" val="340220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3A5A55-90FA-F450-B890-F64AB67DCE86}"/>
              </a:ext>
            </a:extLst>
          </p:cNvPr>
          <p:cNvPicPr>
            <a:picLocks noGrp="1" noChangeAspect="1"/>
          </p:cNvPicPr>
          <p:nvPr>
            <p:ph idx="1"/>
          </p:nvPr>
        </p:nvPicPr>
        <p:blipFill>
          <a:blip r:embed="rId2"/>
          <a:stretch>
            <a:fillRect/>
          </a:stretch>
        </p:blipFill>
        <p:spPr>
          <a:xfrm>
            <a:off x="1910956" y="829518"/>
            <a:ext cx="7406664" cy="4199989"/>
          </a:xfrm>
        </p:spPr>
      </p:pic>
      <p:sp>
        <p:nvSpPr>
          <p:cNvPr id="3" name="Title 2">
            <a:extLst>
              <a:ext uri="{FF2B5EF4-FFF2-40B4-BE49-F238E27FC236}">
                <a16:creationId xmlns:a16="http://schemas.microsoft.com/office/drawing/2014/main" id="{29AE2FB6-4CE2-C9C0-3308-DB169B3B00AD}"/>
              </a:ext>
            </a:extLst>
          </p:cNvPr>
          <p:cNvSpPr>
            <a:spLocks noGrp="1"/>
          </p:cNvSpPr>
          <p:nvPr>
            <p:ph type="title"/>
          </p:nvPr>
        </p:nvSpPr>
        <p:spPr/>
        <p:txBody>
          <a:bodyPr/>
          <a:lstStyle/>
          <a:p>
            <a:r>
              <a:rPr lang="en-US" b="0" i="0" dirty="0">
                <a:solidFill>
                  <a:srgbClr val="610B38"/>
                </a:solidFill>
                <a:effectLst/>
                <a:latin typeface="erdana"/>
              </a:rPr>
              <a:t>Types of Brute Force Attack</a:t>
            </a:r>
            <a:br>
              <a:rPr lang="en-US" b="0" i="0" dirty="0">
                <a:solidFill>
                  <a:srgbClr val="610B38"/>
                </a:solidFill>
                <a:effectLst/>
                <a:latin typeface="erdana"/>
              </a:rPr>
            </a:br>
            <a:endParaRPr lang="en-IN" dirty="0"/>
          </a:p>
        </p:txBody>
      </p:sp>
    </p:spTree>
    <p:extLst>
      <p:ext uri="{BB962C8B-B14F-4D97-AF65-F5344CB8AC3E}">
        <p14:creationId xmlns:p14="http://schemas.microsoft.com/office/powerpoint/2010/main" val="284648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93DEC-0321-187B-16BF-5ABC91071C40}"/>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1" i="0" dirty="0">
                <a:solidFill>
                  <a:srgbClr val="000000"/>
                </a:solidFill>
                <a:effectLst/>
                <a:latin typeface="inter-bold"/>
              </a:rPr>
              <a:t>Simple Brute Force Attacks:</a:t>
            </a:r>
            <a:r>
              <a:rPr lang="en-US" b="0" i="0" dirty="0">
                <a:solidFill>
                  <a:srgbClr val="000000"/>
                </a:solidFill>
                <a:effectLst/>
                <a:latin typeface="inter-regular"/>
              </a:rPr>
              <a:t> Various hackers attempt for guessing our credentials logically- completely unassisted through many types of software tools. These could reveal simple PINs and passwords. For example, passwords like "guest12345".</a:t>
            </a:r>
          </a:p>
          <a:p>
            <a:pPr algn="just">
              <a:buFont typeface="Arial" panose="020B0604020202020204" pitchFamily="34" charset="0"/>
              <a:buChar char="•"/>
            </a:pPr>
            <a:r>
              <a:rPr lang="en-US" b="1" i="0" dirty="0">
                <a:solidFill>
                  <a:srgbClr val="000000"/>
                </a:solidFill>
                <a:effectLst/>
                <a:latin typeface="inter-bold"/>
              </a:rPr>
              <a:t>Dictionary Attacks:</a:t>
            </a:r>
            <a:r>
              <a:rPr lang="en-US" b="0" i="0" dirty="0">
                <a:solidFill>
                  <a:srgbClr val="000000"/>
                </a:solidFill>
                <a:effectLst/>
                <a:latin typeface="inter-regular"/>
              </a:rPr>
              <a:t> The hacker selects a target and executes feasible passwords against the username within the standard attack. These are called dictionary attacks. These attacks are the most common attacks in brute force attacks. Often, these are used as the necessary element for password cracking. A few hackers execute from augment words, unabridged dictionaries, etc.</a:t>
            </a:r>
          </a:p>
          <a:p>
            <a:pPr algn="just">
              <a:buFont typeface="Arial" panose="020B0604020202020204" pitchFamily="34" charset="0"/>
              <a:buChar char="•"/>
            </a:pPr>
            <a:r>
              <a:rPr lang="en-US" b="1" i="0" dirty="0">
                <a:solidFill>
                  <a:srgbClr val="000000"/>
                </a:solidFill>
                <a:effectLst/>
                <a:latin typeface="inter-bold"/>
              </a:rPr>
              <a:t>Hybrid Brute Force Attacks:</a:t>
            </a:r>
            <a:r>
              <a:rPr lang="en-US" b="0" i="0" dirty="0">
                <a:solidFill>
                  <a:srgbClr val="000000"/>
                </a:solidFill>
                <a:effectLst/>
                <a:latin typeface="inter-regular"/>
              </a:rPr>
              <a:t> Hybrid attacks can be defined as a combination of brute force attacks and dictionary attacks. These attacks can be used for detecting combo passwords which mix various common words along with some random characters. An example of brute force attacks of this type of nature will include passwords like Spike1234 or NewYork1993.</a:t>
            </a:r>
          </a:p>
          <a:p>
            <a:pPr algn="just">
              <a:buFont typeface="Arial" panose="020B0604020202020204" pitchFamily="34" charset="0"/>
              <a:buChar char="•"/>
            </a:pPr>
            <a:r>
              <a:rPr lang="en-US" b="1" i="0" dirty="0">
                <a:solidFill>
                  <a:srgbClr val="000000"/>
                </a:solidFill>
                <a:effectLst/>
                <a:latin typeface="inter-bold"/>
              </a:rPr>
              <a:t>Reverse Brute Force Attacks:</a:t>
            </a:r>
            <a:r>
              <a:rPr lang="en-US" b="0" i="0" dirty="0">
                <a:solidFill>
                  <a:srgbClr val="000000"/>
                </a:solidFill>
                <a:effectLst/>
                <a:latin typeface="inter-regular"/>
              </a:rPr>
              <a:t> As its name implies, these attacks can reverse the strategy of attacks by beginning with any known password. After that, hackers will find a lot of usernames as far as they detect a match. A lot of criminals begin with some cracked password that is available online through existing breaches of data.</a:t>
            </a:r>
          </a:p>
          <a:p>
            <a:pPr algn="just">
              <a:buFont typeface="Arial" panose="020B0604020202020204" pitchFamily="34" charset="0"/>
              <a:buChar char="•"/>
            </a:pPr>
            <a:r>
              <a:rPr lang="en-US" b="1" i="0" dirty="0">
                <a:solidFill>
                  <a:srgbClr val="000000"/>
                </a:solidFill>
                <a:effectLst/>
                <a:latin typeface="inter-bold"/>
              </a:rPr>
              <a:t>Credential Stuffing:</a:t>
            </a:r>
            <a:r>
              <a:rPr lang="en-US" b="0" i="0" dirty="0">
                <a:solidFill>
                  <a:srgbClr val="000000"/>
                </a:solidFill>
                <a:effectLst/>
                <a:latin typeface="inter-regular"/>
              </a:rPr>
              <a:t> When the hackers have a combo of username-password working for only a single website, they will try this combo on other websites also. Since the user has been acknowledged for reusing the login data across various websites, they're the targets of any attack like credential stuffing attacks.</a:t>
            </a:r>
          </a:p>
          <a:p>
            <a:endParaRPr lang="en-IN" dirty="0"/>
          </a:p>
        </p:txBody>
      </p:sp>
      <p:sp>
        <p:nvSpPr>
          <p:cNvPr id="3" name="Title 2">
            <a:extLst>
              <a:ext uri="{FF2B5EF4-FFF2-40B4-BE49-F238E27FC236}">
                <a16:creationId xmlns:a16="http://schemas.microsoft.com/office/drawing/2014/main" id="{84B7794E-FAA6-63FA-60EC-AF7D85AF3E3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126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89DF32-51FD-6B24-BE1D-D0DACA1CF061}"/>
              </a:ext>
            </a:extLst>
          </p:cNvPr>
          <p:cNvPicPr>
            <a:picLocks noGrp="1" noChangeAspect="1"/>
          </p:cNvPicPr>
          <p:nvPr>
            <p:ph idx="1"/>
          </p:nvPr>
        </p:nvPicPr>
        <p:blipFill>
          <a:blip r:embed="rId2"/>
          <a:stretch>
            <a:fillRect/>
          </a:stretch>
        </p:blipFill>
        <p:spPr>
          <a:xfrm>
            <a:off x="217373" y="960698"/>
            <a:ext cx="2657846" cy="4334480"/>
          </a:xfrm>
        </p:spPr>
      </p:pic>
      <p:sp>
        <p:nvSpPr>
          <p:cNvPr id="3" name="Title 2">
            <a:extLst>
              <a:ext uri="{FF2B5EF4-FFF2-40B4-BE49-F238E27FC236}">
                <a16:creationId xmlns:a16="http://schemas.microsoft.com/office/drawing/2014/main" id="{E8220473-DB00-19F2-9DBB-38279836F4CD}"/>
              </a:ext>
            </a:extLst>
          </p:cNvPr>
          <p:cNvSpPr>
            <a:spLocks noGrp="1"/>
          </p:cNvSpPr>
          <p:nvPr>
            <p:ph type="title"/>
          </p:nvPr>
        </p:nvSpPr>
        <p:spPr/>
        <p:txBody>
          <a:bodyPr/>
          <a:lstStyle/>
          <a:p>
            <a:r>
              <a:rPr lang="en-IN" b="0" i="0" dirty="0">
                <a:solidFill>
                  <a:srgbClr val="610B38"/>
                </a:solidFill>
                <a:effectLst/>
                <a:latin typeface="erdana"/>
              </a:rPr>
              <a:t>Brute Force Attack Prevention</a:t>
            </a:r>
            <a:br>
              <a:rPr lang="en-IN" b="0" i="0" dirty="0">
                <a:solidFill>
                  <a:srgbClr val="610B38"/>
                </a:solidFill>
                <a:effectLst/>
                <a:latin typeface="erdana"/>
              </a:rPr>
            </a:br>
            <a:endParaRPr lang="en-IN" dirty="0"/>
          </a:p>
        </p:txBody>
      </p:sp>
      <p:sp>
        <p:nvSpPr>
          <p:cNvPr id="7" name="TextBox 6">
            <a:extLst>
              <a:ext uri="{FF2B5EF4-FFF2-40B4-BE49-F238E27FC236}">
                <a16:creationId xmlns:a16="http://schemas.microsoft.com/office/drawing/2014/main" id="{E4BB2A73-BE4C-7CBC-2DEA-C5F3B2E2708C}"/>
              </a:ext>
            </a:extLst>
          </p:cNvPr>
          <p:cNvSpPr txBox="1"/>
          <p:nvPr/>
        </p:nvSpPr>
        <p:spPr>
          <a:xfrm>
            <a:off x="3041248" y="609951"/>
            <a:ext cx="9150752" cy="485543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i="0" dirty="0">
                <a:solidFill>
                  <a:srgbClr val="000000"/>
                </a:solidFill>
                <a:effectLst/>
                <a:latin typeface="inter-bold"/>
              </a:rPr>
              <a:t>Additional Password Complexity:</a:t>
            </a:r>
            <a:r>
              <a:rPr lang="en-US" sz="1600" b="0" i="0" dirty="0">
                <a:solidFill>
                  <a:srgbClr val="000000"/>
                </a:solidFill>
                <a:effectLst/>
                <a:latin typeface="inter-regular"/>
              </a:rPr>
              <a:t> This technique will make the procedure of guessing any password take longer significantly. A few websites will need an 8-16 characters password along with at least a number or letter with special characters (like "."). Some websites will not allow any user to include their ID, username, or name in the passwords.</a:t>
            </a:r>
          </a:p>
          <a:p>
            <a:pPr marL="285750" indent="-285750" algn="just">
              <a:lnSpc>
                <a:spcPct val="150000"/>
              </a:lnSpc>
              <a:buFont typeface="Arial" panose="020B0604020202020204" pitchFamily="34" charset="0"/>
              <a:buChar char="•"/>
            </a:pPr>
            <a:r>
              <a:rPr lang="en-US" sz="1600" b="1" i="0" dirty="0">
                <a:solidFill>
                  <a:srgbClr val="000000"/>
                </a:solidFill>
                <a:effectLst/>
                <a:latin typeface="inter-bold"/>
              </a:rPr>
              <a:t>Login Attempts:</a:t>
            </a:r>
            <a:r>
              <a:rPr lang="en-US" sz="1600" b="0" i="0" dirty="0">
                <a:solidFill>
                  <a:srgbClr val="000000"/>
                </a:solidFill>
                <a:effectLst/>
                <a:latin typeface="inter-regular"/>
              </a:rPr>
              <a:t> Additional login attempts will block out the users for any specified time amount that exceeds any specified attempts amount in inputting usernames/passwords.</a:t>
            </a:r>
          </a:p>
          <a:p>
            <a:pPr marL="285750" indent="-285750" algn="just">
              <a:lnSpc>
                <a:spcPct val="150000"/>
              </a:lnSpc>
              <a:buFont typeface="Arial" panose="020B0604020202020204" pitchFamily="34" charset="0"/>
              <a:buChar char="•"/>
            </a:pPr>
            <a:r>
              <a:rPr lang="en-US" sz="1600" b="1" i="0" dirty="0">
                <a:solidFill>
                  <a:srgbClr val="000000"/>
                </a:solidFill>
                <a:effectLst/>
                <a:latin typeface="inter-bold"/>
              </a:rPr>
              <a:t>Captchas:</a:t>
            </a:r>
            <a:r>
              <a:rPr lang="en-US" sz="1600" b="0" i="0" dirty="0">
                <a:solidFill>
                  <a:srgbClr val="000000"/>
                </a:solidFill>
                <a:effectLst/>
                <a:latin typeface="inter-regular"/>
              </a:rPr>
              <a:t> There are some boxes in these captchas. These boxes will display warped text and confirms to the user what the text within the box is. It will prevent bots from running various automated scripts that will appear within the brute force attacks, although being easy for humans to pass by.</a:t>
            </a:r>
          </a:p>
          <a:p>
            <a:pPr marL="285750" indent="-285750" algn="just">
              <a:lnSpc>
                <a:spcPct val="150000"/>
              </a:lnSpc>
              <a:buFont typeface="Arial" panose="020B0604020202020204" pitchFamily="34" charset="0"/>
              <a:buChar char="•"/>
            </a:pPr>
            <a:r>
              <a:rPr lang="en-US" sz="1600" b="1" i="0" dirty="0">
                <a:solidFill>
                  <a:srgbClr val="000000"/>
                </a:solidFill>
                <a:effectLst/>
                <a:latin typeface="inter-bold"/>
              </a:rPr>
              <a:t>Two-Factor Authentication:</a:t>
            </a:r>
            <a:r>
              <a:rPr lang="en-US" sz="1600" b="0" i="0" dirty="0">
                <a:solidFill>
                  <a:srgbClr val="000000"/>
                </a:solidFill>
                <a:effectLst/>
                <a:latin typeface="inter-regular"/>
              </a:rPr>
              <a:t> It will add a security layer to the main authentication form. Two-Factor authentication needs two authentication forms. For example, for singing into a new Apple device, the users will have to put within the Apple ID with the six-digit code, i.e., shown on other devices marked as trusted previously.</a:t>
            </a:r>
          </a:p>
        </p:txBody>
      </p:sp>
    </p:spTree>
    <p:extLst>
      <p:ext uri="{BB962C8B-B14F-4D97-AF65-F5344CB8AC3E}">
        <p14:creationId xmlns:p14="http://schemas.microsoft.com/office/powerpoint/2010/main" val="195342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1DF77-6D2D-0CB3-5C91-BACDE02AA063}"/>
              </a:ext>
            </a:extLst>
          </p:cNvPr>
          <p:cNvPicPr>
            <a:picLocks noChangeAspect="1"/>
          </p:cNvPicPr>
          <p:nvPr/>
        </p:nvPicPr>
        <p:blipFill rotWithShape="1">
          <a:blip r:embed="rId2"/>
          <a:srcRect l="33215" t="43666" r="37662" b="19501"/>
          <a:stretch/>
        </p:blipFill>
        <p:spPr>
          <a:xfrm>
            <a:off x="520390" y="-231202"/>
            <a:ext cx="8824332" cy="6572481"/>
          </a:xfrm>
          <a:prstGeom prst="rect">
            <a:avLst/>
          </a:prstGeom>
        </p:spPr>
      </p:pic>
      <p:sp>
        <p:nvSpPr>
          <p:cNvPr id="7" name="TextBox 6">
            <a:extLst>
              <a:ext uri="{FF2B5EF4-FFF2-40B4-BE49-F238E27FC236}">
                <a16:creationId xmlns:a16="http://schemas.microsoft.com/office/drawing/2014/main" id="{DFFB31B2-8A48-8ECD-26D7-1D9ADEDAAC81}"/>
              </a:ext>
            </a:extLst>
          </p:cNvPr>
          <p:cNvSpPr txBox="1"/>
          <p:nvPr/>
        </p:nvSpPr>
        <p:spPr>
          <a:xfrm>
            <a:off x="9946888" y="2458173"/>
            <a:ext cx="6110868" cy="3330399"/>
          </a:xfrm>
          <a:prstGeom prst="rect">
            <a:avLst/>
          </a:prstGeom>
          <a:noFill/>
        </p:spPr>
        <p:txBody>
          <a:bodyPr wrap="square">
            <a:spAutoFit/>
          </a:bodyPr>
          <a:lstStyle/>
          <a:p>
            <a:pPr algn="l">
              <a:lnSpc>
                <a:spcPct val="200000"/>
              </a:lnSpc>
            </a:pPr>
            <a:r>
              <a:rPr lang="en-IN" b="1" i="0" dirty="0">
                <a:solidFill>
                  <a:srgbClr val="212529"/>
                </a:solidFill>
                <a:effectLst/>
                <a:latin typeface="Roboto Slab"/>
              </a:rPr>
              <a:t>Metasploit</a:t>
            </a:r>
          </a:p>
          <a:p>
            <a:pPr algn="l">
              <a:lnSpc>
                <a:spcPct val="200000"/>
              </a:lnSpc>
            </a:pPr>
            <a:r>
              <a:rPr lang="en-IN" b="1" i="0" dirty="0">
                <a:solidFill>
                  <a:srgbClr val="212529"/>
                </a:solidFill>
                <a:effectLst/>
                <a:latin typeface="Roboto Slab"/>
              </a:rPr>
              <a:t>THC Hydra</a:t>
            </a:r>
          </a:p>
          <a:p>
            <a:pPr algn="l">
              <a:lnSpc>
                <a:spcPct val="200000"/>
              </a:lnSpc>
            </a:pPr>
            <a:r>
              <a:rPr lang="en-IN" b="1" dirty="0">
                <a:solidFill>
                  <a:srgbClr val="212529"/>
                </a:solidFill>
                <a:latin typeface="Roboto Slab"/>
              </a:rPr>
              <a:t>John the ripper</a:t>
            </a:r>
          </a:p>
          <a:p>
            <a:pPr algn="l">
              <a:lnSpc>
                <a:spcPct val="200000"/>
              </a:lnSpc>
            </a:pPr>
            <a:r>
              <a:rPr lang="en-IN" b="1" i="0" dirty="0" err="1">
                <a:solidFill>
                  <a:srgbClr val="212529"/>
                </a:solidFill>
                <a:effectLst/>
                <a:latin typeface="Roboto Slab"/>
              </a:rPr>
              <a:t>Aircrack</a:t>
            </a:r>
            <a:r>
              <a:rPr lang="en-IN" b="1" i="0" dirty="0">
                <a:solidFill>
                  <a:srgbClr val="212529"/>
                </a:solidFill>
                <a:effectLst/>
                <a:latin typeface="Roboto Slab"/>
              </a:rPr>
              <a:t>-ng</a:t>
            </a:r>
          </a:p>
          <a:p>
            <a:pPr algn="l">
              <a:lnSpc>
                <a:spcPct val="200000"/>
              </a:lnSpc>
            </a:pPr>
            <a:r>
              <a:rPr lang="en-IN" b="1" dirty="0">
                <a:solidFill>
                  <a:srgbClr val="212529"/>
                </a:solidFill>
                <a:latin typeface="Roboto Slab"/>
              </a:rPr>
              <a:t>Hydra</a:t>
            </a:r>
          </a:p>
          <a:p>
            <a:pPr algn="l">
              <a:lnSpc>
                <a:spcPct val="200000"/>
              </a:lnSpc>
            </a:pPr>
            <a:r>
              <a:rPr lang="en-IN" b="1" i="0" dirty="0">
                <a:solidFill>
                  <a:srgbClr val="212529"/>
                </a:solidFill>
                <a:effectLst/>
                <a:latin typeface="Roboto Slab"/>
              </a:rPr>
              <a:t>Medusa</a:t>
            </a:r>
          </a:p>
        </p:txBody>
      </p:sp>
    </p:spTree>
    <p:extLst>
      <p:ext uri="{BB962C8B-B14F-4D97-AF65-F5344CB8AC3E}">
        <p14:creationId xmlns:p14="http://schemas.microsoft.com/office/powerpoint/2010/main" val="84789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5782</TotalTime>
  <Words>682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Calibri Light</vt:lpstr>
      <vt:lpstr>erdana</vt:lpstr>
      <vt:lpstr>Franklin Gothic Medium</vt:lpstr>
      <vt:lpstr>Georgia</vt:lpstr>
      <vt:lpstr>inter-bold</vt:lpstr>
      <vt:lpstr>inter-regular</vt:lpstr>
      <vt:lpstr>Roboto Slab</vt:lpstr>
      <vt:lpstr>Times New Roman</vt:lpstr>
      <vt:lpstr>Office Theme</vt:lpstr>
      <vt:lpstr>PowerPoint Presentation</vt:lpstr>
      <vt:lpstr>Brute Force- Definition </vt:lpstr>
      <vt:lpstr>Brute Force Attack Working </vt:lpstr>
      <vt:lpstr>Types of Brute Force Attack </vt:lpstr>
      <vt:lpstr>PowerPoint Presentation</vt:lpstr>
      <vt:lpstr>Brute Force Attack Prevention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S Abhishek-AM.EN.U4CSE19147</cp:lastModifiedBy>
  <cp:revision>224</cp:revision>
  <dcterms:created xsi:type="dcterms:W3CDTF">2021-03-13T15:07:52Z</dcterms:created>
  <dcterms:modified xsi:type="dcterms:W3CDTF">2022-10-11T06:49:43Z</dcterms:modified>
</cp:coreProperties>
</file>