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22"/>
  </p:notesMasterIdLst>
  <p:sldIdLst>
    <p:sldId id="256" r:id="rId2"/>
    <p:sldId id="266" r:id="rId3"/>
    <p:sldId id="258" r:id="rId4"/>
    <p:sldId id="261" r:id="rId5"/>
    <p:sldId id="262" r:id="rId6"/>
    <p:sldId id="259" r:id="rId7"/>
    <p:sldId id="279" r:id="rId8"/>
    <p:sldId id="263" r:id="rId9"/>
    <p:sldId id="264" r:id="rId10"/>
    <p:sldId id="265" r:id="rId11"/>
    <p:sldId id="276" r:id="rId12"/>
    <p:sldId id="274" r:id="rId13"/>
    <p:sldId id="280" r:id="rId14"/>
    <p:sldId id="270" r:id="rId15"/>
    <p:sldId id="271" r:id="rId16"/>
    <p:sldId id="277" r:id="rId17"/>
    <p:sldId id="281" r:id="rId18"/>
    <p:sldId id="278" r:id="rId19"/>
    <p:sldId id="275"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ayanan R S" initials="NRS" lastIdx="1" clrIdx="0">
    <p:extLst>
      <p:ext uri="{19B8F6BF-5375-455C-9EA6-DF929625EA0E}">
        <p15:presenceInfo xmlns:p15="http://schemas.microsoft.com/office/powerpoint/2012/main" userId="S::sathyanarayanan@am.amrita.edu::85b18620-3ad0-4fd0-b555-7193d32f2c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FA357-01A0-442D-91ED-8F4AB5811AF4}"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21A34-173F-49E6-88A5-52F3D1395276}" type="slidenum">
              <a:rPr lang="en-US" smtClean="0"/>
              <a:t>‹#›</a:t>
            </a:fld>
            <a:endParaRPr lang="en-US"/>
          </a:p>
        </p:txBody>
      </p:sp>
    </p:spTree>
    <p:extLst>
      <p:ext uri="{BB962C8B-B14F-4D97-AF65-F5344CB8AC3E}">
        <p14:creationId xmlns:p14="http://schemas.microsoft.com/office/powerpoint/2010/main" val="3052336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321A34-173F-49E6-88A5-52F3D1395276}" type="slidenum">
              <a:rPr lang="en-US" smtClean="0"/>
              <a:t>1</a:t>
            </a:fld>
            <a:endParaRPr lang="en-US"/>
          </a:p>
        </p:txBody>
      </p:sp>
    </p:spTree>
    <p:extLst>
      <p:ext uri="{BB962C8B-B14F-4D97-AF65-F5344CB8AC3E}">
        <p14:creationId xmlns:p14="http://schemas.microsoft.com/office/powerpoint/2010/main" val="38080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21A34-173F-49E6-88A5-52F3D1395276}" type="slidenum">
              <a:rPr lang="en-US" smtClean="0"/>
              <a:t>3</a:t>
            </a:fld>
            <a:endParaRPr lang="en-US"/>
          </a:p>
        </p:txBody>
      </p:sp>
    </p:spTree>
    <p:extLst>
      <p:ext uri="{BB962C8B-B14F-4D97-AF65-F5344CB8AC3E}">
        <p14:creationId xmlns:p14="http://schemas.microsoft.com/office/powerpoint/2010/main" val="222180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321A34-173F-49E6-88A5-52F3D1395276}" type="slidenum">
              <a:rPr lang="en-US" smtClean="0"/>
              <a:t>5</a:t>
            </a:fld>
            <a:endParaRPr lang="en-US"/>
          </a:p>
        </p:txBody>
      </p:sp>
    </p:spTree>
    <p:extLst>
      <p:ext uri="{BB962C8B-B14F-4D97-AF65-F5344CB8AC3E}">
        <p14:creationId xmlns:p14="http://schemas.microsoft.com/office/powerpoint/2010/main" val="349992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6141BDD-DC50-4F98-9705-37E50957BECF}" type="datetime1">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33163605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47B3C-5C3E-4629-8A36-B98146983B03}"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915412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4C2AC2-EB3D-4605-9117-D4943FCD2E79}" type="datetime1">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91335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D56E4-3287-4894-8776-F6581A4C0473}" type="datetime1">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366077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13B3618-1AD5-413F-B1DB-EFE601C95737}" type="datetime1">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6721940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73B45B-8A11-4E66-A2F4-8C08187C1055}" type="datetime1">
              <a:rPr lang="en-US" smtClean="0"/>
              <a:t>1/25/2021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169103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14E241E-8939-4A27-92A7-9F4E4238EC30}" type="datetime1">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39671-5E5D-4FBA-AFD2-02735E5FA9A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4375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55CA7-759B-485D-952B-BC0DF31A61A1}" type="datetime1">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165482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0C6E2-F9FE-4D41-9F0C-2DE03D3405A3}" type="datetime1">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1336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3FC0952-319D-4F6B-935C-804A8F78D13C}" type="datetime1">
              <a:rPr lang="en-US" smtClean="0"/>
              <a:t>1/25/2021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324397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F46E365-01DF-4B6A-9646-BAA601C8E3BF}" type="datetime1">
              <a:rPr lang="en-US" smtClean="0"/>
              <a:t>1/25/2021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1C39671-5E5D-4FBA-AFD2-02735E5FA9AC}" type="slidenum">
              <a:rPr lang="en-US" smtClean="0"/>
              <a:t>‹#›</a:t>
            </a:fld>
            <a:endParaRPr lang="en-US"/>
          </a:p>
        </p:txBody>
      </p:sp>
    </p:spTree>
    <p:extLst>
      <p:ext uri="{BB962C8B-B14F-4D97-AF65-F5344CB8AC3E}">
        <p14:creationId xmlns:p14="http://schemas.microsoft.com/office/powerpoint/2010/main" val="26880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9D8F6F0-CBB4-46DD-B1FE-F5D191106555}" type="datetime1">
              <a:rPr lang="en-US" smtClean="0"/>
              <a:t>1/25/2021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1C39671-5E5D-4FBA-AFD2-02735E5FA9AC}" type="slidenum">
              <a:rPr lang="en-US" smtClean="0"/>
              <a:t>‹#›</a:t>
            </a:fld>
            <a:endParaRPr lang="en-US"/>
          </a:p>
        </p:txBody>
      </p:sp>
    </p:spTree>
    <p:extLst>
      <p:ext uri="{BB962C8B-B14F-4D97-AF65-F5344CB8AC3E}">
        <p14:creationId xmlns:p14="http://schemas.microsoft.com/office/powerpoint/2010/main" val="167865942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2386744"/>
            <a:ext cx="5925310" cy="1645920"/>
          </a:xfrm>
        </p:spPr>
        <p:txBody>
          <a:bodyPr>
            <a:normAutofit/>
          </a:bodyPr>
          <a:lstStyle/>
          <a:p>
            <a:r>
              <a:rPr lang="en-US" dirty="0">
                <a:latin typeface="Times New Roman" panose="02020603050405020304" pitchFamily="18" charset="0"/>
                <a:cs typeface="Times New Roman" panose="02020603050405020304" pitchFamily="18" charset="0"/>
              </a:rPr>
              <a:t>Calendars</a:t>
            </a:r>
          </a:p>
        </p:txBody>
      </p:sp>
      <p:sp>
        <p:nvSpPr>
          <p:cNvPr id="28" name="Rectangle 27">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10" descr="Calendar">
            <a:extLst>
              <a:ext uri="{FF2B5EF4-FFF2-40B4-BE49-F238E27FC236}">
                <a16:creationId xmlns:a16="http://schemas.microsoft.com/office/drawing/2014/main" id="{F41A7C91-E859-4CDA-8CBC-80C46B52DE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0811" y="1749171"/>
            <a:ext cx="3044952" cy="3044952"/>
          </a:xfrm>
          <a:prstGeom prst="rect">
            <a:avLst/>
          </a:prstGeom>
        </p:spPr>
      </p:pic>
      <p:sp>
        <p:nvSpPr>
          <p:cNvPr id="3" name="Date Placeholder 2">
            <a:extLst>
              <a:ext uri="{FF2B5EF4-FFF2-40B4-BE49-F238E27FC236}">
                <a16:creationId xmlns:a16="http://schemas.microsoft.com/office/drawing/2014/main" id="{EFFDA2A0-DB60-4E8D-8162-D864256A233E}"/>
              </a:ext>
            </a:extLst>
          </p:cNvPr>
          <p:cNvSpPr>
            <a:spLocks noGrp="1"/>
          </p:cNvSpPr>
          <p:nvPr>
            <p:ph type="dt" sz="half" idx="10"/>
          </p:nvPr>
        </p:nvSpPr>
        <p:spPr/>
        <p:txBody>
          <a:bodyPr/>
          <a:lstStyle/>
          <a:p>
            <a:fld id="{425222E0-1D7A-45AC-9177-5A6431A42AFC}" type="datetime1">
              <a:rPr lang="en-US" smtClean="0"/>
              <a:t>1/25/2021</a:t>
            </a:fld>
            <a:endParaRPr lang="en-US"/>
          </a:p>
        </p:txBody>
      </p:sp>
      <p:sp>
        <p:nvSpPr>
          <p:cNvPr id="5" name="Slide Number Placeholder 4">
            <a:extLst>
              <a:ext uri="{FF2B5EF4-FFF2-40B4-BE49-F238E27FC236}">
                <a16:creationId xmlns:a16="http://schemas.microsoft.com/office/drawing/2014/main" id="{ED43ADEC-2940-45B6-B1C2-7E42FF1BEB24}"/>
              </a:ext>
            </a:extLst>
          </p:cNvPr>
          <p:cNvSpPr>
            <a:spLocks noGrp="1"/>
          </p:cNvSpPr>
          <p:nvPr>
            <p:ph type="sldNum" sz="quarter" idx="12"/>
          </p:nvPr>
        </p:nvSpPr>
        <p:spPr/>
        <p:txBody>
          <a:bodyPr/>
          <a:lstStyle/>
          <a:p>
            <a:fld id="{41C39671-5E5D-4FBA-AFD2-02735E5FA9AC}" type="slidenum">
              <a:rPr lang="en-US" smtClean="0"/>
              <a:t>1</a:t>
            </a:fld>
            <a:endParaRPr lang="en-US"/>
          </a:p>
        </p:txBody>
      </p:sp>
    </p:spTree>
    <p:extLst>
      <p:ext uri="{BB962C8B-B14F-4D97-AF65-F5344CB8AC3E}">
        <p14:creationId xmlns:p14="http://schemas.microsoft.com/office/powerpoint/2010/main" val="285185551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Example 4</a:t>
            </a:r>
            <a:r>
              <a:rPr lang="en-US" sz="3000" dirty="0">
                <a:solidFill>
                  <a:srgbClr val="FFFFFF"/>
                </a:solidFill>
                <a:latin typeface="Times New Roman" panose="02020603050405020304" pitchFamily="18" charset="0"/>
                <a:cs typeface="Times New Roman" panose="02020603050405020304" pitchFamily="18" charset="0"/>
              </a:rPr>
              <a:t> </a:t>
            </a:r>
          </a:p>
        </p:txBody>
      </p:sp>
      <p:sp>
        <p:nvSpPr>
          <p:cNvPr id="5" name="Content Placeholder 4"/>
          <p:cNvSpPr>
            <a:spLocks noGrp="1"/>
          </p:cNvSpPr>
          <p:nvPr>
            <p:ph idx="1"/>
          </p:nvPr>
        </p:nvSpPr>
        <p:spPr>
          <a:xfrm>
            <a:off x="5232805" y="506437"/>
            <a:ext cx="6471648" cy="6077243"/>
          </a:xfrm>
        </p:spPr>
        <p:txBody>
          <a:bodyPr anchor="ctr">
            <a:noAutofit/>
          </a:bodyPr>
          <a:lstStyle/>
          <a:p>
            <a:pPr marL="0" indent="0">
              <a:lnSpc>
                <a:spcPct val="90000"/>
              </a:lnSpc>
              <a:buNone/>
            </a:pPr>
            <a:r>
              <a:rPr lang="en-US" sz="2200" dirty="0">
                <a:latin typeface="+mj-lt"/>
                <a:cs typeface="Times New Roman" panose="02020603050405020304" pitchFamily="18" charset="0"/>
              </a:rPr>
              <a:t>Find the day of the week we got independence?</a:t>
            </a:r>
          </a:p>
          <a:p>
            <a:pPr marL="0" indent="0">
              <a:lnSpc>
                <a:spcPct val="90000"/>
              </a:lnSpc>
              <a:buNone/>
            </a:pPr>
            <a:r>
              <a:rPr lang="en-US" sz="2200" dirty="0">
                <a:latin typeface="+mj-lt"/>
                <a:cs typeface="Times New Roman" panose="02020603050405020304" pitchFamily="18" charset="0"/>
              </a:rPr>
              <a:t>i.e. to calculate the number of odd days from 01.01.0001 to 15</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Aug 1947.</a:t>
            </a:r>
          </a:p>
          <a:p>
            <a:pPr marL="0" indent="0">
              <a:lnSpc>
                <a:spcPct val="90000"/>
              </a:lnSpc>
              <a:buNone/>
            </a:pPr>
            <a:r>
              <a:rPr lang="en-US" sz="2200" dirty="0">
                <a:latin typeface="+mj-lt"/>
                <a:cs typeface="Times New Roman" panose="02020603050405020304" pitchFamily="18" charset="0"/>
              </a:rPr>
              <a:t>So 1946 complete years + Jan to Aug 15</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of 1947.</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i.e. 1600 years + 300 years + 46 years + Jan + Feb +</a:t>
            </a:r>
          </a:p>
          <a:p>
            <a:pPr marL="0" indent="0">
              <a:lnSpc>
                <a:spcPct val="90000"/>
              </a:lnSpc>
              <a:buNone/>
            </a:pPr>
            <a:r>
              <a:rPr lang="en-US" sz="2200" dirty="0">
                <a:latin typeface="+mj-lt"/>
                <a:cs typeface="Times New Roman" panose="02020603050405020304" pitchFamily="18" charset="0"/>
              </a:rPr>
              <a:t>       	</a:t>
            </a:r>
            <a:r>
              <a:rPr lang="en-US" sz="2200" dirty="0">
                <a:cs typeface="Times New Roman" panose="02020603050405020304" pitchFamily="18" charset="0"/>
              </a:rPr>
              <a:t>↓</a:t>
            </a:r>
            <a:r>
              <a:rPr lang="en-US" sz="2200" dirty="0">
                <a:latin typeface="+mj-lt"/>
                <a:cs typeface="Times New Roman" panose="02020603050405020304" pitchFamily="18" charset="0"/>
              </a:rPr>
              <a:t>	     </a:t>
            </a:r>
            <a:r>
              <a:rPr lang="en-US" sz="2200" dirty="0">
                <a:cs typeface="Times New Roman" panose="02020603050405020304" pitchFamily="18" charset="0"/>
              </a:rPr>
              <a:t>↓ 		↓ 	 ↓       ↓ 	(0)	    (1)              (1)         (3)    (0)  	</a:t>
            </a: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Mar + Apr + May </a:t>
            </a:r>
            <a:r>
              <a:rPr lang="en-US" sz="2200" dirty="0">
                <a:cs typeface="Times New Roman" panose="02020603050405020304" pitchFamily="18" charset="0"/>
              </a:rPr>
              <a:t>+ Jun + Jul + Aug 15</a:t>
            </a:r>
            <a:r>
              <a:rPr lang="en-US" sz="2200" baseline="30000" dirty="0">
                <a:cs typeface="Times New Roman" panose="02020603050405020304" pitchFamily="18" charset="0"/>
              </a:rPr>
              <a:t>th</a:t>
            </a:r>
          </a:p>
          <a:p>
            <a:pPr marL="0" indent="0">
              <a:lnSpc>
                <a:spcPct val="90000"/>
              </a:lnSpc>
              <a:buNone/>
            </a:pPr>
            <a:r>
              <a:rPr lang="en-US" sz="2200" dirty="0">
                <a:cs typeface="Times New Roman" panose="02020603050405020304" pitchFamily="18" charset="0"/>
              </a:rPr>
              <a:t>↓</a:t>
            </a:r>
            <a:r>
              <a:rPr lang="en-US" sz="2200" dirty="0">
                <a:latin typeface="+mj-lt"/>
                <a:cs typeface="Times New Roman" panose="02020603050405020304" pitchFamily="18" charset="0"/>
              </a:rPr>
              <a:t>         ↓        ↓         ↓</a:t>
            </a:r>
            <a:r>
              <a:rPr lang="en-US" sz="2200" dirty="0">
                <a:cs typeface="Times New Roman" panose="02020603050405020304" pitchFamily="18" charset="0"/>
              </a:rPr>
              <a:t>     ↓        ↓</a:t>
            </a: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(3)      (2)      (3)</a:t>
            </a:r>
            <a:r>
              <a:rPr lang="en-US" sz="2200" dirty="0">
                <a:cs typeface="Times New Roman" panose="02020603050405020304" pitchFamily="18" charset="0"/>
              </a:rPr>
              <a:t>      (2)   (3)     (1)</a:t>
            </a: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Total 19 odd days, i.e. 5 odd days, therefore Friday.</a:t>
            </a:r>
          </a:p>
        </p:txBody>
      </p:sp>
      <p:sp>
        <p:nvSpPr>
          <p:cNvPr id="3" name="Slide Number Placeholder 2">
            <a:extLst>
              <a:ext uri="{FF2B5EF4-FFF2-40B4-BE49-F238E27FC236}">
                <a16:creationId xmlns:a16="http://schemas.microsoft.com/office/drawing/2014/main" id="{21CB098A-D7F2-439F-BEA7-DB026F8A0941}"/>
              </a:ext>
            </a:extLst>
          </p:cNvPr>
          <p:cNvSpPr>
            <a:spLocks noGrp="1"/>
          </p:cNvSpPr>
          <p:nvPr>
            <p:ph type="sldNum" sz="quarter" idx="12"/>
          </p:nvPr>
        </p:nvSpPr>
        <p:spPr/>
        <p:txBody>
          <a:bodyPr/>
          <a:lstStyle/>
          <a:p>
            <a:fld id="{41C39671-5E5D-4FBA-AFD2-02735E5FA9AC}" type="slidenum">
              <a:rPr lang="en-US" smtClean="0"/>
              <a:t>10</a:t>
            </a:fld>
            <a:endParaRPr lang="en-US"/>
          </a:p>
        </p:txBody>
      </p:sp>
      <p:sp>
        <p:nvSpPr>
          <p:cNvPr id="2" name="Date Placeholder 1">
            <a:extLst>
              <a:ext uri="{FF2B5EF4-FFF2-40B4-BE49-F238E27FC236}">
                <a16:creationId xmlns:a16="http://schemas.microsoft.com/office/drawing/2014/main" id="{D2390D70-B12C-4CF3-8759-0072606D45CB}"/>
              </a:ext>
            </a:extLst>
          </p:cNvPr>
          <p:cNvSpPr>
            <a:spLocks noGrp="1"/>
          </p:cNvSpPr>
          <p:nvPr>
            <p:ph type="dt" sz="half" idx="10"/>
          </p:nvPr>
        </p:nvSpPr>
        <p:spPr/>
        <p:txBody>
          <a:bodyPr/>
          <a:lstStyle/>
          <a:p>
            <a:fld id="{EDF6C050-A9BB-476C-82BF-2EBAB38541B0}" type="datetime1">
              <a:rPr lang="en-US" smtClean="0"/>
              <a:t>1/25/2021</a:t>
            </a:fld>
            <a:endParaRPr lang="en-US"/>
          </a:p>
        </p:txBody>
      </p:sp>
    </p:spTree>
    <p:extLst>
      <p:ext uri="{BB962C8B-B14F-4D97-AF65-F5344CB8AC3E}">
        <p14:creationId xmlns:p14="http://schemas.microsoft.com/office/powerpoint/2010/main" val="163056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1000"/>
                                        <p:tgtEl>
                                          <p:spTgt spid="5">
                                            <p:txEl>
                                              <p:pRg st="8" end="8"/>
                                            </p:txEl>
                                          </p:spTgt>
                                        </p:tgtEl>
                                      </p:cBhvr>
                                    </p:animEffect>
                                    <p:anim calcmode="lin" valueType="num">
                                      <p:cBhvr>
                                        <p:cTn id="4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5">
                                            <p:txEl>
                                              <p:pRg st="9" end="9"/>
                                            </p:txEl>
                                          </p:spTgt>
                                        </p:tgtEl>
                                        <p:attrNameLst>
                                          <p:attrName>style.visibility</p:attrName>
                                        </p:attrNameLst>
                                      </p:cBhvr>
                                      <p:to>
                                        <p:strVal val="visible"/>
                                      </p:to>
                                    </p:set>
                                    <p:animEffect transition="in" filter="fade">
                                      <p:cBhvr>
                                        <p:cTn id="54" dur="1000"/>
                                        <p:tgtEl>
                                          <p:spTgt spid="5">
                                            <p:txEl>
                                              <p:pRg st="9" end="9"/>
                                            </p:txEl>
                                          </p:spTgt>
                                        </p:tgtEl>
                                      </p:cBhvr>
                                    </p:animEffect>
                                    <p:anim calcmode="lin" valueType="num">
                                      <p:cBhvr>
                                        <p:cTn id="55"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cap="none" dirty="0">
                <a:solidFill>
                  <a:srgbClr val="FFFFFF"/>
                </a:solidFill>
              </a:rPr>
              <a:t>Example 5</a:t>
            </a:r>
            <a:r>
              <a:rPr lang="en-IN" sz="3000" dirty="0">
                <a:solidFill>
                  <a:srgbClr val="FFFFFF"/>
                </a:solidFill>
              </a:rPr>
              <a:t> </a:t>
            </a:r>
          </a:p>
        </p:txBody>
      </p:sp>
      <p:sp>
        <p:nvSpPr>
          <p:cNvPr id="3" name="Content Placeholder 2"/>
          <p:cNvSpPr>
            <a:spLocks noGrp="1"/>
          </p:cNvSpPr>
          <p:nvPr>
            <p:ph idx="1"/>
          </p:nvPr>
        </p:nvSpPr>
        <p:spPr>
          <a:xfrm>
            <a:off x="5232804" y="615461"/>
            <a:ext cx="6485583" cy="5627077"/>
          </a:xfrm>
        </p:spPr>
        <p:txBody>
          <a:bodyPr anchor="ctr">
            <a:noAutofit/>
          </a:bodyPr>
          <a:lstStyle/>
          <a:p>
            <a:pPr marL="0" indent="0">
              <a:buNone/>
            </a:pPr>
            <a:r>
              <a:rPr lang="en-US" sz="2200" dirty="0">
                <a:latin typeface="+mj-lt"/>
                <a:cs typeface="Times New Roman" panose="02020603050405020304" pitchFamily="18" charset="0"/>
              </a:rPr>
              <a:t>It was Sunday on Jan 1, 2006. </a:t>
            </a:r>
          </a:p>
          <a:p>
            <a:pPr marL="0" indent="0">
              <a:buNone/>
            </a:pPr>
            <a:r>
              <a:rPr lang="en-US" sz="2200" dirty="0">
                <a:latin typeface="+mj-lt"/>
                <a:cs typeface="Times New Roman" panose="02020603050405020304" pitchFamily="18" charset="0"/>
              </a:rPr>
              <a:t>What was the day of the week Jan 2, 2010? </a:t>
            </a:r>
          </a:p>
          <a:p>
            <a:pPr marL="0" indent="0">
              <a:buNone/>
            </a:pPr>
            <a:r>
              <a:rPr lang="en-US" sz="2200" dirty="0">
                <a:latin typeface="+mj-lt"/>
                <a:cs typeface="Times New Roman" panose="02020603050405020304" pitchFamily="18" charset="0"/>
              </a:rPr>
              <a:t>a. Sun		b. Sat		c. Fri		d. Wed</a:t>
            </a:r>
          </a:p>
          <a:p>
            <a:pPr marL="0" indent="0">
              <a:buNone/>
            </a:pPr>
            <a:endParaRPr lang="en-US" sz="2200" dirty="0">
              <a:latin typeface="+mj-lt"/>
              <a:cs typeface="Times New Roman" panose="02020603050405020304" pitchFamily="18" charset="0"/>
            </a:endParaRPr>
          </a:p>
          <a:p>
            <a:pPr marL="0" indent="0">
              <a:buNone/>
            </a:pPr>
            <a:r>
              <a:rPr lang="en-US" sz="2200" dirty="0">
                <a:latin typeface="+mj-lt"/>
                <a:cs typeface="Times New Roman" panose="02020603050405020304" pitchFamily="18" charset="0"/>
              </a:rPr>
              <a:t>Given Jan 1, 2006 was Sunday.</a:t>
            </a:r>
          </a:p>
          <a:p>
            <a:pPr marL="0" indent="0">
              <a:buNone/>
            </a:pPr>
            <a:r>
              <a:rPr lang="en-US" sz="2200" dirty="0">
                <a:latin typeface="+mj-lt"/>
                <a:cs typeface="Times New Roman" panose="02020603050405020304" pitchFamily="18" charset="0"/>
              </a:rPr>
              <a:t>Number of odd days from the year 2006 to the year 2009 </a:t>
            </a:r>
          </a:p>
          <a:p>
            <a:pPr marL="0" indent="0">
              <a:buNone/>
            </a:pPr>
            <a:r>
              <a:rPr lang="en-US" sz="2200" dirty="0">
                <a:latin typeface="+mj-lt"/>
                <a:cs typeface="Times New Roman" panose="02020603050405020304" pitchFamily="18" charset="0"/>
              </a:rPr>
              <a:t>= (1 + 1 + 2 + 1) = 5 days.</a:t>
            </a:r>
          </a:p>
          <a:p>
            <a:pPr marL="0" indent="0">
              <a:buNone/>
            </a:pPr>
            <a:r>
              <a:rPr lang="en-US" sz="2200" dirty="0">
                <a:latin typeface="+mj-lt"/>
                <a:cs typeface="Times New Roman" panose="02020603050405020304" pitchFamily="18" charset="0"/>
              </a:rPr>
              <a:t>January 1, 2010 was Friday.</a:t>
            </a:r>
          </a:p>
          <a:p>
            <a:pPr marL="0" indent="0">
              <a:buNone/>
            </a:pPr>
            <a:r>
              <a:rPr lang="en-US" sz="2200" dirty="0">
                <a:latin typeface="+mj-lt"/>
                <a:cs typeface="Times New Roman" panose="02020603050405020304" pitchFamily="18" charset="0"/>
              </a:rPr>
              <a:t>Therefore, Jan 2, 2010 must be Saturday.</a:t>
            </a:r>
            <a:endParaRPr lang="en-IN" sz="2200" dirty="0">
              <a:latin typeface="+mj-lt"/>
              <a:cs typeface="Times New Roman" panose="02020603050405020304" pitchFamily="18" charset="0"/>
            </a:endParaRPr>
          </a:p>
          <a:p>
            <a:pPr marL="0" indent="0">
              <a:buNone/>
            </a:pPr>
            <a:endParaRPr lang="en-US" sz="2200" dirty="0"/>
          </a:p>
        </p:txBody>
      </p:sp>
      <p:sp>
        <p:nvSpPr>
          <p:cNvPr id="5" name="Slide Number Placeholder 4">
            <a:extLst>
              <a:ext uri="{FF2B5EF4-FFF2-40B4-BE49-F238E27FC236}">
                <a16:creationId xmlns:a16="http://schemas.microsoft.com/office/drawing/2014/main" id="{2FA22CDB-5DB3-4822-A4FF-201C6546C3AB}"/>
              </a:ext>
            </a:extLst>
          </p:cNvPr>
          <p:cNvSpPr>
            <a:spLocks noGrp="1"/>
          </p:cNvSpPr>
          <p:nvPr>
            <p:ph type="sldNum" sz="quarter" idx="12"/>
          </p:nvPr>
        </p:nvSpPr>
        <p:spPr/>
        <p:txBody>
          <a:bodyPr/>
          <a:lstStyle/>
          <a:p>
            <a:fld id="{41C39671-5E5D-4FBA-AFD2-02735E5FA9AC}" type="slidenum">
              <a:rPr lang="en-US" smtClean="0"/>
              <a:t>11</a:t>
            </a:fld>
            <a:endParaRPr lang="en-US"/>
          </a:p>
        </p:txBody>
      </p:sp>
      <p:sp>
        <p:nvSpPr>
          <p:cNvPr id="4" name="Date Placeholder 3">
            <a:extLst>
              <a:ext uri="{FF2B5EF4-FFF2-40B4-BE49-F238E27FC236}">
                <a16:creationId xmlns:a16="http://schemas.microsoft.com/office/drawing/2014/main" id="{BA585AF2-0A28-4C99-8DD9-EC02BAC2365A}"/>
              </a:ext>
            </a:extLst>
          </p:cNvPr>
          <p:cNvSpPr>
            <a:spLocks noGrp="1"/>
          </p:cNvSpPr>
          <p:nvPr>
            <p:ph type="dt" sz="half" idx="10"/>
          </p:nvPr>
        </p:nvSpPr>
        <p:spPr/>
        <p:txBody>
          <a:bodyPr/>
          <a:lstStyle/>
          <a:p>
            <a:fld id="{31ABF68A-E458-470F-825C-21932995872D}" type="datetime1">
              <a:rPr lang="en-US" smtClean="0"/>
              <a:t>1/25/2021</a:t>
            </a:fld>
            <a:endParaRPr lang="en-US"/>
          </a:p>
        </p:txBody>
      </p:sp>
    </p:spTree>
    <p:extLst>
      <p:ext uri="{BB962C8B-B14F-4D97-AF65-F5344CB8AC3E}">
        <p14:creationId xmlns:p14="http://schemas.microsoft.com/office/powerpoint/2010/main" val="25434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cs typeface="Times New Roman" panose="02020603050405020304" pitchFamily="18" charset="0"/>
              </a:rPr>
              <a:t>Quiz</a:t>
            </a:r>
            <a:r>
              <a:rPr lang="en-IN" sz="3000" dirty="0">
                <a:solidFill>
                  <a:srgbClr val="FFFFFF"/>
                </a:solidFill>
              </a:rPr>
              <a:t> </a:t>
            </a:r>
            <a:r>
              <a:rPr lang="en-IN" sz="3000" b="1" dirty="0">
                <a:solidFill>
                  <a:srgbClr val="FFFFFF"/>
                </a:solidFill>
              </a:rPr>
              <a:t>2</a:t>
            </a:r>
          </a:p>
        </p:txBody>
      </p:sp>
      <p:sp>
        <p:nvSpPr>
          <p:cNvPr id="3" name="Content Placeholder 2"/>
          <p:cNvSpPr>
            <a:spLocks noGrp="1"/>
          </p:cNvSpPr>
          <p:nvPr>
            <p:ph idx="1"/>
          </p:nvPr>
        </p:nvSpPr>
        <p:spPr>
          <a:xfrm>
            <a:off x="5232805" y="784274"/>
            <a:ext cx="6626260" cy="5289451"/>
          </a:xfrm>
        </p:spPr>
        <p:txBody>
          <a:bodyPr anchor="ctr">
            <a:noAutofit/>
          </a:bodyPr>
          <a:lstStyle/>
          <a:p>
            <a:pPr marL="457200" indent="-457200">
              <a:lnSpc>
                <a:spcPct val="90000"/>
              </a:lnSpc>
              <a:buClrTx/>
              <a:buAutoNum type="arabicPeriod"/>
            </a:pPr>
            <a:r>
              <a:rPr lang="en-US" sz="2200" dirty="0">
                <a:latin typeface="+mj-lt"/>
                <a:cs typeface="Times New Roman" panose="02020603050405020304" pitchFamily="18" charset="0"/>
              </a:rPr>
              <a:t>If 2nd Oct 1807 is a Sat, then 2nd Oct 2007 is a</a:t>
            </a:r>
          </a:p>
          <a:p>
            <a:pPr marL="0" indent="0">
              <a:lnSpc>
                <a:spcPct val="90000"/>
              </a:lnSpc>
              <a:buNone/>
            </a:pPr>
            <a:r>
              <a:rPr lang="en-US" sz="2200" dirty="0">
                <a:latin typeface="+mj-lt"/>
                <a:cs typeface="Times New Roman" panose="02020603050405020304" pitchFamily="18" charset="0"/>
              </a:rPr>
              <a:t>a. Mon		b. Tue		c. Wed		d. Thu</a:t>
            </a:r>
          </a:p>
          <a:p>
            <a:pPr>
              <a:lnSpc>
                <a:spcPct val="90000"/>
              </a:lnSpc>
            </a:pPr>
            <a:endParaRPr lang="en-US" sz="2200" dirty="0">
              <a:latin typeface="+mj-lt"/>
              <a:cs typeface="Times New Roman" panose="02020603050405020304" pitchFamily="18" charset="0"/>
            </a:endParaRPr>
          </a:p>
          <a:p>
            <a:pPr marL="457200" indent="-457200">
              <a:lnSpc>
                <a:spcPct val="90000"/>
              </a:lnSpc>
              <a:buClrTx/>
              <a:buFont typeface="+mj-lt"/>
              <a:buAutoNum type="arabicPeriod" startAt="2"/>
            </a:pPr>
            <a:r>
              <a:rPr lang="en-US" sz="2200" dirty="0">
                <a:latin typeface="+mj-lt"/>
                <a:cs typeface="Times New Roman" panose="02020603050405020304" pitchFamily="18" charset="0"/>
              </a:rPr>
              <a:t>In the year 1648, if the Feb month has 5 Sun, what is the day on 13th Feb 1750?		</a:t>
            </a:r>
          </a:p>
          <a:p>
            <a:pPr marL="0" indent="0">
              <a:lnSpc>
                <a:spcPct val="90000"/>
              </a:lnSpc>
              <a:buNone/>
            </a:pPr>
            <a:r>
              <a:rPr lang="en-US" sz="2200" dirty="0">
                <a:latin typeface="+mj-lt"/>
                <a:cs typeface="Times New Roman" panose="02020603050405020304" pitchFamily="18" charset="0"/>
              </a:rPr>
              <a:t>a. Sun		b. Fri  		c. Sat		d. Mon</a:t>
            </a:r>
          </a:p>
          <a:p>
            <a:pPr>
              <a:lnSpc>
                <a:spcPct val="90000"/>
              </a:lnSpc>
            </a:pPr>
            <a:endParaRPr lang="en-US" sz="2200" dirty="0">
              <a:latin typeface="+mj-lt"/>
              <a:cs typeface="Times New Roman" panose="02020603050405020304" pitchFamily="18" charset="0"/>
            </a:endParaRPr>
          </a:p>
          <a:p>
            <a:pPr marL="457200" indent="-457200">
              <a:lnSpc>
                <a:spcPct val="90000"/>
              </a:lnSpc>
              <a:buClrTx/>
              <a:buFont typeface="+mj-lt"/>
              <a:buAutoNum type="arabicPeriod" startAt="3"/>
            </a:pPr>
            <a:r>
              <a:rPr lang="en-US" sz="2200" dirty="0">
                <a:latin typeface="+mj-lt"/>
                <a:cs typeface="Times New Roman" panose="02020603050405020304" pitchFamily="18" charset="0"/>
              </a:rPr>
              <a:t>What was the  day of the week on 28</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February 1990?</a:t>
            </a:r>
          </a:p>
          <a:p>
            <a:pPr marL="0" indent="0">
              <a:lnSpc>
                <a:spcPct val="90000"/>
              </a:lnSpc>
              <a:buNone/>
            </a:pPr>
            <a:r>
              <a:rPr lang="en-US" sz="2200" dirty="0">
                <a:latin typeface="+mj-lt"/>
                <a:cs typeface="Times New Roman" panose="02020603050405020304" pitchFamily="18" charset="0"/>
              </a:rPr>
              <a:t>a. Wed  	 	b. Thu   		c. Fri   		d. Sat</a:t>
            </a:r>
          </a:p>
          <a:p>
            <a:pPr>
              <a:lnSpc>
                <a:spcPct val="90000"/>
              </a:lnSpc>
            </a:pPr>
            <a:endParaRPr lang="en-IN" sz="2200" dirty="0"/>
          </a:p>
        </p:txBody>
      </p:sp>
      <p:sp>
        <p:nvSpPr>
          <p:cNvPr id="5" name="Slide Number Placeholder 4">
            <a:extLst>
              <a:ext uri="{FF2B5EF4-FFF2-40B4-BE49-F238E27FC236}">
                <a16:creationId xmlns:a16="http://schemas.microsoft.com/office/drawing/2014/main" id="{70F2A521-644A-4645-8995-123189E69D24}"/>
              </a:ext>
            </a:extLst>
          </p:cNvPr>
          <p:cNvSpPr>
            <a:spLocks noGrp="1"/>
          </p:cNvSpPr>
          <p:nvPr>
            <p:ph type="sldNum" sz="quarter" idx="12"/>
          </p:nvPr>
        </p:nvSpPr>
        <p:spPr/>
        <p:txBody>
          <a:bodyPr/>
          <a:lstStyle/>
          <a:p>
            <a:fld id="{41C39671-5E5D-4FBA-AFD2-02735E5FA9AC}" type="slidenum">
              <a:rPr lang="en-US" smtClean="0"/>
              <a:t>12</a:t>
            </a:fld>
            <a:endParaRPr lang="en-US"/>
          </a:p>
        </p:txBody>
      </p:sp>
      <p:sp>
        <p:nvSpPr>
          <p:cNvPr id="4" name="Date Placeholder 3">
            <a:extLst>
              <a:ext uri="{FF2B5EF4-FFF2-40B4-BE49-F238E27FC236}">
                <a16:creationId xmlns:a16="http://schemas.microsoft.com/office/drawing/2014/main" id="{42537FA2-4E78-4448-8E49-7D2DD998AC90}"/>
              </a:ext>
            </a:extLst>
          </p:cNvPr>
          <p:cNvSpPr>
            <a:spLocks noGrp="1"/>
          </p:cNvSpPr>
          <p:nvPr>
            <p:ph type="dt" sz="half" idx="10"/>
          </p:nvPr>
        </p:nvSpPr>
        <p:spPr/>
        <p:txBody>
          <a:bodyPr/>
          <a:lstStyle/>
          <a:p>
            <a:fld id="{4697FD7D-38BD-4FA6-96CF-314A112D349A}" type="datetime1">
              <a:rPr lang="en-US" smtClean="0"/>
              <a:t>1/25/2021</a:t>
            </a:fld>
            <a:endParaRPr lang="en-US"/>
          </a:p>
        </p:txBody>
      </p:sp>
    </p:spTree>
    <p:extLst>
      <p:ext uri="{BB962C8B-B14F-4D97-AF65-F5344CB8AC3E}">
        <p14:creationId xmlns:p14="http://schemas.microsoft.com/office/powerpoint/2010/main" val="419464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cap="none" dirty="0">
                <a:solidFill>
                  <a:srgbClr val="FFFFFF"/>
                </a:solidFill>
                <a:cs typeface="Times New Roman" panose="02020603050405020304" pitchFamily="18" charset="0"/>
              </a:rPr>
              <a:t>Dooms day</a:t>
            </a:r>
            <a:br>
              <a:rPr lang="en-IN" sz="3000" cap="none" dirty="0">
                <a:solidFill>
                  <a:srgbClr val="FFFFFF"/>
                </a:solidFill>
                <a:cs typeface="Times New Roman" panose="02020603050405020304" pitchFamily="18" charset="0"/>
              </a:rPr>
            </a:br>
            <a:r>
              <a:rPr lang="en-IN" sz="3000" cap="none" dirty="0">
                <a:solidFill>
                  <a:srgbClr val="FFFFFF"/>
                </a:solidFill>
                <a:cs typeface="Times New Roman" panose="02020603050405020304" pitchFamily="18" charset="0"/>
              </a:rPr>
              <a:t>Concept</a:t>
            </a:r>
            <a:endParaRPr lang="en-IN" sz="3000" b="1" cap="none" dirty="0">
              <a:solidFill>
                <a:srgbClr val="FFFFFF"/>
              </a:solidFill>
            </a:endParaRPr>
          </a:p>
        </p:txBody>
      </p:sp>
      <p:sp>
        <p:nvSpPr>
          <p:cNvPr id="3" name="Content Placeholder 2"/>
          <p:cNvSpPr>
            <a:spLocks noGrp="1"/>
          </p:cNvSpPr>
          <p:nvPr>
            <p:ph idx="1"/>
          </p:nvPr>
        </p:nvSpPr>
        <p:spPr>
          <a:xfrm>
            <a:off x="5232805" y="784274"/>
            <a:ext cx="6626260" cy="5289451"/>
          </a:xfrm>
        </p:spPr>
        <p:txBody>
          <a:bodyPr anchor="ctr">
            <a:noAutofit/>
          </a:bodyPr>
          <a:lstStyle/>
          <a:p>
            <a:pPr marL="0" indent="0">
              <a:buNone/>
            </a:pPr>
            <a:r>
              <a:rPr lang="en-US" sz="2200" dirty="0">
                <a:latin typeface="+mj-lt"/>
                <a:cs typeface="Times New Roman" panose="02020603050405020304" pitchFamily="18" charset="0"/>
              </a:rPr>
              <a:t>In any year, the following dates falls on the same day.</a:t>
            </a:r>
          </a:p>
          <a:p>
            <a:pPr marL="0" indent="0">
              <a:buNone/>
            </a:pPr>
            <a:r>
              <a:rPr lang="en-US" sz="2200" dirty="0">
                <a:latin typeface="+mj-lt"/>
                <a:cs typeface="Times New Roman" panose="02020603050405020304" pitchFamily="18" charset="0"/>
              </a:rPr>
              <a:t>Last day of February = 4/4 = 6/6 = 8/8 = 10/10 = 12/12.</a:t>
            </a:r>
          </a:p>
          <a:p>
            <a:pPr marL="0" indent="0">
              <a:buNone/>
            </a:pPr>
            <a:r>
              <a:rPr lang="en-US" sz="2200" dirty="0">
                <a:latin typeface="+mj-lt"/>
                <a:cs typeface="Times New Roman" panose="02020603050405020304" pitchFamily="18" charset="0"/>
              </a:rPr>
              <a:t>Also 9/5= 5/9 = 11/7 = 7/11. </a:t>
            </a:r>
          </a:p>
          <a:p>
            <a:pPr marL="0" indent="0">
              <a:buNone/>
            </a:pPr>
            <a:r>
              <a:rPr lang="en-US" sz="2200" dirty="0">
                <a:latin typeface="+mj-lt"/>
                <a:cs typeface="Times New Roman" panose="02020603050405020304" pitchFamily="18" charset="0"/>
              </a:rPr>
              <a:t>(I work from 9 am to 5 pm on 7</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to 11</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a:t>
            </a:r>
          </a:p>
          <a:p>
            <a:pPr marL="0" indent="0">
              <a:buNone/>
            </a:pPr>
            <a:r>
              <a:rPr lang="en-US" sz="2200" dirty="0">
                <a:latin typeface="+mj-lt"/>
                <a:cs typeface="Times New Roman" panose="02020603050405020304" pitchFamily="18" charset="0"/>
              </a:rPr>
              <a:t>Also pi day  = 3/14 (14</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of March).</a:t>
            </a:r>
          </a:p>
          <a:p>
            <a:pPr marL="0" indent="0">
              <a:buNone/>
            </a:pPr>
            <a:endParaRPr lang="en-US" sz="2200" dirty="0">
              <a:latin typeface="+mj-lt"/>
              <a:cs typeface="Times New Roman" panose="02020603050405020304" pitchFamily="18" charset="0"/>
            </a:endParaRPr>
          </a:p>
          <a:p>
            <a:pPr marL="0" indent="0">
              <a:buNone/>
            </a:pPr>
            <a:r>
              <a:rPr lang="en-US" sz="2200" dirty="0">
                <a:latin typeface="+mj-lt"/>
                <a:cs typeface="Times New Roman" panose="02020603050405020304" pitchFamily="18" charset="0"/>
              </a:rPr>
              <a:t>This day is called Dooms day of that year</a:t>
            </a:r>
          </a:p>
          <a:p>
            <a:pPr>
              <a:lnSpc>
                <a:spcPct val="90000"/>
              </a:lnSpc>
            </a:pPr>
            <a:endParaRPr lang="en-IN" sz="2200" dirty="0"/>
          </a:p>
        </p:txBody>
      </p:sp>
      <p:sp>
        <p:nvSpPr>
          <p:cNvPr id="5" name="Slide Number Placeholder 4">
            <a:extLst>
              <a:ext uri="{FF2B5EF4-FFF2-40B4-BE49-F238E27FC236}">
                <a16:creationId xmlns:a16="http://schemas.microsoft.com/office/drawing/2014/main" id="{70F2A521-644A-4645-8995-123189E69D24}"/>
              </a:ext>
            </a:extLst>
          </p:cNvPr>
          <p:cNvSpPr>
            <a:spLocks noGrp="1"/>
          </p:cNvSpPr>
          <p:nvPr>
            <p:ph type="sldNum" sz="quarter" idx="12"/>
          </p:nvPr>
        </p:nvSpPr>
        <p:spPr/>
        <p:txBody>
          <a:bodyPr/>
          <a:lstStyle/>
          <a:p>
            <a:fld id="{41C39671-5E5D-4FBA-AFD2-02735E5FA9AC}" type="slidenum">
              <a:rPr lang="en-US" smtClean="0"/>
              <a:t>13</a:t>
            </a:fld>
            <a:endParaRPr lang="en-US"/>
          </a:p>
        </p:txBody>
      </p:sp>
      <p:sp>
        <p:nvSpPr>
          <p:cNvPr id="4" name="Date Placeholder 3">
            <a:extLst>
              <a:ext uri="{FF2B5EF4-FFF2-40B4-BE49-F238E27FC236}">
                <a16:creationId xmlns:a16="http://schemas.microsoft.com/office/drawing/2014/main" id="{5CF31844-C2E8-4CD8-9C5E-EC5EDCE926C7}"/>
              </a:ext>
            </a:extLst>
          </p:cNvPr>
          <p:cNvSpPr>
            <a:spLocks noGrp="1"/>
          </p:cNvSpPr>
          <p:nvPr>
            <p:ph type="dt" sz="half" idx="10"/>
          </p:nvPr>
        </p:nvSpPr>
        <p:spPr/>
        <p:txBody>
          <a:bodyPr/>
          <a:lstStyle/>
          <a:p>
            <a:fld id="{F4D2108D-8DAD-44EF-A2E6-3522FE929966}" type="datetime1">
              <a:rPr lang="en-US" smtClean="0"/>
              <a:t>1/25/2021</a:t>
            </a:fld>
            <a:endParaRPr lang="en-US"/>
          </a:p>
        </p:txBody>
      </p:sp>
    </p:spTree>
    <p:extLst>
      <p:ext uri="{BB962C8B-B14F-4D97-AF65-F5344CB8AC3E}">
        <p14:creationId xmlns:p14="http://schemas.microsoft.com/office/powerpoint/2010/main" val="395471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Anchor days</a:t>
            </a:r>
          </a:p>
        </p:txBody>
      </p:sp>
      <p:sp>
        <p:nvSpPr>
          <p:cNvPr id="3" name="Content Placeholder 2"/>
          <p:cNvSpPr>
            <a:spLocks noGrp="1"/>
          </p:cNvSpPr>
          <p:nvPr>
            <p:ph idx="1"/>
          </p:nvPr>
        </p:nvSpPr>
        <p:spPr>
          <a:xfrm>
            <a:off x="5232805" y="1361125"/>
            <a:ext cx="6434906" cy="4053840"/>
          </a:xfrm>
        </p:spPr>
        <p:txBody>
          <a:bodyPr anchor="ctr">
            <a:normAutofit/>
          </a:bodyPr>
          <a:lstStyle/>
          <a:p>
            <a:pPr marL="0" indent="0">
              <a:buNone/>
            </a:pPr>
            <a:r>
              <a:rPr lang="en-US" sz="2200" dirty="0">
                <a:latin typeface="+mj-lt"/>
                <a:cs typeface="Times New Roman" panose="02020603050405020304" pitchFamily="18" charset="0"/>
              </a:rPr>
              <a:t>Certain days are defined as anchor day for the following centuries.</a:t>
            </a:r>
          </a:p>
          <a:p>
            <a:r>
              <a:rPr lang="en-US" sz="2200" dirty="0">
                <a:latin typeface="+mj-lt"/>
                <a:cs typeface="Times New Roman" panose="02020603050405020304" pitchFamily="18" charset="0"/>
              </a:rPr>
              <a:t>1800 – 1899 → 5 (Friday)</a:t>
            </a:r>
          </a:p>
          <a:p>
            <a:r>
              <a:rPr lang="en-US" sz="2200" dirty="0">
                <a:latin typeface="+mj-lt"/>
                <a:cs typeface="Times New Roman" panose="02020603050405020304" pitchFamily="18" charset="0"/>
              </a:rPr>
              <a:t>1900 – 1999 → 3 (Wednesday)</a:t>
            </a:r>
          </a:p>
          <a:p>
            <a:r>
              <a:rPr lang="en-US" sz="2200" dirty="0">
                <a:latin typeface="+mj-lt"/>
                <a:cs typeface="Times New Roman" panose="02020603050405020304" pitchFamily="18" charset="0"/>
              </a:rPr>
              <a:t>2000 – 2099 → 2 (Tuesday)</a:t>
            </a:r>
          </a:p>
          <a:p>
            <a:r>
              <a:rPr lang="en-US" sz="2200" dirty="0">
                <a:latin typeface="+mj-lt"/>
                <a:cs typeface="Times New Roman" panose="02020603050405020304" pitchFamily="18" charset="0"/>
              </a:rPr>
              <a:t>2100 – 2199 → 0 (Sunday)</a:t>
            </a:r>
          </a:p>
          <a:p>
            <a:pPr marL="0" indent="0">
              <a:buNone/>
            </a:pPr>
            <a:endParaRPr lang="en-US" sz="2200" dirty="0">
              <a:latin typeface="+mj-lt"/>
              <a:cs typeface="Times New Roman" panose="02020603050405020304" pitchFamily="18" charset="0"/>
            </a:endParaRPr>
          </a:p>
          <a:p>
            <a:pPr marL="0" indent="0">
              <a:buNone/>
            </a:pPr>
            <a:r>
              <a:rPr lang="en-US" sz="2200" dirty="0">
                <a:latin typeface="+mj-lt"/>
                <a:cs typeface="Times New Roman" panose="02020603050405020304" pitchFamily="18" charset="0"/>
              </a:rPr>
              <a:t>Since calendars repeats for every 400 years, this pattern also repeats.</a:t>
            </a:r>
          </a:p>
          <a:p>
            <a:pPr marL="0" indent="0">
              <a:buNone/>
            </a:pPr>
            <a:endParaRPr lang="en-US" dirty="0"/>
          </a:p>
        </p:txBody>
      </p:sp>
      <p:sp>
        <p:nvSpPr>
          <p:cNvPr id="5" name="Slide Number Placeholder 4">
            <a:extLst>
              <a:ext uri="{FF2B5EF4-FFF2-40B4-BE49-F238E27FC236}">
                <a16:creationId xmlns:a16="http://schemas.microsoft.com/office/drawing/2014/main" id="{546ED6C3-8094-45FC-81B3-C0262874A582}"/>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1C39671-5E5D-4FBA-AFD2-02735E5FA9AC}" type="slidenum">
              <a:rPr kumimoji="0" lang="en-US"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Date Placeholder 3">
            <a:extLst>
              <a:ext uri="{FF2B5EF4-FFF2-40B4-BE49-F238E27FC236}">
                <a16:creationId xmlns:a16="http://schemas.microsoft.com/office/drawing/2014/main" id="{96AB65AF-5CD7-49AB-BD70-E16D13798FBB}"/>
              </a:ext>
            </a:extLst>
          </p:cNvPr>
          <p:cNvSpPr>
            <a:spLocks noGrp="1"/>
          </p:cNvSpPr>
          <p:nvPr>
            <p:ph type="dt" sz="half" idx="10"/>
          </p:nvPr>
        </p:nvSpPr>
        <p:spPr/>
        <p:txBody>
          <a:bodyPr/>
          <a:lstStyle/>
          <a:p>
            <a:fld id="{01F80BAC-D9E4-4267-AA4D-2561D9566DC2}" type="datetime1">
              <a:rPr lang="en-US" smtClean="0"/>
              <a:t>1/25/2021</a:t>
            </a:fld>
            <a:endParaRPr lang="en-US"/>
          </a:p>
        </p:txBody>
      </p:sp>
    </p:spTree>
    <p:extLst>
      <p:ext uri="{BB962C8B-B14F-4D97-AF65-F5344CB8AC3E}">
        <p14:creationId xmlns:p14="http://schemas.microsoft.com/office/powerpoint/2010/main" val="243109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Dooms day formula</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5591695" y="1402080"/>
                <a:ext cx="5986016" cy="4053840"/>
              </a:xfrm>
            </p:spPr>
            <p:txBody>
              <a:bodyPr anchor="ctr">
                <a:normAutofit/>
              </a:bodyPr>
              <a:lstStyle/>
              <a:p>
                <a:pPr marL="0" indent="0">
                  <a:buNone/>
                </a:pPr>
                <a:endParaRPr lang="en-US" sz="2200" b="0" i="1" dirty="0">
                  <a:latin typeface="+mj-lt"/>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𝐷𝑜𝑜𝑚𝑠</m:t>
                      </m:r>
                      <m:r>
                        <a:rPr lang="en-US" sz="2200" b="0" i="1" smtClean="0">
                          <a:latin typeface="Cambria Math" panose="02040503050406030204" pitchFamily="18" charset="0"/>
                        </a:rPr>
                        <m:t> </m:t>
                      </m:r>
                      <m:r>
                        <a:rPr lang="en-US" sz="2200" b="0" i="1" smtClean="0">
                          <a:latin typeface="Cambria Math" panose="02040503050406030204" pitchFamily="18" charset="0"/>
                        </a:rPr>
                        <m:t>𝑑𝑎𝑦</m:t>
                      </m:r>
                      <m:r>
                        <a:rPr lang="en-US" sz="2200" b="0" i="1" smtClean="0">
                          <a:latin typeface="Cambria Math" panose="02040503050406030204" pitchFamily="18" charset="0"/>
                        </a:rPr>
                        <m:t>= </m:t>
                      </m:r>
                      <m:r>
                        <a:rPr lang="en-US" sz="2200" b="0" i="1" smtClean="0">
                          <a:latin typeface="Cambria Math" panose="02040503050406030204" pitchFamily="18" charset="0"/>
                        </a:rPr>
                        <m:t>𝐴𝑛𝑐h𝑜𝑟</m:t>
                      </m:r>
                      <m:r>
                        <a:rPr lang="en-US" sz="2200" b="0" i="1" smtClean="0">
                          <a:latin typeface="Cambria Math" panose="02040503050406030204" pitchFamily="18" charset="0"/>
                        </a:rPr>
                        <m:t> </m:t>
                      </m:r>
                      <m:r>
                        <a:rPr lang="en-US" sz="2200" b="0" i="1" smtClean="0">
                          <a:latin typeface="Cambria Math" panose="02040503050406030204" pitchFamily="18" charset="0"/>
                        </a:rPr>
                        <m:t>𝑑𝑎𝑦</m:t>
                      </m:r>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panose="02040503050406030204" pitchFamily="18" charset="0"/>
                                </a:rPr>
                                <m:t>𝑦𝑦</m:t>
                              </m:r>
                            </m:num>
                            <m:den>
                              <m:r>
                                <a:rPr lang="en-US" sz="2200" i="1">
                                  <a:latin typeface="Cambria Math" panose="02040503050406030204" pitchFamily="18" charset="0"/>
                                </a:rPr>
                                <m:t>12</m:t>
                              </m:r>
                            </m:den>
                          </m:f>
                        </m:e>
                      </m:d>
                      <m:r>
                        <a:rPr lang="en-US" sz="2200" b="0" i="0" smtClean="0">
                          <a:latin typeface="Cambria Math" panose="02040503050406030204" pitchFamily="18" charset="0"/>
                        </a:rPr>
                        <m:t>+</m:t>
                      </m:r>
                      <m:r>
                        <a:rPr lang="en-US" sz="2200" b="0" i="1" smtClean="0">
                          <a:latin typeface="Cambria Math" panose="02040503050406030204" pitchFamily="18" charset="0"/>
                        </a:rPr>
                        <m:t>𝑅</m:t>
                      </m:r>
                      <m:d>
                        <m:dPr>
                          <m:ctrlPr>
                            <a:rPr lang="en-US" sz="2200" b="0" i="1" smtClean="0">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panose="02040503050406030204" pitchFamily="18" charset="0"/>
                                </a:rPr>
                                <m:t>𝑦𝑦</m:t>
                              </m:r>
                            </m:num>
                            <m:den>
                              <m:r>
                                <a:rPr lang="en-US" sz="2200" i="1">
                                  <a:latin typeface="Cambria Math" panose="02040503050406030204" pitchFamily="18" charset="0"/>
                                </a:rPr>
                                <m:t>12</m:t>
                              </m:r>
                            </m:den>
                          </m:f>
                        </m:e>
                      </m:d>
                      <m:r>
                        <a:rPr lang="en-US" sz="2200" b="0" i="1" smtClean="0">
                          <a:latin typeface="Cambria Math" panose="02040503050406030204" pitchFamily="18" charset="0"/>
                        </a:rPr>
                        <m:t>+</m:t>
                      </m:r>
                      <m:d>
                        <m:dPr>
                          <m:begChr m:val="["/>
                          <m:endChr m:val="]"/>
                          <m:ctrlPr>
                            <a:rPr lang="en-US" sz="2200" i="1" smtClean="0">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panose="02040503050406030204" pitchFamily="18" charset="0"/>
                                </a:rPr>
                                <m:t>𝑅</m:t>
                              </m:r>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panose="02040503050406030204" pitchFamily="18" charset="0"/>
                                        </a:rPr>
                                        <m:t>𝑦𝑦</m:t>
                                      </m:r>
                                    </m:num>
                                    <m:den>
                                      <m:r>
                                        <a:rPr lang="en-US" sz="2200" i="1">
                                          <a:latin typeface="Cambria Math" panose="02040503050406030204" pitchFamily="18" charset="0"/>
                                        </a:rPr>
                                        <m:t>12</m:t>
                                      </m:r>
                                    </m:den>
                                  </m:f>
                                </m:e>
                              </m:d>
                            </m:num>
                            <m:den>
                              <m:r>
                                <a:rPr lang="en-US" sz="2200" i="1">
                                  <a:latin typeface="Cambria Math" panose="02040503050406030204" pitchFamily="18" charset="0"/>
                                </a:rPr>
                                <m:t>4</m:t>
                              </m:r>
                            </m:den>
                          </m:f>
                        </m:e>
                      </m:d>
                    </m:oMath>
                  </m:oMathPara>
                </a14:m>
                <a:endParaRPr lang="en-US" sz="2200" dirty="0">
                  <a:latin typeface="+mj-lt"/>
                  <a:cs typeface="Times New Roman" panose="02020603050405020304" pitchFamily="18" charset="0"/>
                </a:endParaRPr>
              </a:p>
              <a:p>
                <a:pPr marL="0" indent="0">
                  <a:buNone/>
                </a:pPr>
                <a:r>
                  <a:rPr lang="en-US" sz="2200" dirty="0">
                    <a:latin typeface="+mj-lt"/>
                    <a:cs typeface="Times New Roman" panose="02020603050405020304" pitchFamily="18" charset="0"/>
                  </a:rPr>
                  <a:t> where ‘yy’ denotes the last two digits of the year and R is the remainder.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5591695" y="1402080"/>
                <a:ext cx="5986016" cy="4053840"/>
              </a:xfrm>
              <a:blipFill>
                <a:blip r:embed="rId2"/>
                <a:stretch>
                  <a:fillRect l="-1324"/>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D014A02C-0426-49B0-B829-8AEF6899A9CF}"/>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1C39671-5E5D-4FBA-AFD2-02735E5FA9AC}" type="slidenum">
              <a:rPr kumimoji="0" lang="en-US" sz="1100"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3" name="Date Placeholder 2">
            <a:extLst>
              <a:ext uri="{FF2B5EF4-FFF2-40B4-BE49-F238E27FC236}">
                <a16:creationId xmlns:a16="http://schemas.microsoft.com/office/drawing/2014/main" id="{4E9E7C03-E0FD-4C89-A5C9-F701A27D668E}"/>
              </a:ext>
            </a:extLst>
          </p:cNvPr>
          <p:cNvSpPr>
            <a:spLocks noGrp="1"/>
          </p:cNvSpPr>
          <p:nvPr>
            <p:ph type="dt" sz="half" idx="10"/>
          </p:nvPr>
        </p:nvSpPr>
        <p:spPr/>
        <p:txBody>
          <a:bodyPr/>
          <a:lstStyle/>
          <a:p>
            <a:fld id="{0ED9273A-8532-459F-B266-26086B1E2E70}" type="datetime1">
              <a:rPr lang="en-US" smtClean="0"/>
              <a:t>1/25/2021</a:t>
            </a:fld>
            <a:endParaRPr lang="en-US"/>
          </a:p>
        </p:txBody>
      </p:sp>
    </p:spTree>
    <p:extLst>
      <p:ext uri="{BB962C8B-B14F-4D97-AF65-F5344CB8AC3E}">
        <p14:creationId xmlns:p14="http://schemas.microsoft.com/office/powerpoint/2010/main" val="214540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none" spc="200" baseline="0" dirty="0">
                <a:solidFill>
                  <a:srgbClr val="FFFFFF"/>
                </a:solidFill>
                <a:latin typeface="+mj-lt"/>
                <a:ea typeface="+mj-ea"/>
                <a:cs typeface="+mj-cs"/>
              </a:rPr>
              <a:t>Assignment</a:t>
            </a:r>
            <a:endParaRPr lang="en-US" sz="3000" kern="1200" cap="all" spc="200" baseline="0" dirty="0">
              <a:solidFill>
                <a:srgbClr val="FFFFFF"/>
              </a:solidFill>
              <a:latin typeface="+mj-lt"/>
              <a:ea typeface="+mj-ea"/>
              <a:cs typeface="+mj-cs"/>
            </a:endParaRPr>
          </a:p>
        </p:txBody>
      </p:sp>
      <p:sp>
        <p:nvSpPr>
          <p:cNvPr id="3" name="Content Placeholder 2"/>
          <p:cNvSpPr>
            <a:spLocks noGrp="1"/>
          </p:cNvSpPr>
          <p:nvPr>
            <p:ph type="subTitle" idx="1"/>
          </p:nvPr>
        </p:nvSpPr>
        <p:spPr>
          <a:xfrm>
            <a:off x="5591695" y="1402080"/>
            <a:ext cx="5320696" cy="4053840"/>
          </a:xfrm>
        </p:spPr>
        <p:txBody>
          <a:bodyPr vert="horz" lIns="91440" tIns="45720" rIns="91440" bIns="45720" rtlCol="0" anchor="ctr">
            <a:normAutofit/>
          </a:bodyPr>
          <a:lstStyle/>
          <a:p>
            <a:pPr algn="l">
              <a:lnSpc>
                <a:spcPct val="90000"/>
              </a:lnSpc>
            </a:pPr>
            <a:endParaRPr lang="en-US" sz="1900" dirty="0">
              <a:solidFill>
                <a:schemeClr val="tx1">
                  <a:lumMod val="85000"/>
                  <a:lumOff val="15000"/>
                </a:schemeClr>
              </a:solidFill>
            </a:endParaRPr>
          </a:p>
          <a:p>
            <a:pPr marL="0" indent="-228600" algn="l">
              <a:lnSpc>
                <a:spcPct val="90000"/>
              </a:lnSpc>
              <a:buFont typeface="Arial" panose="020B0604020202020204" pitchFamily="34" charset="0"/>
              <a:buChar char="•"/>
            </a:pPr>
            <a:endParaRPr lang="en-US" sz="1900" dirty="0">
              <a:solidFill>
                <a:schemeClr val="tx1">
                  <a:lumMod val="85000"/>
                  <a:lumOff val="15000"/>
                </a:schemeClr>
              </a:solidFill>
            </a:endParaRPr>
          </a:p>
          <a:p>
            <a:pPr marL="0" indent="-228600" algn="l">
              <a:lnSpc>
                <a:spcPct val="90000"/>
              </a:lnSpc>
              <a:buFont typeface="Arial" panose="020B0604020202020204" pitchFamily="34" charset="0"/>
              <a:buChar char="•"/>
            </a:pPr>
            <a:endParaRPr lang="en-US" sz="1900" dirty="0">
              <a:solidFill>
                <a:schemeClr val="tx1">
                  <a:lumMod val="85000"/>
                  <a:lumOff val="15000"/>
                </a:schemeClr>
              </a:solidFill>
            </a:endParaRPr>
          </a:p>
          <a:p>
            <a:pPr marL="0" indent="-228600" algn="l">
              <a:lnSpc>
                <a:spcPct val="90000"/>
              </a:lnSpc>
              <a:buFont typeface="Arial" panose="020B0604020202020204" pitchFamily="34" charset="0"/>
              <a:buChar char="•"/>
            </a:pPr>
            <a:endParaRPr lang="en-US" sz="1900" dirty="0">
              <a:solidFill>
                <a:schemeClr val="tx1">
                  <a:lumMod val="85000"/>
                  <a:lumOff val="15000"/>
                </a:schemeClr>
              </a:solidFill>
            </a:endParaRPr>
          </a:p>
          <a:p>
            <a:pPr marL="0" indent="-228600" algn="l">
              <a:lnSpc>
                <a:spcPct val="90000"/>
              </a:lnSpc>
              <a:buFont typeface="Arial" panose="020B0604020202020204" pitchFamily="34" charset="0"/>
              <a:buChar char="•"/>
            </a:pPr>
            <a:endParaRPr lang="en-US" sz="1900" dirty="0">
              <a:solidFill>
                <a:schemeClr val="tx1">
                  <a:lumMod val="85000"/>
                  <a:lumOff val="15000"/>
                </a:schemeClr>
              </a:solidFill>
            </a:endParaRPr>
          </a:p>
          <a:p>
            <a:pPr indent="-228600" algn="l">
              <a:lnSpc>
                <a:spcPct val="90000"/>
              </a:lnSpc>
              <a:buFont typeface="Arial" panose="020B0604020202020204" pitchFamily="34" charset="0"/>
              <a:buChar char="•"/>
            </a:pPr>
            <a:endParaRPr lang="en-US" sz="1900" dirty="0">
              <a:solidFill>
                <a:schemeClr val="tx1">
                  <a:lumMod val="85000"/>
                  <a:lumOff val="15000"/>
                </a:schemeClr>
              </a:solidFill>
            </a:endParaRPr>
          </a:p>
        </p:txBody>
      </p:sp>
      <p:sp>
        <p:nvSpPr>
          <p:cNvPr id="4" name="Rectangle 3">
            <a:extLst>
              <a:ext uri="{FF2B5EF4-FFF2-40B4-BE49-F238E27FC236}">
                <a16:creationId xmlns:a16="http://schemas.microsoft.com/office/drawing/2014/main" id="{1883C97F-49C7-4598-9F26-F73824433286}"/>
              </a:ext>
            </a:extLst>
          </p:cNvPr>
          <p:cNvSpPr/>
          <p:nvPr/>
        </p:nvSpPr>
        <p:spPr>
          <a:xfrm>
            <a:off x="5204043" y="766732"/>
            <a:ext cx="6096000" cy="5324535"/>
          </a:xfrm>
          <a:prstGeom prst="rect">
            <a:avLst/>
          </a:prstGeom>
        </p:spPr>
        <p:txBody>
          <a:bodyPr>
            <a:spAutoFit/>
          </a:bodyPr>
          <a:lstStyle/>
          <a:p>
            <a:r>
              <a:rPr lang="en-US" sz="2000" dirty="0"/>
              <a:t>Qn. 1. How many of the following statements must be true?</a:t>
            </a:r>
          </a:p>
          <a:p>
            <a:pPr marL="285750" indent="-285750">
              <a:buFont typeface="Arial" panose="020B0604020202020204" pitchFamily="34" charset="0"/>
              <a:buChar char="•"/>
            </a:pPr>
            <a:r>
              <a:rPr lang="en-US" sz="2000" dirty="0"/>
              <a:t>No year can have 5 Sundays in the month of May and 5 Thursdays in the month of June</a:t>
            </a:r>
          </a:p>
          <a:p>
            <a:endParaRPr lang="en-US" sz="2000" dirty="0"/>
          </a:p>
          <a:p>
            <a:pPr marL="285750" indent="-285750">
              <a:buFont typeface="Arial" panose="020B0604020202020204" pitchFamily="34" charset="0"/>
              <a:buChar char="•"/>
            </a:pPr>
            <a:r>
              <a:rPr lang="en-US" sz="2000" dirty="0"/>
              <a:t>If Feb 14th of a certain year is a Friday, May 14th of the same year cannot be a Thursday</a:t>
            </a:r>
          </a:p>
          <a:p>
            <a:endParaRPr lang="en-US" sz="2000" dirty="0"/>
          </a:p>
          <a:p>
            <a:pPr marL="285750" indent="-285750">
              <a:buFont typeface="Arial" panose="020B0604020202020204" pitchFamily="34" charset="0"/>
              <a:buChar char="•"/>
            </a:pPr>
            <a:r>
              <a:rPr lang="en-US" sz="2000" dirty="0"/>
              <a:t>If a year has 53 Sundays, it can have 5 Mondays in the month of May</a:t>
            </a:r>
          </a:p>
          <a:p>
            <a:r>
              <a:rPr lang="en-US" sz="2000" dirty="0"/>
              <a:t>A.  0		B.  1			C.  2		D.  3</a:t>
            </a:r>
          </a:p>
          <a:p>
            <a:pPr marL="342900" indent="-342900">
              <a:buAutoNum type="alphaUcPeriod" startAt="4"/>
            </a:pPr>
            <a:endParaRPr lang="en-US" sz="2000" dirty="0"/>
          </a:p>
          <a:p>
            <a:r>
              <a:rPr lang="en-US" sz="2000" dirty="0"/>
              <a:t>Qn. 2. </a:t>
            </a:r>
            <a:r>
              <a:rPr lang="en-IN" sz="2000" dirty="0"/>
              <a:t>John was born on Feb 29th of 2012 which happened to be a Wednesday. If he lives to be 101 years old, how many birthdays would he celebrate on a Wednesday?</a:t>
            </a:r>
          </a:p>
          <a:p>
            <a:r>
              <a:rPr lang="en-IN" sz="2000" dirty="0"/>
              <a:t>A.  3		B.  4			C.  5		D.  1</a:t>
            </a:r>
          </a:p>
        </p:txBody>
      </p:sp>
      <p:sp>
        <p:nvSpPr>
          <p:cNvPr id="5" name="Date Placeholder 4">
            <a:extLst>
              <a:ext uri="{FF2B5EF4-FFF2-40B4-BE49-F238E27FC236}">
                <a16:creationId xmlns:a16="http://schemas.microsoft.com/office/drawing/2014/main" id="{99AD44B7-DEA4-4426-98C6-2CFDD51B9755}"/>
              </a:ext>
            </a:extLst>
          </p:cNvPr>
          <p:cNvSpPr>
            <a:spLocks noGrp="1"/>
          </p:cNvSpPr>
          <p:nvPr>
            <p:ph type="dt" sz="half" idx="10"/>
          </p:nvPr>
        </p:nvSpPr>
        <p:spPr/>
        <p:txBody>
          <a:bodyPr/>
          <a:lstStyle/>
          <a:p>
            <a:fld id="{78D4461C-0E99-4059-927E-9D6F6B4CB03D}" type="datetime1">
              <a:rPr lang="en-US" smtClean="0"/>
              <a:t>1/25/2021</a:t>
            </a:fld>
            <a:endParaRPr lang="en-US"/>
          </a:p>
        </p:txBody>
      </p:sp>
      <p:sp>
        <p:nvSpPr>
          <p:cNvPr id="7" name="Slide Number Placeholder 6">
            <a:extLst>
              <a:ext uri="{FF2B5EF4-FFF2-40B4-BE49-F238E27FC236}">
                <a16:creationId xmlns:a16="http://schemas.microsoft.com/office/drawing/2014/main" id="{1DF32D1C-190B-4B55-A423-21BBE6673762}"/>
              </a:ext>
            </a:extLst>
          </p:cNvPr>
          <p:cNvSpPr>
            <a:spLocks noGrp="1"/>
          </p:cNvSpPr>
          <p:nvPr>
            <p:ph type="sldNum" sz="quarter" idx="12"/>
          </p:nvPr>
        </p:nvSpPr>
        <p:spPr/>
        <p:txBody>
          <a:bodyPr/>
          <a:lstStyle/>
          <a:p>
            <a:fld id="{41C39671-5E5D-4FBA-AFD2-02735E5FA9AC}" type="slidenum">
              <a:rPr lang="en-US" smtClean="0"/>
              <a:t>16</a:t>
            </a:fld>
            <a:endParaRPr lang="en-US"/>
          </a:p>
        </p:txBody>
      </p:sp>
    </p:spTree>
    <p:extLst>
      <p:ext uri="{BB962C8B-B14F-4D97-AF65-F5344CB8AC3E}">
        <p14:creationId xmlns:p14="http://schemas.microsoft.com/office/powerpoint/2010/main" val="26406471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anim calcmode="lin" valueType="num">
                                      <p:cBhvr>
                                        <p:cTn id="2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1000"/>
                                        <p:tgtEl>
                                          <p:spTgt spid="4">
                                            <p:txEl>
                                              <p:pRg st="6" end="6"/>
                                            </p:txEl>
                                          </p:spTgt>
                                        </p:tgtEl>
                                      </p:cBhvr>
                                    </p:animEffect>
                                    <p:anim calcmode="lin" valueType="num">
                                      <p:cBhvr>
                                        <p:cTn id="2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1000"/>
                                        <p:tgtEl>
                                          <p:spTgt spid="4">
                                            <p:txEl>
                                              <p:pRg st="8" end="8"/>
                                            </p:txEl>
                                          </p:spTgt>
                                        </p:tgtEl>
                                      </p:cBhvr>
                                    </p:animEffect>
                                    <p:anim calcmode="lin" valueType="num">
                                      <p:cBhvr>
                                        <p:cTn id="35"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1000"/>
                                        <p:tgtEl>
                                          <p:spTgt spid="4">
                                            <p:txEl>
                                              <p:pRg st="9" end="9"/>
                                            </p:txEl>
                                          </p:spTgt>
                                        </p:tgtEl>
                                      </p:cBhvr>
                                    </p:animEffect>
                                    <p:anim calcmode="lin" valueType="num">
                                      <p:cBhvr>
                                        <p:cTn id="4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none" spc="200" baseline="0" dirty="0">
                <a:solidFill>
                  <a:srgbClr val="FFFFFF"/>
                </a:solidFill>
                <a:latin typeface="+mj-lt"/>
                <a:ea typeface="+mj-ea"/>
                <a:cs typeface="+mj-cs"/>
              </a:rPr>
              <a:t>Assignment</a:t>
            </a:r>
            <a:endParaRPr lang="en-US" sz="3000" kern="1200" cap="all" spc="200" baseline="0" dirty="0">
              <a:solidFill>
                <a:srgbClr val="FFFFFF"/>
              </a:solidFill>
              <a:latin typeface="+mj-lt"/>
              <a:ea typeface="+mj-ea"/>
              <a:cs typeface="+mj-cs"/>
            </a:endParaRPr>
          </a:p>
        </p:txBody>
      </p:sp>
      <p:sp>
        <p:nvSpPr>
          <p:cNvPr id="3" name="Content Placeholder 2"/>
          <p:cNvSpPr>
            <a:spLocks noGrp="1"/>
          </p:cNvSpPr>
          <p:nvPr>
            <p:ph type="subTitle" idx="1"/>
          </p:nvPr>
        </p:nvSpPr>
        <p:spPr>
          <a:xfrm>
            <a:off x="5232805" y="262011"/>
            <a:ext cx="6598124" cy="6333978"/>
          </a:xfrm>
        </p:spPr>
        <p:txBody>
          <a:bodyPr vert="horz" lIns="91440" tIns="45720" rIns="91440" bIns="45720" rtlCol="0" anchor="ctr">
            <a:normAutofit/>
          </a:bodyPr>
          <a:lstStyle/>
          <a:p>
            <a:pPr algn="l">
              <a:lnSpc>
                <a:spcPct val="90000"/>
              </a:lnSpc>
            </a:pPr>
            <a:r>
              <a:rPr lang="en-US" sz="2200" dirty="0">
                <a:solidFill>
                  <a:schemeClr val="tx1">
                    <a:lumMod val="85000"/>
                    <a:lumOff val="15000"/>
                  </a:schemeClr>
                </a:solidFill>
              </a:rPr>
              <a:t>Qn. 3. On what dates of April 2001 did Wednesday fall?</a:t>
            </a:r>
          </a:p>
          <a:p>
            <a:pPr algn="l">
              <a:lnSpc>
                <a:spcPct val="90000"/>
              </a:lnSpc>
            </a:pPr>
            <a:r>
              <a:rPr lang="en-US" sz="2200" dirty="0">
                <a:solidFill>
                  <a:schemeClr val="tx1">
                    <a:lumMod val="85000"/>
                    <a:lumOff val="15000"/>
                  </a:schemeClr>
                </a:solidFill>
              </a:rPr>
              <a:t>a.1st, 8th, 15th, 22nd, 29th 		</a:t>
            </a:r>
          </a:p>
          <a:p>
            <a:pPr algn="l">
              <a:lnSpc>
                <a:spcPct val="90000"/>
              </a:lnSpc>
            </a:pPr>
            <a:r>
              <a:rPr lang="en-US" sz="2200" dirty="0">
                <a:solidFill>
                  <a:schemeClr val="tx1">
                    <a:lumMod val="85000"/>
                    <a:lumOff val="15000"/>
                  </a:schemeClr>
                </a:solidFill>
              </a:rPr>
              <a:t>b.2nd, 9th, 16th, 23rd, 30</a:t>
            </a:r>
            <a:r>
              <a:rPr lang="en-US" sz="2200" baseline="30000" dirty="0">
                <a:solidFill>
                  <a:schemeClr val="tx1">
                    <a:lumMod val="85000"/>
                    <a:lumOff val="15000"/>
                  </a:schemeClr>
                </a:solidFill>
              </a:rPr>
              <a:t>th</a:t>
            </a:r>
            <a:endParaRPr lang="en-US" sz="2200" dirty="0">
              <a:solidFill>
                <a:schemeClr val="tx1">
                  <a:lumMod val="85000"/>
                  <a:lumOff val="15000"/>
                </a:schemeClr>
              </a:solidFill>
            </a:endParaRPr>
          </a:p>
          <a:p>
            <a:pPr algn="l">
              <a:lnSpc>
                <a:spcPct val="90000"/>
              </a:lnSpc>
            </a:pPr>
            <a:r>
              <a:rPr lang="en-US" sz="2200" dirty="0">
                <a:solidFill>
                  <a:schemeClr val="tx1">
                    <a:lumMod val="85000"/>
                    <a:lumOff val="15000"/>
                  </a:schemeClr>
                </a:solidFill>
              </a:rPr>
              <a:t>c.3rd, 10th, 17th, 24th 			</a:t>
            </a:r>
          </a:p>
          <a:p>
            <a:pPr algn="l">
              <a:lnSpc>
                <a:spcPct val="90000"/>
              </a:lnSpc>
            </a:pPr>
            <a:r>
              <a:rPr lang="en-US" sz="2200" dirty="0">
                <a:solidFill>
                  <a:schemeClr val="tx1">
                    <a:lumMod val="85000"/>
                    <a:lumOff val="15000"/>
                  </a:schemeClr>
                </a:solidFill>
              </a:rPr>
              <a:t>d.4th, 11th, 18th, 25th</a:t>
            </a:r>
          </a:p>
          <a:p>
            <a:pPr algn="l">
              <a:lnSpc>
                <a:spcPct val="90000"/>
              </a:lnSpc>
            </a:pPr>
            <a:endParaRPr lang="en-US" sz="2200" dirty="0">
              <a:solidFill>
                <a:schemeClr val="tx1">
                  <a:lumMod val="85000"/>
                  <a:lumOff val="15000"/>
                </a:schemeClr>
              </a:solidFill>
            </a:endParaRPr>
          </a:p>
          <a:p>
            <a:pPr algn="l">
              <a:lnSpc>
                <a:spcPct val="90000"/>
              </a:lnSpc>
            </a:pPr>
            <a:r>
              <a:rPr lang="en-US" sz="2200" dirty="0">
                <a:solidFill>
                  <a:schemeClr val="tx1">
                    <a:lumMod val="85000"/>
                    <a:lumOff val="15000"/>
                  </a:schemeClr>
                </a:solidFill>
              </a:rPr>
              <a:t>Qn. 4. If 30th January 2003 was Thursday, </a:t>
            </a:r>
          </a:p>
          <a:p>
            <a:pPr algn="l">
              <a:lnSpc>
                <a:spcPct val="90000"/>
              </a:lnSpc>
            </a:pPr>
            <a:r>
              <a:rPr lang="en-US" sz="2200" dirty="0">
                <a:solidFill>
                  <a:schemeClr val="tx1">
                    <a:lumMod val="85000"/>
                    <a:lumOff val="15000"/>
                  </a:schemeClr>
                </a:solidFill>
              </a:rPr>
              <a:t>what was the day on 2nd March 2003?  </a:t>
            </a:r>
          </a:p>
          <a:p>
            <a:pPr algn="l">
              <a:lnSpc>
                <a:spcPct val="90000"/>
              </a:lnSpc>
            </a:pPr>
            <a:r>
              <a:rPr lang="en-US" sz="2200" dirty="0">
                <a:solidFill>
                  <a:schemeClr val="tx1">
                    <a:lumMod val="85000"/>
                    <a:lumOff val="15000"/>
                  </a:schemeClr>
                </a:solidFill>
              </a:rPr>
              <a:t>a. Sunday		</a:t>
            </a:r>
          </a:p>
          <a:p>
            <a:pPr algn="l">
              <a:lnSpc>
                <a:spcPct val="90000"/>
              </a:lnSpc>
            </a:pPr>
            <a:r>
              <a:rPr lang="en-US" sz="2200" dirty="0">
                <a:solidFill>
                  <a:schemeClr val="tx1">
                    <a:lumMod val="85000"/>
                    <a:lumOff val="15000"/>
                  </a:schemeClr>
                </a:solidFill>
              </a:rPr>
              <a:t>b. Tuesday		</a:t>
            </a:r>
          </a:p>
          <a:p>
            <a:pPr algn="l">
              <a:lnSpc>
                <a:spcPct val="90000"/>
              </a:lnSpc>
            </a:pPr>
            <a:r>
              <a:rPr lang="en-US" sz="2200" dirty="0">
                <a:solidFill>
                  <a:schemeClr val="tx1">
                    <a:lumMod val="85000"/>
                    <a:lumOff val="15000"/>
                  </a:schemeClr>
                </a:solidFill>
              </a:rPr>
              <a:t>c. Wednesday	</a:t>
            </a:r>
          </a:p>
          <a:p>
            <a:pPr algn="l">
              <a:lnSpc>
                <a:spcPct val="90000"/>
              </a:lnSpc>
            </a:pPr>
            <a:r>
              <a:rPr lang="en-US" sz="2200" dirty="0">
                <a:solidFill>
                  <a:schemeClr val="tx1">
                    <a:lumMod val="85000"/>
                    <a:lumOff val="15000"/>
                  </a:schemeClr>
                </a:solidFill>
              </a:rPr>
              <a:t>d. Friday</a:t>
            </a:r>
          </a:p>
          <a:p>
            <a:pPr indent="-228600" algn="l">
              <a:lnSpc>
                <a:spcPct val="90000"/>
              </a:lnSpc>
              <a:buFont typeface="Arial" panose="020B0604020202020204" pitchFamily="34" charset="0"/>
              <a:buChar char="•"/>
            </a:pPr>
            <a:endParaRPr lang="en-US" sz="1900" dirty="0">
              <a:solidFill>
                <a:schemeClr val="tx1">
                  <a:lumMod val="85000"/>
                  <a:lumOff val="15000"/>
                </a:schemeClr>
              </a:solidFill>
            </a:endParaRPr>
          </a:p>
        </p:txBody>
      </p:sp>
      <p:sp>
        <p:nvSpPr>
          <p:cNvPr id="4" name="Date Placeholder 3">
            <a:extLst>
              <a:ext uri="{FF2B5EF4-FFF2-40B4-BE49-F238E27FC236}">
                <a16:creationId xmlns:a16="http://schemas.microsoft.com/office/drawing/2014/main" id="{00AE4C42-7CE0-469F-8B8C-BA5635D57AA5}"/>
              </a:ext>
            </a:extLst>
          </p:cNvPr>
          <p:cNvSpPr>
            <a:spLocks noGrp="1"/>
          </p:cNvSpPr>
          <p:nvPr>
            <p:ph type="dt" sz="half" idx="10"/>
          </p:nvPr>
        </p:nvSpPr>
        <p:spPr/>
        <p:txBody>
          <a:bodyPr/>
          <a:lstStyle/>
          <a:p>
            <a:fld id="{72E76A09-F98E-4ABD-9A6B-66B9F668A219}" type="datetime1">
              <a:rPr lang="en-US" smtClean="0"/>
              <a:t>1/25/2021</a:t>
            </a:fld>
            <a:endParaRPr lang="en-US"/>
          </a:p>
        </p:txBody>
      </p:sp>
      <p:sp>
        <p:nvSpPr>
          <p:cNvPr id="6" name="Slide Number Placeholder 5">
            <a:extLst>
              <a:ext uri="{FF2B5EF4-FFF2-40B4-BE49-F238E27FC236}">
                <a16:creationId xmlns:a16="http://schemas.microsoft.com/office/drawing/2014/main" id="{1C990029-E6E0-4A5A-9BB9-414B3B191361}"/>
              </a:ext>
            </a:extLst>
          </p:cNvPr>
          <p:cNvSpPr>
            <a:spLocks noGrp="1"/>
          </p:cNvSpPr>
          <p:nvPr>
            <p:ph type="sldNum" sz="quarter" idx="12"/>
          </p:nvPr>
        </p:nvSpPr>
        <p:spPr/>
        <p:txBody>
          <a:bodyPr/>
          <a:lstStyle/>
          <a:p>
            <a:fld id="{41C39671-5E5D-4FBA-AFD2-02735E5FA9AC}" type="slidenum">
              <a:rPr lang="en-US" smtClean="0"/>
              <a:t>17</a:t>
            </a:fld>
            <a:endParaRPr lang="en-US"/>
          </a:p>
        </p:txBody>
      </p:sp>
    </p:spTree>
    <p:extLst>
      <p:ext uri="{BB962C8B-B14F-4D97-AF65-F5344CB8AC3E}">
        <p14:creationId xmlns:p14="http://schemas.microsoft.com/office/powerpoint/2010/main" val="35289546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F13430A-9853-4AFD-8907-274951ED3A5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cap="none" dirty="0">
                <a:solidFill>
                  <a:srgbClr val="FFFFFF"/>
                </a:solidFill>
              </a:rPr>
              <a:t>Assignment</a:t>
            </a:r>
            <a:endParaRPr lang="en-IN" sz="3000" dirty="0">
              <a:solidFill>
                <a:srgbClr val="FFFFFF"/>
              </a:solidFill>
            </a:endParaRPr>
          </a:p>
        </p:txBody>
      </p:sp>
      <p:sp>
        <p:nvSpPr>
          <p:cNvPr id="3" name="Content Placeholder 2"/>
          <p:cNvSpPr>
            <a:spLocks noGrp="1"/>
          </p:cNvSpPr>
          <p:nvPr>
            <p:ph idx="1"/>
          </p:nvPr>
        </p:nvSpPr>
        <p:spPr>
          <a:xfrm>
            <a:off x="5387269" y="450166"/>
            <a:ext cx="6506816" cy="5957668"/>
          </a:xfrm>
        </p:spPr>
        <p:txBody>
          <a:bodyPr anchor="ctr">
            <a:normAutofit lnSpcReduction="10000"/>
          </a:bodyPr>
          <a:lstStyle/>
          <a:p>
            <a:pPr marL="0" indent="0" algn="just">
              <a:lnSpc>
                <a:spcPct val="90000"/>
              </a:lnSpc>
              <a:buNone/>
            </a:pPr>
            <a:r>
              <a:rPr lang="en-US" sz="2200" dirty="0">
                <a:latin typeface="+mj-lt"/>
                <a:cs typeface="Times New Roman" panose="02020603050405020304" pitchFamily="18" charset="0"/>
              </a:rPr>
              <a:t>Qn. 5. Three days ago I met my friend and asked him to lend me his Mathematics book. He promised that he will lend it on the eighth day from that day. If today is Thursday, on which day will he lend me the book?	</a:t>
            </a:r>
          </a:p>
          <a:p>
            <a:pPr marL="457200" indent="-457200">
              <a:lnSpc>
                <a:spcPct val="90000"/>
              </a:lnSpc>
              <a:buAutoNum type="alphaLcPeriod"/>
            </a:pPr>
            <a:r>
              <a:rPr lang="en-US" sz="2200" dirty="0">
                <a:latin typeface="+mj-lt"/>
                <a:cs typeface="Times New Roman" panose="02020603050405020304" pitchFamily="18" charset="0"/>
              </a:rPr>
              <a:t>Friday		</a:t>
            </a:r>
          </a:p>
          <a:p>
            <a:pPr marL="457200" indent="-457200">
              <a:lnSpc>
                <a:spcPct val="90000"/>
              </a:lnSpc>
              <a:buAutoNum type="alphaLcPeriod"/>
            </a:pPr>
            <a:r>
              <a:rPr lang="en-US" sz="2200" dirty="0">
                <a:latin typeface="+mj-lt"/>
                <a:cs typeface="Times New Roman" panose="02020603050405020304" pitchFamily="18" charset="0"/>
              </a:rPr>
              <a:t>Tuesday		</a:t>
            </a:r>
          </a:p>
          <a:p>
            <a:pPr marL="457200" indent="-457200">
              <a:lnSpc>
                <a:spcPct val="90000"/>
              </a:lnSpc>
              <a:buAutoNum type="alphaLcPeriod"/>
            </a:pPr>
            <a:r>
              <a:rPr lang="en-US" sz="2200" dirty="0">
                <a:latin typeface="+mj-lt"/>
                <a:cs typeface="Times New Roman" panose="02020603050405020304" pitchFamily="18" charset="0"/>
              </a:rPr>
              <a:t>Monday		</a:t>
            </a:r>
          </a:p>
          <a:p>
            <a:pPr marL="457200" indent="-457200">
              <a:lnSpc>
                <a:spcPct val="90000"/>
              </a:lnSpc>
              <a:buAutoNum type="alphaLcPeriod"/>
            </a:pPr>
            <a:r>
              <a:rPr lang="en-US" sz="2200" dirty="0">
                <a:latin typeface="+mj-lt"/>
                <a:cs typeface="Times New Roman" panose="02020603050405020304" pitchFamily="18" charset="0"/>
              </a:rPr>
              <a:t>Sunday</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dirty="0">
                <a:cs typeface="Times New Roman" panose="02020603050405020304" pitchFamily="18" charset="0"/>
              </a:rPr>
              <a:t>Qn. 6. The last day of a century cannot be</a:t>
            </a:r>
          </a:p>
          <a:p>
            <a:pPr marL="514350" indent="-514350">
              <a:lnSpc>
                <a:spcPct val="90000"/>
              </a:lnSpc>
              <a:buAutoNum type="alphaLcPeriod"/>
            </a:pPr>
            <a:r>
              <a:rPr lang="en-US" sz="2200" dirty="0">
                <a:cs typeface="Times New Roman" panose="02020603050405020304" pitchFamily="18" charset="0"/>
              </a:rPr>
              <a:t>Monday		</a:t>
            </a:r>
          </a:p>
          <a:p>
            <a:pPr marL="514350" indent="-514350">
              <a:lnSpc>
                <a:spcPct val="90000"/>
              </a:lnSpc>
              <a:buAutoNum type="alphaLcPeriod"/>
            </a:pPr>
            <a:r>
              <a:rPr lang="en-US" sz="2200" dirty="0">
                <a:cs typeface="Times New Roman" panose="02020603050405020304" pitchFamily="18" charset="0"/>
              </a:rPr>
              <a:t>Tuesday		</a:t>
            </a:r>
          </a:p>
          <a:p>
            <a:pPr marL="514350" indent="-514350">
              <a:lnSpc>
                <a:spcPct val="90000"/>
              </a:lnSpc>
              <a:buAutoNum type="alphaLcPeriod"/>
            </a:pPr>
            <a:r>
              <a:rPr lang="en-US" sz="2200" dirty="0">
                <a:cs typeface="Times New Roman" panose="02020603050405020304" pitchFamily="18" charset="0"/>
              </a:rPr>
              <a:t>Thursday			</a:t>
            </a:r>
          </a:p>
          <a:p>
            <a:pPr marL="514350" indent="-514350">
              <a:lnSpc>
                <a:spcPct val="90000"/>
              </a:lnSpc>
              <a:buAutoNum type="alphaLcPeriod"/>
            </a:pPr>
            <a:r>
              <a:rPr lang="en-US" sz="2200" dirty="0">
                <a:cs typeface="Times New Roman" panose="02020603050405020304" pitchFamily="18" charset="0"/>
              </a:rPr>
              <a:t>b &amp; c</a:t>
            </a:r>
          </a:p>
          <a:p>
            <a:pPr marL="514350" indent="-514350">
              <a:lnSpc>
                <a:spcPct val="90000"/>
              </a:lnSpc>
              <a:buAutoNum type="alphaLcPeriod"/>
            </a:pPr>
            <a:r>
              <a:rPr lang="en-US" sz="2200" dirty="0">
                <a:cs typeface="Times New Roman" panose="02020603050405020304" pitchFamily="18" charset="0"/>
              </a:rPr>
              <a:t>Friday</a:t>
            </a:r>
          </a:p>
          <a:p>
            <a:pPr marL="0" indent="0">
              <a:lnSpc>
                <a:spcPct val="90000"/>
              </a:lnSpc>
              <a:buNone/>
            </a:pPr>
            <a:endParaRPr lang="en-US" sz="2200" dirty="0">
              <a:latin typeface="+mj-lt"/>
              <a:cs typeface="Times New Roman" panose="02020603050405020304" pitchFamily="18" charset="0"/>
            </a:endParaRPr>
          </a:p>
        </p:txBody>
      </p:sp>
      <p:sp>
        <p:nvSpPr>
          <p:cNvPr id="2" name="Slide Number Placeholder 1">
            <a:extLst>
              <a:ext uri="{FF2B5EF4-FFF2-40B4-BE49-F238E27FC236}">
                <a16:creationId xmlns:a16="http://schemas.microsoft.com/office/drawing/2014/main" id="{0D4C5422-6CE1-42EF-BCD0-395FB8EC5229}"/>
              </a:ext>
            </a:extLst>
          </p:cNvPr>
          <p:cNvSpPr>
            <a:spLocks noGrp="1"/>
          </p:cNvSpPr>
          <p:nvPr>
            <p:ph type="sldNum" sz="quarter" idx="12"/>
          </p:nvPr>
        </p:nvSpPr>
        <p:spPr>
          <a:xfrm>
            <a:off x="10758922" y="6217920"/>
            <a:ext cx="365760" cy="365760"/>
          </a:xfrm>
        </p:spPr>
        <p:txBody>
          <a:bodyPr>
            <a:normAutofit/>
          </a:bodyPr>
          <a:lstStyle/>
          <a:p>
            <a:pPr marL="0" marR="0" lvl="0" indent="0" defTabSz="457200" rtl="0" eaLnBrk="1" fontAlgn="auto" latinLnBrk="0" hangingPunct="1">
              <a:lnSpc>
                <a:spcPct val="90000"/>
              </a:lnSpc>
              <a:spcBef>
                <a:spcPts val="0"/>
              </a:spcBef>
              <a:spcAft>
                <a:spcPts val="600"/>
              </a:spcAft>
              <a:buClrTx/>
              <a:buSzTx/>
              <a:buFontTx/>
              <a:buNone/>
              <a:tabLst/>
              <a:defRPr/>
            </a:pPr>
            <a:fld id="{41C39671-5E5D-4FBA-AFD2-02735E5FA9AC}" type="slidenum">
              <a:rPr kumimoji="0" lang="en-US" b="0" i="0" u="none" strike="noStrike" kern="1200" cap="none" spc="0" normalizeH="0" baseline="0" noProof="0" smtClean="0">
                <a:ln>
                  <a:noFill/>
                </a:ln>
                <a:effectLst/>
                <a:uLnTx/>
                <a:uFillTx/>
                <a:latin typeface="Gill Sans MT" panose="020B0502020104020203"/>
                <a:ea typeface="+mn-ea"/>
                <a:cs typeface="+mn-cs"/>
              </a:rPr>
              <a:pPr marL="0" marR="0" lvl="0" indent="0" defTabSz="457200" rtl="0" eaLnBrk="1" fontAlgn="auto" latinLnBrk="0" hangingPunct="1">
                <a:lnSpc>
                  <a:spcPct val="90000"/>
                </a:lnSpc>
                <a:spcBef>
                  <a:spcPts val="0"/>
                </a:spcBef>
                <a:spcAft>
                  <a:spcPts val="600"/>
                </a:spcAft>
                <a:buClrTx/>
                <a:buSzTx/>
                <a:buFontTx/>
                <a:buNone/>
                <a:tabLst/>
                <a:defRPr/>
              </a:pPr>
              <a:t>18</a:t>
            </a:fld>
            <a:endParaRPr kumimoji="0" lang="en-US" b="0" i="0" u="none" strike="noStrike" kern="1200" cap="none" spc="0" normalizeH="0" baseline="0" noProof="0">
              <a:ln>
                <a:noFill/>
              </a:ln>
              <a:effectLst/>
              <a:uLnTx/>
              <a:uFillTx/>
              <a:latin typeface="Gill Sans MT" panose="020B0502020104020203"/>
              <a:ea typeface="+mn-ea"/>
              <a:cs typeface="+mn-cs"/>
            </a:endParaRPr>
          </a:p>
        </p:txBody>
      </p:sp>
      <p:sp>
        <p:nvSpPr>
          <p:cNvPr id="5" name="Date Placeholder 4">
            <a:extLst>
              <a:ext uri="{FF2B5EF4-FFF2-40B4-BE49-F238E27FC236}">
                <a16:creationId xmlns:a16="http://schemas.microsoft.com/office/drawing/2014/main" id="{FC57588B-B4AC-4761-A21B-7F662914F43C}"/>
              </a:ext>
            </a:extLst>
          </p:cNvPr>
          <p:cNvSpPr>
            <a:spLocks noGrp="1"/>
          </p:cNvSpPr>
          <p:nvPr>
            <p:ph type="dt" sz="half" idx="10"/>
          </p:nvPr>
        </p:nvSpPr>
        <p:spPr/>
        <p:txBody>
          <a:bodyPr/>
          <a:lstStyle/>
          <a:p>
            <a:fld id="{92203B50-C469-49A1-BBBA-D0E0C9D355E8}" type="datetime1">
              <a:rPr lang="en-US" smtClean="0"/>
              <a:t>1/25/2021</a:t>
            </a:fld>
            <a:endParaRPr lang="en-US"/>
          </a:p>
        </p:txBody>
      </p:sp>
    </p:spTree>
    <p:extLst>
      <p:ext uri="{BB962C8B-B14F-4D97-AF65-F5344CB8AC3E}">
        <p14:creationId xmlns:p14="http://schemas.microsoft.com/office/powerpoint/2010/main" val="334424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b="1" cap="none" dirty="0">
                <a:solidFill>
                  <a:srgbClr val="FFFFFF"/>
                </a:solidFill>
                <a:cs typeface="Times New Roman" panose="02020603050405020304" pitchFamily="18" charset="0"/>
              </a:rPr>
              <a:t>Puzzles</a:t>
            </a:r>
            <a:endParaRPr lang="en-IN" sz="3000" dirty="0">
              <a:solidFill>
                <a:srgbClr val="FFFFFF"/>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id="{3342D573-508F-40AD-8A01-2E88C67B7ED0}"/>
              </a:ext>
            </a:extLst>
          </p:cNvPr>
          <p:cNvSpPr>
            <a:spLocks noGrp="1"/>
          </p:cNvSpPr>
          <p:nvPr>
            <p:ph type="sldNum" sz="quarter" idx="12"/>
          </p:nvPr>
        </p:nvSpPr>
        <p:spPr/>
        <p:txBody>
          <a:bodyPr/>
          <a:lstStyle/>
          <a:p>
            <a:fld id="{41C39671-5E5D-4FBA-AFD2-02735E5FA9AC}" type="slidenum">
              <a:rPr lang="en-US" smtClean="0"/>
              <a:t>19</a:t>
            </a:fld>
            <a:endParaRPr lang="en-US"/>
          </a:p>
        </p:txBody>
      </p:sp>
      <p:sp>
        <p:nvSpPr>
          <p:cNvPr id="4" name="Rectangle 3">
            <a:extLst>
              <a:ext uri="{FF2B5EF4-FFF2-40B4-BE49-F238E27FC236}">
                <a16:creationId xmlns:a16="http://schemas.microsoft.com/office/drawing/2014/main" id="{458F9DAC-D725-4F37-AB52-8A587C421268}"/>
              </a:ext>
            </a:extLst>
          </p:cNvPr>
          <p:cNvSpPr/>
          <p:nvPr/>
        </p:nvSpPr>
        <p:spPr>
          <a:xfrm>
            <a:off x="5089355" y="518379"/>
            <a:ext cx="6096000" cy="1107996"/>
          </a:xfrm>
          <a:prstGeom prst="rect">
            <a:avLst/>
          </a:prstGeom>
        </p:spPr>
        <p:txBody>
          <a:bodyPr>
            <a:spAutoFit/>
          </a:bodyPr>
          <a:lstStyle/>
          <a:p>
            <a:r>
              <a:rPr lang="en-IN" sz="2200" dirty="0"/>
              <a:t>Qn. 1. If Lata says ”Day before yesterday I was 25 years old and next year I will be 28 years old”,  What day is Lata’s birthday?</a:t>
            </a:r>
          </a:p>
        </p:txBody>
      </p:sp>
      <p:pic>
        <p:nvPicPr>
          <p:cNvPr id="10" name="Picture 9" descr="Text, letter&#10;&#10;Description automatically generated">
            <a:extLst>
              <a:ext uri="{FF2B5EF4-FFF2-40B4-BE49-F238E27FC236}">
                <a16:creationId xmlns:a16="http://schemas.microsoft.com/office/drawing/2014/main" id="{E42D80B6-7112-473B-BF68-D51DED903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805" y="2398717"/>
            <a:ext cx="6370495" cy="3583403"/>
          </a:xfrm>
          <a:prstGeom prst="rect">
            <a:avLst/>
          </a:prstGeom>
        </p:spPr>
      </p:pic>
      <p:sp>
        <p:nvSpPr>
          <p:cNvPr id="3" name="TextBox 2">
            <a:extLst>
              <a:ext uri="{FF2B5EF4-FFF2-40B4-BE49-F238E27FC236}">
                <a16:creationId xmlns:a16="http://schemas.microsoft.com/office/drawing/2014/main" id="{103D0ABA-AD21-4024-9113-49A5D2909E46}"/>
              </a:ext>
            </a:extLst>
          </p:cNvPr>
          <p:cNvSpPr txBox="1"/>
          <p:nvPr/>
        </p:nvSpPr>
        <p:spPr>
          <a:xfrm>
            <a:off x="5089355" y="1929310"/>
            <a:ext cx="993031" cy="430887"/>
          </a:xfrm>
          <a:prstGeom prst="rect">
            <a:avLst/>
          </a:prstGeom>
          <a:noFill/>
        </p:spPr>
        <p:txBody>
          <a:bodyPr wrap="square" rtlCol="0">
            <a:spAutoFit/>
          </a:bodyPr>
          <a:lstStyle/>
          <a:p>
            <a:r>
              <a:rPr lang="en-IN" sz="2200" dirty="0"/>
              <a:t>Qn. 2</a:t>
            </a:r>
            <a:r>
              <a:rPr lang="en-IN" dirty="0"/>
              <a:t>.</a:t>
            </a:r>
          </a:p>
        </p:txBody>
      </p:sp>
      <p:sp>
        <p:nvSpPr>
          <p:cNvPr id="6" name="Date Placeholder 5">
            <a:extLst>
              <a:ext uri="{FF2B5EF4-FFF2-40B4-BE49-F238E27FC236}">
                <a16:creationId xmlns:a16="http://schemas.microsoft.com/office/drawing/2014/main" id="{C89BB517-3172-4FF3-96DF-434C8C973165}"/>
              </a:ext>
            </a:extLst>
          </p:cNvPr>
          <p:cNvSpPr>
            <a:spLocks noGrp="1"/>
          </p:cNvSpPr>
          <p:nvPr>
            <p:ph type="dt" sz="half" idx="10"/>
          </p:nvPr>
        </p:nvSpPr>
        <p:spPr/>
        <p:txBody>
          <a:bodyPr/>
          <a:lstStyle/>
          <a:p>
            <a:fld id="{4B8B974F-D52E-44B9-B8D8-21F1130E90EB}" type="datetime1">
              <a:rPr lang="en-US" smtClean="0"/>
              <a:t>1/25/2021</a:t>
            </a:fld>
            <a:endParaRPr lang="en-US"/>
          </a:p>
        </p:txBody>
      </p:sp>
    </p:spTree>
    <p:extLst>
      <p:ext uri="{BB962C8B-B14F-4D97-AF65-F5344CB8AC3E}">
        <p14:creationId xmlns:p14="http://schemas.microsoft.com/office/powerpoint/2010/main" val="42842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none" spc="200" baseline="0" dirty="0">
                <a:solidFill>
                  <a:srgbClr val="FFFFFF"/>
                </a:solidFill>
                <a:latin typeface="+mj-lt"/>
                <a:ea typeface="+mj-ea"/>
                <a:cs typeface="+mj-cs"/>
              </a:rPr>
              <a:t>Objective</a:t>
            </a:r>
            <a:endParaRPr lang="en-US" sz="3000" kern="1200" cap="all" spc="200" baseline="0" dirty="0">
              <a:solidFill>
                <a:srgbClr val="FFFFFF"/>
              </a:solidFill>
              <a:latin typeface="+mj-lt"/>
              <a:ea typeface="+mj-ea"/>
              <a:cs typeface="+mj-cs"/>
            </a:endParaRPr>
          </a:p>
        </p:txBody>
      </p:sp>
      <p:sp>
        <p:nvSpPr>
          <p:cNvPr id="5" name="Content Placeholder 4"/>
          <p:cNvSpPr>
            <a:spLocks noGrp="1"/>
          </p:cNvSpPr>
          <p:nvPr>
            <p:ph type="subTitle" idx="1"/>
          </p:nvPr>
        </p:nvSpPr>
        <p:spPr>
          <a:xfrm>
            <a:off x="5172967" y="1710321"/>
            <a:ext cx="5901610" cy="2861679"/>
          </a:xfrm>
        </p:spPr>
        <p:txBody>
          <a:bodyPr vert="horz" lIns="91440" tIns="45720" rIns="91440" bIns="45720" rtlCol="0" anchor="ctr">
            <a:normAutofit/>
          </a:bodyPr>
          <a:lstStyle/>
          <a:p>
            <a:r>
              <a:rPr lang="en-US" sz="2200" dirty="0">
                <a:solidFill>
                  <a:schemeClr val="tx1">
                    <a:lumMod val="85000"/>
                    <a:lumOff val="15000"/>
                  </a:schemeClr>
                </a:solidFill>
              </a:rPr>
              <a:t>To find the day of the week, for any given date.</a:t>
            </a:r>
          </a:p>
          <a:p>
            <a:pPr indent="-228600">
              <a:buFont typeface="Arial" panose="020B0604020202020204" pitchFamily="34" charset="0"/>
              <a:buChar char="•"/>
            </a:pPr>
            <a:endParaRPr lang="en-US" sz="2200" dirty="0">
              <a:solidFill>
                <a:schemeClr val="tx1">
                  <a:lumMod val="85000"/>
                  <a:lumOff val="15000"/>
                </a:schemeClr>
              </a:solidFill>
            </a:endParaRPr>
          </a:p>
          <a:p>
            <a:r>
              <a:rPr lang="en-US" sz="2200" dirty="0">
                <a:solidFill>
                  <a:schemeClr val="tx1">
                    <a:lumMod val="85000"/>
                    <a:lumOff val="15000"/>
                  </a:schemeClr>
                </a:solidFill>
              </a:rPr>
              <a:t>For example: 15</a:t>
            </a:r>
            <a:r>
              <a:rPr lang="en-US" sz="2200" baseline="30000" dirty="0">
                <a:solidFill>
                  <a:schemeClr val="tx1">
                    <a:lumMod val="85000"/>
                    <a:lumOff val="15000"/>
                  </a:schemeClr>
                </a:solidFill>
              </a:rPr>
              <a:t>th</a:t>
            </a:r>
            <a:r>
              <a:rPr lang="en-US" sz="2200" dirty="0">
                <a:solidFill>
                  <a:schemeClr val="tx1">
                    <a:lumMod val="85000"/>
                    <a:lumOff val="15000"/>
                  </a:schemeClr>
                </a:solidFill>
              </a:rPr>
              <a:t> August 1947?</a:t>
            </a:r>
          </a:p>
          <a:p>
            <a:endParaRPr lang="en-US" sz="2200" dirty="0">
              <a:solidFill>
                <a:schemeClr val="tx1">
                  <a:lumMod val="85000"/>
                  <a:lumOff val="15000"/>
                </a:schemeClr>
              </a:solidFill>
            </a:endParaRPr>
          </a:p>
          <a:p>
            <a:endParaRPr lang="en-US" sz="2200" dirty="0">
              <a:solidFill>
                <a:schemeClr val="tx1">
                  <a:lumMod val="85000"/>
                  <a:lumOff val="15000"/>
                </a:schemeClr>
              </a:solidFill>
            </a:endParaRPr>
          </a:p>
          <a:p>
            <a:pPr algn="l"/>
            <a:endParaRPr lang="en-US" dirty="0">
              <a:solidFill>
                <a:schemeClr val="tx1">
                  <a:lumMod val="85000"/>
                  <a:lumOff val="15000"/>
                </a:schemeClr>
              </a:solidFill>
            </a:endParaRPr>
          </a:p>
        </p:txBody>
      </p:sp>
      <p:pic>
        <p:nvPicPr>
          <p:cNvPr id="1034" name="Picture 10" descr="Buy Indian National Flag - Badge Online at Low Prices in India - Amazon.in">
            <a:extLst>
              <a:ext uri="{FF2B5EF4-FFF2-40B4-BE49-F238E27FC236}">
                <a16:creationId xmlns:a16="http://schemas.microsoft.com/office/drawing/2014/main" id="{967E9668-BF3D-4F02-AB04-CE60DED0C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182" y="3227598"/>
            <a:ext cx="2125179" cy="154338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4733336-0FE9-43AC-8EF7-264C160BB74F}"/>
              </a:ext>
            </a:extLst>
          </p:cNvPr>
          <p:cNvSpPr>
            <a:spLocks noGrp="1"/>
          </p:cNvSpPr>
          <p:nvPr>
            <p:ph type="dt" sz="half" idx="10"/>
          </p:nvPr>
        </p:nvSpPr>
        <p:spPr/>
        <p:txBody>
          <a:bodyPr/>
          <a:lstStyle/>
          <a:p>
            <a:fld id="{737B9DE6-4F67-43A3-AD1D-B1345ED0DF0F}" type="datetime1">
              <a:rPr lang="en-US" smtClean="0"/>
              <a:t>1/25/2021</a:t>
            </a:fld>
            <a:endParaRPr lang="en-US"/>
          </a:p>
        </p:txBody>
      </p:sp>
      <p:sp>
        <p:nvSpPr>
          <p:cNvPr id="6" name="Slide Number Placeholder 5">
            <a:extLst>
              <a:ext uri="{FF2B5EF4-FFF2-40B4-BE49-F238E27FC236}">
                <a16:creationId xmlns:a16="http://schemas.microsoft.com/office/drawing/2014/main" id="{CACC81DC-22C2-42F5-8EF4-12029F43D5EA}"/>
              </a:ext>
            </a:extLst>
          </p:cNvPr>
          <p:cNvSpPr>
            <a:spLocks noGrp="1"/>
          </p:cNvSpPr>
          <p:nvPr>
            <p:ph type="sldNum" sz="quarter" idx="12"/>
          </p:nvPr>
        </p:nvSpPr>
        <p:spPr/>
        <p:txBody>
          <a:bodyPr/>
          <a:lstStyle/>
          <a:p>
            <a:fld id="{41C39671-5E5D-4FBA-AFD2-02735E5FA9AC}" type="slidenum">
              <a:rPr lang="en-US" smtClean="0"/>
              <a:t>2</a:t>
            </a:fld>
            <a:endParaRPr lang="en-US"/>
          </a:p>
        </p:txBody>
      </p:sp>
    </p:spTree>
    <p:extLst>
      <p:ext uri="{BB962C8B-B14F-4D97-AF65-F5344CB8AC3E}">
        <p14:creationId xmlns:p14="http://schemas.microsoft.com/office/powerpoint/2010/main" val="1350230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1000"/>
                                        <p:tgtEl>
                                          <p:spTgt spid="1034"/>
                                        </p:tgtEl>
                                      </p:cBhvr>
                                    </p:animEffect>
                                    <p:anim calcmode="lin" valueType="num">
                                      <p:cBhvr>
                                        <p:cTn id="20" dur="1000" fill="hold"/>
                                        <p:tgtEl>
                                          <p:spTgt spid="1034"/>
                                        </p:tgtEl>
                                        <p:attrNameLst>
                                          <p:attrName>ppt_x</p:attrName>
                                        </p:attrNameLst>
                                      </p:cBhvr>
                                      <p:tavLst>
                                        <p:tav tm="0">
                                          <p:val>
                                            <p:strVal val="#ppt_x"/>
                                          </p:val>
                                        </p:tav>
                                        <p:tav tm="100000">
                                          <p:val>
                                            <p:strVal val="#ppt_x"/>
                                          </p:val>
                                        </p:tav>
                                      </p:tavLst>
                                    </p:anim>
                                    <p:anim calcmode="lin" valueType="num">
                                      <p:cBhvr>
                                        <p:cTn id="21"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B815FDFB-CF06-4999-B753-400F6DDB6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1600200" y="4269282"/>
            <a:ext cx="8991600" cy="1264762"/>
          </a:xfrm>
        </p:spPr>
        <p:txBody>
          <a:bodyPr>
            <a:normAutofit fontScale="90000"/>
          </a:bodyPr>
          <a:lstStyle/>
          <a:p>
            <a:r>
              <a:rPr lang="en-US" sz="3200" dirty="0">
                <a:latin typeface="Times New Roman" panose="02020603050405020304" pitchFamily="18" charset="0"/>
                <a:cs typeface="Times New Roman" panose="02020603050405020304" pitchFamily="18" charset="0"/>
              </a:rPr>
              <a:t>Thank you</a:t>
            </a:r>
            <a:br>
              <a:rPr lang="en-US" sz="3200" dirty="0">
                <a:latin typeface="Times New Roman" panose="02020603050405020304" pitchFamily="18" charset="0"/>
                <a:cs typeface="Times New Roman" panose="02020603050405020304" pitchFamily="18" charset="0"/>
              </a:rPr>
            </a:br>
            <a:r>
              <a:rPr lang="en-US" sz="2000" i="1" cap="none" dirty="0">
                <a:latin typeface="Times New Roman" panose="02020603050405020304" pitchFamily="18" charset="0"/>
                <a:cs typeface="Times New Roman" panose="02020603050405020304" pitchFamily="18" charset="0"/>
              </a:rPr>
              <a:t>Narayan</a:t>
            </a:r>
            <a:br>
              <a:rPr lang="en-US" sz="2000" i="1"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CIR</a:t>
            </a:r>
          </a:p>
        </p:txBody>
      </p:sp>
      <p:sp>
        <p:nvSpPr>
          <p:cNvPr id="17" name="Rectangle 16">
            <a:extLst>
              <a:ext uri="{FF2B5EF4-FFF2-40B4-BE49-F238E27FC236}">
                <a16:creationId xmlns:a16="http://schemas.microsoft.com/office/drawing/2014/main" id="{CBE847E4-8AD4-4367-8E66-57B801851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0440" y="640555"/>
            <a:ext cx="515112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59EF903-D3B6-439B-9E47-5D7F6F1D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6556" y="795952"/>
            <a:ext cx="4818888" cy="298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Accept">
            <a:extLst>
              <a:ext uri="{FF2B5EF4-FFF2-40B4-BE49-F238E27FC236}">
                <a16:creationId xmlns:a16="http://schemas.microsoft.com/office/drawing/2014/main" id="{6EC54474-05A6-45F3-88E9-B363495C83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0120" y="970704"/>
            <a:ext cx="2651760" cy="2651760"/>
          </a:xfrm>
          <a:prstGeom prst="rect">
            <a:avLst/>
          </a:prstGeom>
        </p:spPr>
      </p:pic>
      <p:sp>
        <p:nvSpPr>
          <p:cNvPr id="2" name="Date Placeholder 1">
            <a:extLst>
              <a:ext uri="{FF2B5EF4-FFF2-40B4-BE49-F238E27FC236}">
                <a16:creationId xmlns:a16="http://schemas.microsoft.com/office/drawing/2014/main" id="{3AF42432-DE4E-4FBD-8D43-37B01D5D12C7}"/>
              </a:ext>
            </a:extLst>
          </p:cNvPr>
          <p:cNvSpPr>
            <a:spLocks noGrp="1"/>
          </p:cNvSpPr>
          <p:nvPr>
            <p:ph type="dt" sz="half" idx="10"/>
          </p:nvPr>
        </p:nvSpPr>
        <p:spPr/>
        <p:txBody>
          <a:bodyPr/>
          <a:lstStyle/>
          <a:p>
            <a:fld id="{FE31DE79-2D2B-4446-9AC2-26C3E7D6E746}" type="datetime1">
              <a:rPr lang="en-US" smtClean="0"/>
              <a:t>1/25/2021</a:t>
            </a:fld>
            <a:endParaRPr lang="en-US"/>
          </a:p>
        </p:txBody>
      </p:sp>
      <p:sp>
        <p:nvSpPr>
          <p:cNvPr id="5" name="Slide Number Placeholder 4">
            <a:extLst>
              <a:ext uri="{FF2B5EF4-FFF2-40B4-BE49-F238E27FC236}">
                <a16:creationId xmlns:a16="http://schemas.microsoft.com/office/drawing/2014/main" id="{3E95A3CB-EC1C-404B-9BAB-419C008F1B53}"/>
              </a:ext>
            </a:extLst>
          </p:cNvPr>
          <p:cNvSpPr>
            <a:spLocks noGrp="1"/>
          </p:cNvSpPr>
          <p:nvPr>
            <p:ph type="sldNum" sz="quarter" idx="12"/>
          </p:nvPr>
        </p:nvSpPr>
        <p:spPr/>
        <p:txBody>
          <a:bodyPr/>
          <a:lstStyle/>
          <a:p>
            <a:fld id="{41C39671-5E5D-4FBA-AFD2-02735E5FA9AC}" type="slidenum">
              <a:rPr lang="en-US" smtClean="0"/>
              <a:t>20</a:t>
            </a:fld>
            <a:endParaRPr lang="en-US"/>
          </a:p>
        </p:txBody>
      </p:sp>
    </p:spTree>
    <p:extLst>
      <p:ext uri="{BB962C8B-B14F-4D97-AF65-F5344CB8AC3E}">
        <p14:creationId xmlns:p14="http://schemas.microsoft.com/office/powerpoint/2010/main" val="92846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Introduction</a:t>
            </a:r>
            <a:endParaRPr lang="en-US" sz="3000" dirty="0">
              <a:solidFill>
                <a:srgbClr val="FFFFFF"/>
              </a:solidFill>
              <a:cs typeface="Times New Roman" panose="02020603050405020304" pitchFamily="18" charset="0"/>
            </a:endParaRPr>
          </a:p>
        </p:txBody>
      </p:sp>
      <p:sp>
        <p:nvSpPr>
          <p:cNvPr id="4" name="Content Placeholder 3"/>
          <p:cNvSpPr>
            <a:spLocks noGrp="1"/>
          </p:cNvSpPr>
          <p:nvPr>
            <p:ph idx="1"/>
          </p:nvPr>
        </p:nvSpPr>
        <p:spPr>
          <a:xfrm>
            <a:off x="5415552" y="1443035"/>
            <a:ext cx="6232497" cy="4287205"/>
          </a:xfrm>
        </p:spPr>
        <p:txBody>
          <a:bodyPr anchor="ctr">
            <a:normAutofit/>
          </a:bodyPr>
          <a:lstStyle/>
          <a:p>
            <a:pPr marL="0" indent="0">
              <a:buNone/>
            </a:pPr>
            <a:r>
              <a:rPr lang="en-US" sz="2200" dirty="0">
                <a:latin typeface="+mj-lt"/>
                <a:cs typeface="Times New Roman" panose="02020603050405020304" pitchFamily="18" charset="0"/>
              </a:rPr>
              <a:t>From tomorrow onwards every 7</a:t>
            </a:r>
            <a:r>
              <a:rPr lang="en-US" sz="2200" baseline="30000" dirty="0">
                <a:latin typeface="+mj-lt"/>
                <a:cs typeface="Times New Roman" panose="02020603050405020304" pitchFamily="18" charset="0"/>
              </a:rPr>
              <a:t>th</a:t>
            </a:r>
            <a:r>
              <a:rPr lang="en-US" sz="2200" dirty="0">
                <a:latin typeface="+mj-lt"/>
                <a:cs typeface="Times New Roman" panose="02020603050405020304" pitchFamily="18" charset="0"/>
              </a:rPr>
              <a:t> day is today.</a:t>
            </a:r>
          </a:p>
          <a:p>
            <a:pPr marL="0" indent="0">
              <a:buNone/>
            </a:pPr>
            <a:r>
              <a:rPr lang="en-US" sz="2200" dirty="0">
                <a:latin typeface="+mj-lt"/>
                <a:cs typeface="Times New Roman" panose="02020603050405020304" pitchFamily="18" charset="0"/>
              </a:rPr>
              <a:t>i.e. after every 7 days, it is today.</a:t>
            </a:r>
          </a:p>
          <a:p>
            <a:pPr marL="0" indent="0">
              <a:buNone/>
            </a:pPr>
            <a:endParaRPr lang="en-US" sz="2200" dirty="0">
              <a:latin typeface="+mj-lt"/>
              <a:cs typeface="Times New Roman" panose="02020603050405020304" pitchFamily="18" charset="0"/>
            </a:endParaRPr>
          </a:p>
          <a:p>
            <a:pPr marL="0" indent="0">
              <a:buNone/>
            </a:pPr>
            <a:r>
              <a:rPr lang="en-US" sz="2200" dirty="0">
                <a:latin typeface="+mj-lt"/>
                <a:cs typeface="Times New Roman" panose="02020603050405020304" pitchFamily="18" charset="0"/>
              </a:rPr>
              <a:t>after 8 days → tomorrow, </a:t>
            </a:r>
          </a:p>
          <a:p>
            <a:pPr marL="0" indent="0">
              <a:buNone/>
            </a:pPr>
            <a:r>
              <a:rPr lang="en-US" sz="2200" dirty="0">
                <a:latin typeface="+mj-lt"/>
                <a:cs typeface="Times New Roman" panose="02020603050405020304" pitchFamily="18" charset="0"/>
              </a:rPr>
              <a:t>after 10 days → today +3,   </a:t>
            </a:r>
          </a:p>
          <a:p>
            <a:pPr marL="0" indent="0">
              <a:buNone/>
            </a:pPr>
            <a:r>
              <a:rPr lang="en-US" sz="2200" dirty="0">
                <a:latin typeface="+mj-lt"/>
                <a:cs typeface="Times New Roman" panose="02020603050405020304" pitchFamily="18" charset="0"/>
              </a:rPr>
              <a:t>after 50 days → today +1, </a:t>
            </a:r>
          </a:p>
          <a:p>
            <a:pPr marL="0" indent="0">
              <a:buNone/>
            </a:pPr>
            <a:r>
              <a:rPr lang="en-US" sz="2200" dirty="0">
                <a:latin typeface="+mj-lt"/>
                <a:cs typeface="Times New Roman" panose="02020603050405020304" pitchFamily="18" charset="0"/>
              </a:rPr>
              <a:t>after 100 days → today +2, like wise</a:t>
            </a:r>
          </a:p>
          <a:p>
            <a:pPr marL="0" indent="0">
              <a:buNone/>
            </a:pPr>
            <a:endParaRPr lang="en-US" dirty="0"/>
          </a:p>
        </p:txBody>
      </p:sp>
      <p:sp>
        <p:nvSpPr>
          <p:cNvPr id="5" name="Slide Number Placeholder 4">
            <a:extLst>
              <a:ext uri="{FF2B5EF4-FFF2-40B4-BE49-F238E27FC236}">
                <a16:creationId xmlns:a16="http://schemas.microsoft.com/office/drawing/2014/main" id="{5783D918-CC52-4F3D-95DE-1E62A727B0E1}"/>
              </a:ext>
            </a:extLst>
          </p:cNvPr>
          <p:cNvSpPr>
            <a:spLocks noGrp="1"/>
          </p:cNvSpPr>
          <p:nvPr>
            <p:ph type="sldNum" sz="quarter" idx="12"/>
          </p:nvPr>
        </p:nvSpPr>
        <p:spPr/>
        <p:txBody>
          <a:bodyPr/>
          <a:lstStyle/>
          <a:p>
            <a:fld id="{41C39671-5E5D-4FBA-AFD2-02735E5FA9AC}" type="slidenum">
              <a:rPr lang="en-US" smtClean="0"/>
              <a:t>3</a:t>
            </a:fld>
            <a:endParaRPr lang="en-US"/>
          </a:p>
        </p:txBody>
      </p:sp>
      <p:sp>
        <p:nvSpPr>
          <p:cNvPr id="3" name="Date Placeholder 2">
            <a:extLst>
              <a:ext uri="{FF2B5EF4-FFF2-40B4-BE49-F238E27FC236}">
                <a16:creationId xmlns:a16="http://schemas.microsoft.com/office/drawing/2014/main" id="{68A88F97-405E-4202-8B8E-CA4253207B18}"/>
              </a:ext>
            </a:extLst>
          </p:cNvPr>
          <p:cNvSpPr>
            <a:spLocks noGrp="1"/>
          </p:cNvSpPr>
          <p:nvPr>
            <p:ph type="dt" sz="half" idx="10"/>
          </p:nvPr>
        </p:nvSpPr>
        <p:spPr/>
        <p:txBody>
          <a:bodyPr/>
          <a:lstStyle/>
          <a:p>
            <a:fld id="{390E0806-1D2D-4BE5-AF19-3379348461C2}" type="datetime1">
              <a:rPr lang="en-US" smtClean="0"/>
              <a:t>1/25/2021</a:t>
            </a:fld>
            <a:endParaRPr lang="en-US"/>
          </a:p>
        </p:txBody>
      </p:sp>
    </p:spTree>
    <p:extLst>
      <p:ext uri="{BB962C8B-B14F-4D97-AF65-F5344CB8AC3E}">
        <p14:creationId xmlns:p14="http://schemas.microsoft.com/office/powerpoint/2010/main" val="10208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Types of years</a:t>
            </a:r>
          </a:p>
        </p:txBody>
      </p:sp>
      <p:sp>
        <p:nvSpPr>
          <p:cNvPr id="4" name="Content Placeholder 3"/>
          <p:cNvSpPr>
            <a:spLocks noGrp="1"/>
          </p:cNvSpPr>
          <p:nvPr>
            <p:ph idx="1"/>
          </p:nvPr>
        </p:nvSpPr>
        <p:spPr>
          <a:xfrm>
            <a:off x="5262128" y="535540"/>
            <a:ext cx="6594362" cy="5682380"/>
          </a:xfrm>
        </p:spPr>
        <p:txBody>
          <a:bodyPr anchor="ctr">
            <a:noAutofit/>
          </a:bodyPr>
          <a:lstStyle/>
          <a:p>
            <a:pPr>
              <a:lnSpc>
                <a:spcPct val="90000"/>
              </a:lnSpc>
            </a:pPr>
            <a:r>
              <a:rPr lang="en-US" sz="2200" dirty="0">
                <a:latin typeface="+mj-lt"/>
                <a:cs typeface="Times New Roman" panose="02020603050405020304" pitchFamily="18" charset="0"/>
              </a:rPr>
              <a:t>Non-Leap Year or Regular Year: </a:t>
            </a:r>
          </a:p>
          <a:p>
            <a:pPr marL="0" indent="0">
              <a:lnSpc>
                <a:spcPct val="90000"/>
              </a:lnSpc>
              <a:buNone/>
            </a:pPr>
            <a:r>
              <a:rPr lang="en-US" sz="2200" dirty="0">
                <a:latin typeface="+mj-lt"/>
                <a:cs typeface="Times New Roman" panose="02020603050405020304" pitchFamily="18" charset="0"/>
              </a:rPr>
              <a:t>  365 days → 52 weeks + 1 day ( i.e. 1 odd day)</a:t>
            </a:r>
          </a:p>
          <a:p>
            <a:pPr marL="0" indent="0">
              <a:lnSpc>
                <a:spcPct val="90000"/>
              </a:lnSpc>
              <a:buNone/>
            </a:pPr>
            <a:endParaRPr lang="en-US" sz="2200" dirty="0">
              <a:latin typeface="+mj-lt"/>
              <a:cs typeface="Times New Roman" panose="02020603050405020304" pitchFamily="18" charset="0"/>
            </a:endParaRPr>
          </a:p>
          <a:p>
            <a:pPr>
              <a:lnSpc>
                <a:spcPct val="90000"/>
              </a:lnSpc>
            </a:pPr>
            <a:r>
              <a:rPr lang="en-US" sz="2200" dirty="0">
                <a:latin typeface="+mj-lt"/>
                <a:cs typeface="Times New Roman" panose="02020603050405020304" pitchFamily="18" charset="0"/>
              </a:rPr>
              <a:t>Leap Year:</a:t>
            </a:r>
          </a:p>
          <a:p>
            <a:pPr marL="0" indent="0">
              <a:lnSpc>
                <a:spcPct val="90000"/>
              </a:lnSpc>
              <a:buNone/>
            </a:pPr>
            <a:r>
              <a:rPr lang="en-US" sz="2200" dirty="0">
                <a:latin typeface="+mj-lt"/>
                <a:cs typeface="Times New Roman" panose="02020603050405020304" pitchFamily="18" charset="0"/>
              </a:rPr>
              <a:t>  366 days → 52 weeks + 2 days ( i.e. 2 odd days)</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  If for a leap year, the given year is exactly divisible by 4 (except for centuries)</a:t>
            </a:r>
          </a:p>
          <a:p>
            <a:pPr marL="0" indent="0">
              <a:lnSpc>
                <a:spcPct val="90000"/>
              </a:lnSpc>
              <a:buNone/>
            </a:pPr>
            <a:r>
              <a:rPr lang="en-US" sz="2200" dirty="0">
                <a:latin typeface="+mj-lt"/>
                <a:cs typeface="Times New Roman" panose="02020603050405020304" pitchFamily="18" charset="0"/>
              </a:rPr>
              <a:t>A century to be a leap year, it must be divisible by 400.</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  1972, 2012, 1924, 1600, 2000 etc. are leap years. </a:t>
            </a:r>
          </a:p>
          <a:p>
            <a:pPr marL="0" indent="0">
              <a:lnSpc>
                <a:spcPct val="90000"/>
              </a:lnSpc>
              <a:buNone/>
            </a:pPr>
            <a:r>
              <a:rPr lang="en-US" sz="2200" dirty="0">
                <a:latin typeface="+mj-lt"/>
                <a:cs typeface="Times New Roman" panose="02020603050405020304" pitchFamily="18" charset="0"/>
              </a:rPr>
              <a:t>  1978, 1990, 1900 1700, 1862 etc. are non leap years.</a:t>
            </a:r>
          </a:p>
          <a:p>
            <a:pPr marL="0" indent="0">
              <a:lnSpc>
                <a:spcPct val="90000"/>
              </a:lnSpc>
              <a:buNone/>
            </a:pPr>
            <a:endParaRPr lang="en-US" sz="2200" dirty="0"/>
          </a:p>
        </p:txBody>
      </p:sp>
      <p:sp>
        <p:nvSpPr>
          <p:cNvPr id="5" name="Slide Number Placeholder 4">
            <a:extLst>
              <a:ext uri="{FF2B5EF4-FFF2-40B4-BE49-F238E27FC236}">
                <a16:creationId xmlns:a16="http://schemas.microsoft.com/office/drawing/2014/main" id="{38F74356-3EB9-4969-B52B-DB8F1E889C18}"/>
              </a:ext>
            </a:extLst>
          </p:cNvPr>
          <p:cNvSpPr>
            <a:spLocks noGrp="1"/>
          </p:cNvSpPr>
          <p:nvPr>
            <p:ph type="sldNum" sz="quarter" idx="12"/>
          </p:nvPr>
        </p:nvSpPr>
        <p:spPr/>
        <p:txBody>
          <a:bodyPr/>
          <a:lstStyle/>
          <a:p>
            <a:fld id="{41C39671-5E5D-4FBA-AFD2-02735E5FA9AC}" type="slidenum">
              <a:rPr lang="en-US" smtClean="0"/>
              <a:t>4</a:t>
            </a:fld>
            <a:endParaRPr lang="en-US"/>
          </a:p>
        </p:txBody>
      </p:sp>
      <p:sp>
        <p:nvSpPr>
          <p:cNvPr id="3" name="Date Placeholder 2">
            <a:extLst>
              <a:ext uri="{FF2B5EF4-FFF2-40B4-BE49-F238E27FC236}">
                <a16:creationId xmlns:a16="http://schemas.microsoft.com/office/drawing/2014/main" id="{3D990F1E-CB85-4F43-9800-855D31FF4837}"/>
              </a:ext>
            </a:extLst>
          </p:cNvPr>
          <p:cNvSpPr>
            <a:spLocks noGrp="1"/>
          </p:cNvSpPr>
          <p:nvPr>
            <p:ph type="dt" sz="half" idx="10"/>
          </p:nvPr>
        </p:nvSpPr>
        <p:spPr/>
        <p:txBody>
          <a:bodyPr/>
          <a:lstStyle/>
          <a:p>
            <a:fld id="{4FD5D9C8-8D8E-4883-9E9E-0715A2FBEC35}" type="datetime1">
              <a:rPr lang="en-US" smtClean="0"/>
              <a:t>1/25/2021</a:t>
            </a:fld>
            <a:endParaRPr lang="en-US"/>
          </a:p>
        </p:txBody>
      </p:sp>
    </p:spTree>
    <p:extLst>
      <p:ext uri="{BB962C8B-B14F-4D97-AF65-F5344CB8AC3E}">
        <p14:creationId xmlns:p14="http://schemas.microsoft.com/office/powerpoint/2010/main" val="168966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1000"/>
                                        <p:tgtEl>
                                          <p:spTgt spid="4">
                                            <p:txEl>
                                              <p:pRg st="9" end="9"/>
                                            </p:txEl>
                                          </p:spTgt>
                                        </p:tgtEl>
                                      </p:cBhvr>
                                    </p:animEffect>
                                    <p:anim calcmode="lin" valueType="num">
                                      <p:cBhvr>
                                        <p:cTn id="5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fade">
                                      <p:cBhvr>
                                        <p:cTn id="56" dur="1000"/>
                                        <p:tgtEl>
                                          <p:spTgt spid="4">
                                            <p:txEl>
                                              <p:pRg st="10" end="10"/>
                                            </p:txEl>
                                          </p:spTgt>
                                        </p:tgtEl>
                                      </p:cBhvr>
                                    </p:animEffect>
                                    <p:anim calcmode="lin" valueType="num">
                                      <p:cBhvr>
                                        <p:cTn id="5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Examples</a:t>
            </a:r>
            <a:endParaRPr lang="en-US" sz="3000" dirty="0">
              <a:solidFill>
                <a:srgbClr val="FFFFFF"/>
              </a:solidFill>
              <a:cs typeface="Times New Roman" panose="02020603050405020304" pitchFamily="18" charset="0"/>
            </a:endParaRPr>
          </a:p>
        </p:txBody>
      </p:sp>
      <p:sp>
        <p:nvSpPr>
          <p:cNvPr id="4" name="Content Placeholder 3"/>
          <p:cNvSpPr>
            <a:spLocks noGrp="1"/>
          </p:cNvSpPr>
          <p:nvPr>
            <p:ph idx="1"/>
          </p:nvPr>
        </p:nvSpPr>
        <p:spPr>
          <a:xfrm>
            <a:off x="5306446" y="907366"/>
            <a:ext cx="6668463" cy="5036234"/>
          </a:xfrm>
        </p:spPr>
        <p:txBody>
          <a:bodyPr anchor="ctr">
            <a:noAutofit/>
          </a:bodyPr>
          <a:lstStyle/>
          <a:p>
            <a:pPr marL="0" indent="0">
              <a:lnSpc>
                <a:spcPct val="90000"/>
              </a:lnSpc>
              <a:buNone/>
            </a:pPr>
            <a:r>
              <a:rPr lang="en-US" sz="2200" b="1" dirty="0">
                <a:cs typeface="Times New Roman" panose="02020603050405020304" pitchFamily="18" charset="0"/>
              </a:rPr>
              <a:t>E.g. 1. </a:t>
            </a:r>
            <a:r>
              <a:rPr lang="en-US" sz="2200" dirty="0">
                <a:latin typeface="+mj-lt"/>
                <a:cs typeface="Times New Roman" panose="02020603050405020304" pitchFamily="18" charset="0"/>
              </a:rPr>
              <a:t>How many odd days are there in the year 1994?</a:t>
            </a:r>
          </a:p>
          <a:p>
            <a:pPr marL="0" indent="0">
              <a:lnSpc>
                <a:spcPct val="90000"/>
              </a:lnSpc>
              <a:buNone/>
            </a:pPr>
            <a:r>
              <a:rPr lang="en-US" sz="2200" dirty="0">
                <a:latin typeface="+mj-lt"/>
                <a:cs typeface="Times New Roman" panose="02020603050405020304" pitchFamily="18" charset="0"/>
              </a:rPr>
              <a:t>The year 1994 is a non leap year, it has 1 odd day.</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b="1" dirty="0">
                <a:latin typeface="+mj-lt"/>
                <a:cs typeface="Times New Roman" panose="02020603050405020304" pitchFamily="18" charset="0"/>
              </a:rPr>
              <a:t>E.g. 2. </a:t>
            </a:r>
            <a:r>
              <a:rPr lang="en-US" sz="2200" dirty="0">
                <a:latin typeface="+mj-lt"/>
                <a:cs typeface="Times New Roman" panose="02020603050405020304" pitchFamily="18" charset="0"/>
              </a:rPr>
              <a:t>How many odd days are there in the month October?</a:t>
            </a:r>
          </a:p>
          <a:p>
            <a:pPr marL="0" indent="0">
              <a:lnSpc>
                <a:spcPct val="90000"/>
              </a:lnSpc>
              <a:buNone/>
            </a:pPr>
            <a:r>
              <a:rPr lang="en-US" sz="2200" dirty="0">
                <a:latin typeface="+mj-lt"/>
                <a:cs typeface="Times New Roman" panose="02020603050405020304" pitchFamily="18" charset="0"/>
              </a:rPr>
              <a:t>October has 31 days, i.e. 4 weeks and 3 odd days.</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b="1" dirty="0">
                <a:latin typeface="+mj-lt"/>
                <a:cs typeface="Times New Roman" panose="02020603050405020304" pitchFamily="18" charset="0"/>
              </a:rPr>
              <a:t>E.g. 3. </a:t>
            </a:r>
            <a:r>
              <a:rPr lang="en-US" sz="2200" dirty="0">
                <a:latin typeface="+mj-lt"/>
                <a:cs typeface="Times New Roman" panose="02020603050405020304" pitchFamily="18" charset="0"/>
              </a:rPr>
              <a:t>When can we use the same calendar of 2017?</a:t>
            </a:r>
          </a:p>
          <a:p>
            <a:pPr marL="0" indent="0">
              <a:lnSpc>
                <a:spcPct val="90000"/>
              </a:lnSpc>
              <a:buNone/>
            </a:pPr>
            <a:r>
              <a:rPr lang="en-US" sz="2200" dirty="0">
                <a:latin typeface="+mj-lt"/>
                <a:cs typeface="Times New Roman" panose="02020603050405020304" pitchFamily="18" charset="0"/>
              </a:rPr>
              <a:t>2018 – 1 odd day, 2019 – 1 odd day, 2020 – 2 odd days, 2021 – 1 odd day, 2022 – 1 odd day, 2023 </a:t>
            </a:r>
            <a:r>
              <a:rPr lang="en-US" sz="2200" dirty="0">
                <a:cs typeface="Times New Roman" panose="02020603050405020304" pitchFamily="18" charset="0"/>
              </a:rPr>
              <a:t>– 1 odd day</a:t>
            </a:r>
            <a:r>
              <a:rPr lang="en-US" sz="2200" dirty="0">
                <a:latin typeface="+mj-lt"/>
                <a:cs typeface="Times New Roman" panose="02020603050405020304" pitchFamily="18" charset="0"/>
              </a:rPr>
              <a:t>      Got the sum a multiple of 7.</a:t>
            </a:r>
          </a:p>
          <a:p>
            <a:pPr marL="0" indent="0">
              <a:lnSpc>
                <a:spcPct val="90000"/>
              </a:lnSpc>
              <a:buNone/>
            </a:pPr>
            <a:r>
              <a:rPr lang="en-US" sz="2200" dirty="0">
                <a:latin typeface="+mj-lt"/>
                <a:cs typeface="Times New Roman" panose="02020603050405020304" pitchFamily="18" charset="0"/>
              </a:rPr>
              <a:t>Therefore 2023.</a:t>
            </a:r>
          </a:p>
        </p:txBody>
      </p:sp>
      <p:sp>
        <p:nvSpPr>
          <p:cNvPr id="5" name="Slide Number Placeholder 4">
            <a:extLst>
              <a:ext uri="{FF2B5EF4-FFF2-40B4-BE49-F238E27FC236}">
                <a16:creationId xmlns:a16="http://schemas.microsoft.com/office/drawing/2014/main" id="{A36928F6-9C5F-4C5F-8E1E-DC7EDB81F1EE}"/>
              </a:ext>
            </a:extLst>
          </p:cNvPr>
          <p:cNvSpPr>
            <a:spLocks noGrp="1"/>
          </p:cNvSpPr>
          <p:nvPr>
            <p:ph type="sldNum" sz="quarter" idx="12"/>
          </p:nvPr>
        </p:nvSpPr>
        <p:spPr/>
        <p:txBody>
          <a:bodyPr/>
          <a:lstStyle/>
          <a:p>
            <a:fld id="{41C39671-5E5D-4FBA-AFD2-02735E5FA9AC}" type="slidenum">
              <a:rPr lang="en-US" smtClean="0"/>
              <a:t>5</a:t>
            </a:fld>
            <a:endParaRPr lang="en-US"/>
          </a:p>
        </p:txBody>
      </p:sp>
      <p:sp>
        <p:nvSpPr>
          <p:cNvPr id="3" name="Date Placeholder 2">
            <a:extLst>
              <a:ext uri="{FF2B5EF4-FFF2-40B4-BE49-F238E27FC236}">
                <a16:creationId xmlns:a16="http://schemas.microsoft.com/office/drawing/2014/main" id="{74B0E1D7-F533-4698-A906-DAF889A94ADA}"/>
              </a:ext>
            </a:extLst>
          </p:cNvPr>
          <p:cNvSpPr>
            <a:spLocks noGrp="1"/>
          </p:cNvSpPr>
          <p:nvPr>
            <p:ph type="dt" sz="half" idx="10"/>
          </p:nvPr>
        </p:nvSpPr>
        <p:spPr/>
        <p:txBody>
          <a:bodyPr/>
          <a:lstStyle/>
          <a:p>
            <a:fld id="{E376B99D-0001-4137-A471-9EAA67310717}" type="datetime1">
              <a:rPr lang="en-US" smtClean="0"/>
              <a:t>1/25/2021</a:t>
            </a:fld>
            <a:endParaRPr lang="en-US"/>
          </a:p>
        </p:txBody>
      </p:sp>
    </p:spTree>
    <p:extLst>
      <p:ext uri="{BB962C8B-B14F-4D97-AF65-F5344CB8AC3E}">
        <p14:creationId xmlns:p14="http://schemas.microsoft.com/office/powerpoint/2010/main" val="162504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all" spc="200" baseline="0">
                <a:solidFill>
                  <a:srgbClr val="FFFFFF"/>
                </a:solidFill>
                <a:latin typeface="+mj-lt"/>
                <a:ea typeface="+mj-ea"/>
                <a:cs typeface="+mj-cs"/>
              </a:rPr>
              <a:t>Quiz 1</a:t>
            </a:r>
          </a:p>
        </p:txBody>
      </p:sp>
      <p:sp>
        <p:nvSpPr>
          <p:cNvPr id="5" name="Rectangle 4">
            <a:extLst>
              <a:ext uri="{FF2B5EF4-FFF2-40B4-BE49-F238E27FC236}">
                <a16:creationId xmlns:a16="http://schemas.microsoft.com/office/drawing/2014/main" id="{19449861-DD09-4BB1-9D6D-8BA4EDFED472}"/>
              </a:ext>
            </a:extLst>
          </p:cNvPr>
          <p:cNvSpPr/>
          <p:nvPr/>
        </p:nvSpPr>
        <p:spPr>
          <a:xfrm>
            <a:off x="5089355" y="1586484"/>
            <a:ext cx="6938522" cy="3477875"/>
          </a:xfrm>
          <a:prstGeom prst="rect">
            <a:avLst/>
          </a:prstGeom>
        </p:spPr>
        <p:txBody>
          <a:bodyPr wrap="square">
            <a:spAutoFit/>
          </a:bodyPr>
          <a:lstStyle/>
          <a:p>
            <a:r>
              <a:rPr lang="en-IN" sz="2200" dirty="0"/>
              <a:t>1. How many odd days are there in the year 2200?</a:t>
            </a:r>
          </a:p>
          <a:p>
            <a:r>
              <a:rPr lang="en-IN" sz="2200" dirty="0"/>
              <a:t>a. 0			b. 1			c. 2			d. none of these</a:t>
            </a:r>
          </a:p>
          <a:p>
            <a:endParaRPr lang="en-IN" sz="2200" dirty="0"/>
          </a:p>
          <a:p>
            <a:endParaRPr lang="en-IN" sz="2200" dirty="0"/>
          </a:p>
          <a:p>
            <a:r>
              <a:rPr lang="en-IN" sz="2200" dirty="0"/>
              <a:t>2. If today is Tuesday, then which day it will be after 79 days?</a:t>
            </a:r>
          </a:p>
          <a:p>
            <a:r>
              <a:rPr lang="en-IN" sz="2200" dirty="0"/>
              <a:t>a. Thu		b. Fri		c. Sat		d. Sun</a:t>
            </a:r>
          </a:p>
          <a:p>
            <a:endParaRPr lang="en-IN" sz="2200" dirty="0"/>
          </a:p>
          <a:p>
            <a:endParaRPr lang="en-IN" sz="2200" dirty="0"/>
          </a:p>
          <a:p>
            <a:r>
              <a:rPr lang="en-IN" sz="2200" dirty="0"/>
              <a:t>3. Which year we used the calendar of 2015?</a:t>
            </a:r>
          </a:p>
          <a:p>
            <a:r>
              <a:rPr lang="en-IN" sz="2200" dirty="0"/>
              <a:t>a. 2007		b. 2008		c. 2009		d 2004</a:t>
            </a:r>
          </a:p>
        </p:txBody>
      </p:sp>
      <p:sp>
        <p:nvSpPr>
          <p:cNvPr id="3" name="Date Placeholder 2">
            <a:extLst>
              <a:ext uri="{FF2B5EF4-FFF2-40B4-BE49-F238E27FC236}">
                <a16:creationId xmlns:a16="http://schemas.microsoft.com/office/drawing/2014/main" id="{2573332A-66B3-4783-8A6A-5DAFD505F22C}"/>
              </a:ext>
            </a:extLst>
          </p:cNvPr>
          <p:cNvSpPr>
            <a:spLocks noGrp="1"/>
          </p:cNvSpPr>
          <p:nvPr>
            <p:ph type="dt" sz="half" idx="10"/>
          </p:nvPr>
        </p:nvSpPr>
        <p:spPr/>
        <p:txBody>
          <a:bodyPr/>
          <a:lstStyle/>
          <a:p>
            <a:fld id="{3958F47E-AB24-4444-A5D1-E706BC9A6568}" type="datetime1">
              <a:rPr lang="en-US" smtClean="0"/>
              <a:t>1/25/2021</a:t>
            </a:fld>
            <a:endParaRPr lang="en-US"/>
          </a:p>
        </p:txBody>
      </p:sp>
      <p:sp>
        <p:nvSpPr>
          <p:cNvPr id="6" name="Slide Number Placeholder 5">
            <a:extLst>
              <a:ext uri="{FF2B5EF4-FFF2-40B4-BE49-F238E27FC236}">
                <a16:creationId xmlns:a16="http://schemas.microsoft.com/office/drawing/2014/main" id="{251678F8-A375-4315-8500-C281094A5A26}"/>
              </a:ext>
            </a:extLst>
          </p:cNvPr>
          <p:cNvSpPr>
            <a:spLocks noGrp="1"/>
          </p:cNvSpPr>
          <p:nvPr>
            <p:ph type="sldNum" sz="quarter" idx="12"/>
          </p:nvPr>
        </p:nvSpPr>
        <p:spPr/>
        <p:txBody>
          <a:bodyPr/>
          <a:lstStyle/>
          <a:p>
            <a:fld id="{41C39671-5E5D-4FBA-AFD2-02735E5FA9AC}" type="slidenum">
              <a:rPr lang="en-US" smtClean="0"/>
              <a:t>6</a:t>
            </a:fld>
            <a:endParaRPr lang="en-US"/>
          </a:p>
        </p:txBody>
      </p:sp>
    </p:spTree>
    <p:extLst>
      <p:ext uri="{BB962C8B-B14F-4D97-AF65-F5344CB8AC3E}">
        <p14:creationId xmlns:p14="http://schemas.microsoft.com/office/powerpoint/2010/main" val="36487633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1000"/>
                                        <p:tgtEl>
                                          <p:spTgt spid="5">
                                            <p:txEl>
                                              <p:pRg st="5" end="5"/>
                                            </p:txEl>
                                          </p:spTgt>
                                        </p:tgtEl>
                                      </p:cBhvr>
                                    </p:animEffect>
                                    <p:anim calcmode="lin" valueType="num">
                                      <p:cBhvr>
                                        <p:cTn id="2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1000"/>
                                        <p:tgtEl>
                                          <p:spTgt spid="5">
                                            <p:txEl>
                                              <p:pRg st="8" end="8"/>
                                            </p:txEl>
                                          </p:spTgt>
                                        </p:tgtEl>
                                      </p:cBhvr>
                                    </p:animEffect>
                                    <p:anim calcmode="lin" valueType="num">
                                      <p:cBhvr>
                                        <p:cTn id="3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1000"/>
                                        <p:tgtEl>
                                          <p:spTgt spid="5">
                                            <p:txEl>
                                              <p:pRg st="9" end="9"/>
                                            </p:txEl>
                                          </p:spTgt>
                                        </p:tgtEl>
                                      </p:cBhvr>
                                    </p:animEffect>
                                    <p:anim calcmode="lin" valueType="num">
                                      <p:cBhvr>
                                        <p:cTn id="3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Repeating Calendars</a:t>
            </a:r>
          </a:p>
        </p:txBody>
      </p:sp>
      <p:sp>
        <p:nvSpPr>
          <p:cNvPr id="5" name="Content Placeholder 4"/>
          <p:cNvSpPr>
            <a:spLocks noGrp="1"/>
          </p:cNvSpPr>
          <p:nvPr>
            <p:ph idx="1"/>
          </p:nvPr>
        </p:nvSpPr>
        <p:spPr>
          <a:xfrm>
            <a:off x="5591694" y="618978"/>
            <a:ext cx="6098558" cy="5795889"/>
          </a:xfrm>
        </p:spPr>
        <p:txBody>
          <a:bodyPr anchor="ctr">
            <a:noAutofit/>
          </a:bodyPr>
          <a:lstStyle/>
          <a:p>
            <a:r>
              <a:rPr lang="en-US" sz="2200" dirty="0">
                <a:latin typeface="+mj-lt"/>
                <a:cs typeface="Times New Roman" panose="02020603050405020304" pitchFamily="18" charset="0"/>
              </a:rPr>
              <a:t>Calendars of non-leap years of the form 4n and 4n+1 repeat after 6 years. </a:t>
            </a:r>
          </a:p>
          <a:p>
            <a:pPr marL="0" indent="0">
              <a:buNone/>
            </a:pPr>
            <a:r>
              <a:rPr lang="en-US" sz="2200" dirty="0">
                <a:latin typeface="+mj-lt"/>
                <a:cs typeface="Times New Roman" panose="02020603050405020304" pitchFamily="18" charset="0"/>
              </a:rPr>
              <a:t>E.g. Calendar of the year 1900 repeats in 1906,              2017 repeats in 2023. </a:t>
            </a:r>
          </a:p>
          <a:p>
            <a:r>
              <a:rPr lang="en-US" sz="2200" dirty="0">
                <a:latin typeface="+mj-lt"/>
                <a:cs typeface="Times New Roman" panose="02020603050405020304" pitchFamily="18" charset="0"/>
              </a:rPr>
              <a:t>Calendars of non-leap years of the form 4n+2 and 4n+3 repeat after 11 years. </a:t>
            </a:r>
          </a:p>
          <a:p>
            <a:pPr marL="0" indent="0">
              <a:buNone/>
            </a:pPr>
            <a:r>
              <a:rPr lang="en-US" sz="2200" dirty="0">
                <a:latin typeface="+mj-lt"/>
                <a:cs typeface="Times New Roman" panose="02020603050405020304" pitchFamily="18" charset="0"/>
              </a:rPr>
              <a:t>E.g. Calendar of the year 2018 repeats in 2029, </a:t>
            </a:r>
          </a:p>
          <a:p>
            <a:pPr marL="0" indent="0">
              <a:buNone/>
            </a:pPr>
            <a:r>
              <a:rPr lang="en-US" sz="2200" dirty="0">
                <a:latin typeface="+mj-lt"/>
                <a:cs typeface="Times New Roman" panose="02020603050405020304" pitchFamily="18" charset="0"/>
              </a:rPr>
              <a:t>2019 in 2030.</a:t>
            </a:r>
          </a:p>
          <a:p>
            <a:pPr marL="0" indent="0">
              <a:buNone/>
            </a:pPr>
            <a:endParaRPr lang="en-US" sz="2200" dirty="0">
              <a:latin typeface="+mj-lt"/>
              <a:cs typeface="Times New Roman" panose="02020603050405020304" pitchFamily="18" charset="0"/>
            </a:endParaRPr>
          </a:p>
          <a:p>
            <a:r>
              <a:rPr lang="en-US" sz="2200" dirty="0">
                <a:latin typeface="+mj-lt"/>
                <a:cs typeface="Times New Roman" panose="02020603050405020304" pitchFamily="18" charset="0"/>
              </a:rPr>
              <a:t>Leap years repeat every 28 years. </a:t>
            </a:r>
          </a:p>
          <a:p>
            <a:r>
              <a:rPr lang="en-US" sz="2200" dirty="0">
                <a:latin typeface="+mj-lt"/>
                <a:cs typeface="Times New Roman" panose="02020603050405020304" pitchFamily="18" charset="0"/>
              </a:rPr>
              <a:t>Hence 2020 will repeat in 2048.</a:t>
            </a:r>
          </a:p>
        </p:txBody>
      </p:sp>
      <p:sp>
        <p:nvSpPr>
          <p:cNvPr id="3" name="Slide Number Placeholder 2">
            <a:extLst>
              <a:ext uri="{FF2B5EF4-FFF2-40B4-BE49-F238E27FC236}">
                <a16:creationId xmlns:a16="http://schemas.microsoft.com/office/drawing/2014/main" id="{7C74C78D-4D6F-47A3-95CB-9AD70B88115E}"/>
              </a:ext>
            </a:extLst>
          </p:cNvPr>
          <p:cNvSpPr>
            <a:spLocks noGrp="1"/>
          </p:cNvSpPr>
          <p:nvPr>
            <p:ph type="sldNum" sz="quarter" idx="12"/>
          </p:nvPr>
        </p:nvSpPr>
        <p:spPr/>
        <p:txBody>
          <a:bodyPr/>
          <a:lstStyle/>
          <a:p>
            <a:fld id="{41C39671-5E5D-4FBA-AFD2-02735E5FA9AC}" type="slidenum">
              <a:rPr lang="en-US" smtClean="0"/>
              <a:t>7</a:t>
            </a:fld>
            <a:endParaRPr lang="en-US"/>
          </a:p>
        </p:txBody>
      </p:sp>
      <p:sp>
        <p:nvSpPr>
          <p:cNvPr id="2" name="Date Placeholder 1">
            <a:extLst>
              <a:ext uri="{FF2B5EF4-FFF2-40B4-BE49-F238E27FC236}">
                <a16:creationId xmlns:a16="http://schemas.microsoft.com/office/drawing/2014/main" id="{B749590F-8FB9-46B7-9660-F307229766FE}"/>
              </a:ext>
            </a:extLst>
          </p:cNvPr>
          <p:cNvSpPr>
            <a:spLocks noGrp="1"/>
          </p:cNvSpPr>
          <p:nvPr>
            <p:ph type="dt" sz="half" idx="10"/>
          </p:nvPr>
        </p:nvSpPr>
        <p:spPr/>
        <p:txBody>
          <a:bodyPr/>
          <a:lstStyle/>
          <a:p>
            <a:fld id="{DAA7877F-7973-4A9B-A015-77F88CE88863}" type="datetime1">
              <a:rPr lang="en-US" smtClean="0"/>
              <a:t>1/25/2021</a:t>
            </a:fld>
            <a:endParaRPr lang="en-US"/>
          </a:p>
        </p:txBody>
      </p:sp>
    </p:spTree>
    <p:extLst>
      <p:ext uri="{BB962C8B-B14F-4D97-AF65-F5344CB8AC3E}">
        <p14:creationId xmlns:p14="http://schemas.microsoft.com/office/powerpoint/2010/main" val="40917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1000"/>
                                        <p:tgtEl>
                                          <p:spTgt spid="5">
                                            <p:txEl>
                                              <p:pRg st="6" end="6"/>
                                            </p:txEl>
                                          </p:spTgt>
                                        </p:tgtEl>
                                      </p:cBhvr>
                                    </p:animEffect>
                                    <p:anim calcmode="lin" valueType="num">
                                      <p:cBhvr>
                                        <p:cTn id="4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1000"/>
                                        <p:tgtEl>
                                          <p:spTgt spid="5">
                                            <p:txEl>
                                              <p:pRg st="7" end="7"/>
                                            </p:txEl>
                                          </p:spTgt>
                                        </p:tgtEl>
                                      </p:cBhvr>
                                    </p:animEffect>
                                    <p:anim calcmode="lin" valueType="num">
                                      <p:cBhvr>
                                        <p:cTn id="4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cap="none" dirty="0">
                <a:solidFill>
                  <a:srgbClr val="FFFFFF"/>
                </a:solidFill>
                <a:cs typeface="Times New Roman" panose="02020603050405020304" pitchFamily="18" charset="0"/>
              </a:rPr>
              <a:t>Odd days in the first n years</a:t>
            </a:r>
          </a:p>
        </p:txBody>
      </p:sp>
      <p:sp>
        <p:nvSpPr>
          <p:cNvPr id="5" name="Content Placeholder 4"/>
          <p:cNvSpPr>
            <a:spLocks noGrp="1"/>
          </p:cNvSpPr>
          <p:nvPr>
            <p:ph idx="1"/>
          </p:nvPr>
        </p:nvSpPr>
        <p:spPr>
          <a:xfrm>
            <a:off x="5591694" y="618978"/>
            <a:ext cx="6098558" cy="5795889"/>
          </a:xfrm>
        </p:spPr>
        <p:txBody>
          <a:bodyPr anchor="ctr">
            <a:noAutofit/>
          </a:bodyPr>
          <a:lstStyle/>
          <a:p>
            <a:r>
              <a:rPr lang="en-US" sz="2200" dirty="0">
                <a:latin typeface="+mj-lt"/>
                <a:cs typeface="Times New Roman" panose="02020603050405020304" pitchFamily="18" charset="0"/>
              </a:rPr>
              <a:t>Last day of BC was Sunday.</a:t>
            </a:r>
          </a:p>
          <a:p>
            <a:pPr marL="0" indent="0">
              <a:buNone/>
            </a:pPr>
            <a:r>
              <a:rPr lang="en-US" sz="2200" dirty="0">
                <a:latin typeface="+mj-lt"/>
                <a:cs typeface="Times New Roman" panose="02020603050405020304" pitchFamily="18" charset="0"/>
              </a:rPr>
              <a:t>i.e. AD 01.01.0001 was a Monday. </a:t>
            </a:r>
          </a:p>
          <a:p>
            <a:pPr marL="0" indent="0">
              <a:buNone/>
            </a:pPr>
            <a:r>
              <a:rPr lang="en-US" sz="2200" dirty="0">
                <a:latin typeface="+mj-lt"/>
                <a:cs typeface="Times New Roman" panose="02020603050405020304" pitchFamily="18" charset="0"/>
              </a:rPr>
              <a:t>So from 01.01.0001 to any given date, if we get</a:t>
            </a:r>
          </a:p>
          <a:p>
            <a:pPr marL="0" indent="0">
              <a:buNone/>
            </a:pPr>
            <a:r>
              <a:rPr lang="en-US" sz="2200" dirty="0">
                <a:latin typeface="+mj-lt"/>
                <a:cs typeface="Times New Roman" panose="02020603050405020304" pitchFamily="18" charset="0"/>
              </a:rPr>
              <a:t>0 odd day → Sunday</a:t>
            </a:r>
          </a:p>
          <a:p>
            <a:pPr marL="0" indent="0">
              <a:buNone/>
            </a:pPr>
            <a:r>
              <a:rPr lang="en-US" sz="2200" dirty="0">
                <a:latin typeface="+mj-lt"/>
                <a:cs typeface="Times New Roman" panose="02020603050405020304" pitchFamily="18" charset="0"/>
              </a:rPr>
              <a:t>1 odd day → Monday</a:t>
            </a:r>
          </a:p>
          <a:p>
            <a:pPr marL="0" indent="0">
              <a:buNone/>
            </a:pPr>
            <a:r>
              <a:rPr lang="en-US" sz="2200" dirty="0">
                <a:latin typeface="+mj-lt"/>
                <a:cs typeface="Times New Roman" panose="02020603050405020304" pitchFamily="18" charset="0"/>
              </a:rPr>
              <a:t>2 odd days → Tuesday</a:t>
            </a:r>
          </a:p>
          <a:p>
            <a:pPr marL="0" indent="0">
              <a:buNone/>
            </a:pPr>
            <a:r>
              <a:rPr lang="en-US" sz="2200" dirty="0">
                <a:latin typeface="+mj-lt"/>
                <a:cs typeface="Times New Roman" panose="02020603050405020304" pitchFamily="18" charset="0"/>
              </a:rPr>
              <a:t>3 odd days → Wednesday</a:t>
            </a:r>
          </a:p>
          <a:p>
            <a:pPr marL="0" indent="0">
              <a:buNone/>
            </a:pPr>
            <a:r>
              <a:rPr lang="en-US" sz="2200" dirty="0">
                <a:latin typeface="+mj-lt"/>
                <a:cs typeface="Times New Roman" panose="02020603050405020304" pitchFamily="18" charset="0"/>
              </a:rPr>
              <a:t>4 odd days → Thursday</a:t>
            </a:r>
          </a:p>
          <a:p>
            <a:pPr marL="0" indent="0">
              <a:buNone/>
            </a:pPr>
            <a:r>
              <a:rPr lang="en-US" sz="2200" dirty="0">
                <a:latin typeface="+mj-lt"/>
                <a:cs typeface="Times New Roman" panose="02020603050405020304" pitchFamily="18" charset="0"/>
              </a:rPr>
              <a:t>5 odd days → Friday</a:t>
            </a:r>
          </a:p>
          <a:p>
            <a:pPr marL="0" indent="0">
              <a:buNone/>
            </a:pPr>
            <a:r>
              <a:rPr lang="en-US" sz="2200" dirty="0">
                <a:latin typeface="+mj-lt"/>
                <a:cs typeface="Times New Roman" panose="02020603050405020304" pitchFamily="18" charset="0"/>
              </a:rPr>
              <a:t>6 odd days → Saturday</a:t>
            </a:r>
          </a:p>
        </p:txBody>
      </p:sp>
      <p:sp>
        <p:nvSpPr>
          <p:cNvPr id="3" name="Slide Number Placeholder 2">
            <a:extLst>
              <a:ext uri="{FF2B5EF4-FFF2-40B4-BE49-F238E27FC236}">
                <a16:creationId xmlns:a16="http://schemas.microsoft.com/office/drawing/2014/main" id="{7C74C78D-4D6F-47A3-95CB-9AD70B88115E}"/>
              </a:ext>
            </a:extLst>
          </p:cNvPr>
          <p:cNvSpPr>
            <a:spLocks noGrp="1"/>
          </p:cNvSpPr>
          <p:nvPr>
            <p:ph type="sldNum" sz="quarter" idx="12"/>
          </p:nvPr>
        </p:nvSpPr>
        <p:spPr/>
        <p:txBody>
          <a:bodyPr/>
          <a:lstStyle/>
          <a:p>
            <a:fld id="{41C39671-5E5D-4FBA-AFD2-02735E5FA9AC}" type="slidenum">
              <a:rPr lang="en-US" smtClean="0"/>
              <a:t>8</a:t>
            </a:fld>
            <a:endParaRPr lang="en-US"/>
          </a:p>
        </p:txBody>
      </p:sp>
      <p:sp>
        <p:nvSpPr>
          <p:cNvPr id="2" name="Date Placeholder 1">
            <a:extLst>
              <a:ext uri="{FF2B5EF4-FFF2-40B4-BE49-F238E27FC236}">
                <a16:creationId xmlns:a16="http://schemas.microsoft.com/office/drawing/2014/main" id="{DF60318A-D0CD-415D-98FC-923E7550BEA1}"/>
              </a:ext>
            </a:extLst>
          </p:cNvPr>
          <p:cNvSpPr>
            <a:spLocks noGrp="1"/>
          </p:cNvSpPr>
          <p:nvPr>
            <p:ph type="dt" sz="half" idx="10"/>
          </p:nvPr>
        </p:nvSpPr>
        <p:spPr/>
        <p:txBody>
          <a:bodyPr/>
          <a:lstStyle/>
          <a:p>
            <a:fld id="{C4998956-1A62-46DF-BD01-823FB195C315}" type="datetime1">
              <a:rPr lang="en-US" smtClean="0"/>
              <a:t>1/25/2021</a:t>
            </a:fld>
            <a:endParaRPr lang="en-US"/>
          </a:p>
        </p:txBody>
      </p:sp>
    </p:spTree>
    <p:extLst>
      <p:ext uri="{BB962C8B-B14F-4D97-AF65-F5344CB8AC3E}">
        <p14:creationId xmlns:p14="http://schemas.microsoft.com/office/powerpoint/2010/main" val="237588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fade">
                                      <p:cBhvr>
                                        <p:cTn id="52" dur="1000"/>
                                        <p:tgtEl>
                                          <p:spTgt spid="5">
                                            <p:txEl>
                                              <p:pRg st="7" end="7"/>
                                            </p:txEl>
                                          </p:spTgt>
                                        </p:tgtEl>
                                      </p:cBhvr>
                                    </p:animEffect>
                                    <p:anim calcmode="lin" valueType="num">
                                      <p:cBhvr>
                                        <p:cTn id="5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1000"/>
                                        <p:tgtEl>
                                          <p:spTgt spid="5">
                                            <p:txEl>
                                              <p:pRg st="8" end="8"/>
                                            </p:txEl>
                                          </p:spTgt>
                                        </p:tgtEl>
                                      </p:cBhvr>
                                    </p:animEffect>
                                    <p:anim calcmode="lin" valueType="num">
                                      <p:cBhvr>
                                        <p:cTn id="5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
                                            <p:txEl>
                                              <p:pRg st="9" end="9"/>
                                            </p:txEl>
                                          </p:spTgt>
                                        </p:tgtEl>
                                        <p:attrNameLst>
                                          <p:attrName>style.visibility</p:attrName>
                                        </p:attrNameLst>
                                      </p:cBhvr>
                                      <p:to>
                                        <p:strVal val="visible"/>
                                      </p:to>
                                    </p:set>
                                    <p:animEffect transition="in" filter="fade">
                                      <p:cBhvr>
                                        <p:cTn id="62" dur="1000"/>
                                        <p:tgtEl>
                                          <p:spTgt spid="5">
                                            <p:txEl>
                                              <p:pRg st="9" end="9"/>
                                            </p:txEl>
                                          </p:spTgt>
                                        </p:tgtEl>
                                      </p:cBhvr>
                                    </p:animEffect>
                                    <p:anim calcmode="lin" valueType="num">
                                      <p:cBhvr>
                                        <p:cTn id="6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9A39E-FD2F-4E12-AB2D-E58459A3FB46}"/>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cap="none" dirty="0">
                <a:solidFill>
                  <a:srgbClr val="FFFFFF"/>
                </a:solidFill>
              </a:rPr>
              <a:t>Odd days in Centuries</a:t>
            </a:r>
          </a:p>
        </p:txBody>
      </p:sp>
      <p:sp>
        <p:nvSpPr>
          <p:cNvPr id="3" name="Content Placeholder 2"/>
          <p:cNvSpPr>
            <a:spLocks noGrp="1"/>
          </p:cNvSpPr>
          <p:nvPr>
            <p:ph idx="1"/>
          </p:nvPr>
        </p:nvSpPr>
        <p:spPr>
          <a:xfrm>
            <a:off x="5422586" y="661182"/>
            <a:ext cx="6436182" cy="5739618"/>
          </a:xfrm>
        </p:spPr>
        <p:txBody>
          <a:bodyPr anchor="ctr">
            <a:noAutofit/>
          </a:bodyPr>
          <a:lstStyle/>
          <a:p>
            <a:pPr marL="0" indent="0">
              <a:lnSpc>
                <a:spcPct val="90000"/>
              </a:lnSpc>
              <a:buNone/>
            </a:pPr>
            <a:r>
              <a:rPr lang="en-US" sz="2200" dirty="0">
                <a:latin typeface="+mj-lt"/>
                <a:cs typeface="Times New Roman" panose="02020603050405020304" pitchFamily="18" charset="0"/>
              </a:rPr>
              <a:t>In the first 100 years:</a:t>
            </a:r>
          </a:p>
          <a:p>
            <a:pPr marL="0" indent="0">
              <a:lnSpc>
                <a:spcPct val="90000"/>
              </a:lnSpc>
              <a:buNone/>
            </a:pPr>
            <a:r>
              <a:rPr lang="en-US" sz="2200" dirty="0">
                <a:latin typeface="+mj-lt"/>
                <a:cs typeface="Times New Roman" panose="02020603050405020304" pitchFamily="18" charset="0"/>
              </a:rPr>
              <a:t>76 non leap years → 76×1 odd day = 76 odd days &amp; </a:t>
            </a:r>
          </a:p>
          <a:p>
            <a:pPr marL="0" indent="0">
              <a:lnSpc>
                <a:spcPct val="90000"/>
              </a:lnSpc>
              <a:buNone/>
            </a:pPr>
            <a:r>
              <a:rPr lang="en-US" sz="2200" dirty="0">
                <a:cs typeface="Times New Roman" panose="02020603050405020304" pitchFamily="18" charset="0"/>
              </a:rPr>
              <a:t>24 leap years → 24×2 odd days = 48 odd days</a:t>
            </a: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Therefore 124 odd days, i.e. 5 odd days.</a:t>
            </a:r>
          </a:p>
          <a:p>
            <a:pPr marL="0" indent="0">
              <a:lnSpc>
                <a:spcPct val="90000"/>
              </a:lnSpc>
              <a:buNone/>
            </a:pPr>
            <a:endParaRPr lang="en-US" sz="2200" dirty="0">
              <a:latin typeface="+mj-lt"/>
              <a:cs typeface="Times New Roman" panose="02020603050405020304" pitchFamily="18" charset="0"/>
            </a:endParaRPr>
          </a:p>
          <a:p>
            <a:pPr marL="0" indent="0">
              <a:lnSpc>
                <a:spcPct val="90000"/>
              </a:lnSpc>
              <a:buNone/>
            </a:pPr>
            <a:r>
              <a:rPr lang="en-US" sz="2200" dirty="0">
                <a:latin typeface="+mj-lt"/>
                <a:cs typeface="Times New Roman" panose="02020603050405020304" pitchFamily="18" charset="0"/>
              </a:rPr>
              <a:t>Hence 100 years → 5 odd days</a:t>
            </a:r>
          </a:p>
          <a:p>
            <a:pPr marL="0" indent="0">
              <a:lnSpc>
                <a:spcPct val="90000"/>
              </a:lnSpc>
              <a:buNone/>
            </a:pPr>
            <a:r>
              <a:rPr lang="en-US" sz="2200" dirty="0">
                <a:latin typeface="+mj-lt"/>
                <a:cs typeface="Times New Roman" panose="02020603050405020304" pitchFamily="18" charset="0"/>
              </a:rPr>
              <a:t>⇒ 200 years → 10 odd days → 3 odd days</a:t>
            </a:r>
          </a:p>
          <a:p>
            <a:pPr marL="0" indent="0">
              <a:lnSpc>
                <a:spcPct val="90000"/>
              </a:lnSpc>
              <a:buNone/>
            </a:pPr>
            <a:r>
              <a:rPr lang="en-US" sz="2200" dirty="0">
                <a:latin typeface="+mj-lt"/>
                <a:cs typeface="Times New Roman" panose="02020603050405020304" pitchFamily="18" charset="0"/>
              </a:rPr>
              <a:t>    300 years → 15 odd days → 1 odd day</a:t>
            </a:r>
          </a:p>
          <a:p>
            <a:pPr marL="0" indent="0">
              <a:lnSpc>
                <a:spcPct val="90000"/>
              </a:lnSpc>
              <a:buNone/>
            </a:pPr>
            <a:r>
              <a:rPr lang="en-US" sz="2200" dirty="0">
                <a:latin typeface="+mj-lt"/>
                <a:cs typeface="Times New Roman" panose="02020603050405020304" pitchFamily="18" charset="0"/>
              </a:rPr>
              <a:t>    400 years → 20+1 odd days → 0 odd day.</a:t>
            </a:r>
          </a:p>
          <a:p>
            <a:pPr marL="0" indent="0">
              <a:lnSpc>
                <a:spcPct val="90000"/>
              </a:lnSpc>
              <a:buNone/>
            </a:pPr>
            <a:r>
              <a:rPr lang="en-US" sz="2200" dirty="0">
                <a:latin typeface="+mj-lt"/>
                <a:cs typeface="Times New Roman" panose="02020603050405020304" pitchFamily="18" charset="0"/>
              </a:rPr>
              <a:t>This pattern repeats. </a:t>
            </a:r>
          </a:p>
          <a:p>
            <a:pPr marL="0" indent="0">
              <a:lnSpc>
                <a:spcPct val="90000"/>
              </a:lnSpc>
              <a:buNone/>
            </a:pPr>
            <a:r>
              <a:rPr lang="en-US" sz="2200" dirty="0">
                <a:latin typeface="+mj-lt"/>
                <a:cs typeface="Times New Roman" panose="02020603050405020304" pitchFamily="18" charset="0"/>
              </a:rPr>
              <a:t>i.e. 500 years → 400+100 years → 5 odd days, so on.</a:t>
            </a:r>
          </a:p>
        </p:txBody>
      </p:sp>
      <p:sp>
        <p:nvSpPr>
          <p:cNvPr id="4" name="Slide Number Placeholder 3">
            <a:extLst>
              <a:ext uri="{FF2B5EF4-FFF2-40B4-BE49-F238E27FC236}">
                <a16:creationId xmlns:a16="http://schemas.microsoft.com/office/drawing/2014/main" id="{9EE2D251-540C-4686-9C33-1AC7AEC8C1E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41C39671-5E5D-4FBA-AFD2-02735E5FA9AC}" type="slidenum">
              <a:rPr lang="en-US" smtClean="0"/>
              <a:pPr>
                <a:lnSpc>
                  <a:spcPct val="90000"/>
                </a:lnSpc>
                <a:spcAft>
                  <a:spcPts val="600"/>
                </a:spcAft>
              </a:pPr>
              <a:t>9</a:t>
            </a:fld>
            <a:endParaRPr lang="en-US"/>
          </a:p>
        </p:txBody>
      </p:sp>
      <p:sp>
        <p:nvSpPr>
          <p:cNvPr id="5" name="Date Placeholder 4">
            <a:extLst>
              <a:ext uri="{FF2B5EF4-FFF2-40B4-BE49-F238E27FC236}">
                <a16:creationId xmlns:a16="http://schemas.microsoft.com/office/drawing/2014/main" id="{F2B37C45-9B87-4381-8A9D-747193CFA2AF}"/>
              </a:ext>
            </a:extLst>
          </p:cNvPr>
          <p:cNvSpPr>
            <a:spLocks noGrp="1"/>
          </p:cNvSpPr>
          <p:nvPr>
            <p:ph type="dt" sz="half" idx="10"/>
          </p:nvPr>
        </p:nvSpPr>
        <p:spPr/>
        <p:txBody>
          <a:bodyPr/>
          <a:lstStyle/>
          <a:p>
            <a:fld id="{637A973C-9E6B-4549-B33B-DEEB8275F317}" type="datetime1">
              <a:rPr lang="en-US" smtClean="0"/>
              <a:t>1/25/2021</a:t>
            </a:fld>
            <a:endParaRPr lang="en-US"/>
          </a:p>
        </p:txBody>
      </p:sp>
    </p:spTree>
    <p:extLst>
      <p:ext uri="{BB962C8B-B14F-4D97-AF65-F5344CB8AC3E}">
        <p14:creationId xmlns:p14="http://schemas.microsoft.com/office/powerpoint/2010/main" val="142193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1000"/>
                                        <p:tgtEl>
                                          <p:spTgt spid="3">
                                            <p:txEl>
                                              <p:pRg st="10" end="10"/>
                                            </p:txEl>
                                          </p:spTgt>
                                        </p:tgtEl>
                                      </p:cBhvr>
                                    </p:animEffect>
                                    <p:anim calcmode="lin" valueType="num">
                                      <p:cBhvr>
                                        <p:cTn id="6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3B908E993A934BA836E3B83DB79593" ma:contentTypeVersion="9" ma:contentTypeDescription="Create a new document." ma:contentTypeScope="" ma:versionID="151779198de15fad5f9e0c91c122884f">
  <xsd:schema xmlns:xsd="http://www.w3.org/2001/XMLSchema" xmlns:xs="http://www.w3.org/2001/XMLSchema" xmlns:p="http://schemas.microsoft.com/office/2006/metadata/properties" xmlns:ns2="3fa08be5-1fd9-4c1b-b61c-bbca2bbdfd95" xmlns:ns3="a17286a0-cc91-493b-8fca-379181609908" targetNamespace="http://schemas.microsoft.com/office/2006/metadata/properties" ma:root="true" ma:fieldsID="16f9ff4bdbc352fbc192699470c59139" ns2:_="" ns3:_="">
    <xsd:import namespace="3fa08be5-1fd9-4c1b-b61c-bbca2bbdfd95"/>
    <xsd:import namespace="a17286a0-cc91-493b-8fca-3791816099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08be5-1fd9-4c1b-b61c-bbca2bbdfd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17286a0-cc91-493b-8fca-37918160990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18962A-A673-47EC-A82F-D99EA2153AD5}"/>
</file>

<file path=customXml/itemProps2.xml><?xml version="1.0" encoding="utf-8"?>
<ds:datastoreItem xmlns:ds="http://schemas.openxmlformats.org/officeDocument/2006/customXml" ds:itemID="{E82745C6-1525-4A5E-9042-1D54B93EEC0C}"/>
</file>

<file path=customXml/itemProps3.xml><?xml version="1.0" encoding="utf-8"?>
<ds:datastoreItem xmlns:ds="http://schemas.openxmlformats.org/officeDocument/2006/customXml" ds:itemID="{A4E81FD0-DEA5-486F-BA5B-BB2AA6E05AE9}"/>
</file>

<file path=docProps/app.xml><?xml version="1.0" encoding="utf-8"?>
<Properties xmlns="http://schemas.openxmlformats.org/officeDocument/2006/extended-properties" xmlns:vt="http://schemas.openxmlformats.org/officeDocument/2006/docPropsVTypes">
  <TotalTime>108</TotalTime>
  <Words>1618</Words>
  <Application>Microsoft Office PowerPoint</Application>
  <PresentationFormat>Widescreen</PresentationFormat>
  <Paragraphs>217</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Gill Sans MT</vt:lpstr>
      <vt:lpstr>Times New Roman</vt:lpstr>
      <vt:lpstr>Parcel</vt:lpstr>
      <vt:lpstr>Calendars</vt:lpstr>
      <vt:lpstr>Objective</vt:lpstr>
      <vt:lpstr>Introduction</vt:lpstr>
      <vt:lpstr>Types of years</vt:lpstr>
      <vt:lpstr>Examples</vt:lpstr>
      <vt:lpstr>Quiz 1</vt:lpstr>
      <vt:lpstr>Repeating Calendars</vt:lpstr>
      <vt:lpstr>Odd days in the first n years</vt:lpstr>
      <vt:lpstr>Odd days in Centuries</vt:lpstr>
      <vt:lpstr>Example 4 </vt:lpstr>
      <vt:lpstr>Example 5 </vt:lpstr>
      <vt:lpstr>Quiz 2</vt:lpstr>
      <vt:lpstr>Dooms day Concept</vt:lpstr>
      <vt:lpstr>Anchor days</vt:lpstr>
      <vt:lpstr>Dooms day formula</vt:lpstr>
      <vt:lpstr>Assignment</vt:lpstr>
      <vt:lpstr>Assignment</vt:lpstr>
      <vt:lpstr>Assignment</vt:lpstr>
      <vt:lpstr>Puzzles</vt:lpstr>
      <vt:lpstr>Thank you Narayan CIR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Calendars</dc:title>
  <dc:creator>Narayanan R S</dc:creator>
  <cp:lastModifiedBy>Narayanan R S</cp:lastModifiedBy>
  <cp:revision>14</cp:revision>
  <dcterms:created xsi:type="dcterms:W3CDTF">2020-10-19T07:52:03Z</dcterms:created>
  <dcterms:modified xsi:type="dcterms:W3CDTF">2021-01-25T05:23:15Z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0x010100403B908E993A934BA836E3B83DB79593</vt:lpwstr>
  </property>
</Properties>
</file>