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9" r:id="rId6"/>
    <p:sldId id="282" r:id="rId7"/>
    <p:sldId id="261" r:id="rId8"/>
    <p:sldId id="262" r:id="rId9"/>
    <p:sldId id="284" r:id="rId10"/>
    <p:sldId id="264" r:id="rId11"/>
    <p:sldId id="288" r:id="rId12"/>
    <p:sldId id="265" r:id="rId13"/>
    <p:sldId id="266" r:id="rId14"/>
    <p:sldId id="267" r:id="rId15"/>
    <p:sldId id="285" r:id="rId16"/>
    <p:sldId id="271" r:id="rId17"/>
    <p:sldId id="272" r:id="rId18"/>
    <p:sldId id="290" r:id="rId19"/>
    <p:sldId id="281" r:id="rId20"/>
    <p:sldId id="277" r:id="rId21"/>
    <p:sldId id="278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>
      <p:cViewPr varScale="1">
        <p:scale>
          <a:sx n="67" d="100"/>
          <a:sy n="67" d="100"/>
        </p:scale>
        <p:origin x="612" y="72"/>
      </p:cViewPr>
      <p:guideLst/>
    </p:cSldViewPr>
  </p:slideViewPr>
  <p:outlineViewPr>
    <p:cViewPr>
      <p:scale>
        <a:sx n="33" d="100"/>
        <a:sy n="33" d="100"/>
      </p:scale>
      <p:origin x="0" y="-141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BDF0-B37F-43C5-9F86-FC2C4C2766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FC103-7193-4BD8-A13D-E3828DE2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9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FC103-7193-4BD8-A13D-E3828DE2B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FC103-7193-4BD8-A13D-E3828DE2BD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9911-6101-4EFA-9C9A-24A0F292520E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7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93B-DFD9-4134-8B06-454538078538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8F65-5009-4EF5-94F3-FE9C656B7279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B6C9-1E6F-4B03-91F6-591A2C79EE02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D40D-E9F0-41E0-9FF3-263D0C0D48A4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591-5E7F-4F3B-AE19-7ABEE0106C7A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DED-67C2-427E-BD25-E72323971E25}" type="datetime1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166D-FDCD-4C93-9FD3-EC8F0A329EA0}" type="datetime1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B3E0-D4F3-40AA-9215-46F62E6AB093}" type="datetime1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E13B-2B8B-4981-B902-ADF3AD6115BD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625-B9A5-4A5F-A04F-8A8159D55BAB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BD90-E44A-43A0-B19C-15B1977E274F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lock">
            <a:extLst>
              <a:ext uri="{FF2B5EF4-FFF2-40B4-BE49-F238E27FC236}">
                <a16:creationId xmlns:a16="http://schemas.microsoft.com/office/drawing/2014/main" id="{7DDF4CFC-EB60-4584-B2BB-F3017B79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395" y="1418907"/>
            <a:ext cx="2961361" cy="29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4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106" y="1132517"/>
            <a:ext cx="3246509" cy="43675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281" y="1245235"/>
                <a:ext cx="6529814" cy="436753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calculate the angle between the hands of a clock, 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𝒘𝒉𝒆𝒏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num>
                            <m:den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𝒘𝒉𝒆𝒏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) 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m, minutes and h, hours.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281" y="1245235"/>
                <a:ext cx="6529814" cy="4367530"/>
              </a:xfrm>
              <a:blipFill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87C2E-3C1F-417A-91AB-E0B6D51D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1CFB442-F83A-4B8A-8B23-398928D815C3}" type="datetime1">
              <a:rPr lang="en-US" sz="1000" smtClean="0"/>
              <a:t>1/23/2022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FC51-0070-49CD-8568-497EB432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61" y="501648"/>
            <a:ext cx="7474172" cy="6906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50EA9-F9F8-42DB-B381-8D93A597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BB456F33-1116-49DC-A95D-5756322A6325}" type="datetime1"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1/23/2022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9CA5E6E9-BD60-4FC2-9B55-8A35A926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CC99-56A9-4C99-A199-24F9A0FF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B06A03-FCC1-4EDA-A41E-18C40CF3F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21" y="1556817"/>
                <a:ext cx="9483965" cy="4632968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what  time between 8 O’ clock and 9 O’ clock the hands are opposite to each other?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a. 10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10 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past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8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O’ clock 	b. 10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past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8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O’ clock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c. 10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past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8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O’ clock 	d. None of these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many times in a day, the hands of a clock show a straight line?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a. 11		b. 22		c. 44		d. 24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what time between 4 O’ clock &amp; 5 O’ clock the hands are 90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apart?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a. 6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past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O’ clock 	b. 38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past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O’ clock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c. 37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past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O’ clock	d.  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past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O’ clock </a:t>
                </a:r>
              </a:p>
              <a:p>
                <a:pPr marL="514350" indent="-514350">
                  <a:buAutoNum type="alphaLcPeriod"/>
                </a:pPr>
                <a:endPara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B06A03-FCC1-4EDA-A41E-18C40CF3F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21" y="1556817"/>
                <a:ext cx="9483965" cy="4632968"/>
              </a:xfrm>
              <a:blipFill>
                <a:blip r:embed="rId4"/>
                <a:stretch>
                  <a:fillRect l="-707" t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3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106" y="1132517"/>
            <a:ext cx="3246509" cy="43675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fast / </a:t>
            </a: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slow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281" y="958170"/>
                <a:ext cx="6529814" cy="512716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taken by the minute hand to overtake the hour hand is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𝑆𝑝𝑒𝑒𝑑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</a:rPr>
                          <m:t>360°</m:t>
                        </m:r>
                      </m:num>
                      <m:den>
                        <m:r>
                          <a:rPr lang="en-US" sz="2200">
                            <a:latin typeface="Cambria Math" panose="02040503050406030204" pitchFamily="18" charset="0"/>
                          </a:rPr>
                          <m:t>5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200">
                            <a:latin typeface="Cambria Math" panose="02040503050406030204" pitchFamily="18" charset="0"/>
                          </a:rPr>
                          <m:t> °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=65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in an accurate clock, the minute hand will overtake the hour hand after every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65 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it takes more than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65 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b="0" i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clock is said to be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 slow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it takes less than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65 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b="0" i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clock is said to be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 fast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281" y="958170"/>
                <a:ext cx="6529814" cy="5127162"/>
              </a:xfrm>
              <a:blipFill>
                <a:blip r:embed="rId2"/>
                <a:stretch>
                  <a:fillRect l="-1214" t="-27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12773-9B71-4E1D-BEB4-F589B525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EB41CD0-E168-401F-8602-C93110A11D9F}" type="datetime1">
              <a:rPr lang="en-US" sz="1000" smtClean="0"/>
              <a:t>1/23/2022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92A2-57E9-44F3-AD6C-D2A24D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855579" cy="409298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much does a watch gain per day, if its hands coincide every 64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an accurate clock, the minute hand overtakes the hour hand after every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65 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here it happens after every 64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gain is 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b="0" i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64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in 1 minute, it gains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 ×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in 1 hour, it gains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in a day it gains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×24= 32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855579" cy="4092980"/>
              </a:xfrm>
              <a:blipFill>
                <a:blip r:embed="rId2"/>
                <a:stretch>
                  <a:fillRect l="-804" t="-7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566E-8B1E-4160-8778-4F29907E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3F7839F8-6205-4469-863E-8FF3BDDBB208}" type="datetime1">
              <a:rPr lang="en-US" sz="1000" smtClean="0"/>
              <a:t>1/23/2022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9435-F97A-4AC7-B2CA-CB05E793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 sz="1000"/>
              <a:pPr>
                <a:spcAft>
                  <a:spcPts val="600"/>
                </a:spcAft>
              </a:pPr>
              <a:t>13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978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106" y="1132517"/>
            <a:ext cx="3246509" cy="43675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97" y="831566"/>
            <a:ext cx="7081494" cy="5710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watch which loses uniformly was observed to be 10 min fast at 6 am on 1st of a month. It showed 20 min less than the correct time at 6 pm on the 3rd of the same month. When did the watch show the correct time?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6 am 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6 pm 3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 difference is 60 hours.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 30 minutes loss in  60 hours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 1-minute loss in 2 hours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 10 minutes loss in 20 hours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next correct time is 20 hours from 6 am on 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on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am.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08314-3C5C-44BA-AA1E-4954E386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21A384F-E380-4A71-B666-945F86EEB870}" type="datetime1">
              <a:rPr lang="en-US" sz="1000" smtClean="0"/>
              <a:t>1/23/2022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08FE-D91A-4CD3-AC7E-A79D1779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770" y="326293"/>
            <a:ext cx="7474172" cy="6906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0588" y="1199498"/>
                <a:ext cx="9123399" cy="5339414"/>
              </a:xfrm>
            </p:spPr>
            <p:txBody>
              <a:bodyPr anchor="ctr"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clock is set to show the correct time at 6 am. The clock gains 15 minutes in a day. What will be the approximate time shown by this clock when the actual time on the next day is 2 pm?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	a. 2 hours 32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b. 2 hours 28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 2 hours 18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d. 2 hours 20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hands of a clock coincide every 66 minutes (true time), 	      how much does it gain or lose every hour?				                                 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a. Lose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IN" sz="22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b. Gain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66</m:t>
                        </m:r>
                      </m:num>
                      <m:den>
                        <m:r>
                          <a:rPr lang="en-IN" sz="22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23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 Gain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58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d. Lose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66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23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time shown by a clock is 5 hours 20 minutes, then what time does the mirror image show?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a. 7:40 		b. 6:40		c. 6:45		d. 7:45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588" y="1199498"/>
                <a:ext cx="9123399" cy="5339414"/>
              </a:xfrm>
              <a:blipFill>
                <a:blip r:embed="rId2"/>
                <a:stretch>
                  <a:fillRect l="-735" r="-10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50EA9-F9F8-42DB-B381-8D93A597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EDA97A6-E7A1-454B-99B2-86CA47F033E1}" type="datetime1"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1/23/2022</a:t>
            </a:fld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9CA5E6E9-BD60-4FC2-9B55-8A35A926A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CC99-56A9-4C99-A199-24F9A0FF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8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885" y="332143"/>
            <a:ext cx="747417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495" y="1399701"/>
                <a:ext cx="8451752" cy="4956649"/>
              </a:xfrm>
            </p:spPr>
            <p:txBody>
              <a:bodyPr anchor="ctr"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angle between the two hands of a clock when time is 20 minutes past 5?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a. 40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 50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 55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 45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 startAt="2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what time between 8 and 9 O‘clock, will the minute hand and the hour hand of the clock coincide?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a. 47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past</m:t>
                    </m:r>
                    <m:r>
                      <a:rPr lang="en-US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O’ clock 		b. 43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past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8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O’ clock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c. 21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past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8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O’ clock 		d. None of these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495" y="1399701"/>
                <a:ext cx="8451752" cy="4956649"/>
              </a:xfrm>
              <a:blipFill>
                <a:blip r:embed="rId2"/>
                <a:stretch>
                  <a:fillRect l="-794" r="-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44826-042E-46B6-8813-EA332C76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3BFADC32-1784-410A-AA5C-D05B128DFC36}" type="datetime1"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1/23/2022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encil">
            <a:extLst>
              <a:ext uri="{FF2B5EF4-FFF2-40B4-BE49-F238E27FC236}">
                <a16:creationId xmlns:a16="http://schemas.microsoft.com/office/drawing/2014/main" id="{CCE98D08-5072-4063-9C3A-69C64E105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1A8F-07FA-4227-9917-BFF08483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6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561B-7243-4D15-A4DF-8CF380C9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85" y="399025"/>
            <a:ext cx="7474172" cy="75187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485" y="1253526"/>
                <a:ext cx="9277057" cy="5336005"/>
              </a:xfrm>
            </p:spPr>
            <p:txBody>
              <a:bodyPr anchor="ctr">
                <a:no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what time between 3 &amp; 4 O’ clock is the angle between the hands of watch one-third of a right angle?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	a. 10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past 3			b. 21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past 3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 either (1) or (2) 		d. both (1) &amp; (2)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hour-hand &amp; the minute-hand of a clock coincide every 72 min,      how much does the clock gain or lose everyday?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	a. Loses 60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b. Loses 45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 Gains 60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d. Loses 130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watch gains time uniformly was observed to be 10 min slow at 6 am on Sunday and it was noticed that the watch was 15 min fast at 8 am on the subsequent Tuesday. When did the watch show the correct time?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	a. 2 am Mon			b. 10 pm Sun	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 2 pm Mon			d. 10 am Mon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85" y="1253526"/>
                <a:ext cx="9277057" cy="5336005"/>
              </a:xfrm>
              <a:blipFill>
                <a:blip r:embed="rId2"/>
                <a:stretch>
                  <a:fillRect l="-723" t="-1257" b="-2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385F8-27B3-40C7-A895-3B765FB1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026FF1C-1E96-4181-AA67-367EDD4E3234}" type="datetime1"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1/23/2022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Books">
            <a:extLst>
              <a:ext uri="{FF2B5EF4-FFF2-40B4-BE49-F238E27FC236}">
                <a16:creationId xmlns:a16="http://schemas.microsoft.com/office/drawing/2014/main" id="{A06AFF9E-7406-49B4-8765-A405B6681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3D6FE-E53F-4F5B-9468-8B44C8C7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3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561B-7243-4D15-A4DF-8CF380C9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52" y="721466"/>
            <a:ext cx="7474172" cy="75187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385F8-27B3-40C7-A895-3B765FB1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19E9064-9275-4573-9464-84FCC5A49AE0}" type="datetime1"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1/23/2022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Books">
            <a:extLst>
              <a:ext uri="{FF2B5EF4-FFF2-40B4-BE49-F238E27FC236}">
                <a16:creationId xmlns:a16="http://schemas.microsoft.com/office/drawing/2014/main" id="{A06AFF9E-7406-49B4-8765-A405B6681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3D6FE-E53F-4F5B-9468-8B44C8C7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E83A7B-4B4C-49BA-9257-FBF56798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1634218"/>
            <a:ext cx="9925929" cy="522378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clock gains 2 minutes in an hour and another clock loses 4 minutes in an hour.           If both these clocks were set at 8 a.m., what will be the time in the first clock,                   if the second clock shows 10 p.m.?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a. 8:30 p.m.		b. 9:30 p.m.	c. 11:20 p.m.		d. 11:30 p.m.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 startAt="7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clock at 7 hours 45 min if the hour hand is pointing towards North,                     then towards which direction does the minute hand point at 10 O’ clock?                 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a. East		b. West		c. North-East		d. North-West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pendulum of a clock takes 6 seconds to strike 4 o’clock. How much time will        it take to strike 11 o’clock?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a. 25 sec		b. 20 sec	c. 18 sec		d. 16.5 sec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6819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B976-ECAA-4558-93F4-29A6115D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12833" y="1798732"/>
            <a:ext cx="8563708" cy="4403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 clock is set right at 8 am and it gains 10 minutes in 24 hours. What will be the true time when the clock indicates 1 pm on the following day?                         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12 O' clock 			b. 16 ′past 12 O' clock 	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48 ′ past 12 O' clock 		d. 30 ′past 12 O' clock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The mirror reflection of a clock shows 3.30 hrs. After two hours, what time the mirror reflection of the clock will show?			                        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8.30				b. 5.30		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2.30				d. 1.30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8AAF6-EB1B-4EA1-8EA7-03CF1CAC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016A19E-B754-4CD1-840A-2674E733DB44}" type="datetime1"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1/23/2022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Pencil">
            <a:extLst>
              <a:ext uri="{FF2B5EF4-FFF2-40B4-BE49-F238E27FC236}">
                <a16:creationId xmlns:a16="http://schemas.microsoft.com/office/drawing/2014/main" id="{57391151-B2E3-4D1A-8A9A-83D56B353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F050-C2D6-41AD-8B59-57A17CB7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4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30AE8-9306-471D-9F10-ED7A35A7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3"/>
                <a:ext cx="7474171" cy="3450613"/>
              </a:xfrm>
            </p:spPr>
            <p:txBody>
              <a:bodyPr anchor="ctr">
                <a:noAutofit/>
              </a:bodyPr>
              <a:lstStyle/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Minute hand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Minute hand moves 360° in 60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⇒ In 1 minute (1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it covers 6°.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Hour hand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Hour hand moves 360° in 12 hours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⇒ 30° in 60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⇒ In 1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covers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°.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i.e., the minute hand gains 5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° over the hour hand in 1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3"/>
                <a:ext cx="7474171" cy="3450613"/>
              </a:xfrm>
              <a:blipFill>
                <a:blip r:embed="rId3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9A2D7-2775-4011-A2EC-789EF0C7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C9E5E1E3-C0AA-478C-8F08-8B92A1940532}" type="datetime1"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1/23/2022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E742-17AA-4652-B05A-58F3F08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Puzzles</a:t>
            </a: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671" y="587140"/>
            <a:ext cx="6525220" cy="581820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what time between 4 &amp; 5 O’clock the two hands are equidistant from 5?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clock loses 5 seconds an hour and is set right on Sunday at noon, when will it next show the correct time? 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clock is set right at 5 am and it loses 16 min in 24 hours. What will be the right time when the clock indicates 10 pm on the 4th day?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minute hand of a clock is 10 cm long, while the hour hand is 9 cm long. From 12 noon what will be the difference in area covered by the two hands in 21 minutes?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23E1-DE08-4274-8419-091F74CD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A2662528-1724-489C-AB18-992A4E3F3ADE}" type="datetime1">
              <a:rPr lang="en-US" sz="1000" smtClean="0"/>
              <a:t>1/23/2022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FFF9-F37D-4693-8B13-F174E4FE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 sz="1000"/>
              <a:pPr>
                <a:spcAft>
                  <a:spcPts val="600"/>
                </a:spcAft>
              </a:pPr>
              <a:t>20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7403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106" y="1132517"/>
            <a:ext cx="3246509" cy="436753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02" y="1218984"/>
            <a:ext cx="6300975" cy="4936130"/>
          </a:xfrm>
        </p:spPr>
        <p:txBody>
          <a:bodyPr anchor="ctr">
            <a:normAutofit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man, who went out between 5 and 6 O’ clock and returned between 6 and 7 O’ clock, found that the hands of the watch had exchanged places. </a:t>
            </a:r>
          </a:p>
          <a:p>
            <a:pPr marL="571500" lvl="0" indent="-571500">
              <a:buAutoNum type="romanL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did he go out?</a:t>
            </a:r>
          </a:p>
          <a:p>
            <a:pPr marL="571500" lvl="0" indent="-571500">
              <a:buAutoNum type="romanL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he was away.</a:t>
            </a:r>
          </a:p>
          <a:p>
            <a:pPr marL="571500" lvl="0" indent="-571500">
              <a:buAutoNum type="romanL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did he come back.</a:t>
            </a:r>
          </a:p>
          <a:p>
            <a:pPr marL="571500" lvl="0" indent="-571500">
              <a:buAutoNum type="romanL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angle between the hands.</a:t>
            </a:r>
          </a:p>
          <a:p>
            <a:pPr marL="571500" lvl="0" indent="-571500" algn="ctr">
              <a:buAutoNum type="romanL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*******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A86A-3A18-415A-8DFA-DB1C8F8D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BDE2828-7C5F-4D39-B2F9-C50D4586DF7C}" type="datetime1">
              <a:rPr lang="en-US" sz="1000" smtClean="0"/>
              <a:t>1/23/2022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D320-0598-4CCF-A864-5409C72C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4315F0-A5B0-4230-A12C-98088A0E3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274" y="5172928"/>
            <a:ext cx="4126764" cy="602952"/>
          </a:xfrm>
        </p:spPr>
        <p:txBody>
          <a:bodyPr anchor="t">
            <a:normAutofit/>
          </a:bodyPr>
          <a:lstStyle/>
          <a:p>
            <a:pPr algn="l"/>
            <a:r>
              <a:rPr lang="en-IN" sz="2800" i="1" dirty="0">
                <a:solidFill>
                  <a:srgbClr val="FEFFFF"/>
                </a:solidFill>
              </a:rPr>
              <a:t>Narayan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E6D0CD-A692-4EE4-9966-023424809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0"/>
            <a:ext cx="5149124" cy="2870805"/>
          </a:xfrm>
        </p:spPr>
        <p:txBody>
          <a:bodyPr>
            <a:normAutofit/>
          </a:bodyPr>
          <a:lstStyle/>
          <a:p>
            <a:pPr algn="r"/>
            <a:r>
              <a:rPr lang="en-IN" sz="48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28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76A9D0-BC10-422D-B470-AB97D0905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446FEB-8296-4C58-A416-FE66BF9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2164" y="-1"/>
            <a:ext cx="759618" cy="6858000"/>
          </a:xfrm>
          <a:custGeom>
            <a:avLst/>
            <a:gdLst>
              <a:gd name="connsiteX0" fmla="*/ 666 w 759618"/>
              <a:gd name="connsiteY0" fmla="*/ 0 h 6858000"/>
              <a:gd name="connsiteX1" fmla="*/ 759618 w 759618"/>
              <a:gd name="connsiteY1" fmla="*/ 0 h 6858000"/>
              <a:gd name="connsiteX2" fmla="*/ 759618 w 759618"/>
              <a:gd name="connsiteY2" fmla="*/ 1613808 h 6858000"/>
              <a:gd name="connsiteX3" fmla="*/ 759618 w 759618"/>
              <a:gd name="connsiteY3" fmla="*/ 2003729 h 6858000"/>
              <a:gd name="connsiteX4" fmla="*/ 759618 w 759618"/>
              <a:gd name="connsiteY4" fmla="*/ 6858000 h 6858000"/>
              <a:gd name="connsiteX5" fmla="*/ 0 w 759618"/>
              <a:gd name="connsiteY5" fmla="*/ 6391227 h 6858000"/>
              <a:gd name="connsiteX6" fmla="*/ 0 w 759618"/>
              <a:gd name="connsiteY6" fmla="*/ 1147035 h 6858000"/>
              <a:gd name="connsiteX7" fmla="*/ 666 w 759618"/>
              <a:gd name="connsiteY7" fmla="*/ 1147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618" h="6858000">
                <a:moveTo>
                  <a:pt x="666" y="0"/>
                </a:moveTo>
                <a:lnTo>
                  <a:pt x="759618" y="0"/>
                </a:lnTo>
                <a:lnTo>
                  <a:pt x="759618" y="1613808"/>
                </a:lnTo>
                <a:lnTo>
                  <a:pt x="759618" y="2003729"/>
                </a:lnTo>
                <a:lnTo>
                  <a:pt x="759618" y="6858000"/>
                </a:lnTo>
                <a:lnTo>
                  <a:pt x="0" y="6391227"/>
                </a:lnTo>
                <a:lnTo>
                  <a:pt x="0" y="1147035"/>
                </a:lnTo>
                <a:lnTo>
                  <a:pt x="666" y="11474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46967A53-5258-4D52-BF7A-67912198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879652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ABC2BC2-F576-4967-9EDA-93DBDDD8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34682" cy="6141008"/>
          </a:xfrm>
          <a:custGeom>
            <a:avLst/>
            <a:gdLst>
              <a:gd name="connsiteX0" fmla="*/ 0 w 4634682"/>
              <a:gd name="connsiteY0" fmla="*/ 0 h 6141008"/>
              <a:gd name="connsiteX1" fmla="*/ 4634682 w 4634682"/>
              <a:gd name="connsiteY1" fmla="*/ 0 h 6141008"/>
              <a:gd name="connsiteX2" fmla="*/ 4634682 w 4634682"/>
              <a:gd name="connsiteY2" fmla="*/ 6141008 h 6141008"/>
              <a:gd name="connsiteX3" fmla="*/ 0 w 4634682"/>
              <a:gd name="connsiteY3" fmla="*/ 6141008 h 614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6141008">
                <a:moveTo>
                  <a:pt x="0" y="0"/>
                </a:moveTo>
                <a:lnTo>
                  <a:pt x="4634682" y="0"/>
                </a:lnTo>
                <a:lnTo>
                  <a:pt x="4634682" y="6141008"/>
                </a:lnTo>
                <a:lnTo>
                  <a:pt x="0" y="6141008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12" y="3575622"/>
            <a:ext cx="2695415" cy="2695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47" y="643465"/>
            <a:ext cx="2697208" cy="2697208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id="{D40BC585-0C70-4BA9-B20C-C4CC686E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"/>
            <a:ext cx="728717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2841" y="643465"/>
            <a:ext cx="5840770" cy="169357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41" y="2237075"/>
            <a:ext cx="6115462" cy="456777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accurate clock shows 8 O'clock in the morning. Through how many degrees will the hour hand rotate when the clock shows 2 O'clock in the afternoon?</a:t>
            </a:r>
          </a:p>
          <a:p>
            <a:pPr marL="0" indent="0">
              <a:buNone/>
            </a:pPr>
            <a:endParaRPr lang="en-US" sz="2200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8 am to 2 pm the duration is 6 hours &amp; angle traced by the hour hand in 6 hours is 6×30° = 180°.</a:t>
            </a:r>
          </a:p>
          <a:p>
            <a:pPr marL="0" indent="0">
              <a:buNone/>
            </a:pPr>
            <a:endParaRPr lang="en-US" sz="1900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C3593-3DBA-44E6-9C05-8678A91A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865" y="6382512"/>
            <a:ext cx="2827997" cy="3200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9CC645E5-9B07-4A05-B918-3E6DFED0C5CF}" type="datetime1">
              <a:rPr lang="en-US" smtClean="0">
                <a:solidFill>
                  <a:srgbClr val="FEFFFF"/>
                </a:solidFill>
              </a:rPr>
              <a:t>1/23/2022</a:t>
            </a:fld>
            <a:endParaRPr lang="en-US">
              <a:solidFill>
                <a:srgbClr val="FEFF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0401B1-BA08-424A-8FE0-2A5D7423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9589" y="6382512"/>
            <a:ext cx="682311" cy="32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E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5505" y="1844153"/>
                <a:ext cx="8156017" cy="368445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reflex angle when the time is 1:30?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1:30, the minute hand is at 6 and the hour hand is exactly                             between 1 &amp; 2.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angle is 30°×4 + 15° = 135°.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reflex angle is 360° - 135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225°.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505" y="1844153"/>
                <a:ext cx="8156017" cy="3684450"/>
              </a:xfrm>
              <a:blipFill>
                <a:blip r:embed="rId2"/>
                <a:stretch>
                  <a:fillRect l="-972" r="-10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817764-F221-4A18-AFB7-BC4F3C54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EC4CE600-C7ED-42E5-8B17-398439E536B5}" type="datetime1"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1/23/2022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9751B-50D2-4A43-8FC5-6EEF76EA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61" y="501648"/>
            <a:ext cx="7474172" cy="6906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50EA9-F9F8-42DB-B381-8D93A597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AFB9FA80-EFE6-48FB-89F5-D9477B6AE3A2}" type="datetime1"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1/23/2022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9CA5E6E9-BD60-4FC2-9B55-8A35A926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CC99-56A9-4C99-A199-24F9A0FF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E7D7EC-81C4-4362-B430-3D1F9E71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5" y="1519661"/>
            <a:ext cx="8291225" cy="496167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degrees does an hour hand move in 54 minutes?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a. 304˚	b. 108˚		c. 27˚		d. 54˚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degrees does the minute hand move at the same time in which an hour moves by 18˚?		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a. 108˚	b. 9˚		c. 256˚		d. 216˚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angle when the time is 3:15?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a. 0˚	b. 7.5˚		c. 9˚		d. 0.5˚</a:t>
            </a:r>
          </a:p>
        </p:txBody>
      </p:sp>
    </p:spTree>
    <p:extLst>
      <p:ext uri="{BB962C8B-B14F-4D97-AF65-F5344CB8AC3E}">
        <p14:creationId xmlns:p14="http://schemas.microsoft.com/office/powerpoint/2010/main" val="33406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Facts about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12 hours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coincides (0°) each other – 11 times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opposite (180°) to each other – 11 times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other angle (90°, 60° etc.)  – 22 times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99244-3865-4673-B520-E4B8ADC1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1320F79-444C-43A9-AE2F-036A9BFE671B}" type="datetime1">
              <a:rPr lang="en-US" sz="1000" smtClean="0"/>
              <a:t>1/23/2022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94C8-5FF3-4A33-8D41-FDD65BAE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 sz="1000"/>
              <a:pPr>
                <a:spcAft>
                  <a:spcPts val="600"/>
                </a:spcAft>
              </a:pPr>
              <a:t>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34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8380" y="2406470"/>
                <a:ext cx="6918326" cy="36472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what time between 7 O’ clock and 8 O’ clock does the hands of the clock coincide?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7 O’clock, the minute hand is 210° behind the hour hand.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𝑆𝑝𝑒𝑒𝑑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>
                          <a:latin typeface="Cambria Math" panose="02040503050406030204" pitchFamily="18" charset="0"/>
                        </a:rPr>
                        <m:t>Req</m:t>
                      </m:r>
                      <m:r>
                        <a:rPr lang="en-US" sz="2400" b="0" i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210°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5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°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420°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 38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past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7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’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clock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8380" y="2406470"/>
                <a:ext cx="6918326" cy="3647202"/>
              </a:xfrm>
              <a:blipFill>
                <a:blip r:embed="rId2"/>
                <a:stretch>
                  <a:fillRect l="-1145" t="-36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3093" y="633852"/>
            <a:ext cx="2706632" cy="2706632"/>
          </a:xfrm>
          <a:prstGeom prst="rect">
            <a:avLst/>
          </a:prstGeom>
          <a:noFill/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150" y="3511296"/>
            <a:ext cx="2757470" cy="2757470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45CC-7FF0-4DBB-B564-B7DF9D7A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0F9A2D0-6D3C-4DEE-9EE9-4649E6B96A48}" type="datetime1">
              <a:rPr lang="en-US" sz="1000" smtClean="0"/>
              <a:t>1/23/2022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A876-1FEF-406C-81AA-0AC170F4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 sz="1000"/>
              <a:pPr>
                <a:spcAft>
                  <a:spcPts val="600"/>
                </a:spcAft>
              </a:pPr>
              <a:t>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91412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428" y="1484062"/>
                <a:ext cx="7778972" cy="465265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what time between 10 O’ clock and 11 O’ clock the hands are at right angle?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90°: At 10 O’ clock, the angle between the hands is 60°.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make it 90°, the minute hand must gain 30° over the hour hand.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distance is 30° &amp; relative speed is 5</a:t>
                </a:r>
                <a14:m>
                  <m:oMath xmlns:m="http://schemas.openxmlformats.org/officeDocument/2006/math">
                    <m:r>
                      <a:rPr lang="en-US" sz="2200" b="0" i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°.  </a:t>
                </a:r>
              </a:p>
              <a:p>
                <a:pPr marL="0" indent="0">
                  <a:buNone/>
                </a:pPr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8" y="1484062"/>
                <a:ext cx="7778972" cy="4652659"/>
              </a:xfrm>
              <a:blipFill>
                <a:blip r:embed="rId2"/>
                <a:stretch>
                  <a:fillRect l="-1018" r="-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38CD73-736A-498B-97A3-093C2A47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3701149-5F52-4D80-BA58-052EC60C9438}" type="datetime1"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1/23/2022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r="-3" b="113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ED0C5-961B-4400-A87B-107AD8D2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85" y="711730"/>
            <a:ext cx="7474172" cy="7193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 cont.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38CD73-736A-498B-97A3-093C2A47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AB794B11-B268-4A73-BA5C-9C94D18D2C6B}" type="datetime1"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1/23/2022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ED0C5-961B-4400-A87B-107AD8D2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31CF2-FFD7-40FF-9DFC-8BC5DC3400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C83DBBE-E2BB-4FE2-BFEC-712098FF00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291" y="1756624"/>
                <a:ext cx="8904849" cy="667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eq</m:t>
                    </m:r>
                    <m:r>
                      <a:rPr lang="en-US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𝑇𝑖𝑚𝑒</m:t>
                    </m:r>
                    <m: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𝐷𝑖𝑠𝑡𝑎𝑛𝑐𝑒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 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𝑆𝑝𝑒𝑒𝑑</m:t>
                        </m:r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30°</m:t>
                        </m:r>
                      </m:num>
                      <m:den>
                        <m:r>
                          <a:rPr lang="en-US" sz="2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5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°</m:t>
                        </m:r>
                      </m:den>
                    </m:f>
                    <m: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60°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IN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5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mins</m:t>
                    </m:r>
                    <m:r>
                      <a:rPr lang="en-US" sz="2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past</m:t>
                    </m:r>
                    <m: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10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’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clock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C83DBBE-E2BB-4FE2-BFEC-712098FF0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291" y="1756624"/>
                <a:ext cx="8904849" cy="667170"/>
              </a:xfrm>
              <a:prstGeom prst="rect">
                <a:avLst/>
              </a:prstGeo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C755464-CFBA-455F-BC7A-53287D981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111" y="2714624"/>
            <a:ext cx="1428750" cy="142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7E97B4-7968-4929-82F5-CE403501577B}"/>
                  </a:ext>
                </a:extLst>
              </p:cNvPr>
              <p:cNvSpPr/>
              <p:nvPr/>
            </p:nvSpPr>
            <p:spPr>
              <a:xfrm>
                <a:off x="603384" y="2749388"/>
                <a:ext cx="10399596" cy="2546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2nd 90°: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10 O’ clock, minute hand is 300° behind the hour hand.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make it 90°, the minute hand is to gain 210° over the hour hand. </a:t>
                </a:r>
              </a:p>
              <a:p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the distance is 210° &amp; relative speed is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°. </a:t>
                </a:r>
              </a:p>
              <a:p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Req</m:t>
                    </m:r>
                    <m:r>
                      <a:rPr lang="en-US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𝑇𝑖𝑚𝑒</m:t>
                    </m:r>
                    <m: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𝐷𝑖𝑠𝑡𝑎𝑛𝑐𝑒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 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𝑆𝑝𝑒𝑒𝑑</m:t>
                        </m:r>
                      </m:den>
                    </m:f>
                    <m: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210°</m:t>
                        </m:r>
                      </m:num>
                      <m:den>
                        <m:r>
                          <a:rPr lang="en-US" sz="2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5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°</m:t>
                        </m:r>
                      </m:den>
                    </m:f>
                    <m: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420°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= 38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sz="2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mins</m:t>
                    </m:r>
                    <m:r>
                      <a:rPr lang="en-US" sz="2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past</m:t>
                    </m:r>
                    <m: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10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’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clock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7E97B4-7968-4929-82F5-CE4035015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4" y="2749388"/>
                <a:ext cx="10399596" cy="2546082"/>
              </a:xfrm>
              <a:prstGeom prst="rect">
                <a:avLst/>
              </a:prstGeom>
              <a:blipFill>
                <a:blip r:embed="rId4"/>
                <a:stretch>
                  <a:fillRect l="-762" t="-1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3B908E993A934BA836E3B83DB79593" ma:contentTypeVersion="9" ma:contentTypeDescription="Create a new document." ma:contentTypeScope="" ma:versionID="151779198de15fad5f9e0c91c122884f">
  <xsd:schema xmlns:xsd="http://www.w3.org/2001/XMLSchema" xmlns:xs="http://www.w3.org/2001/XMLSchema" xmlns:p="http://schemas.microsoft.com/office/2006/metadata/properties" xmlns:ns2="3fa08be5-1fd9-4c1b-b61c-bbca2bbdfd95" xmlns:ns3="a17286a0-cc91-493b-8fca-379181609908" targetNamespace="http://schemas.microsoft.com/office/2006/metadata/properties" ma:root="true" ma:fieldsID="16f9ff4bdbc352fbc192699470c59139" ns2:_="" ns3:_="">
    <xsd:import namespace="3fa08be5-1fd9-4c1b-b61c-bbca2bbdfd95"/>
    <xsd:import namespace="a17286a0-cc91-493b-8fca-3791816099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08be5-1fd9-4c1b-b61c-bbca2bbdfd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7286a0-cc91-493b-8fca-37918160990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AA7854-E08C-4248-8DAC-7BA3DE5B7747}"/>
</file>

<file path=customXml/itemProps2.xml><?xml version="1.0" encoding="utf-8"?>
<ds:datastoreItem xmlns:ds="http://schemas.openxmlformats.org/officeDocument/2006/customXml" ds:itemID="{D8EAD1A8-B830-4E48-B2AA-79D5061C410C}"/>
</file>

<file path=customXml/itemProps3.xml><?xml version="1.0" encoding="utf-8"?>
<ds:datastoreItem xmlns:ds="http://schemas.openxmlformats.org/officeDocument/2006/customXml" ds:itemID="{8CCFDD94-1F8C-4618-9E9E-45E31EF02410}"/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2082</Words>
  <Application>Microsoft Office PowerPoint</Application>
  <PresentationFormat>Widescreen</PresentationFormat>
  <Paragraphs>208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Clocks</vt:lpstr>
      <vt:lpstr>Relative Speed</vt:lpstr>
      <vt:lpstr>Example 1</vt:lpstr>
      <vt:lpstr>Example 2</vt:lpstr>
      <vt:lpstr>Quiz 1</vt:lpstr>
      <vt:lpstr>Facts about clocks</vt:lpstr>
      <vt:lpstr>Example 3</vt:lpstr>
      <vt:lpstr>Example 4</vt:lpstr>
      <vt:lpstr>Example 4 cont.</vt:lpstr>
      <vt:lpstr>Formula</vt:lpstr>
      <vt:lpstr>Quiz 2</vt:lpstr>
      <vt:lpstr>Too fast /  Too slow</vt:lpstr>
      <vt:lpstr>Example 5</vt:lpstr>
      <vt:lpstr>Example 6</vt:lpstr>
      <vt:lpstr>Quiz 3</vt:lpstr>
      <vt:lpstr>Assignment</vt:lpstr>
      <vt:lpstr>Assignment</vt:lpstr>
      <vt:lpstr>Assignment</vt:lpstr>
      <vt:lpstr>Assignment</vt:lpstr>
      <vt:lpstr>Puzzles </vt:lpstr>
      <vt:lpstr>Puzzles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Clocks</dc:title>
  <dc:creator>Narayanan R S</dc:creator>
  <cp:lastModifiedBy>Narayanan R S</cp:lastModifiedBy>
  <cp:revision>10</cp:revision>
  <dcterms:created xsi:type="dcterms:W3CDTF">2020-10-31T13:52:32Z</dcterms:created>
  <dcterms:modified xsi:type="dcterms:W3CDTF">2022-01-23T18:25:17Z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0x010100403B908E993A934BA836E3B83DB79593</vt:lpwstr>
  </property>
</Properties>
</file>