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78" r:id="rId6"/>
    <p:sldId id="279" r:id="rId7"/>
    <p:sldId id="280" r:id="rId8"/>
    <p:sldId id="281" r:id="rId9"/>
    <p:sldId id="265" r:id="rId10"/>
    <p:sldId id="274" r:id="rId11"/>
    <p:sldId id="285" r:id="rId12"/>
    <p:sldId id="277" r:id="rId13"/>
    <p:sldId id="276" r:id="rId14"/>
    <p:sldId id="271" r:id="rId15"/>
    <p:sldId id="283" r:id="rId16"/>
    <p:sldId id="284" r:id="rId17"/>
    <p:sldId id="282" r:id="rId18"/>
    <p:sldId id="286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EBB9E-A985-4374-83B7-488B4CF580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340FFA-4983-4D8D-A8BC-B21B03790167}">
      <dgm:prSet custT="1"/>
      <dgm:spPr/>
      <dgm:t>
        <a:bodyPr/>
        <a:lstStyle/>
        <a:p>
          <a:r>
            <a:rPr lang="en-IN" sz="2400" b="0" i="1" baseline="0" dirty="0">
              <a:latin typeface="Book Antiqua" panose="02040602050305030304" pitchFamily="18" charset="0"/>
            </a:rPr>
            <a:t>Only a unique answer from a single statement is acceptable. </a:t>
          </a:r>
          <a:endParaRPr lang="en-US" sz="2400" dirty="0">
            <a:latin typeface="Book Antiqua" panose="02040602050305030304" pitchFamily="18" charset="0"/>
          </a:endParaRPr>
        </a:p>
      </dgm:t>
    </dgm:pt>
    <dgm:pt modelId="{647A1217-DE5D-42B5-82F0-C9F42A68F71D}" type="parTrans" cxnId="{ED067677-F4F0-4083-8F9C-E3210EB926E2}">
      <dgm:prSet/>
      <dgm:spPr/>
      <dgm:t>
        <a:bodyPr/>
        <a:lstStyle/>
        <a:p>
          <a:endParaRPr lang="en-US"/>
        </a:p>
      </dgm:t>
    </dgm:pt>
    <dgm:pt modelId="{CAC5A2E0-4ED4-4F3B-96F9-BB7B50692798}" type="sibTrans" cxnId="{ED067677-F4F0-4083-8F9C-E3210EB926E2}">
      <dgm:prSet/>
      <dgm:spPr/>
      <dgm:t>
        <a:bodyPr/>
        <a:lstStyle/>
        <a:p>
          <a:endParaRPr lang="en-US"/>
        </a:p>
      </dgm:t>
    </dgm:pt>
    <dgm:pt modelId="{8327B417-0971-4DB8-99B6-E1CDEBD546F5}">
      <dgm:prSet custT="1"/>
      <dgm:spPr/>
      <dgm:t>
        <a:bodyPr/>
        <a:lstStyle/>
        <a:p>
          <a:r>
            <a:rPr lang="en-IN" sz="2400" b="0" i="1" baseline="0" dirty="0">
              <a:latin typeface="Book Antiqua" panose="02040602050305030304" pitchFamily="18" charset="0"/>
            </a:rPr>
            <a:t>Two different answers from two different statements are acceptable. </a:t>
          </a:r>
          <a:endParaRPr lang="en-US" sz="2400" dirty="0">
            <a:latin typeface="Book Antiqua" panose="02040602050305030304" pitchFamily="18" charset="0"/>
          </a:endParaRPr>
        </a:p>
      </dgm:t>
    </dgm:pt>
    <dgm:pt modelId="{4245FBD3-A765-412A-A7EC-77D05C4F2AF7}" type="parTrans" cxnId="{CF936A7A-78CE-4A19-BC7C-B4FE01AB72DD}">
      <dgm:prSet/>
      <dgm:spPr/>
      <dgm:t>
        <a:bodyPr/>
        <a:lstStyle/>
        <a:p>
          <a:endParaRPr lang="en-US"/>
        </a:p>
      </dgm:t>
    </dgm:pt>
    <dgm:pt modelId="{09A0294F-4B27-4D7D-A970-672330EE76C9}" type="sibTrans" cxnId="{CF936A7A-78CE-4A19-BC7C-B4FE01AB72DD}">
      <dgm:prSet/>
      <dgm:spPr/>
      <dgm:t>
        <a:bodyPr/>
        <a:lstStyle/>
        <a:p>
          <a:endParaRPr lang="en-US"/>
        </a:p>
      </dgm:t>
    </dgm:pt>
    <dgm:pt modelId="{AC0C9FCE-B25C-465B-BA58-BB905C815F8F}">
      <dgm:prSet custT="1"/>
      <dgm:spPr/>
      <dgm:t>
        <a:bodyPr/>
        <a:lstStyle/>
        <a:p>
          <a:r>
            <a:rPr lang="en-IN" sz="2400" b="0" i="1" baseline="0" dirty="0">
              <a:latin typeface="Book Antiqua" panose="02040602050305030304" pitchFamily="18" charset="0"/>
            </a:rPr>
            <a:t>NO‘ is an answer in Data Sufficiency </a:t>
          </a:r>
          <a:endParaRPr lang="en-US" sz="2400" dirty="0">
            <a:latin typeface="Book Antiqua" panose="02040602050305030304" pitchFamily="18" charset="0"/>
          </a:endParaRPr>
        </a:p>
      </dgm:t>
    </dgm:pt>
    <dgm:pt modelId="{AE8A3251-FBB8-4AF2-A85F-67B37C73AFFC}" type="parTrans" cxnId="{D2C948E6-E5BA-4700-847E-8D2C547EF879}">
      <dgm:prSet/>
      <dgm:spPr/>
      <dgm:t>
        <a:bodyPr/>
        <a:lstStyle/>
        <a:p>
          <a:endParaRPr lang="en-US"/>
        </a:p>
      </dgm:t>
    </dgm:pt>
    <dgm:pt modelId="{705141E6-4E5E-4A5F-9AE8-38BF8F7F6481}" type="sibTrans" cxnId="{D2C948E6-E5BA-4700-847E-8D2C547EF879}">
      <dgm:prSet/>
      <dgm:spPr/>
      <dgm:t>
        <a:bodyPr/>
        <a:lstStyle/>
        <a:p>
          <a:endParaRPr lang="en-US"/>
        </a:p>
      </dgm:t>
    </dgm:pt>
    <dgm:pt modelId="{1B7D2FF5-1346-4674-BD6A-5E835BBC97C5}">
      <dgm:prSet custT="1"/>
      <dgm:spPr/>
      <dgm:t>
        <a:bodyPr/>
        <a:lstStyle/>
        <a:p>
          <a:r>
            <a:rPr lang="en-IN" sz="2400" b="0" i="1" baseline="0" dirty="0">
              <a:latin typeface="Book Antiqua" panose="02040602050305030304" pitchFamily="18" charset="0"/>
            </a:rPr>
            <a:t>Always try to see whether the statements taken independently can solve the question. Combine them only when it is certain that statements taken independently cannot answer the question </a:t>
          </a:r>
          <a:endParaRPr lang="en-US" sz="2400" dirty="0">
            <a:latin typeface="Book Antiqua" panose="02040602050305030304" pitchFamily="18" charset="0"/>
          </a:endParaRPr>
        </a:p>
      </dgm:t>
    </dgm:pt>
    <dgm:pt modelId="{9E2F3534-EEA3-4F6C-91C0-4146FACCFB1F}" type="parTrans" cxnId="{C0C7F5A2-3446-49D2-9FF8-30128253FDEE}">
      <dgm:prSet/>
      <dgm:spPr/>
      <dgm:t>
        <a:bodyPr/>
        <a:lstStyle/>
        <a:p>
          <a:endParaRPr lang="en-US"/>
        </a:p>
      </dgm:t>
    </dgm:pt>
    <dgm:pt modelId="{A7D69224-3C13-4391-883F-3003DF166E96}" type="sibTrans" cxnId="{C0C7F5A2-3446-49D2-9FF8-30128253FDEE}">
      <dgm:prSet/>
      <dgm:spPr/>
      <dgm:t>
        <a:bodyPr/>
        <a:lstStyle/>
        <a:p>
          <a:endParaRPr lang="en-US"/>
        </a:p>
      </dgm:t>
    </dgm:pt>
    <dgm:pt modelId="{CE50BA7D-DAE1-4960-B753-629C271CB74D}" type="pres">
      <dgm:prSet presAssocID="{5C0EBB9E-A985-4374-83B7-488B4CF58089}" presName="linear" presStyleCnt="0">
        <dgm:presLayoutVars>
          <dgm:animLvl val="lvl"/>
          <dgm:resizeHandles val="exact"/>
        </dgm:presLayoutVars>
      </dgm:prSet>
      <dgm:spPr/>
    </dgm:pt>
    <dgm:pt modelId="{28AF6418-6BF0-40AC-822F-91E2E1024C27}" type="pres">
      <dgm:prSet presAssocID="{A4340FFA-4983-4D8D-A8BC-B21B03790167}" presName="parentText" presStyleLbl="node1" presStyleIdx="0" presStyleCnt="4" custLinFactY="-11206" custLinFactNeighborX="0" custLinFactNeighborY="-100000">
        <dgm:presLayoutVars>
          <dgm:chMax val="0"/>
          <dgm:bulletEnabled val="1"/>
        </dgm:presLayoutVars>
      </dgm:prSet>
      <dgm:spPr/>
    </dgm:pt>
    <dgm:pt modelId="{60681C57-C096-4ABA-8A81-351462A6ADD3}" type="pres">
      <dgm:prSet presAssocID="{CAC5A2E0-4ED4-4F3B-96F9-BB7B50692798}" presName="spacer" presStyleCnt="0"/>
      <dgm:spPr/>
    </dgm:pt>
    <dgm:pt modelId="{047F26BA-0637-4FEC-87F7-CE1AC5065B5A}" type="pres">
      <dgm:prSet presAssocID="{8327B417-0971-4DB8-99B6-E1CDEBD546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E45506-C31F-403A-AA93-962388C83A69}" type="pres">
      <dgm:prSet presAssocID="{09A0294F-4B27-4D7D-A970-672330EE76C9}" presName="spacer" presStyleCnt="0"/>
      <dgm:spPr/>
    </dgm:pt>
    <dgm:pt modelId="{B8FD71E8-90BF-485F-AAE5-F539A2AC8073}" type="pres">
      <dgm:prSet presAssocID="{AC0C9FCE-B25C-465B-BA58-BB905C815F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23151BF-3487-45C2-A5DA-FB012D73A94D}" type="pres">
      <dgm:prSet presAssocID="{705141E6-4E5E-4A5F-9AE8-38BF8F7F6481}" presName="spacer" presStyleCnt="0"/>
      <dgm:spPr/>
    </dgm:pt>
    <dgm:pt modelId="{0E395F1A-6342-4CE6-8073-D4B00F05FEB1}" type="pres">
      <dgm:prSet presAssocID="{1B7D2FF5-1346-4674-BD6A-5E835BBC97C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603591C-E49B-4DEB-A1A6-6D6B53BF5BB6}" type="presOf" srcId="{5C0EBB9E-A985-4374-83B7-488B4CF58089}" destId="{CE50BA7D-DAE1-4960-B753-629C271CB74D}" srcOrd="0" destOrd="0" presId="urn:microsoft.com/office/officeart/2005/8/layout/vList2"/>
    <dgm:cxn modelId="{ED067677-F4F0-4083-8F9C-E3210EB926E2}" srcId="{5C0EBB9E-A985-4374-83B7-488B4CF58089}" destId="{A4340FFA-4983-4D8D-A8BC-B21B03790167}" srcOrd="0" destOrd="0" parTransId="{647A1217-DE5D-42B5-82F0-C9F42A68F71D}" sibTransId="{CAC5A2E0-4ED4-4F3B-96F9-BB7B50692798}"/>
    <dgm:cxn modelId="{CF936A7A-78CE-4A19-BC7C-B4FE01AB72DD}" srcId="{5C0EBB9E-A985-4374-83B7-488B4CF58089}" destId="{8327B417-0971-4DB8-99B6-E1CDEBD546F5}" srcOrd="1" destOrd="0" parTransId="{4245FBD3-A765-412A-A7EC-77D05C4F2AF7}" sibTransId="{09A0294F-4B27-4D7D-A970-672330EE76C9}"/>
    <dgm:cxn modelId="{349CAC8A-FCDE-447C-9F39-219CD17ADCBE}" type="presOf" srcId="{8327B417-0971-4DB8-99B6-E1CDEBD546F5}" destId="{047F26BA-0637-4FEC-87F7-CE1AC5065B5A}" srcOrd="0" destOrd="0" presId="urn:microsoft.com/office/officeart/2005/8/layout/vList2"/>
    <dgm:cxn modelId="{A4355490-42B0-4B47-811B-5262F5209467}" type="presOf" srcId="{AC0C9FCE-B25C-465B-BA58-BB905C815F8F}" destId="{B8FD71E8-90BF-485F-AAE5-F539A2AC8073}" srcOrd="0" destOrd="0" presId="urn:microsoft.com/office/officeart/2005/8/layout/vList2"/>
    <dgm:cxn modelId="{65605790-A7E9-4D48-8008-13398F716E4A}" type="presOf" srcId="{A4340FFA-4983-4D8D-A8BC-B21B03790167}" destId="{28AF6418-6BF0-40AC-822F-91E2E1024C27}" srcOrd="0" destOrd="0" presId="urn:microsoft.com/office/officeart/2005/8/layout/vList2"/>
    <dgm:cxn modelId="{C0C7F5A2-3446-49D2-9FF8-30128253FDEE}" srcId="{5C0EBB9E-A985-4374-83B7-488B4CF58089}" destId="{1B7D2FF5-1346-4674-BD6A-5E835BBC97C5}" srcOrd="3" destOrd="0" parTransId="{9E2F3534-EEA3-4F6C-91C0-4146FACCFB1F}" sibTransId="{A7D69224-3C13-4391-883F-3003DF166E96}"/>
    <dgm:cxn modelId="{6B243EB6-B5DD-4AA8-A8D7-BE37021F30D8}" type="presOf" srcId="{1B7D2FF5-1346-4674-BD6A-5E835BBC97C5}" destId="{0E395F1A-6342-4CE6-8073-D4B00F05FEB1}" srcOrd="0" destOrd="0" presId="urn:microsoft.com/office/officeart/2005/8/layout/vList2"/>
    <dgm:cxn modelId="{D2C948E6-E5BA-4700-847E-8D2C547EF879}" srcId="{5C0EBB9E-A985-4374-83B7-488B4CF58089}" destId="{AC0C9FCE-B25C-465B-BA58-BB905C815F8F}" srcOrd="2" destOrd="0" parTransId="{AE8A3251-FBB8-4AF2-A85F-67B37C73AFFC}" sibTransId="{705141E6-4E5E-4A5F-9AE8-38BF8F7F6481}"/>
    <dgm:cxn modelId="{F2C42C49-97C0-41CD-951B-DD3550B7460E}" type="presParOf" srcId="{CE50BA7D-DAE1-4960-B753-629C271CB74D}" destId="{28AF6418-6BF0-40AC-822F-91E2E1024C27}" srcOrd="0" destOrd="0" presId="urn:microsoft.com/office/officeart/2005/8/layout/vList2"/>
    <dgm:cxn modelId="{5A46BE44-2219-41D4-A477-73F3B455D8ED}" type="presParOf" srcId="{CE50BA7D-DAE1-4960-B753-629C271CB74D}" destId="{60681C57-C096-4ABA-8A81-351462A6ADD3}" srcOrd="1" destOrd="0" presId="urn:microsoft.com/office/officeart/2005/8/layout/vList2"/>
    <dgm:cxn modelId="{D0643C25-E82A-4667-A454-E4B80852C636}" type="presParOf" srcId="{CE50BA7D-DAE1-4960-B753-629C271CB74D}" destId="{047F26BA-0637-4FEC-87F7-CE1AC5065B5A}" srcOrd="2" destOrd="0" presId="urn:microsoft.com/office/officeart/2005/8/layout/vList2"/>
    <dgm:cxn modelId="{F3A06396-0922-4F88-AE36-1658EFAFFAE7}" type="presParOf" srcId="{CE50BA7D-DAE1-4960-B753-629C271CB74D}" destId="{2CE45506-C31F-403A-AA93-962388C83A69}" srcOrd="3" destOrd="0" presId="urn:microsoft.com/office/officeart/2005/8/layout/vList2"/>
    <dgm:cxn modelId="{CB5CD8B0-060B-45E3-8271-DF48646B910C}" type="presParOf" srcId="{CE50BA7D-DAE1-4960-B753-629C271CB74D}" destId="{B8FD71E8-90BF-485F-AAE5-F539A2AC8073}" srcOrd="4" destOrd="0" presId="urn:microsoft.com/office/officeart/2005/8/layout/vList2"/>
    <dgm:cxn modelId="{9C8C041B-11C8-4D3B-B1FE-B7F99707FB7C}" type="presParOf" srcId="{CE50BA7D-DAE1-4960-B753-629C271CB74D}" destId="{123151BF-3487-45C2-A5DA-FB012D73A94D}" srcOrd="5" destOrd="0" presId="urn:microsoft.com/office/officeart/2005/8/layout/vList2"/>
    <dgm:cxn modelId="{590F9E8D-E827-4664-BB34-45200C8CA219}" type="presParOf" srcId="{CE50BA7D-DAE1-4960-B753-629C271CB74D}" destId="{0E395F1A-6342-4CE6-8073-D4B00F05FEB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F6418-6BF0-40AC-822F-91E2E1024C27}">
      <dsp:nvSpPr>
        <dsp:cNvPr id="0" name=""/>
        <dsp:cNvSpPr/>
      </dsp:nvSpPr>
      <dsp:spPr>
        <a:xfrm>
          <a:off x="0" y="0"/>
          <a:ext cx="9928223" cy="979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1" kern="1200" baseline="0" dirty="0">
              <a:latin typeface="Book Antiqua" panose="02040602050305030304" pitchFamily="18" charset="0"/>
            </a:rPr>
            <a:t>Only a unique answer from a single statement is acceptable. </a:t>
          </a:r>
          <a:endParaRPr lang="en-US" sz="2400" kern="1200" dirty="0">
            <a:latin typeface="Book Antiqua" panose="02040602050305030304" pitchFamily="18" charset="0"/>
          </a:endParaRPr>
        </a:p>
      </dsp:txBody>
      <dsp:txXfrm>
        <a:off x="47814" y="47814"/>
        <a:ext cx="9832595" cy="883847"/>
      </dsp:txXfrm>
    </dsp:sp>
    <dsp:sp modelId="{047F26BA-0637-4FEC-87F7-CE1AC5065B5A}">
      <dsp:nvSpPr>
        <dsp:cNvPr id="0" name=""/>
        <dsp:cNvSpPr/>
      </dsp:nvSpPr>
      <dsp:spPr>
        <a:xfrm>
          <a:off x="0" y="991287"/>
          <a:ext cx="9928223" cy="979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1" kern="1200" baseline="0" dirty="0">
              <a:latin typeface="Book Antiqua" panose="02040602050305030304" pitchFamily="18" charset="0"/>
            </a:rPr>
            <a:t>Two different answers from two different statements are acceptable. </a:t>
          </a:r>
          <a:endParaRPr lang="en-US" sz="2400" kern="1200" dirty="0">
            <a:latin typeface="Book Antiqua" panose="02040602050305030304" pitchFamily="18" charset="0"/>
          </a:endParaRPr>
        </a:p>
      </dsp:txBody>
      <dsp:txXfrm>
        <a:off x="47814" y="1039101"/>
        <a:ext cx="9832595" cy="883847"/>
      </dsp:txXfrm>
    </dsp:sp>
    <dsp:sp modelId="{B8FD71E8-90BF-485F-AAE5-F539A2AC8073}">
      <dsp:nvSpPr>
        <dsp:cNvPr id="0" name=""/>
        <dsp:cNvSpPr/>
      </dsp:nvSpPr>
      <dsp:spPr>
        <a:xfrm>
          <a:off x="0" y="1981477"/>
          <a:ext cx="9928223" cy="979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1" kern="1200" baseline="0" dirty="0">
              <a:latin typeface="Book Antiqua" panose="02040602050305030304" pitchFamily="18" charset="0"/>
            </a:rPr>
            <a:t>NO‘ is an answer in Data Sufficiency </a:t>
          </a:r>
          <a:endParaRPr lang="en-US" sz="2400" kern="1200" dirty="0">
            <a:latin typeface="Book Antiqua" panose="02040602050305030304" pitchFamily="18" charset="0"/>
          </a:endParaRPr>
        </a:p>
      </dsp:txBody>
      <dsp:txXfrm>
        <a:off x="47814" y="2029291"/>
        <a:ext cx="9832595" cy="883847"/>
      </dsp:txXfrm>
    </dsp:sp>
    <dsp:sp modelId="{0E395F1A-6342-4CE6-8073-D4B00F05FEB1}">
      <dsp:nvSpPr>
        <dsp:cNvPr id="0" name=""/>
        <dsp:cNvSpPr/>
      </dsp:nvSpPr>
      <dsp:spPr>
        <a:xfrm>
          <a:off x="0" y="2971668"/>
          <a:ext cx="9928223" cy="979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1" kern="1200" baseline="0" dirty="0">
              <a:latin typeface="Book Antiqua" panose="02040602050305030304" pitchFamily="18" charset="0"/>
            </a:rPr>
            <a:t>Always try to see whether the statements taken independently can solve the question. Combine them only when it is certain that statements taken independently cannot answer the question </a:t>
          </a:r>
          <a:endParaRPr lang="en-US" sz="2400" kern="1200" dirty="0">
            <a:latin typeface="Book Antiqua" panose="02040602050305030304" pitchFamily="18" charset="0"/>
          </a:endParaRPr>
        </a:p>
      </dsp:txBody>
      <dsp:txXfrm>
        <a:off x="47814" y="3019482"/>
        <a:ext cx="9832595" cy="883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A790F-C82E-40D4-A4EF-444FCE306AEB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271C-C819-4185-926A-EA09E22BF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73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CDE7-CD96-4159-8896-27582C28F59D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52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780-450B-4F67-8E73-789D54B7028C}" type="datetime1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3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A9C0-6774-4205-9BE4-E1FE8008E8B0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923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1561-29F1-47A9-BF90-725FEE16CC21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5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484-EB34-4880-BCC2-4BE93DE0F362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4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A950-BC82-4EAC-A000-FAB1D03D6F5D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4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26F8-5C67-44A6-B232-648EABA2BA8E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27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B6E2-FC38-496C-BBF5-50066D506EF4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81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A244-2FA4-4C09-BA61-FE659CBC7FB2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8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DD93-97A9-460B-B04E-D9ABF4144A2A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4044-2D43-4DBC-B31D-E237A1F9486F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81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CBF7-6FBF-4677-B080-329F3391A900}" type="datetime1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7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ED14-5399-4EE6-97AF-89258A34965F}" type="datetime1">
              <a:rPr lang="en-IN" smtClean="0"/>
              <a:t>17-02-2022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7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1609-0E68-49D4-A8A5-92AE0B03D961}" type="datetime1">
              <a:rPr lang="en-IN" smtClean="0"/>
              <a:t>17-02-2022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16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E3E-A62F-4E97-BE48-238718FFC9EC}" type="datetime1">
              <a:rPr lang="en-IN" smtClean="0"/>
              <a:t>17-02-2022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0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78EF-F102-48CF-8441-CC0BF4D308B8}" type="datetime1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5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0832-DAD7-4BFF-A69F-F40EA8BF8336}" type="datetime1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8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D10DB8-1709-412C-BB39-4A2CCA886CEA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DEACB6-0AE5-41A2-8672-E52F2AA6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72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9C4A-C3BE-43C2-9377-B6BA3EDAB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4978303" cy="2616199"/>
          </a:xfrm>
        </p:spPr>
        <p:txBody>
          <a:bodyPr>
            <a:normAutofit/>
          </a:bodyPr>
          <a:lstStyle/>
          <a:p>
            <a:r>
              <a:rPr lang="en-US" i="1" dirty="0">
                <a:latin typeface="Book Antiqua" panose="02040602050305030304" pitchFamily="18" charset="0"/>
              </a:rPr>
              <a:t>Data Sufficiency</a:t>
            </a:r>
            <a:endParaRPr lang="en-IN" i="1" dirty="0">
              <a:latin typeface="Book Antiqua" panose="02040602050305030304" pitchFamily="18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C709FD0-5B35-4BDA-83D5-FF11224F4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6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AA59-E744-4DE0-B076-D4582DBA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116" y="853230"/>
            <a:ext cx="6240990" cy="5105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400" b="1" i="1" dirty="0">
                <a:latin typeface="Book Antiqua" panose="02040602050305030304" pitchFamily="18" charset="0"/>
              </a:rPr>
              <a:t>Qn. 7</a:t>
            </a:r>
          </a:p>
          <a:p>
            <a:pPr marL="0" indent="0">
              <a:buNone/>
            </a:pPr>
            <a:r>
              <a:rPr lang="nl-NL" sz="2400" i="1" dirty="0">
                <a:latin typeface="Book Antiqua" panose="02040602050305030304" pitchFamily="18" charset="0"/>
              </a:rPr>
              <a:t>Is x</a:t>
            </a:r>
            <a:r>
              <a:rPr lang="nl-NL" sz="2400" i="1" baseline="30000" dirty="0">
                <a:latin typeface="Book Antiqua" panose="02040602050305030304" pitchFamily="18" charset="0"/>
              </a:rPr>
              <a:t>3</a:t>
            </a:r>
            <a:r>
              <a:rPr lang="nl-NL" sz="2400" i="1" dirty="0">
                <a:latin typeface="Book Antiqua" panose="02040602050305030304" pitchFamily="18" charset="0"/>
              </a:rPr>
              <a:t> &gt; x</a:t>
            </a:r>
            <a:r>
              <a:rPr lang="nl-NL" sz="2400" i="1" baseline="30000" dirty="0">
                <a:latin typeface="Book Antiqua" panose="02040602050305030304" pitchFamily="18" charset="0"/>
              </a:rPr>
              <a:t>2</a:t>
            </a:r>
            <a:r>
              <a:rPr lang="nl-NL" sz="2400" i="1" dirty="0">
                <a:latin typeface="Book Antiqua" panose="02040602050305030304" pitchFamily="18" charset="0"/>
              </a:rPr>
              <a:t> ?</a:t>
            </a:r>
          </a:p>
          <a:p>
            <a:pPr marL="0" indent="0">
              <a:buNone/>
            </a:pPr>
            <a:r>
              <a:rPr lang="en-IN" sz="2400" b="1" i="1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Statements:</a:t>
            </a:r>
          </a:p>
          <a:p>
            <a:pPr marL="0" indent="0">
              <a:buNone/>
            </a:pPr>
            <a:r>
              <a:rPr lang="nl-NL" sz="2400" i="1" dirty="0">
                <a:latin typeface="Book Antiqua" panose="02040602050305030304" pitchFamily="18" charset="0"/>
              </a:rPr>
              <a:t>I. x &lt; 1</a:t>
            </a:r>
          </a:p>
          <a:p>
            <a:pPr marL="0" indent="0">
              <a:buNone/>
            </a:pPr>
            <a:r>
              <a:rPr lang="nl-NL" sz="2400" i="1" dirty="0">
                <a:latin typeface="Book Antiqua" panose="02040602050305030304" pitchFamily="18" charset="0"/>
              </a:rPr>
              <a:t>II. x &gt; 0</a:t>
            </a:r>
          </a:p>
          <a:p>
            <a:pPr algn="l"/>
            <a:endParaRPr lang="en-IN" sz="2400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b="1" i="1" dirty="0">
              <a:solidFill>
                <a:srgbClr val="333333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b="1" i="1" dirty="0">
              <a:solidFill>
                <a:srgbClr val="333333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2400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Ans:  </a:t>
            </a:r>
            <a:r>
              <a:rPr lang="en-IN" sz="2400" b="1" i="1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endParaRPr lang="en-IN" sz="2400" b="0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7D76F-31F9-40E2-918C-5EEF7B2844E6}"/>
              </a:ext>
            </a:extLst>
          </p:cNvPr>
          <p:cNvSpPr txBox="1"/>
          <p:nvPr/>
        </p:nvSpPr>
        <p:spPr>
          <a:xfrm>
            <a:off x="1642402" y="853230"/>
            <a:ext cx="325315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A : If Statement 1 ALONE is sufficient; statement 2 is not sufficient.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B : If Statement 2 ALONE is sufficient; statement 1 is not sufficient.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C : If Statements 1 &amp; 2 TOGETHER are sufficient but are not sufficient independently.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D : If Each statement is INDEPENDENTLY sufficient.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E : If Statements together are NOT sufficient. Additional data is required.</a:t>
            </a:r>
            <a:endParaRPr lang="en-IN" sz="1600" dirty="0">
              <a:latin typeface="Book Antiqua" panose="0204060205030503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01A0B-0EFA-4946-AABD-FECA0197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6666-CC5E-464E-9584-9C3F1382FA82}" type="datetime1">
              <a:rPr lang="en-IN" smtClean="0"/>
              <a:t>17-02-2022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14496-D5FD-480C-B809-FD1A06AE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4AA59-E744-4DE0-B076-D4582DBA4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7116" y="853230"/>
                <a:ext cx="6240990" cy="51054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latin typeface="Book Antiqua" panose="02040602050305030304" pitchFamily="18" charset="0"/>
                  </a:rPr>
                  <a:t>Qn. 8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latin typeface="Book Antiqua" panose="02040602050305030304" pitchFamily="18" charset="0"/>
                  </a:rPr>
                  <a:t>Is x = y?	</a:t>
                </a:r>
              </a:p>
              <a:p>
                <a:pPr marL="0" indent="0">
                  <a:buNone/>
                </a:pPr>
                <a:r>
                  <a:rPr lang="en-IN" sz="2400" b="1" i="1" dirty="0">
                    <a:solidFill>
                      <a:srgbClr val="333333"/>
                    </a:solidFill>
                    <a:latin typeface="Book Antiqua" panose="02040602050305030304" pitchFamily="18" charset="0"/>
                    <a:cs typeface="Times New Roman" panose="02020603050405020304" pitchFamily="18" charset="0"/>
                  </a:rPr>
                  <a:t>Statements:</a:t>
                </a:r>
              </a:p>
              <a:p>
                <a:pPr marL="0" indent="0">
                  <a:buNone/>
                </a:pPr>
                <a:r>
                  <a:rPr lang="en-IN" sz="2400" i="1" dirty="0">
                    <a:latin typeface="Book Antiqua" panose="02040602050305030304" pitchFamily="18" charset="0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i="1" dirty="0">
                    <a:latin typeface="Book Antiqua" panose="0204060205030503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i="1" dirty="0">
                    <a:latin typeface="Book Antiqua" panose="02040602050305030304" pitchFamily="18" charset="0"/>
                  </a:rPr>
                  <a:t>= 4	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latin typeface="Book Antiqua" panose="02040602050305030304" pitchFamily="18" charset="0"/>
                  </a:rPr>
                  <a:t>2. (x – 50)</a:t>
                </a:r>
                <a:r>
                  <a:rPr lang="en-US" sz="2400" i="1" baseline="30000" dirty="0">
                    <a:latin typeface="Book Antiqua" panose="02040602050305030304" pitchFamily="18" charset="0"/>
                  </a:rPr>
                  <a:t>2</a:t>
                </a:r>
                <a:r>
                  <a:rPr lang="en-US" sz="2400" i="1" dirty="0">
                    <a:latin typeface="Book Antiqua" panose="02040602050305030304" pitchFamily="18" charset="0"/>
                  </a:rPr>
                  <a:t> = (y – 50)</a:t>
                </a:r>
                <a:r>
                  <a:rPr lang="en-US" sz="2400" i="1" baseline="30000" dirty="0">
                    <a:latin typeface="Book Antiqua" panose="02040602050305030304" pitchFamily="18" charset="0"/>
                  </a:rPr>
                  <a:t>2</a:t>
                </a:r>
                <a:endParaRPr lang="en-IN" sz="2400" b="1" i="1" dirty="0">
                  <a:solidFill>
                    <a:srgbClr val="333333"/>
                  </a:solidFill>
                  <a:latin typeface="Book Antiqua" panose="0204060205030503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i="1" dirty="0">
                  <a:solidFill>
                    <a:srgbClr val="333333"/>
                  </a:solidFill>
                  <a:latin typeface="Book Antiqua" panose="0204060205030503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latin typeface="Book Antiqua" panose="02040602050305030304" pitchFamily="18" charset="0"/>
                  </a:rPr>
                  <a:t>				                                 </a:t>
                </a:r>
              </a:p>
              <a:p>
                <a:pPr marL="0" indent="0">
                  <a:buNone/>
                </a:pPr>
                <a:endParaRPr lang="en-IN" sz="2400" b="1" i="1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i="1" dirty="0">
                    <a:solidFill>
                      <a:srgbClr val="333333"/>
                    </a:solidFill>
                    <a:latin typeface="Book Antiqua" panose="02040602050305030304" pitchFamily="18" charset="0"/>
                    <a:cs typeface="Times New Roman" panose="02020603050405020304" pitchFamily="18" charset="0"/>
                  </a:rPr>
                  <a:t>Ans:  A</a:t>
                </a:r>
                <a:endParaRPr lang="en-IN" sz="2400" i="1" dirty="0">
                  <a:solidFill>
                    <a:srgbClr val="333333"/>
                  </a:solidFill>
                  <a:latin typeface="Book Antiqua" panose="0204060205030503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4AA59-E744-4DE0-B076-D4582DBA4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7116" y="853230"/>
                <a:ext cx="6240990" cy="5105401"/>
              </a:xfrm>
              <a:blipFill>
                <a:blip r:embed="rId2"/>
                <a:stretch>
                  <a:fillRect l="-1465" t="-2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827D76F-31F9-40E2-918C-5EEF7B2844E6}"/>
              </a:ext>
            </a:extLst>
          </p:cNvPr>
          <p:cNvSpPr txBox="1"/>
          <p:nvPr/>
        </p:nvSpPr>
        <p:spPr>
          <a:xfrm>
            <a:off x="1642402" y="853230"/>
            <a:ext cx="325315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A : If Statement 1 ALONE is sufficient; statement 2 is not sufficient.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B : If Statement 2 ALONE is sufficient; statement 1 is not sufficient.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C : If Statements 1 &amp; 2 TOGETHER are sufficient but are not sufficient independently.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D : If Each statement is INDEPENDENTLY sufficient.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E : If Statements together are NOT sufficient. Additional data is required.</a:t>
            </a:r>
            <a:endParaRPr lang="en-IN" sz="1600" dirty="0">
              <a:latin typeface="Book Antiqua" panose="0204060205030503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85B9A-BBC0-405B-AC85-5C329812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B9A8-0B37-4236-99B9-C8F9B5D8121A}" type="datetime1">
              <a:rPr lang="en-IN" smtClean="0"/>
              <a:t>17-02-2022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8C7BE-A3AE-4064-8E93-C14D20C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26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AA59-E744-4DE0-B076-D4582DBA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29" y="876299"/>
            <a:ext cx="6240990" cy="5105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 dirty="0">
                <a:latin typeface="Book Antiqua" panose="02040602050305030304" pitchFamily="18" charset="0"/>
              </a:rPr>
              <a:t>Qn. 9</a:t>
            </a:r>
          </a:p>
          <a:p>
            <a:pPr marL="0" indent="0">
              <a:buNone/>
            </a:pPr>
            <a:r>
              <a:rPr lang="en-IN" sz="2400" i="1" dirty="0">
                <a:latin typeface="Book Antiqua" panose="02040602050305030304" pitchFamily="18" charset="0"/>
              </a:rPr>
              <a:t>What is the 6th term of the Arithmetic sequence?</a:t>
            </a:r>
            <a:endParaRPr lang="en-IN" sz="2400" b="1" i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400" b="1" i="1" dirty="0">
                <a:latin typeface="Book Antiqua" panose="02040602050305030304" pitchFamily="18" charset="0"/>
              </a:rPr>
              <a:t>Statements: </a:t>
            </a:r>
          </a:p>
          <a:p>
            <a:pPr marL="0" indent="0">
              <a:buNone/>
            </a:pPr>
            <a:r>
              <a:rPr lang="en-IN" sz="2400" i="1" dirty="0">
                <a:latin typeface="Book Antiqua" panose="02040602050305030304" pitchFamily="18" charset="0"/>
              </a:rPr>
              <a:t>1. The sum of the 6th to the 12th term of the sequence is 77.</a:t>
            </a:r>
          </a:p>
          <a:p>
            <a:pPr marL="0" indent="0">
              <a:buNone/>
            </a:pPr>
            <a:r>
              <a:rPr lang="en-IN" sz="2400" i="1" dirty="0">
                <a:latin typeface="Book Antiqua" panose="02040602050305030304" pitchFamily="18" charset="0"/>
              </a:rPr>
              <a:t>2. The sum of the 2nd to the 10th term of the sequence is 108.</a:t>
            </a:r>
          </a:p>
          <a:p>
            <a:pPr marL="0" indent="0">
              <a:buNone/>
            </a:pPr>
            <a:endParaRPr lang="en-IN" sz="2400" b="1" i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400" b="1" i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400" b="1" i="1" dirty="0">
                <a:latin typeface="Book Antiqua" panose="02040602050305030304" pitchFamily="18" charset="0"/>
              </a:rPr>
              <a:t>Ans: B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772D3-90FC-4D57-B725-4D9A0C6199FF}"/>
              </a:ext>
            </a:extLst>
          </p:cNvPr>
          <p:cNvSpPr txBox="1"/>
          <p:nvPr/>
        </p:nvSpPr>
        <p:spPr>
          <a:xfrm>
            <a:off x="1515791" y="976341"/>
            <a:ext cx="36196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A : If Statement 1 ALONE is sufficient; statement 2 is not sufficient.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B : If Statement 2 ALONE is sufficient; statement 1 is not sufficient.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C : If Statements 1 &amp; 2 TOGETHER are sufficient but are not sufficient independently.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D : If Each statement is INDEPENDENTLY sufficient.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E : If Statements together are NOT sufficient. Additional data is required.</a:t>
            </a:r>
            <a:endParaRPr lang="en-IN" sz="1600" dirty="0">
              <a:latin typeface="Book Antiqua" panose="0204060205030503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0A6B6-D734-4297-AE80-0F9FBE76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FF81-737B-4D85-852F-204FF5F8F649}" type="datetime1">
              <a:rPr lang="en-IN" smtClean="0"/>
              <a:t>17-02-2022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736A1-7742-4721-9EB6-15FC35D5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3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AA59-E744-4DE0-B076-D4582DBA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latin typeface="Book Antiqua" panose="02040602050305030304" pitchFamily="18" charset="0"/>
              </a:rPr>
              <a:t>Qn. 10</a:t>
            </a:r>
          </a:p>
          <a:p>
            <a:pPr marL="0" indent="0">
              <a:buNone/>
            </a:pPr>
            <a:r>
              <a:rPr lang="en-US" sz="2400" i="1" dirty="0">
                <a:latin typeface="Book Antiqua" panose="02040602050305030304" pitchFamily="18" charset="0"/>
              </a:rPr>
              <a:t>When a positive integer 'x' is divided by a divisor 'd', the remainder is 24. d=?</a:t>
            </a:r>
          </a:p>
          <a:p>
            <a:pPr marL="0" indent="0">
              <a:buNone/>
            </a:pPr>
            <a:r>
              <a:rPr lang="en-US" sz="2400" b="1" i="1" dirty="0">
                <a:latin typeface="Book Antiqua" panose="02040602050305030304" pitchFamily="18" charset="0"/>
              </a:rPr>
              <a:t>Statements:</a:t>
            </a:r>
          </a:p>
          <a:p>
            <a:pPr marL="0" indent="0">
              <a:buNone/>
            </a:pPr>
            <a:r>
              <a:rPr lang="en-US" sz="2400" i="1" dirty="0">
                <a:latin typeface="Book Antiqua" panose="02040602050305030304" pitchFamily="18" charset="0"/>
              </a:rPr>
              <a:t>I. When 2x is divided by d, the remainder is 23.</a:t>
            </a:r>
          </a:p>
          <a:p>
            <a:pPr marL="0" indent="0">
              <a:buNone/>
            </a:pPr>
            <a:r>
              <a:rPr lang="en-US" sz="2400" i="1" dirty="0">
                <a:latin typeface="Book Antiqua" panose="02040602050305030304" pitchFamily="18" charset="0"/>
              </a:rPr>
              <a:t>II. When 3x is divided by d, the remainder is 22.</a:t>
            </a:r>
          </a:p>
          <a:p>
            <a:pPr marL="0" indent="0">
              <a:buNone/>
            </a:pPr>
            <a:endParaRPr lang="en-US" sz="2400" i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400" i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Book Antiqua" panose="02040602050305030304" pitchFamily="18" charset="0"/>
              </a:rPr>
              <a:t>Ans: A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C2856-630D-43DE-B4FA-3D7388B5BAA7}"/>
              </a:ext>
            </a:extLst>
          </p:cNvPr>
          <p:cNvSpPr txBox="1"/>
          <p:nvPr/>
        </p:nvSpPr>
        <p:spPr>
          <a:xfrm>
            <a:off x="1515792" y="976341"/>
            <a:ext cx="34641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A : If Statement 1 ALONE is sufficient; statement 2 is not sufficient.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B : If Statement 2 ALONE is sufficient; statement 1 is not sufficient.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C : If Statements 1 &amp; 2 TOGETHER are sufficient but are not sufficient independently.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D : If Each statement is INDEPENDENTLY sufficient.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E : If Statements together are NOT sufficient. Additional data is required.</a:t>
            </a:r>
            <a:endParaRPr lang="en-IN" sz="1600" dirty="0">
              <a:latin typeface="Book Antiqua" panose="0204060205030503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F2264-BDD2-45D8-976B-FFCFE543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324A-7CEF-4381-87DB-B6428C95385A}" type="datetime1">
              <a:rPr lang="en-IN" smtClean="0"/>
              <a:t>17-02-2022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4AB98-D061-4296-B71A-1BD97E5C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04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B862-8F2E-4A35-A2FD-0D0042B40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033" y="1069145"/>
            <a:ext cx="6240990" cy="47220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b="1" i="1" dirty="0">
                <a:solidFill>
                  <a:srgbClr val="000000"/>
                </a:solidFill>
                <a:latin typeface="Book Antiqua" panose="02040602050305030304" pitchFamily="18" charset="0"/>
              </a:rPr>
              <a:t>Qn. 11</a:t>
            </a:r>
          </a:p>
          <a:p>
            <a:pPr marL="0" indent="0">
              <a:buNone/>
            </a:pPr>
            <a:r>
              <a:rPr lang="en-IN" sz="2600" b="0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Is the speed of the passenger train more than 36 kmph? </a:t>
            </a:r>
          </a:p>
          <a:p>
            <a:pPr marL="0" indent="0">
              <a:buNone/>
            </a:pPr>
            <a:r>
              <a:rPr lang="en-IN" sz="2600" b="1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Statements: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00"/>
                </a:solidFill>
                <a:latin typeface="Book Antiqua" panose="02040602050305030304" pitchFamily="18" charset="0"/>
              </a:rPr>
              <a:t>I</a:t>
            </a:r>
            <a:r>
              <a:rPr lang="en-IN" sz="26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. </a:t>
            </a:r>
            <a:r>
              <a:rPr lang="en-IN" sz="2600" b="0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The train takes 40 seconds to cross a platform 400 m long. </a:t>
            </a:r>
            <a:endParaRPr lang="en-IN" sz="2600" b="0" i="0" u="none" strike="noStrike" baseline="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600" dirty="0">
                <a:solidFill>
                  <a:srgbClr val="000000"/>
                </a:solidFill>
                <a:latin typeface="Book Antiqua" panose="02040602050305030304" pitchFamily="18" charset="0"/>
              </a:rPr>
              <a:t>II</a:t>
            </a:r>
            <a:r>
              <a:rPr lang="en-IN" sz="26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. </a:t>
            </a:r>
            <a:r>
              <a:rPr lang="en-IN" sz="2600" b="0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The train takes one minute to cross a 360 m long bridge. </a:t>
            </a:r>
          </a:p>
          <a:p>
            <a:pPr marL="0" indent="0">
              <a:buNone/>
            </a:pPr>
            <a:endParaRPr lang="en-IN" sz="2600" i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600" i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600" b="1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Ans: B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116EF-9AFF-4889-AAFD-97C7ED4F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8590" y="876299"/>
            <a:ext cx="3733443" cy="5105401"/>
          </a:xfrm>
        </p:spPr>
        <p:txBody>
          <a:bodyPr>
            <a:normAutofit/>
          </a:bodyPr>
          <a:lstStyle/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A. </a:t>
            </a:r>
            <a:r>
              <a:rPr lang="en-US" b="1" i="1" dirty="0">
                <a:latin typeface="Book Antiqua" panose="02040602050305030304" pitchFamily="18" charset="0"/>
              </a:rPr>
              <a:t>if the question can be answered by using one of the statements alone but cannot be answered by using the other statement alone.</a:t>
            </a:r>
          </a:p>
          <a:p>
            <a:pPr algn="l"/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B. </a:t>
            </a:r>
            <a:r>
              <a:rPr lang="en-US" b="1" i="1" dirty="0">
                <a:latin typeface="Book Antiqua" panose="02040602050305030304" pitchFamily="18" charset="0"/>
              </a:rPr>
              <a:t>if the question can be answered by using either statement alone.</a:t>
            </a:r>
          </a:p>
          <a:p>
            <a:pPr algn="l"/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C. </a:t>
            </a:r>
            <a:r>
              <a:rPr lang="en-US" b="1" i="1" dirty="0">
                <a:latin typeface="Book Antiqua" panose="02040602050305030304" pitchFamily="18" charset="0"/>
              </a:rPr>
              <a:t>if the question can be answered by using both statements together but cannot be answered by using either statement alone.</a:t>
            </a:r>
          </a:p>
          <a:p>
            <a:pPr algn="l"/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D. </a:t>
            </a:r>
            <a:r>
              <a:rPr lang="en-US" b="1" i="1" dirty="0">
                <a:latin typeface="Book Antiqua" panose="02040602050305030304" pitchFamily="18" charset="0"/>
              </a:rPr>
              <a:t>f the question cannot be answered even by using both the statements together.</a:t>
            </a:r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56014-9241-4F97-9567-E9960DDF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DC00-5108-4524-8869-8A81C62CD377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E5811-4F97-461A-8840-E5CF2D9C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5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B862-8F2E-4A35-A2FD-0D0042B40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033" y="876299"/>
            <a:ext cx="6240990" cy="49149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600" b="1" i="1" dirty="0">
                <a:solidFill>
                  <a:srgbClr val="000000"/>
                </a:solidFill>
                <a:latin typeface="Book Antiqua" panose="02040602050305030304" pitchFamily="18" charset="0"/>
              </a:rPr>
              <a:t>Qn. 12</a:t>
            </a:r>
          </a:p>
          <a:p>
            <a:pPr marL="0" indent="0">
              <a:buNone/>
            </a:pPr>
            <a:r>
              <a:rPr lang="en-IN" sz="2800" i="1" dirty="0">
                <a:solidFill>
                  <a:srgbClr val="000000"/>
                </a:solidFill>
                <a:latin typeface="Book Antiqua" panose="02040602050305030304" pitchFamily="18" charset="0"/>
              </a:rPr>
              <a:t>What is the pass percentage for an exam conducted by ABC University? </a:t>
            </a:r>
          </a:p>
          <a:p>
            <a:pPr marL="0" indent="0">
              <a:buNone/>
            </a:pPr>
            <a:r>
              <a:rPr lang="en-IN" sz="2800" b="1" i="1" dirty="0">
                <a:solidFill>
                  <a:srgbClr val="000000"/>
                </a:solidFill>
                <a:latin typeface="Book Antiqua" panose="02040602050305030304" pitchFamily="18" charset="0"/>
              </a:rPr>
              <a:t>Statements: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0000"/>
                </a:solidFill>
                <a:latin typeface="Book Antiqua" panose="02040602050305030304" pitchFamily="18" charset="0"/>
              </a:rPr>
              <a:t>I. </a:t>
            </a:r>
            <a:r>
              <a:rPr lang="en-IN" sz="2800" dirty="0">
                <a:solidFill>
                  <a:srgbClr val="000000"/>
                </a:solidFill>
                <a:latin typeface="Cambria Math" panose="02040503050406030204" pitchFamily="18" charset="0"/>
              </a:rPr>
              <a:t>. </a:t>
            </a:r>
            <a:r>
              <a:rPr lang="en-IN" sz="2800" i="1" dirty="0">
                <a:solidFill>
                  <a:srgbClr val="000000"/>
                </a:solidFill>
                <a:latin typeface="Book Antiqua" panose="02040602050305030304" pitchFamily="18" charset="0"/>
              </a:rPr>
              <a:t>A candidate scoring 25% of the total marks fails by 30 marks. </a:t>
            </a:r>
            <a:endParaRPr lang="en-IN" sz="28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000000"/>
                </a:solidFill>
                <a:latin typeface="Cambria Math" panose="02040503050406030204" pitchFamily="18" charset="0"/>
              </a:rPr>
              <a:t>II. </a:t>
            </a:r>
            <a:r>
              <a:rPr lang="en-IN" sz="2800" i="1" dirty="0">
                <a:solidFill>
                  <a:srgbClr val="000000"/>
                </a:solidFill>
                <a:latin typeface="Book Antiqua" panose="02040602050305030304" pitchFamily="18" charset="0"/>
              </a:rPr>
              <a:t>A candidate scoring 50% of the total marks gets 20 marks more than pass marks</a:t>
            </a:r>
          </a:p>
          <a:p>
            <a:pPr marL="0" indent="0">
              <a:buNone/>
            </a:pPr>
            <a:endParaRPr lang="en-IN" sz="2600" b="1" i="1" u="none" strike="noStrike" baseline="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600" i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600" i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600" b="1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Ans: C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116EF-9AFF-4889-AAFD-97C7ED4F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8590" y="876299"/>
            <a:ext cx="3733443" cy="5105401"/>
          </a:xfrm>
        </p:spPr>
        <p:txBody>
          <a:bodyPr>
            <a:normAutofit/>
          </a:bodyPr>
          <a:lstStyle/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A. </a:t>
            </a:r>
            <a:r>
              <a:rPr lang="en-US" b="1" i="1" dirty="0">
                <a:latin typeface="Book Antiqua" panose="02040602050305030304" pitchFamily="18" charset="0"/>
              </a:rPr>
              <a:t>if the question can be answered by using one of the statements alone but cannot be answered by using the other statement alone.</a:t>
            </a:r>
          </a:p>
          <a:p>
            <a:pPr algn="l"/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B. </a:t>
            </a:r>
            <a:r>
              <a:rPr lang="en-US" b="1" i="1" dirty="0">
                <a:latin typeface="Book Antiqua" panose="02040602050305030304" pitchFamily="18" charset="0"/>
              </a:rPr>
              <a:t>if the question can be answered by using either statement alone.</a:t>
            </a:r>
          </a:p>
          <a:p>
            <a:pPr algn="l"/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C. </a:t>
            </a:r>
            <a:r>
              <a:rPr lang="en-US" b="1" i="1" dirty="0">
                <a:latin typeface="Book Antiqua" panose="02040602050305030304" pitchFamily="18" charset="0"/>
              </a:rPr>
              <a:t>if the question can be answered by using both statements together but cannot be answered by using either statement alone.</a:t>
            </a:r>
          </a:p>
          <a:p>
            <a:pPr algn="l"/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D. </a:t>
            </a:r>
            <a:r>
              <a:rPr lang="en-US" b="1" i="1" dirty="0">
                <a:latin typeface="Book Antiqua" panose="02040602050305030304" pitchFamily="18" charset="0"/>
              </a:rPr>
              <a:t>f the question cannot be answered even by using both the statements together.</a:t>
            </a:r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A22D2-85FF-4A67-BC00-01D20838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407F-DC81-4055-BF39-D1CCD51469A3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BB168-C1E6-4945-86A7-FC7B3084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B862-8F2E-4A35-A2FD-0D0042B40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033" y="876299"/>
            <a:ext cx="6240990" cy="49149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600" b="1" i="1" dirty="0">
                <a:solidFill>
                  <a:srgbClr val="000000"/>
                </a:solidFill>
                <a:latin typeface="Book Antiqua" panose="02040602050305030304" pitchFamily="18" charset="0"/>
              </a:rPr>
              <a:t>Qn. 13</a:t>
            </a:r>
          </a:p>
          <a:p>
            <a:pPr marL="0" indent="0">
              <a:buNone/>
            </a:pPr>
            <a:r>
              <a:rPr lang="en-IN" sz="2800" i="1" dirty="0">
                <a:solidFill>
                  <a:srgbClr val="000000"/>
                </a:solidFill>
                <a:latin typeface="Book Antiqua" panose="02040602050305030304" pitchFamily="18" charset="0"/>
              </a:rPr>
              <a:t>What is the profit percentage when two varieties of rice priced at Rs. 6 per kg and Rs. 8 per kg respectively are mixed and sold at Rs. 9 per kg? </a:t>
            </a:r>
          </a:p>
          <a:p>
            <a:pPr marL="0" indent="0">
              <a:buNone/>
            </a:pPr>
            <a:r>
              <a:rPr lang="en-IN" sz="2600" b="1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Statements: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00"/>
                </a:solidFill>
                <a:latin typeface="Book Antiqua" panose="02040602050305030304" pitchFamily="18" charset="0"/>
              </a:rPr>
              <a:t>I</a:t>
            </a:r>
            <a:r>
              <a:rPr lang="en-IN" sz="26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. </a:t>
            </a:r>
            <a:r>
              <a:rPr lang="en-IN" sz="2800" i="1" dirty="0">
                <a:solidFill>
                  <a:srgbClr val="000000"/>
                </a:solidFill>
                <a:latin typeface="Book Antiqua" panose="02040602050305030304" pitchFamily="18" charset="0"/>
              </a:rPr>
              <a:t>The total quantity of mixture sold was 10 kg and the total cost of the mixture was Rs. 68. </a:t>
            </a:r>
            <a:endParaRPr lang="en-IN" sz="28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000000"/>
                </a:solidFill>
                <a:latin typeface="Cambria Math" panose="02040503050406030204" pitchFamily="18" charset="0"/>
              </a:rPr>
              <a:t>II. </a:t>
            </a:r>
            <a:r>
              <a:rPr lang="en-IN" sz="2800" i="1" dirty="0">
                <a:solidFill>
                  <a:srgbClr val="000000"/>
                </a:solidFill>
                <a:latin typeface="Book Antiqua" panose="02040602050305030304" pitchFamily="18" charset="0"/>
              </a:rPr>
              <a:t>Two varieties of rice costing Rs. 6 per kg and Rs. 8 per kg are mixed in the ratio of 3 : 2 </a:t>
            </a:r>
          </a:p>
          <a:p>
            <a:pPr marL="0" indent="0">
              <a:buNone/>
            </a:pPr>
            <a:endParaRPr lang="en-IN" sz="2600" i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600" i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600" b="1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Ans: B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116EF-9AFF-4889-AAFD-97C7ED4F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8590" y="876299"/>
            <a:ext cx="3733443" cy="5105401"/>
          </a:xfrm>
        </p:spPr>
        <p:txBody>
          <a:bodyPr>
            <a:normAutofit/>
          </a:bodyPr>
          <a:lstStyle/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A. </a:t>
            </a:r>
            <a:r>
              <a:rPr lang="en-US" b="1" i="1" dirty="0">
                <a:latin typeface="Book Antiqua" panose="02040602050305030304" pitchFamily="18" charset="0"/>
              </a:rPr>
              <a:t>if the question can be answered by using one of the statements alone but cannot be answered by using the other statement alone.</a:t>
            </a:r>
          </a:p>
          <a:p>
            <a:pPr algn="l"/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B. </a:t>
            </a:r>
            <a:r>
              <a:rPr lang="en-US" b="1" i="1" dirty="0">
                <a:latin typeface="Book Antiqua" panose="02040602050305030304" pitchFamily="18" charset="0"/>
              </a:rPr>
              <a:t>if the question can be answered by using either statement alone.</a:t>
            </a:r>
          </a:p>
          <a:p>
            <a:pPr algn="l"/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C. </a:t>
            </a:r>
            <a:r>
              <a:rPr lang="en-US" b="1" i="1" dirty="0">
                <a:latin typeface="Book Antiqua" panose="02040602050305030304" pitchFamily="18" charset="0"/>
              </a:rPr>
              <a:t>if the question can be answered by using both statements together but cannot be answered by using either statement alone.</a:t>
            </a:r>
          </a:p>
          <a:p>
            <a:pPr algn="l"/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D. </a:t>
            </a:r>
            <a:r>
              <a:rPr lang="en-US" b="1" i="1" dirty="0">
                <a:latin typeface="Book Antiqua" panose="02040602050305030304" pitchFamily="18" charset="0"/>
              </a:rPr>
              <a:t>f the question cannot be answered even by using both the statements together.</a:t>
            </a:r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3C388-C8DA-4055-9C2B-CF2ADECF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E1EB-9DC9-4D9B-B7C3-3E26A68F3C28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37DD4-512F-4739-8F20-EFA412F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8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B862-8F2E-4A35-A2FD-0D0042B40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033" y="876299"/>
            <a:ext cx="6240990" cy="4914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i="1" dirty="0">
                <a:latin typeface="Book Antiqua" panose="02040602050305030304" pitchFamily="18" charset="0"/>
              </a:rPr>
              <a:t>Qn. 14</a:t>
            </a:r>
          </a:p>
          <a:p>
            <a:pPr marL="0" indent="0">
              <a:buNone/>
            </a:pPr>
            <a:r>
              <a:rPr lang="en-US" sz="2400" i="1" dirty="0">
                <a:latin typeface="Book Antiqua" panose="02040602050305030304" pitchFamily="18" charset="0"/>
              </a:rPr>
              <a:t>What is the total cost of a chair, a table and a bench?</a:t>
            </a:r>
          </a:p>
          <a:p>
            <a:pPr marL="0" indent="0">
              <a:buNone/>
            </a:pPr>
            <a:r>
              <a:rPr lang="en-IN" sz="2400" b="1" i="1" dirty="0">
                <a:solidFill>
                  <a:srgbClr val="000000"/>
                </a:solidFill>
                <a:latin typeface="Book Antiqua" panose="02040602050305030304" pitchFamily="18" charset="0"/>
              </a:rPr>
              <a:t>Statements:</a:t>
            </a:r>
          </a:p>
          <a:p>
            <a:pPr marL="0" indent="0">
              <a:buNone/>
            </a:pPr>
            <a:r>
              <a:rPr lang="en-US" sz="2400" i="1" dirty="0">
                <a:latin typeface="Book Antiqua" panose="02040602050305030304" pitchFamily="18" charset="0"/>
              </a:rPr>
              <a:t>I. The cost of 2 chairs, 3 tables and 5 benches is Rs. 31, 000.		</a:t>
            </a:r>
          </a:p>
          <a:p>
            <a:pPr marL="0" indent="0">
              <a:buNone/>
            </a:pPr>
            <a:r>
              <a:rPr lang="en-US" sz="2400" i="1" dirty="0">
                <a:latin typeface="Book Antiqua" panose="02040602050305030304" pitchFamily="18" charset="0"/>
              </a:rPr>
              <a:t>II. The cost of 3 chairs, 5 tables and 9 benches is Rs. 55, 000.</a:t>
            </a:r>
          </a:p>
          <a:p>
            <a:pPr marL="514350" indent="-514350">
              <a:buAutoNum type="romanUcPeriod"/>
            </a:pPr>
            <a:endParaRPr lang="en-US" sz="2400" i="1" dirty="0">
              <a:latin typeface="Book Antiqua" panose="02040602050305030304" pitchFamily="18" charset="0"/>
            </a:endParaRPr>
          </a:p>
          <a:p>
            <a:pPr marL="514350" indent="-514350">
              <a:buAutoNum type="romanUcPeriod"/>
            </a:pPr>
            <a:endParaRPr lang="en-US" sz="2400" i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Book Antiqua" panose="02040602050305030304" pitchFamily="18" charset="0"/>
              </a:rPr>
              <a:t>Ans: C</a:t>
            </a:r>
            <a:endParaRPr lang="en-IN" sz="2400" b="1" i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116EF-9AFF-4889-AAFD-97C7ED4F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8590" y="876299"/>
            <a:ext cx="3733443" cy="5105401"/>
          </a:xfrm>
        </p:spPr>
        <p:txBody>
          <a:bodyPr>
            <a:normAutofit/>
          </a:bodyPr>
          <a:lstStyle/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A. </a:t>
            </a:r>
            <a:r>
              <a:rPr lang="en-US" b="1" i="1" dirty="0">
                <a:latin typeface="Book Antiqua" panose="02040602050305030304" pitchFamily="18" charset="0"/>
              </a:rPr>
              <a:t>if the question can be answered by using one of the statements alone but cannot be answered by using the other statement alone.</a:t>
            </a:r>
          </a:p>
          <a:p>
            <a:pPr algn="l"/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B. </a:t>
            </a:r>
            <a:r>
              <a:rPr lang="en-US" b="1" i="1" dirty="0">
                <a:latin typeface="Book Antiqua" panose="02040602050305030304" pitchFamily="18" charset="0"/>
              </a:rPr>
              <a:t>if the question can be answered by using either statement alone.</a:t>
            </a:r>
          </a:p>
          <a:p>
            <a:pPr algn="l"/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C. </a:t>
            </a:r>
            <a:r>
              <a:rPr lang="en-US" b="1" i="1" dirty="0">
                <a:latin typeface="Book Antiqua" panose="02040602050305030304" pitchFamily="18" charset="0"/>
              </a:rPr>
              <a:t>if the question can be answered by using both statements together but cannot be answered by using either statement alone.</a:t>
            </a:r>
          </a:p>
          <a:p>
            <a:pPr algn="l"/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D. </a:t>
            </a:r>
            <a:r>
              <a:rPr lang="en-US" b="1" i="1" dirty="0">
                <a:latin typeface="Book Antiqua" panose="02040602050305030304" pitchFamily="18" charset="0"/>
              </a:rPr>
              <a:t>f the question cannot be answered even by using both the statements together.</a:t>
            </a:r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E6E09-5EA9-4549-8C2A-9BB135F5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5B7-2F6C-4CF8-B9A2-230B7CCF8C5F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9918B-4864-45AD-8AAE-9316FF0C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B862-8F2E-4A35-A2FD-0D0042B40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575" y="876299"/>
            <a:ext cx="6240990" cy="5105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i="1" dirty="0">
                <a:latin typeface="Book Antiqua" panose="02040602050305030304" pitchFamily="18" charset="0"/>
              </a:rPr>
              <a:t>Qn. 15</a:t>
            </a:r>
          </a:p>
          <a:p>
            <a:pPr marL="0" indent="0">
              <a:buNone/>
            </a:pPr>
            <a:r>
              <a:rPr lang="en-US" sz="2400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long will it take for two pipes A and B to fill an empty cistern if they worked alternately for an hour each?</a:t>
            </a:r>
          </a:p>
          <a:p>
            <a:pPr marL="0" indent="0">
              <a:buNone/>
            </a:pPr>
            <a:r>
              <a:rPr lang="en-US" sz="2400" b="1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Statements:</a:t>
            </a:r>
          </a:p>
          <a:p>
            <a:pPr marL="0" indent="0">
              <a:buNone/>
            </a:pPr>
            <a:r>
              <a:rPr lang="en-US" sz="2400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Working alone, Pipe A can fill the cistern in 40 hours.		</a:t>
            </a:r>
          </a:p>
          <a:p>
            <a:pPr marL="0" indent="0">
              <a:buNone/>
            </a:pPr>
            <a:r>
              <a:rPr lang="en-US" sz="2400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Pipe B is one third as efficient as Pipe A.</a:t>
            </a:r>
            <a:endParaRPr lang="en-IN" sz="2400" i="1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AutoNum type="romanUcPeriod"/>
            </a:pPr>
            <a:endParaRPr lang="en-US" sz="2400" i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400" i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Book Antiqua" panose="02040602050305030304" pitchFamily="18" charset="0"/>
              </a:rPr>
              <a:t>Ans: C</a:t>
            </a:r>
            <a:endParaRPr lang="en-IN" sz="2400" b="1" i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116EF-9AFF-4889-AAFD-97C7ED4F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8590" y="876299"/>
            <a:ext cx="3733443" cy="5105401"/>
          </a:xfrm>
        </p:spPr>
        <p:txBody>
          <a:bodyPr>
            <a:normAutofit/>
          </a:bodyPr>
          <a:lstStyle/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A. </a:t>
            </a:r>
            <a:r>
              <a:rPr lang="en-US" b="1" i="1" dirty="0">
                <a:latin typeface="Book Antiqua" panose="02040602050305030304" pitchFamily="18" charset="0"/>
              </a:rPr>
              <a:t>if the question can be answered by using one of the statements alone but cannot be answered by using the other statement alone.</a:t>
            </a:r>
          </a:p>
          <a:p>
            <a:pPr algn="l"/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B. </a:t>
            </a:r>
            <a:r>
              <a:rPr lang="en-US" b="1" i="1" dirty="0">
                <a:latin typeface="Book Antiqua" panose="02040602050305030304" pitchFamily="18" charset="0"/>
              </a:rPr>
              <a:t>if the question can be answered by using either statement alone.</a:t>
            </a:r>
          </a:p>
          <a:p>
            <a:pPr algn="l"/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C. </a:t>
            </a:r>
            <a:r>
              <a:rPr lang="en-US" b="1" i="1" dirty="0">
                <a:latin typeface="Book Antiqua" panose="02040602050305030304" pitchFamily="18" charset="0"/>
              </a:rPr>
              <a:t>if the question can be answered by using both statements together but cannot be answered by using either statement alone.</a:t>
            </a:r>
          </a:p>
          <a:p>
            <a:pPr algn="l"/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D. </a:t>
            </a:r>
            <a:r>
              <a:rPr lang="en-US" b="1" i="1" dirty="0">
                <a:latin typeface="Book Antiqua" panose="02040602050305030304" pitchFamily="18" charset="0"/>
              </a:rPr>
              <a:t>f the question cannot be answered even by using both the statements together.</a:t>
            </a:r>
            <a:endParaRPr lang="en-IN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AC5A5-C749-4DDF-858E-98464661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F7AE-E871-4503-A7AE-261183EB835B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227EB-5404-4562-8D82-B86CBC50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2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0770-F9D5-4D70-8664-01B2687E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839" y="274320"/>
            <a:ext cx="6687183" cy="639376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Qn.</a:t>
            </a:r>
            <a:r>
              <a:rPr lang="en-I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</a:p>
          <a:p>
            <a:pPr marL="0" indent="0" algn="l">
              <a:buNone/>
            </a:pPr>
            <a:r>
              <a:rPr lang="en-I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Five persons - A, B, C, D and E are sitting in a row. Who is sitting in the middle?</a:t>
            </a:r>
          </a:p>
          <a:p>
            <a:pPr marL="0" indent="0" algn="l">
              <a:buNone/>
            </a:pPr>
            <a:r>
              <a:rPr lang="en-I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lang="en-IN" sz="2400" b="0" i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 B is between E and C.</a:t>
            </a:r>
          </a:p>
          <a:p>
            <a:pPr marL="0" indent="0" algn="l">
              <a:buNone/>
            </a:pPr>
            <a:r>
              <a:rPr lang="en-IN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II. B is to the right of E.</a:t>
            </a:r>
          </a:p>
          <a:p>
            <a:pPr marL="0" indent="0" algn="l">
              <a:buNone/>
            </a:pPr>
            <a:r>
              <a:rPr lang="en-IN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III. D is between A and E.</a:t>
            </a:r>
          </a:p>
          <a:p>
            <a:pPr marL="0" indent="0" algn="l">
              <a:buNone/>
            </a:pPr>
            <a:r>
              <a:rPr lang="en-I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Ans: D</a:t>
            </a:r>
          </a:p>
          <a:p>
            <a:pPr marL="0" indent="0" algn="l">
              <a:buNone/>
            </a:pPr>
            <a:r>
              <a:rPr lang="en-IN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I, the order is: E, B, C or C, B, E.</a:t>
            </a:r>
          </a:p>
          <a:p>
            <a:pPr marL="0" indent="0" algn="l">
              <a:buNone/>
            </a:pPr>
            <a:r>
              <a:rPr lang="en-IN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II, the order is: E, B.</a:t>
            </a:r>
          </a:p>
          <a:p>
            <a:pPr marL="0" indent="0" algn="l">
              <a:buNone/>
            </a:pPr>
            <a:r>
              <a:rPr lang="en-IN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III, the order is: A, D, E.</a:t>
            </a:r>
          </a:p>
          <a:p>
            <a:pPr marL="0" indent="0" algn="l">
              <a:buNone/>
            </a:pPr>
            <a:r>
              <a:rPr lang="en-IN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above three, we get the order as:</a:t>
            </a:r>
          </a:p>
          <a:p>
            <a:pPr marL="0" indent="0" algn="l">
              <a:buNone/>
            </a:pPr>
            <a:r>
              <a:rPr lang="en-IN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 D, E, B, C. Clearly, E is sitting in the middle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9F777-DF5C-4B15-B30A-2F4D56B19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978" y="1222743"/>
            <a:ext cx="4344456" cy="4061637"/>
          </a:xfrm>
        </p:spPr>
        <p:txBody>
          <a:bodyPr>
            <a:normAutofit/>
          </a:bodyPr>
          <a:lstStyle/>
          <a:p>
            <a:r>
              <a:rPr lang="en-IN" b="1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A. Only I and II</a:t>
            </a:r>
          </a:p>
          <a:p>
            <a:endParaRPr lang="en-IN" b="1" i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B. Only II and III</a:t>
            </a:r>
          </a:p>
          <a:p>
            <a:endParaRPr lang="en-IN" b="1" i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C. Only I and III</a:t>
            </a:r>
          </a:p>
          <a:p>
            <a:endParaRPr lang="en-IN" b="1" i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D. All I, II and III</a:t>
            </a:r>
          </a:p>
          <a:p>
            <a:endParaRPr lang="en-IN" b="1" i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E. None of these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3D0B6-B8A7-451F-BCA1-0EE344A1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1F34-3E09-4F31-8D99-989F50311DB7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6ED6D-6309-49EE-98D4-3D80DCFA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8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9DFBEF6E-05BA-41B6-9E68-8396571B0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81" r="11089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2C928-BA4E-47CD-B25C-DDBD42A8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96" y="764381"/>
            <a:ext cx="8029265" cy="53292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b="0" i="1" u="none" strike="noStrike" baseline="0" dirty="0">
                <a:latin typeface="Book Antiqua" panose="02040602050305030304" pitchFamily="18" charset="0"/>
              </a:rPr>
              <a:t>Data Sufficiency, tests your ability to identify whether the data given are sufficient to answer the question or not.</a:t>
            </a:r>
          </a:p>
          <a:p>
            <a:pPr marL="0" indent="0">
              <a:lnSpc>
                <a:spcPct val="90000"/>
              </a:lnSpc>
              <a:buNone/>
            </a:pPr>
            <a:endParaRPr lang="en-IN" b="0" i="1" u="none" strike="noStrike" baseline="0" dirty="0">
              <a:latin typeface="Book Antiqua" panose="02040602050305030304" pitchFamily="18" charset="0"/>
            </a:endParaRPr>
          </a:p>
          <a:p>
            <a:pPr>
              <a:lnSpc>
                <a:spcPct val="90000"/>
              </a:lnSpc>
            </a:pPr>
            <a:r>
              <a:rPr lang="en-IN" i="1" dirty="0">
                <a:latin typeface="Book Antiqua" panose="02040602050305030304" pitchFamily="18" charset="0"/>
              </a:rPr>
              <a:t>Y</a:t>
            </a:r>
            <a:r>
              <a:rPr lang="en-IN" b="0" i="1" u="none" strike="noStrike" baseline="0" dirty="0">
                <a:latin typeface="Book Antiqua" panose="02040602050305030304" pitchFamily="18" charset="0"/>
              </a:rPr>
              <a:t>ou must stop at the stage of determining the sufficiency of the data and need not solve the problem completely.</a:t>
            </a:r>
          </a:p>
          <a:p>
            <a:pPr marL="0" indent="0">
              <a:lnSpc>
                <a:spcPct val="90000"/>
              </a:lnSpc>
              <a:buNone/>
            </a:pPr>
            <a:endParaRPr lang="en-IN" b="0" i="1" u="none" strike="noStrike" baseline="0" dirty="0">
              <a:latin typeface="Book Antiqua" panose="02040602050305030304" pitchFamily="18" charset="0"/>
            </a:endParaRPr>
          </a:p>
          <a:p>
            <a:pPr>
              <a:lnSpc>
                <a:spcPct val="90000"/>
              </a:lnSpc>
            </a:pPr>
            <a:r>
              <a:rPr lang="en-IN" b="0" i="1" u="none" strike="noStrike" baseline="0" dirty="0">
                <a:latin typeface="Book Antiqua" panose="02040602050305030304" pitchFamily="18" charset="0"/>
              </a:rPr>
              <a:t>For certain questions, you are not required to do any calculation but can answer the question by mere observation.</a:t>
            </a:r>
          </a:p>
          <a:p>
            <a:pPr marL="0" indent="0">
              <a:lnSpc>
                <a:spcPct val="90000"/>
              </a:lnSpc>
              <a:buNone/>
            </a:pPr>
            <a:endParaRPr lang="en-IN" b="0" i="1" u="none" strike="noStrike" baseline="0" dirty="0">
              <a:latin typeface="Book Antiqua" panose="02040602050305030304" pitchFamily="18" charset="0"/>
            </a:endParaRPr>
          </a:p>
          <a:p>
            <a:pPr>
              <a:lnSpc>
                <a:spcPct val="90000"/>
              </a:lnSpc>
            </a:pPr>
            <a:r>
              <a:rPr lang="en-IN" b="0" i="1" u="none" strike="noStrike" baseline="0" dirty="0">
                <a:latin typeface="Book Antiqua" panose="02040602050305030304" pitchFamily="18" charset="0"/>
              </a:rPr>
              <a:t>In some cases, it is difficult to say whether the data are sufficient or not unless complete calculations are done. </a:t>
            </a:r>
            <a:endParaRPr lang="en-IN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A6749-7233-4207-9C72-A313B3C2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107A-2B23-47C5-A033-28809219DC20}" type="datetime1">
              <a:rPr lang="en-IN" smtClean="0"/>
              <a:t>17-02-2022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BA7F6-4991-44F7-B4A5-BDA358EC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7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D4477A3-7936-4C6B-B46C-52E99531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4DEACC-B2E6-413E-B2B5-32022595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B2924236-7127-4774-B233-D9124F0C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AD053C6F-7187-4EE6-BAD9-1C484F29F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26FAE39-4CC5-465A-ACFE-BE1C0E2F7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21EE7A0-BD65-4FD1-BD1D-B4674892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334E0A56-DA50-4F91-9938-4CDBECA73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CD203DCD-B4AF-4693-A330-F23545344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6F2EC8-5AB9-4679-B90D-1DCF496D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300" y="648930"/>
            <a:ext cx="6390723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i="1" dirty="0">
                <a:latin typeface="Book Antiqua" panose="02040602050305030304" pitchFamily="18" charset="0"/>
              </a:rPr>
              <a:t>THANK YOU</a:t>
            </a:r>
            <a:br>
              <a:rPr lang="en-US" sz="6000" i="1" dirty="0">
                <a:latin typeface="Book Antiqua" panose="02040602050305030304" pitchFamily="18" charset="0"/>
              </a:rPr>
            </a:br>
            <a:r>
              <a:rPr lang="en-US" sz="2400" i="1" dirty="0">
                <a:latin typeface="Book Antiqua" panose="02040602050305030304" pitchFamily="18" charset="0"/>
              </a:rPr>
              <a:t>Narayan</a:t>
            </a:r>
          </a:p>
        </p:txBody>
      </p:sp>
      <p:sp>
        <p:nvSpPr>
          <p:cNvPr id="69" name="Rounded Rectangle 16">
            <a:extLst>
              <a:ext uri="{FF2B5EF4-FFF2-40B4-BE49-F238E27FC236}">
                <a16:creationId xmlns:a16="http://schemas.microsoft.com/office/drawing/2014/main" id="{C29A1D40-470D-401E-8548-6FF3CF377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2" descr="Handshake outline">
            <a:extLst>
              <a:ext uri="{FF2B5EF4-FFF2-40B4-BE49-F238E27FC236}">
                <a16:creationId xmlns:a16="http://schemas.microsoft.com/office/drawing/2014/main" id="{5D2A129D-CED4-4E01-96D4-0AB23616C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551" y="1614524"/>
            <a:ext cx="3341190" cy="3341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BE6BC-3E43-4872-95B4-20A0E1FA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58346" y="5883275"/>
            <a:ext cx="1143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0C27D8D-A5D0-40D3-BF7B-A8486B52F8BF}" type="datetime1">
              <a:rPr lang="en-US" smtClean="0"/>
              <a:pPr defTabSz="914400">
                <a:spcAft>
                  <a:spcPts val="600"/>
                </a:spcAft>
              </a:pPr>
              <a:t>2/17/2022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9F2DF-8A95-4AB8-84EE-36B9C203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FDEACB6-0AE5-41A2-8672-E52F2AA65C8C}" type="slidenum">
              <a:rPr lang="en-US" smtClean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D311-236D-42BF-9D8F-CE73F96F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Book Antiqua" panose="02040602050305030304" pitchFamily="18" charset="0"/>
              </a:rPr>
              <a:t>Rules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endParaRPr lang="en-IN" dirty="0">
              <a:latin typeface="Book Antiqua" panose="0204060205030503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F5CC87-3A36-4C64-AC1A-DA51AF0DF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578372"/>
              </p:ext>
            </p:extLst>
          </p:nvPr>
        </p:nvGraphicFramePr>
        <p:xfrm>
          <a:off x="1574800" y="1838961"/>
          <a:ext cx="9928223" cy="395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DE94F9D3-4DD6-411A-857E-004633704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94056" y="805181"/>
            <a:ext cx="914400" cy="9144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442E1-67E2-4D6D-AEFA-3F271A19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DEB4-BA19-4070-9BCF-25F01DDC9184}" type="datetime1">
              <a:rPr lang="en-IN" smtClean="0"/>
              <a:t>17-02-2022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5EA8-248E-413D-8008-C6F16B2A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4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CDB4-E547-499A-8862-B67FCAC8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888" y="876299"/>
            <a:ext cx="6484490" cy="5105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 dirty="0">
                <a:solidFill>
                  <a:srgbClr val="000000"/>
                </a:solidFill>
                <a:latin typeface="Book Antiqua" panose="02040602050305030304" pitchFamily="18" charset="0"/>
              </a:rPr>
              <a:t>Qn. </a:t>
            </a:r>
            <a:r>
              <a:rPr lang="en-IN" sz="2400" b="1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1</a:t>
            </a:r>
          </a:p>
          <a:p>
            <a:pPr marL="0" indent="0">
              <a:buNone/>
            </a:pPr>
            <a:r>
              <a:rPr lang="en-IN" sz="2400" b="0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What is the value of 2x + 7, where x is an integer? </a:t>
            </a:r>
            <a:endParaRPr lang="en-IN" sz="2400" b="0" i="0" u="none" strike="noStrike" baseline="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400" b="1" i="1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Statements: 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000000"/>
                </a:solidFill>
                <a:latin typeface="Book Antiqua" panose="02040602050305030304" pitchFamily="18" charset="0"/>
              </a:rPr>
              <a:t>I. x &gt; 3 </a:t>
            </a:r>
            <a:endParaRPr lang="en-IN" sz="24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400" i="1" dirty="0">
                <a:solidFill>
                  <a:srgbClr val="000000"/>
                </a:solidFill>
                <a:latin typeface="Book Antiqua" panose="02040602050305030304" pitchFamily="18" charset="0"/>
              </a:rPr>
              <a:t>II. x &lt; 5 </a:t>
            </a:r>
          </a:p>
          <a:p>
            <a:pPr marL="0" indent="0">
              <a:buNone/>
            </a:pPr>
            <a:endParaRPr lang="en-IN" sz="2400" b="1" i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400" b="1" i="0" u="none" strike="noStrike" baseline="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400" i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400" b="1" i="1" dirty="0">
                <a:solidFill>
                  <a:srgbClr val="000000"/>
                </a:solidFill>
                <a:latin typeface="Book Antiqua" panose="02040602050305030304" pitchFamily="18" charset="0"/>
              </a:rPr>
              <a:t>Ans: D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DEAD9-A89D-4B63-9B77-12BE0816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4444" y="279400"/>
            <a:ext cx="3640444" cy="6299200"/>
          </a:xfrm>
        </p:spPr>
        <p:txBody>
          <a:bodyPr/>
          <a:lstStyle/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. If the data alone in statement I is sufficient to answer the question, while the data alone in statement II is not sufficient to answer the question. </a:t>
            </a:r>
          </a:p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. If the data alone in statement II is sufficient to answer the question, while the data alone in statement I is not sufficient to answer the question.</a:t>
            </a:r>
          </a:p>
          <a:p>
            <a:pPr algn="just"/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C. Data in either statement I or statement II alone is sufficient to answer the question.</a:t>
            </a:r>
          </a:p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D. 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If data in both statements together </a:t>
            </a:r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is sufficient 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to answer the question </a:t>
            </a:r>
            <a:r>
              <a:rPr lang="en-US" dirty="0">
                <a:latin typeface="Book Antiqua" panose="02040602050305030304" pitchFamily="18" charset="0"/>
              </a:rPr>
              <a:t>but are not sufficient independently.</a:t>
            </a:r>
            <a:endParaRPr lang="en-IN" b="0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E. If data in the two statements together is also not sufficient to answer the question, </a:t>
            </a:r>
            <a:r>
              <a:rPr lang="en-US" dirty="0">
                <a:latin typeface="Book Antiqua" panose="02040602050305030304" pitchFamily="18" charset="0"/>
              </a:rPr>
              <a:t>additional data is required.</a:t>
            </a:r>
            <a:endParaRPr lang="en-IN" b="0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F9DA3-8A89-4B89-A052-A48BFB40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1F09-296A-49CD-BCEB-09A0E177E246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7D578-EA6E-4B79-9772-4AAAF2B6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6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CDB4-E547-499A-8862-B67FCAC8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888" y="876299"/>
            <a:ext cx="6484490" cy="5105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i="1" dirty="0">
                <a:solidFill>
                  <a:srgbClr val="000000"/>
                </a:solidFill>
                <a:latin typeface="Book Antiqua" panose="02040602050305030304" pitchFamily="18" charset="0"/>
              </a:rPr>
              <a:t>Qn. 2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000000"/>
                </a:solidFill>
                <a:latin typeface="Book Antiqua" panose="02040602050305030304" pitchFamily="18" charset="0"/>
              </a:rPr>
              <a:t>Is x a prime number? </a:t>
            </a:r>
            <a:endParaRPr lang="en-IN" sz="24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400" b="1" i="1" dirty="0">
                <a:solidFill>
                  <a:srgbClr val="000000"/>
                </a:solidFill>
                <a:latin typeface="Book Antiqua" panose="02040602050305030304" pitchFamily="18" charset="0"/>
              </a:rPr>
              <a:t>Statements: </a:t>
            </a:r>
            <a:endParaRPr lang="en-IN" sz="2400" b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400" i="1" dirty="0">
                <a:solidFill>
                  <a:srgbClr val="000000"/>
                </a:solidFill>
                <a:latin typeface="Book Antiqua" panose="02040602050305030304" pitchFamily="18" charset="0"/>
              </a:rPr>
              <a:t>I. x + y = 5 </a:t>
            </a:r>
            <a:endParaRPr lang="en-IN" sz="24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400" i="1" dirty="0">
                <a:solidFill>
                  <a:srgbClr val="000000"/>
                </a:solidFill>
                <a:latin typeface="Book Antiqua" panose="02040602050305030304" pitchFamily="18" charset="0"/>
              </a:rPr>
              <a:t>II. x+ 12 = 18 </a:t>
            </a:r>
          </a:p>
          <a:p>
            <a:pPr marL="0" indent="0">
              <a:buNone/>
            </a:pPr>
            <a:endParaRPr lang="en-IN" sz="2400" i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400" i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400" i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400" b="1" i="1" dirty="0">
                <a:solidFill>
                  <a:srgbClr val="000000"/>
                </a:solidFill>
                <a:latin typeface="Book Antiqua" panose="02040602050305030304" pitchFamily="18" charset="0"/>
              </a:rPr>
              <a:t>Ans: B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000000"/>
                </a:solidFill>
                <a:latin typeface="Book Antiqua" panose="02040602050305030304" pitchFamily="18" charset="0"/>
              </a:rPr>
              <a:t>‘NO’ </a:t>
            </a:r>
            <a:r>
              <a:rPr lang="en-IN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is an answer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DEAD9-A89D-4B63-9B77-12BE0816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4444" y="279400"/>
            <a:ext cx="3640444" cy="6299200"/>
          </a:xfrm>
        </p:spPr>
        <p:txBody>
          <a:bodyPr/>
          <a:lstStyle/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. If the data alone in statement I is sufficient to answer the question, while the data alone in statement II is not sufficient to answer the question. </a:t>
            </a:r>
          </a:p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. If the data alone in statement II is sufficient to answer the question, while the data alone in statement I is not sufficient to answer the question.</a:t>
            </a:r>
          </a:p>
          <a:p>
            <a:pPr algn="just"/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C. Data in either statement I or statement II alone is sufficient to answer the question.</a:t>
            </a:r>
          </a:p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D. 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If data in both statements together </a:t>
            </a:r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is sufficient 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to answer the question </a:t>
            </a:r>
            <a:r>
              <a:rPr lang="en-US" dirty="0">
                <a:latin typeface="Book Antiqua" panose="02040602050305030304" pitchFamily="18" charset="0"/>
              </a:rPr>
              <a:t>but are not sufficient independently.</a:t>
            </a:r>
            <a:endParaRPr lang="en-IN" b="0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E. If data in the two statements together is also not sufficient to answer the question, </a:t>
            </a:r>
            <a:r>
              <a:rPr lang="en-US" dirty="0">
                <a:latin typeface="Book Antiqua" panose="02040602050305030304" pitchFamily="18" charset="0"/>
              </a:rPr>
              <a:t>additional data is required.</a:t>
            </a:r>
            <a:endParaRPr lang="en-IN" b="0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C9084-7889-4DC8-91AE-BB88D75E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1653-C6EC-4ACC-AB45-75684B5CB73E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41C60-926F-4A41-8F17-C2B40EDE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4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7CDB4-E547-499A-8862-B67FCAC85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4888" y="876299"/>
                <a:ext cx="6484490" cy="51054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i="1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Qn. 3</a:t>
                </a:r>
              </a:p>
              <a:p>
                <a:pPr marL="0" indent="0">
                  <a:buNone/>
                </a:pPr>
                <a:r>
                  <a:rPr lang="en-IN" sz="2400" i="1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Is x a negative? </a:t>
                </a:r>
              </a:p>
              <a:p>
                <a:pPr marL="0" indent="0">
                  <a:buNone/>
                </a:pPr>
                <a:r>
                  <a:rPr lang="en-IN" sz="2400" b="1" i="1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Statements: </a:t>
                </a:r>
              </a:p>
              <a:p>
                <a:pPr marL="0" indent="0">
                  <a:buNone/>
                </a:pPr>
                <a:r>
                  <a:rPr lang="en-IN" sz="2400" i="1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I.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i="1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 is positive.</a:t>
                </a:r>
              </a:p>
              <a:p>
                <a:pPr marL="0" indent="0">
                  <a:buNone/>
                </a:pPr>
                <a:r>
                  <a:rPr lang="en-IN" sz="2400" i="1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II.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i="1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is negative.</a:t>
                </a: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000000"/>
                  </a:solidFill>
                  <a:latin typeface="Book Antiqua" panose="0204060205030503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000000"/>
                  </a:solidFill>
                  <a:latin typeface="Book Antiqua" panose="0204060205030503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i="1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Ans: B</a:t>
                </a:r>
              </a:p>
              <a:p>
                <a:pPr marL="0" indent="0">
                  <a:buNone/>
                </a:pPr>
                <a:r>
                  <a:rPr lang="en-IN" sz="2400" i="1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‘Yes’ is an answer.</a:t>
                </a:r>
                <a:endParaRPr lang="en-IN" sz="2400" i="1" dirty="0"/>
              </a:p>
              <a:p>
                <a:pPr marL="0" indent="0">
                  <a:buNone/>
                </a:pPr>
                <a:endParaRPr lang="en-IN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7CDB4-E547-499A-8862-B67FCAC85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4888" y="876299"/>
                <a:ext cx="6484490" cy="5105401"/>
              </a:xfrm>
              <a:blipFill>
                <a:blip r:embed="rId2"/>
                <a:stretch>
                  <a:fillRect l="-1504" t="-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DEAD9-A89D-4B63-9B77-12BE0816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4444" y="279400"/>
            <a:ext cx="3640444" cy="6299200"/>
          </a:xfrm>
        </p:spPr>
        <p:txBody>
          <a:bodyPr/>
          <a:lstStyle/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. If the data alone in statement I is sufficient to answer the question, while the data alone in statement II is not sufficient to answer the question. </a:t>
            </a:r>
          </a:p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. If the data alone in statement II is sufficient to answer the question, while the data alone in statement I is not sufficient to answer the question.</a:t>
            </a:r>
          </a:p>
          <a:p>
            <a:pPr algn="just"/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C. Data in either statement I or statement II alone is sufficient to answer the question.</a:t>
            </a:r>
          </a:p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D. 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If data in both statements together </a:t>
            </a:r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is sufficient 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to answer the question </a:t>
            </a:r>
            <a:r>
              <a:rPr lang="en-US" dirty="0">
                <a:latin typeface="Book Antiqua" panose="02040602050305030304" pitchFamily="18" charset="0"/>
              </a:rPr>
              <a:t>but are not sufficient independently.</a:t>
            </a:r>
            <a:endParaRPr lang="en-IN" b="0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E. If data in the two statements together is also not sufficient to answer the question, </a:t>
            </a:r>
            <a:r>
              <a:rPr lang="en-US" dirty="0">
                <a:latin typeface="Book Antiqua" panose="02040602050305030304" pitchFamily="18" charset="0"/>
              </a:rPr>
              <a:t>additional data is required.</a:t>
            </a:r>
            <a:endParaRPr lang="en-IN" b="0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24251-492A-4721-AA5D-436A1DEB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BDB7-2C6A-47B2-BAE2-AE30438B3726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BC72-F6E3-465F-B870-87257944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37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CDB4-E547-499A-8862-B67FCAC8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888" y="876299"/>
            <a:ext cx="6484490" cy="5105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Qn. 4</a:t>
            </a:r>
          </a:p>
          <a:p>
            <a:pPr marL="0" indent="0">
              <a:buNone/>
            </a:pPr>
            <a:r>
              <a:rPr lang="en-IN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How many boys students are there in the class ?</a:t>
            </a:r>
          </a:p>
          <a:p>
            <a:pPr marL="0" indent="0">
              <a:buNone/>
            </a:pPr>
            <a:r>
              <a:rPr lang="en-IN" sz="2400" b="1" i="1" dirty="0">
                <a:solidFill>
                  <a:srgbClr val="000000"/>
                </a:solidFill>
                <a:latin typeface="Book Antiqua" panose="02040602050305030304" pitchFamily="18" charset="0"/>
              </a:rPr>
              <a:t>Statements: </a:t>
            </a:r>
          </a:p>
          <a:p>
            <a:pPr marL="0" indent="0">
              <a:buNone/>
            </a:pPr>
            <a:r>
              <a:rPr lang="en-IN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I. 65% girls students are there in the class.</a:t>
            </a:r>
          </a:p>
          <a:p>
            <a:pPr marL="0" indent="0">
              <a:buNone/>
            </a:pPr>
            <a:r>
              <a:rPr lang="en-IN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II. The no. of boys students is half that of girls.</a:t>
            </a:r>
          </a:p>
          <a:p>
            <a:pPr marL="0" indent="0">
              <a:buNone/>
            </a:pPr>
            <a:endParaRPr lang="en-IN" sz="2400" i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i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Ans: E</a:t>
            </a:r>
          </a:p>
          <a:p>
            <a:pPr marL="0" indent="0">
              <a:buNone/>
            </a:pPr>
            <a:r>
              <a:rPr lang="en-IN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 From both the statement I and II we can find the ratio but we cannot find the exact no of boys.</a:t>
            </a:r>
          </a:p>
          <a:p>
            <a:pPr marL="0" indent="0">
              <a:buNone/>
            </a:pP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DEAD9-A89D-4B63-9B77-12BE0816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4444" y="279400"/>
            <a:ext cx="3640444" cy="6299200"/>
          </a:xfrm>
        </p:spPr>
        <p:txBody>
          <a:bodyPr/>
          <a:lstStyle/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. If the data alone in statement I is sufficient to answer the question, while the data alone in statement II is not sufficient to answer the question. </a:t>
            </a:r>
          </a:p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. If the data alone in statement II is sufficient to answer the question, while the data alone in statement I is not sufficient to answer the question.</a:t>
            </a:r>
          </a:p>
          <a:p>
            <a:pPr algn="just"/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C. Data in either statement I or statement II alone is sufficient to answer the question.</a:t>
            </a:r>
          </a:p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D. 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If data in both statements together </a:t>
            </a:r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is sufficient 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to answer the question </a:t>
            </a:r>
            <a:r>
              <a:rPr lang="en-US" dirty="0">
                <a:latin typeface="Book Antiqua" panose="02040602050305030304" pitchFamily="18" charset="0"/>
              </a:rPr>
              <a:t>but are not sufficient independently.</a:t>
            </a:r>
            <a:endParaRPr lang="en-IN" b="0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E. If data in the two statements together is also not sufficient to answer the question, </a:t>
            </a:r>
            <a:r>
              <a:rPr lang="en-US" dirty="0">
                <a:latin typeface="Book Antiqua" panose="02040602050305030304" pitchFamily="18" charset="0"/>
              </a:rPr>
              <a:t>additional data is required.</a:t>
            </a:r>
            <a:endParaRPr lang="en-IN" b="0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43FC0-25DC-47D8-81D2-5EA43A68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39F1-A7A5-4F0F-A40D-95F275DE9F6B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0A3A8-03C8-41CC-8E68-1E776C32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CDB4-E547-499A-8862-B67FCAC8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888" y="876299"/>
            <a:ext cx="6484490" cy="5105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i="1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Qn. 5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 which year was Rahul born?</a:t>
            </a:r>
          </a:p>
          <a:p>
            <a:pPr marL="0" indent="0">
              <a:buNone/>
            </a:pPr>
            <a:r>
              <a:rPr lang="en-IN" sz="2400" b="1" i="1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Statements:</a:t>
            </a:r>
          </a:p>
          <a:p>
            <a:pPr marL="0" indent="0">
              <a:buNone/>
            </a:pPr>
            <a:r>
              <a:rPr lang="en-IN" sz="2400" b="1" i="1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I.</a:t>
            </a:r>
            <a:r>
              <a:rPr lang="en-IN" sz="2400" i="1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 Rahul at present is 25 years younger to his mother.</a:t>
            </a:r>
          </a:p>
          <a:p>
            <a:pPr marL="0" indent="0">
              <a:buNone/>
            </a:pPr>
            <a:r>
              <a:rPr lang="en-IN" sz="2400" b="1" i="1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II. </a:t>
            </a:r>
            <a:r>
              <a:rPr lang="en-IN" sz="2400" i="1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Rahul’s brother, who was born in 1964, is 35 years younger to his mother.</a:t>
            </a:r>
          </a:p>
          <a:p>
            <a:endParaRPr lang="en-IN" sz="2400" b="1" i="1" dirty="0">
              <a:solidFill>
                <a:srgbClr val="333333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sz="2400" b="1" i="1" dirty="0">
              <a:solidFill>
                <a:srgbClr val="333333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sz="2400" b="1" i="1" dirty="0">
              <a:solidFill>
                <a:srgbClr val="333333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i="1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Ans: D</a:t>
            </a:r>
            <a:endParaRPr lang="en-IN" sz="2400" i="1" dirty="0">
              <a:solidFill>
                <a:srgbClr val="333333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DEAD9-A89D-4B63-9B77-12BE0816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4444" y="279400"/>
            <a:ext cx="3640444" cy="6299200"/>
          </a:xfrm>
        </p:spPr>
        <p:txBody>
          <a:bodyPr/>
          <a:lstStyle/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. If the data alone in statement I is sufficient to answer the question, while the data alone in statement II is not sufficient to answer the question. </a:t>
            </a:r>
          </a:p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. If the data alone in statement II is sufficient to answer the question, while the data alone in statement I is not sufficient to answer the question.</a:t>
            </a:r>
          </a:p>
          <a:p>
            <a:pPr algn="just"/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C. Data in either statement I or statement II alone is sufficient to answer the question.</a:t>
            </a:r>
          </a:p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D. 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If data in both statements together </a:t>
            </a:r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is sufficient </a:t>
            </a:r>
            <a:r>
              <a:rPr lang="en-IN" b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to answer the question </a:t>
            </a:r>
            <a:r>
              <a:rPr lang="en-US" dirty="0">
                <a:latin typeface="Book Antiqua" panose="02040602050305030304" pitchFamily="18" charset="0"/>
              </a:rPr>
              <a:t>but are not sufficient independently.</a:t>
            </a:r>
            <a:endParaRPr lang="en-IN" b="0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E. If data in the two statements together is also not sufficient to answer the question, </a:t>
            </a:r>
            <a:r>
              <a:rPr lang="en-US" dirty="0">
                <a:latin typeface="Book Antiqua" panose="02040602050305030304" pitchFamily="18" charset="0"/>
              </a:rPr>
              <a:t>additional data is required.</a:t>
            </a:r>
            <a:endParaRPr lang="en-IN" b="0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3DD4D-5F90-44EB-B126-44A2FE34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BE78-D8DC-4B97-8DB4-F98DFF85D050}" type="datetime1">
              <a:rPr lang="en-IN" smtClean="0"/>
              <a:t>17-02-2022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2F3BD-A572-414A-A18C-59A04AB8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0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AA59-E744-4DE0-B076-D4582DBA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575" y="685797"/>
            <a:ext cx="6240990" cy="5105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Qn. 6</a:t>
            </a:r>
          </a:p>
          <a:p>
            <a:pPr marL="0" indent="0">
              <a:buNone/>
            </a:pPr>
            <a:r>
              <a:rPr lang="en-US" sz="2400" i="1" dirty="0">
                <a:latin typeface="Book Antiqua" panose="02040602050305030304" pitchFamily="18" charset="0"/>
              </a:rPr>
              <a:t>Is Frooti Pepsi’s mother?</a:t>
            </a:r>
          </a:p>
          <a:p>
            <a:pPr marL="0" indent="0">
              <a:buNone/>
            </a:pPr>
            <a:r>
              <a:rPr lang="en-IN" sz="2400" b="1" i="1" dirty="0">
                <a:solidFill>
                  <a:srgbClr val="333333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Statements:</a:t>
            </a:r>
          </a:p>
          <a:p>
            <a:pPr marL="0" indent="0">
              <a:buNone/>
            </a:pPr>
            <a:r>
              <a:rPr lang="en-US" sz="2400" i="1" dirty="0">
                <a:latin typeface="Book Antiqua" panose="02040602050305030304" pitchFamily="18" charset="0"/>
              </a:rPr>
              <a:t>1. Pepsi is Frooti’s daughter.		</a:t>
            </a:r>
          </a:p>
          <a:p>
            <a:pPr marL="0" indent="0">
              <a:buNone/>
            </a:pPr>
            <a:r>
              <a:rPr lang="en-US" sz="2400" i="1" dirty="0">
                <a:latin typeface="Book Antiqua" panose="02040602050305030304" pitchFamily="18" charset="0"/>
              </a:rPr>
              <a:t>2. Frooti is Coke’s brother.</a:t>
            </a:r>
          </a:p>
          <a:p>
            <a:pPr algn="l"/>
            <a:endParaRPr lang="en-IN" sz="2400" b="1" i="1" dirty="0">
              <a:solidFill>
                <a:srgbClr val="333333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b="1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sz="2400" b="1" i="1" dirty="0">
              <a:solidFill>
                <a:srgbClr val="333333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2400" b="1" i="1" dirty="0">
                <a:solidFill>
                  <a:srgbClr val="333333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Ans:  B</a:t>
            </a:r>
            <a:endParaRPr lang="en-IN" sz="2400" b="0" i="1" dirty="0">
              <a:solidFill>
                <a:srgbClr val="333333"/>
              </a:solidFill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306CB-0CE2-4AFF-BA06-D43885AB227A}"/>
              </a:ext>
            </a:extLst>
          </p:cNvPr>
          <p:cNvSpPr txBox="1"/>
          <p:nvPr/>
        </p:nvSpPr>
        <p:spPr>
          <a:xfrm>
            <a:off x="1642402" y="853230"/>
            <a:ext cx="325315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A : If Statement 1 ALONE is sufficient; statement 2 is not sufficient.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B : If Statement 2 ALONE is sufficient; statement 1 is not sufficient.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C : If Statements 1 &amp; 2 TOGETHER are sufficient but are not sufficient independently.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D : If Each statement is INDEPENDENTLY sufficient.</a:t>
            </a:r>
          </a:p>
          <a:p>
            <a:pPr marL="0" indent="0" algn="just">
              <a:buNone/>
            </a:pPr>
            <a:endParaRPr lang="en-US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Choose option E : If Statements together are NOT sufficient. Additional data is required.</a:t>
            </a:r>
            <a:endParaRPr lang="en-IN" sz="1600" dirty="0">
              <a:latin typeface="Book Antiqua" panose="0204060205030503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C7AAC-61D0-431B-8013-6769F215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BA10-0B0B-4A6C-9802-8A915126F1DE}" type="datetime1">
              <a:rPr lang="en-IN" smtClean="0"/>
              <a:t>17-02-2022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56832-26EE-458A-B1E4-987A330D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CB6-0AE5-41A2-8672-E52F2AA65C8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92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3B908E993A934BA836E3B83DB79593" ma:contentTypeVersion="9" ma:contentTypeDescription="Create a new document." ma:contentTypeScope="" ma:versionID="151779198de15fad5f9e0c91c122884f">
  <xsd:schema xmlns:xsd="http://www.w3.org/2001/XMLSchema" xmlns:xs="http://www.w3.org/2001/XMLSchema" xmlns:p="http://schemas.microsoft.com/office/2006/metadata/properties" xmlns:ns2="3fa08be5-1fd9-4c1b-b61c-bbca2bbdfd95" xmlns:ns3="a17286a0-cc91-493b-8fca-379181609908" targetNamespace="http://schemas.microsoft.com/office/2006/metadata/properties" ma:root="true" ma:fieldsID="16f9ff4bdbc352fbc192699470c59139" ns2:_="" ns3:_="">
    <xsd:import namespace="3fa08be5-1fd9-4c1b-b61c-bbca2bbdfd95"/>
    <xsd:import namespace="a17286a0-cc91-493b-8fca-3791816099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08be5-1fd9-4c1b-b61c-bbca2bbdfd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7286a0-cc91-493b-8fca-37918160990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3C19CD-0498-456D-B3F1-77F5701B4F65}"/>
</file>

<file path=customXml/itemProps2.xml><?xml version="1.0" encoding="utf-8"?>
<ds:datastoreItem xmlns:ds="http://schemas.openxmlformats.org/officeDocument/2006/customXml" ds:itemID="{0B2A3804-1E09-469A-8720-28F47AE73578}"/>
</file>

<file path=customXml/itemProps3.xml><?xml version="1.0" encoding="utf-8"?>
<ds:datastoreItem xmlns:ds="http://schemas.openxmlformats.org/officeDocument/2006/customXml" ds:itemID="{47AC4C4D-3099-43A9-BB9F-D32DF89BBC57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906</TotalTime>
  <Words>2501</Words>
  <Application>Microsoft Office PowerPoint</Application>
  <PresentationFormat>Widescreen</PresentationFormat>
  <Paragraphs>309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 Antiqua</vt:lpstr>
      <vt:lpstr>Calibri</vt:lpstr>
      <vt:lpstr>Cambria Math</vt:lpstr>
      <vt:lpstr>Corbel</vt:lpstr>
      <vt:lpstr>Times New Roman</vt:lpstr>
      <vt:lpstr>Parallax</vt:lpstr>
      <vt:lpstr>Data Sufficiency</vt:lpstr>
      <vt:lpstr>PowerPoint Presentation</vt:lpstr>
      <vt:lpstr>Rules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Narayan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Sufficiency</dc:title>
  <dc:creator>Anuja P. Sobhan</dc:creator>
  <cp:lastModifiedBy>Narayanan R S</cp:lastModifiedBy>
  <cp:revision>57</cp:revision>
  <dcterms:created xsi:type="dcterms:W3CDTF">2021-02-23T18:36:09Z</dcterms:created>
  <dcterms:modified xsi:type="dcterms:W3CDTF">2022-02-16T20:05:34Z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0x010100403B908E993A934BA836E3B83DB79593</vt:lpwstr>
  </property>
</Properties>
</file>