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60" r:id="rId4"/>
    <p:sldId id="272" r:id="rId5"/>
    <p:sldId id="258" r:id="rId6"/>
    <p:sldId id="262" r:id="rId7"/>
    <p:sldId id="259" r:id="rId8"/>
    <p:sldId id="275" r:id="rId9"/>
    <p:sldId id="273" r:id="rId10"/>
    <p:sldId id="263" r:id="rId11"/>
    <p:sldId id="264" r:id="rId12"/>
    <p:sldId id="276" r:id="rId13"/>
    <p:sldId id="265" r:id="rId14"/>
    <p:sldId id="266" r:id="rId15"/>
    <p:sldId id="269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03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8396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5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6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9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63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 &amp; Combination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0014" y="4981903"/>
            <a:ext cx="2283207" cy="6065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highlight>
                  <a:srgbClr val="000000"/>
                </a:highlight>
              </a:rPr>
              <a:t>Anuja P Sobhan</a:t>
            </a:r>
          </a:p>
          <a:p>
            <a:r>
              <a:rPr lang="en-US" dirty="0">
                <a:highlight>
                  <a:srgbClr val="000000"/>
                </a:highlight>
              </a:rPr>
              <a:t>CIR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98944-E356-485A-BCD7-909896C2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80" y="1269573"/>
            <a:ext cx="8904724" cy="35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B0B5-1C93-46A0-AA40-2A737FD6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047750"/>
            <a:ext cx="10125075" cy="48196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78D48-3F13-4724-B661-FA2D8ECA3A39}"/>
              </a:ext>
            </a:extLst>
          </p:cNvPr>
          <p:cNvSpPr/>
          <p:nvPr/>
        </p:nvSpPr>
        <p:spPr>
          <a:xfrm>
            <a:off x="669026" y="0"/>
            <a:ext cx="11522974" cy="90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ways of distributing n identical things among r person when each person may get any  number of things =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n+r-1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C 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r-1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F403B-FA3D-4CAA-B80F-F27EA541ECB4}"/>
              </a:ext>
            </a:extLst>
          </p:cNvPr>
          <p:cNvSpPr txBox="1"/>
          <p:nvPr/>
        </p:nvSpPr>
        <p:spPr>
          <a:xfrm>
            <a:off x="1003395" y="1770177"/>
            <a:ext cx="98074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 8:</a:t>
            </a: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how many ways can 5 apples (identical) be distributed among 4 children? (Some children may get no apples.)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A1670-E562-4A11-ABF3-49042D04D9A2}"/>
              </a:ext>
            </a:extLst>
          </p:cNvPr>
          <p:cNvSpPr txBox="1"/>
          <p:nvPr/>
        </p:nvSpPr>
        <p:spPr>
          <a:xfrm>
            <a:off x="917670" y="3134409"/>
            <a:ext cx="81340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n=5,r=4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Required no of ways = </a:t>
            </a:r>
            <a:r>
              <a:rPr lang="en-GB" sz="2000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(5+4-1)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GB" sz="20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(4-1)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GB" sz="2000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8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GB" sz="200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 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= 8*7*6/3! = 8*7 = 56 ways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7AA0-2EA1-4219-9BBC-F9A4EA57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AB4-65E6-4676-B92F-F394B767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23975"/>
            <a:ext cx="9753600" cy="454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 apples can be distributed in various ways: {5, 0, 0, 0}, {4, 1, 0, 0}, {3, 2, 0, 0}, {3, 1, 1, 0}, {2, 2, 1, 0}, {2, 1, 1, 1}.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{5, 0, 0, 0}=4 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{4, 1, 0, 0}= 4!/2! = 12 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{3, 2, 0, 0}=4!/2! = 12ways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{2, 2, 1, 0}=4!/2! = 12ways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{2, 1, 1, 1}=4!/3! = 4 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all, 5 identical apples can be distributed among 4 children in 4 + 12 + 12 + 12 + 12 + 4 = 56 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415E-CC91-494B-9D94-1244B1BE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C9BAD8-1830-4F05-9626-D149300F6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543050"/>
                <a:ext cx="9753600" cy="4324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birthday party, every person shakes hand with every other person. If there was a total of 28 handshakes in the party, how many persons were present in the party?</a:t>
                </a:r>
              </a:p>
              <a:p>
                <a:pPr marL="457200" indent="-457200">
                  <a:buAutoNum type="alphaUcPeriod"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		B. 9		C. 6		D. 7</a:t>
                </a:r>
              </a:p>
              <a:p>
                <a:pPr marL="457200" indent="-457200">
                  <a:buAutoNum type="alphaUcPeriod"/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Suppose there are n persons present in a party and every person shakes hand with every other person. Then, total number of handshakes = </a:t>
                </a:r>
                <a:r>
                  <a:rPr lang="en-GB" sz="2000" baseline="300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n</a:t>
                </a:r>
                <a:r>
                  <a:rPr lang="en-GB" sz="20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C</a:t>
                </a:r>
                <a:r>
                  <a:rPr lang="en-GB" sz="2000" baseline="-250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=28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n=8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C9BAD8-1830-4F05-9626-D149300F6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543050"/>
                <a:ext cx="9753600" cy="4324350"/>
              </a:xfrm>
              <a:blipFill>
                <a:blip r:embed="rId2"/>
                <a:stretch>
                  <a:fillRect l="-625" t="-1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6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531B-5CCF-425B-B92D-6D34DFED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865494"/>
            <a:ext cx="8952932" cy="18413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 9: 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What is the number of ways in which you can distribute 5 balls in 3 boxes when: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Case 1: Balls are same; boxes are same</a:t>
            </a:r>
            <a:b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Case 2: Balls are same; boxes are different</a:t>
            </a:r>
            <a:b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Case 3: Balls are different; boxes are same</a:t>
            </a:r>
            <a:b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Case 4: Balls are different; boxes are different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C60B045-5081-4F69-AE97-297434127EEE}"/>
              </a:ext>
            </a:extLst>
          </p:cNvPr>
          <p:cNvSpPr/>
          <p:nvPr/>
        </p:nvSpPr>
        <p:spPr>
          <a:xfrm>
            <a:off x="3223856" y="5361396"/>
            <a:ext cx="909850" cy="1216925"/>
          </a:xfrm>
          <a:prstGeom prst="can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708B89-6EB2-4465-97AE-317041AA91ED}"/>
              </a:ext>
            </a:extLst>
          </p:cNvPr>
          <p:cNvGrpSpPr/>
          <p:nvPr/>
        </p:nvGrpSpPr>
        <p:grpSpPr>
          <a:xfrm>
            <a:off x="2871289" y="4402398"/>
            <a:ext cx="5034744" cy="498994"/>
            <a:chOff x="3155617" y="4356905"/>
            <a:chExt cx="5034744" cy="498994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B33C308-8654-4E5F-922C-D3C1998702A0}"/>
                </a:ext>
              </a:extLst>
            </p:cNvPr>
            <p:cNvSpPr/>
            <p:nvPr/>
          </p:nvSpPr>
          <p:spPr>
            <a:xfrm>
              <a:off x="4418034" y="4389601"/>
              <a:ext cx="489044" cy="46629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F928C57B-B4B0-4C8A-8FE9-88D2DE4EFCD2}"/>
                </a:ext>
              </a:extLst>
            </p:cNvPr>
            <p:cNvSpPr/>
            <p:nvPr/>
          </p:nvSpPr>
          <p:spPr>
            <a:xfrm>
              <a:off x="3155617" y="4389601"/>
              <a:ext cx="454925" cy="42080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7F88074-DE8E-4A80-B877-DD0EB287D969}"/>
                </a:ext>
              </a:extLst>
            </p:cNvPr>
            <p:cNvSpPr/>
            <p:nvPr/>
          </p:nvSpPr>
          <p:spPr>
            <a:xfrm>
              <a:off x="5482134" y="4395999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6F7ACEB-28EF-4024-9977-E8B6BD186E1D}"/>
                </a:ext>
              </a:extLst>
            </p:cNvPr>
            <p:cNvSpPr/>
            <p:nvPr/>
          </p:nvSpPr>
          <p:spPr>
            <a:xfrm>
              <a:off x="6489367" y="4356905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CCA3A20-6F30-403D-8DE8-7D2ACB25F3A4}"/>
                </a:ext>
              </a:extLst>
            </p:cNvPr>
            <p:cNvSpPr/>
            <p:nvPr/>
          </p:nvSpPr>
          <p:spPr>
            <a:xfrm>
              <a:off x="7735436" y="4397421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ylinder 10">
            <a:extLst>
              <a:ext uri="{FF2B5EF4-FFF2-40B4-BE49-F238E27FC236}">
                <a16:creationId xmlns:a16="http://schemas.microsoft.com/office/drawing/2014/main" id="{863A1A6A-0E8E-4B68-B570-479467C8864A}"/>
              </a:ext>
            </a:extLst>
          </p:cNvPr>
          <p:cNvSpPr/>
          <p:nvPr/>
        </p:nvSpPr>
        <p:spPr>
          <a:xfrm>
            <a:off x="5181742" y="5355000"/>
            <a:ext cx="909850" cy="121692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906D867-619F-4E0B-8C1F-002642B9C68B}"/>
              </a:ext>
            </a:extLst>
          </p:cNvPr>
          <p:cNvSpPr/>
          <p:nvPr/>
        </p:nvSpPr>
        <p:spPr>
          <a:xfrm>
            <a:off x="7098826" y="5361396"/>
            <a:ext cx="909850" cy="121692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DA0E-2BFC-47B2-B430-02F9380A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4825"/>
            <a:ext cx="10363200" cy="5362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Balls are same; boxes are different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arrangements are 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{5, 0, 0}, {4, 1, 0}, {3, 2, 0}, {3, 1, 1}, {2, 2, 1}, {2, 1, 1}.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(0,0,5)=3!/2!=3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(0,1,4)=3!=6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(0,2,3)=3!=6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(1,1,3)=3!/2!=3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(1,2,2)=3!/2!=3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Total=3+6+6+3+3=21 ways</a:t>
            </a:r>
          </a:p>
          <a:p>
            <a:pPr marL="0" indent="0">
              <a:buNone/>
            </a:pPr>
            <a:br>
              <a:rPr lang="en-GB" dirty="0"/>
            </a:br>
            <a:endParaRPr lang="en-GB" dirty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9F71B-CF30-4C48-B42A-53E87E7B12D5}"/>
              </a:ext>
            </a:extLst>
          </p:cNvPr>
          <p:cNvGrpSpPr/>
          <p:nvPr/>
        </p:nvGrpSpPr>
        <p:grpSpPr>
          <a:xfrm>
            <a:off x="5939554" y="2419518"/>
            <a:ext cx="5090005" cy="580245"/>
            <a:chOff x="3155617" y="4356905"/>
            <a:chExt cx="5034744" cy="49899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62BC496-8B6A-440D-9D6E-E3AB29A5F9BA}"/>
                </a:ext>
              </a:extLst>
            </p:cNvPr>
            <p:cNvSpPr/>
            <p:nvPr/>
          </p:nvSpPr>
          <p:spPr>
            <a:xfrm>
              <a:off x="4418034" y="4389601"/>
              <a:ext cx="489044" cy="46629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C037073-335C-4F1D-A595-FAA431C10D1D}"/>
                </a:ext>
              </a:extLst>
            </p:cNvPr>
            <p:cNvSpPr/>
            <p:nvPr/>
          </p:nvSpPr>
          <p:spPr>
            <a:xfrm>
              <a:off x="3155617" y="4389601"/>
              <a:ext cx="454925" cy="42080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B6E0D32-DB7E-44EA-A0D5-F7FF5066A41F}"/>
                </a:ext>
              </a:extLst>
            </p:cNvPr>
            <p:cNvSpPr/>
            <p:nvPr/>
          </p:nvSpPr>
          <p:spPr>
            <a:xfrm>
              <a:off x="5482134" y="4395999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14BA970-6311-4BDD-A17E-CF1C3B0E29F1}"/>
                </a:ext>
              </a:extLst>
            </p:cNvPr>
            <p:cNvSpPr/>
            <p:nvPr/>
          </p:nvSpPr>
          <p:spPr>
            <a:xfrm>
              <a:off x="6489367" y="4356905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687FF4A-630B-4E21-B170-643CE1E71812}"/>
                </a:ext>
              </a:extLst>
            </p:cNvPr>
            <p:cNvSpPr/>
            <p:nvPr/>
          </p:nvSpPr>
          <p:spPr>
            <a:xfrm>
              <a:off x="7735436" y="4397421"/>
              <a:ext cx="454925" cy="454925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ylinder 10">
            <a:extLst>
              <a:ext uri="{FF2B5EF4-FFF2-40B4-BE49-F238E27FC236}">
                <a16:creationId xmlns:a16="http://schemas.microsoft.com/office/drawing/2014/main" id="{A67F7EA2-A3F2-4D99-AD8E-E7EF2110686A}"/>
              </a:ext>
            </a:extLst>
          </p:cNvPr>
          <p:cNvSpPr/>
          <p:nvPr/>
        </p:nvSpPr>
        <p:spPr>
          <a:xfrm rot="163366">
            <a:off x="6055520" y="3609254"/>
            <a:ext cx="909850" cy="1216925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236E4B97-1718-44EE-9826-09954AA80D0E}"/>
              </a:ext>
            </a:extLst>
          </p:cNvPr>
          <p:cNvSpPr/>
          <p:nvPr/>
        </p:nvSpPr>
        <p:spPr>
          <a:xfrm rot="163366">
            <a:off x="8305268" y="3607121"/>
            <a:ext cx="909850" cy="1216925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6210E37C-0BCD-484E-A70C-8ED6C615E303}"/>
              </a:ext>
            </a:extLst>
          </p:cNvPr>
          <p:cNvSpPr/>
          <p:nvPr/>
        </p:nvSpPr>
        <p:spPr>
          <a:xfrm rot="163366">
            <a:off x="10222353" y="3661142"/>
            <a:ext cx="909850" cy="1216925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8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B3836-83A7-4A1C-8750-ECD185829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0013" y="336331"/>
                <a:ext cx="10899227" cy="55310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Balls are different; boxes are same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(0,0,5)=1 way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(0,1,4)=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=5ways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(0,2,3)=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="0" i="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=10ways</a:t>
                </a:r>
                <a:endParaRPr lang="en-GB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(1,1,3)=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2!/2</m:t>
                    </m:r>
                    <m:r>
                      <m:rPr>
                        <m:nor/>
                      </m:rPr>
                      <a:rPr lang="en-US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10ways</a:t>
                </a:r>
                <a:endParaRPr lang="en-GB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(1,2,2)=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="0" i="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/2=15ways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Total=1+5+10+10+15=41ways </a:t>
                </a:r>
                <a:endParaRPr lang="en-GB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+mn-lt"/>
                    <a:cs typeface="+mn-lt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B3836-83A7-4A1C-8750-ECD185829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013" y="336331"/>
                <a:ext cx="10899227" cy="5531069"/>
              </a:xfrm>
              <a:blipFill>
                <a:blip r:embed="rId2"/>
                <a:stretch>
                  <a:fillRect l="-615" t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54B0A4-561C-4170-8592-E52023AD46B8}"/>
              </a:ext>
            </a:extLst>
          </p:cNvPr>
          <p:cNvGrpSpPr/>
          <p:nvPr/>
        </p:nvGrpSpPr>
        <p:grpSpPr>
          <a:xfrm>
            <a:off x="6413276" y="2574889"/>
            <a:ext cx="5095083" cy="539744"/>
            <a:chOff x="6413276" y="2574889"/>
            <a:chExt cx="5095083" cy="53974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C28811C-1710-40D1-AED3-5AD92C19ECFF}"/>
                </a:ext>
              </a:extLst>
            </p:cNvPr>
            <p:cNvSpPr/>
            <p:nvPr/>
          </p:nvSpPr>
          <p:spPr>
            <a:xfrm>
              <a:off x="7675692" y="2606566"/>
              <a:ext cx="553908" cy="50806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2E95675-0D8B-4D46-A65E-C17132601025}"/>
                </a:ext>
              </a:extLst>
            </p:cNvPr>
            <p:cNvSpPr/>
            <p:nvPr/>
          </p:nvSpPr>
          <p:spPr>
            <a:xfrm>
              <a:off x="6413276" y="2610641"/>
              <a:ext cx="515264" cy="458499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6386B6D-1D24-4FF7-AC04-83571316895D}"/>
                </a:ext>
              </a:extLst>
            </p:cNvPr>
            <p:cNvSpPr/>
            <p:nvPr/>
          </p:nvSpPr>
          <p:spPr>
            <a:xfrm>
              <a:off x="8739793" y="2613983"/>
              <a:ext cx="515264" cy="49567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864B39E-F00A-40B4-B132-393D8C020EBE}"/>
                </a:ext>
              </a:extLst>
            </p:cNvPr>
            <p:cNvSpPr/>
            <p:nvPr/>
          </p:nvSpPr>
          <p:spPr>
            <a:xfrm>
              <a:off x="9747026" y="2574889"/>
              <a:ext cx="515264" cy="495675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5D7CB12-49F1-48D9-A713-9162B50D17D4}"/>
                </a:ext>
              </a:extLst>
            </p:cNvPr>
            <p:cNvSpPr/>
            <p:nvPr/>
          </p:nvSpPr>
          <p:spPr>
            <a:xfrm>
              <a:off x="10993095" y="2615405"/>
              <a:ext cx="515264" cy="495675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9AB22957-BB8D-438D-A5D0-BE5F14E59994}"/>
              </a:ext>
            </a:extLst>
          </p:cNvPr>
          <p:cNvSpPr/>
          <p:nvPr/>
        </p:nvSpPr>
        <p:spPr>
          <a:xfrm>
            <a:off x="6868201" y="3908498"/>
            <a:ext cx="909850" cy="1216925"/>
          </a:xfrm>
          <a:prstGeom prst="can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40E6A19-C44A-4903-8E90-981E4ECEC908}"/>
              </a:ext>
            </a:extLst>
          </p:cNvPr>
          <p:cNvSpPr/>
          <p:nvPr/>
        </p:nvSpPr>
        <p:spPr>
          <a:xfrm>
            <a:off x="8826087" y="3902102"/>
            <a:ext cx="909850" cy="121692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8D17C0E-5D6B-4985-A2FF-10B0770519B5}"/>
              </a:ext>
            </a:extLst>
          </p:cNvPr>
          <p:cNvSpPr/>
          <p:nvPr/>
        </p:nvSpPr>
        <p:spPr>
          <a:xfrm>
            <a:off x="10743171" y="3908498"/>
            <a:ext cx="909850" cy="121692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4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75334-D248-4E16-9087-D8BC0FB5E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407" y="152400"/>
                <a:ext cx="10751018" cy="65341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Balls are different; boxes are different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(0,0,5)=&gt;Balls=1ways,Boxes=3ways</a:t>
                </a:r>
              </a:p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</a:t>
                </a: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=3ways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(0,1,4)=&gt;Balls=5c1=5ways,Balls=3!ways</a:t>
                </a:r>
              </a:p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</a:t>
                </a: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=5*6=30ways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(0,2,3)=&gt;5C2=10ways,Balls=3!ways</a:t>
                </a:r>
              </a:p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</a:t>
                </a: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=10*6=60ways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(1,1,3)=&gt;5C3*(2C1/2)=10ways,Balls=3!ways</a:t>
                </a:r>
              </a:p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</a:t>
                </a: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=10*6=60ways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(1,2,2)=&gt;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×</m:t>
                    </m:r>
                    <m:r>
                      <m:rPr>
                        <m:nor/>
                      </m:rPr>
                      <a:rPr lang="en-US" b="0" i="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/2=15ways,Balls=3!ways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</a:t>
                </a:r>
                <a:r>
                  <a:rPr lang="en-IN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=15*6=90ways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Total=3+30+60+60+90=243ways</a:t>
                </a:r>
                <a:endParaRPr lang="en-GB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endParaRPr>
              </a:p>
              <a:p>
                <a:endParaRPr lang="en-GB" dirty="0">
                  <a:ea typeface="+mn-lt"/>
                  <a:cs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75334-D248-4E16-9087-D8BC0FB5E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407" y="152400"/>
                <a:ext cx="10751018" cy="6534150"/>
              </a:xfrm>
              <a:blipFill>
                <a:blip r:embed="rId2"/>
                <a:stretch>
                  <a:fillRect l="-567" t="-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er 4">
            <a:extLst>
              <a:ext uri="{FF2B5EF4-FFF2-40B4-BE49-F238E27FC236}">
                <a16:creationId xmlns:a16="http://schemas.microsoft.com/office/drawing/2014/main" id="{CB42FE9A-B2BF-469F-861F-D06BC2875FD0}"/>
              </a:ext>
            </a:extLst>
          </p:cNvPr>
          <p:cNvSpPr/>
          <p:nvPr/>
        </p:nvSpPr>
        <p:spPr>
          <a:xfrm rot="163366">
            <a:off x="6865676" y="3649912"/>
            <a:ext cx="921500" cy="1252245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D0F3596-E225-4B23-A38E-6B2CF65DD88E}"/>
              </a:ext>
            </a:extLst>
          </p:cNvPr>
          <p:cNvSpPr/>
          <p:nvPr/>
        </p:nvSpPr>
        <p:spPr>
          <a:xfrm rot="163366">
            <a:off x="8305268" y="3607121"/>
            <a:ext cx="909850" cy="1216925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2FB4A71-EBAF-4C06-B266-A2CB0745ED83}"/>
              </a:ext>
            </a:extLst>
          </p:cNvPr>
          <p:cNvSpPr/>
          <p:nvPr/>
        </p:nvSpPr>
        <p:spPr>
          <a:xfrm rot="163366">
            <a:off x="10222352" y="3613517"/>
            <a:ext cx="909850" cy="1216925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00FF95-46B8-4D03-AC98-D69523D884BB}"/>
              </a:ext>
            </a:extLst>
          </p:cNvPr>
          <p:cNvGrpSpPr/>
          <p:nvPr/>
        </p:nvGrpSpPr>
        <p:grpSpPr>
          <a:xfrm>
            <a:off x="6413276" y="2574889"/>
            <a:ext cx="5095083" cy="539744"/>
            <a:chOff x="6413276" y="2574889"/>
            <a:chExt cx="5095083" cy="539744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B198F31-9A85-41DD-8F76-1BDB16082B09}"/>
                </a:ext>
              </a:extLst>
            </p:cNvPr>
            <p:cNvSpPr/>
            <p:nvPr/>
          </p:nvSpPr>
          <p:spPr>
            <a:xfrm>
              <a:off x="7675692" y="2606566"/>
              <a:ext cx="553908" cy="50806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CC31D02-B5BA-4F3D-AE87-D00EF1D17DB6}"/>
                </a:ext>
              </a:extLst>
            </p:cNvPr>
            <p:cNvSpPr/>
            <p:nvPr/>
          </p:nvSpPr>
          <p:spPr>
            <a:xfrm>
              <a:off x="6413276" y="2610641"/>
              <a:ext cx="515264" cy="458499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894EA26-FF7E-4BFB-B097-3B53819319FA}"/>
                </a:ext>
              </a:extLst>
            </p:cNvPr>
            <p:cNvSpPr/>
            <p:nvPr/>
          </p:nvSpPr>
          <p:spPr>
            <a:xfrm>
              <a:off x="8739793" y="2613983"/>
              <a:ext cx="515264" cy="49567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9AFFEA8-D0C8-4F97-801D-C08481C2D2B8}"/>
                </a:ext>
              </a:extLst>
            </p:cNvPr>
            <p:cNvSpPr/>
            <p:nvPr/>
          </p:nvSpPr>
          <p:spPr>
            <a:xfrm>
              <a:off x="9747026" y="2574889"/>
              <a:ext cx="515264" cy="495675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F35C8D98-DFE1-4EDF-9BE0-0E137B9B78F5}"/>
                </a:ext>
              </a:extLst>
            </p:cNvPr>
            <p:cNvSpPr/>
            <p:nvPr/>
          </p:nvSpPr>
          <p:spPr>
            <a:xfrm>
              <a:off x="10993095" y="2615405"/>
              <a:ext cx="515264" cy="495675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446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A187-6041-487E-9E89-BC3AD1FF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0" y="2438400"/>
            <a:ext cx="9601200" cy="1485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4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5647-2850-470C-8817-469FDB15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4775"/>
            <a:ext cx="9601200" cy="14859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 of Counting</a:t>
            </a: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C3E-4237-4076-A4FD-9D08C827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4814"/>
            <a:ext cx="9601200" cy="453258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FBCD1-38B3-4452-B0AB-93C634FAC260}"/>
              </a:ext>
            </a:extLst>
          </p:cNvPr>
          <p:cNvSpPr/>
          <p:nvPr/>
        </p:nvSpPr>
        <p:spPr>
          <a:xfrm>
            <a:off x="1495921" y="1428750"/>
            <a:ext cx="8598087" cy="9098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 there are two jobs such that they can be accomplished independently in a and b ways respectively, then either of the two jobs can be accomplished in (a + b) ways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D1DF-2204-475F-8AEC-FAAF6F6A63B0}"/>
              </a:ext>
            </a:extLst>
          </p:cNvPr>
          <p:cNvSpPr txBox="1"/>
          <p:nvPr/>
        </p:nvSpPr>
        <p:spPr>
          <a:xfrm>
            <a:off x="1495921" y="2790850"/>
            <a:ext cx="890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 1: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a class, there are 15 boys and 10 girls. The teacher wants to select a boy or a girl so as to represent the class in a function. In how many ways can the teacher make the selection?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14B6A-EB00-4632-A157-03CED9D07FCE}"/>
              </a:ext>
            </a:extLst>
          </p:cNvPr>
          <p:cNvSpPr txBox="1"/>
          <p:nvPr/>
        </p:nvSpPr>
        <p:spPr>
          <a:xfrm>
            <a:off x="1475561" y="4467624"/>
            <a:ext cx="9240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first task can be accomplished in 15 ways and the second in 10 ways. By fundamental principle of addition, either of the two jobs can be accomplished in: 15 + 10 = 25 ways.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4B88-9771-439F-A487-23E21E20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 of Counting</a:t>
            </a: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4367-C17A-4CAD-907B-26192AB4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85" y="1815153"/>
            <a:ext cx="9419230" cy="88596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 there are two jobs such that one of them can be completed in p ways, and after its completion in any one of these p ways, the second job can be completed in q different ways, then the two jobs (in succession) can be completed in p × q ways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9472D-89D3-4699-ABCA-C881CF886AEC}"/>
              </a:ext>
            </a:extLst>
          </p:cNvPr>
          <p:cNvSpPr txBox="1"/>
          <p:nvPr/>
        </p:nvSpPr>
        <p:spPr>
          <a:xfrm>
            <a:off x="1414818" y="3429000"/>
            <a:ext cx="100447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 </a:t>
            </a:r>
            <a:r>
              <a:rPr lang="en-GB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 2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:In a class, there are 15 boys and 10 girls. The teacher wants to select one boy and one girl, so as to represent the class in a function. In how many ways can the teacher make the selection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7740-EB98-47DD-AF73-16EF255F2BAB}"/>
              </a:ext>
            </a:extLst>
          </p:cNvPr>
          <p:cNvSpPr txBox="1"/>
          <p:nvPr/>
        </p:nvSpPr>
        <p:spPr>
          <a:xfrm>
            <a:off x="1462585" y="4803210"/>
            <a:ext cx="99082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first task can be done in 15 ways and the second in 10 ways. </a:t>
            </a:r>
          </a:p>
          <a:p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total number of ways is: 15 × 10 = 150. 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C7CD-0940-47AA-A578-9205AD29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92BCD-F8B6-4BF7-A111-BCC05EFD6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14475"/>
                <a:ext cx="9601200" cy="43529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Permutation is defined as arrangement of r things that can be done out of total n things. This is denoted by</a:t>
                </a:r>
              </a:p>
              <a:p>
                <a:pPr marL="0" indent="0">
                  <a:buNone/>
                </a:pP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			</a:t>
                </a:r>
                <a:r>
                  <a:rPr lang="en-IN" b="1" i="0" baseline="30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b="1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b="1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many four-digit numbers can be formed from the digits 1, 2, 3, 4, 5, 6 (Repetition of digits not allowed)?</a:t>
                </a:r>
              </a:p>
              <a:p>
                <a:pPr marL="0" indent="0">
                  <a:buNone/>
                </a:pPr>
                <a:endParaRPr lang="en-IN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  <a:r>
                  <a:rPr lang="en-IN" b="1" i="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b="1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360 ways.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92BCD-F8B6-4BF7-A111-BCC05EFD6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14475"/>
                <a:ext cx="9601200" cy="4352925"/>
              </a:xfrm>
              <a:blipFill>
                <a:blip r:embed="rId2"/>
                <a:stretch>
                  <a:fillRect l="-635" t="-1119" r="-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AFDF-7DBA-4FC6-BC31-CA7F01B3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374"/>
            <a:ext cx="9601200" cy="4332026"/>
          </a:xfr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4E4D7-F43C-42BD-9E82-058923EB006F}"/>
              </a:ext>
            </a:extLst>
          </p:cNvPr>
          <p:cNvSpPr txBox="1"/>
          <p:nvPr/>
        </p:nvSpPr>
        <p:spPr>
          <a:xfrm>
            <a:off x="1371600" y="1516193"/>
            <a:ext cx="9601200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permutations of N things out of which P are alike and are of one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type,Q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alike 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 are of a second  type and R are alike and are of third type and the rest are all different= N!/P!Q!R!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DF23-ED0C-4ED8-B79A-FDE9BCA565EC}"/>
              </a:ext>
            </a:extLst>
          </p:cNvPr>
          <p:cNvSpPr txBox="1"/>
          <p:nvPr/>
        </p:nvSpPr>
        <p:spPr>
          <a:xfrm>
            <a:off x="1371600" y="3555331"/>
            <a:ext cx="82591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4:The number of words formed with the letters of the word 'MALAYALAM'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B01B9-455F-4F6D-91F9-22E87A14FFD7}"/>
              </a:ext>
            </a:extLst>
          </p:cNvPr>
          <p:cNvSpPr txBox="1"/>
          <p:nvPr/>
        </p:nvSpPr>
        <p:spPr>
          <a:xfrm rot="10800000" flipV="1">
            <a:off x="3692289" y="3510290"/>
            <a:ext cx="434681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2000" dirty="0">
              <a:solidFill>
                <a:srgbClr val="FF0000"/>
              </a:solidFill>
            </a:endParaRPr>
          </a:p>
          <a:p>
            <a:pPr algn="l"/>
            <a:endParaRPr lang="en-GB" sz="2000" dirty="0">
              <a:solidFill>
                <a:srgbClr val="FF0000"/>
              </a:solidFill>
            </a:endParaRPr>
          </a:p>
          <a:p>
            <a:pPr algn="l"/>
            <a:endParaRPr lang="en-GB" sz="2000" dirty="0">
              <a:solidFill>
                <a:srgbClr val="FF0000"/>
              </a:solidFill>
            </a:endParaRPr>
          </a:p>
          <a:p>
            <a:pPr algn="l"/>
            <a:r>
              <a:rPr lang="en-GB" sz="2000" dirty="0">
                <a:solidFill>
                  <a:srgbClr val="FF0000"/>
                </a:solidFill>
              </a:rPr>
              <a:t>M</a:t>
            </a:r>
            <a:r>
              <a:rPr lang="en-GB" sz="2000" dirty="0">
                <a:solidFill>
                  <a:srgbClr val="00B050"/>
                </a:solidFill>
              </a:rPr>
              <a:t>A</a:t>
            </a:r>
            <a:r>
              <a:rPr lang="en-GB" sz="2000" dirty="0">
                <a:solidFill>
                  <a:srgbClr val="7030A0"/>
                </a:solidFill>
              </a:rPr>
              <a:t>L</a:t>
            </a:r>
            <a:r>
              <a:rPr lang="en-GB" sz="2000" dirty="0">
                <a:solidFill>
                  <a:srgbClr val="00B050"/>
                </a:solidFill>
              </a:rPr>
              <a:t>A</a:t>
            </a:r>
            <a:r>
              <a:rPr lang="en-GB" sz="2000" dirty="0"/>
              <a:t>Y</a:t>
            </a:r>
            <a:r>
              <a:rPr lang="en-GB" sz="2000" dirty="0">
                <a:solidFill>
                  <a:srgbClr val="00B050"/>
                </a:solidFill>
              </a:rPr>
              <a:t>A</a:t>
            </a:r>
            <a:r>
              <a:rPr lang="en-GB" sz="2000" dirty="0">
                <a:solidFill>
                  <a:srgbClr val="7030A0"/>
                </a:solidFill>
              </a:rPr>
              <a:t>L</a:t>
            </a:r>
            <a:r>
              <a:rPr lang="en-GB" sz="2000" dirty="0">
                <a:solidFill>
                  <a:srgbClr val="00B050"/>
                </a:solidFill>
              </a:rPr>
              <a:t>A</a:t>
            </a:r>
            <a:r>
              <a:rPr lang="en-GB" sz="2000" dirty="0">
                <a:solidFill>
                  <a:srgbClr val="FF0000"/>
                </a:solidFill>
              </a:rPr>
              <a:t>M</a:t>
            </a:r>
          </a:p>
          <a:p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0660C-F1D1-4B98-97D5-D9F308636974}"/>
              </a:ext>
            </a:extLst>
          </p:cNvPr>
          <p:cNvSpPr txBox="1"/>
          <p:nvPr/>
        </p:nvSpPr>
        <p:spPr>
          <a:xfrm>
            <a:off x="3357491" y="4972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Ans:9!/(2!4!2!)</a:t>
            </a:r>
          </a:p>
        </p:txBody>
      </p:sp>
    </p:spTree>
    <p:extLst>
      <p:ext uri="{BB962C8B-B14F-4D97-AF65-F5344CB8AC3E}">
        <p14:creationId xmlns:p14="http://schemas.microsoft.com/office/powerpoint/2010/main" val="259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9AB9-72DB-44F6-AE26-20313028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383540" indent="-38354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083FB-2538-4595-B61B-66435B6B3D45}"/>
              </a:ext>
            </a:extLst>
          </p:cNvPr>
          <p:cNvSpPr/>
          <p:nvPr/>
        </p:nvSpPr>
        <p:spPr>
          <a:xfrm>
            <a:off x="682388" y="187007"/>
            <a:ext cx="11509611" cy="909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Number of ways of selecting zero or more things from ‘n’ different things is given by:-   2</a:t>
            </a:r>
            <a:r>
              <a:rPr lang="en-GB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Number of ways of selecting 1 or more things from ‘n’ different things is given by:-   2</a:t>
            </a:r>
            <a:r>
              <a:rPr lang="en-GB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-1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F51F1-0657-417F-A7F0-FC3E8BDB9D6F}"/>
              </a:ext>
            </a:extLst>
          </p:cNvPr>
          <p:cNvSpPr txBox="1"/>
          <p:nvPr/>
        </p:nvSpPr>
        <p:spPr>
          <a:xfrm>
            <a:off x="726601" y="1737955"/>
            <a:ext cx="921451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has 8 friends. In how many ways can he invite one or more of them to dinner?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B3DE-518E-4E5F-942A-4807E9232CBC}"/>
              </a:ext>
            </a:extLst>
          </p:cNvPr>
          <p:cNvSpPr txBox="1"/>
          <p:nvPr/>
        </p:nvSpPr>
        <p:spPr>
          <a:xfrm>
            <a:off x="847725" y="3402964"/>
            <a:ext cx="86344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Ram can select one or more than one of his 8 friends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Required number of ways =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8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1= 255.</a:t>
            </a:r>
          </a:p>
        </p:txBody>
      </p:sp>
    </p:spTree>
    <p:extLst>
      <p:ext uri="{BB962C8B-B14F-4D97-AF65-F5344CB8AC3E}">
        <p14:creationId xmlns:p14="http://schemas.microsoft.com/office/powerpoint/2010/main" val="34737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5819-AEC4-4591-B246-A6B114A3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4325"/>
            <a:ext cx="11506200" cy="1079311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permutations of n different things taken r at a time when repetition  is allowed =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9348D-3A05-4924-A735-1AC681C1E35E}"/>
              </a:ext>
            </a:extLst>
          </p:cNvPr>
          <p:cNvSpPr txBox="1"/>
          <p:nvPr/>
        </p:nvSpPr>
        <p:spPr>
          <a:xfrm rot="-10800000" flipV="1">
            <a:off x="761999" y="2093036"/>
            <a:ext cx="90392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 6: 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how many ways can 3 non- identical rings be worn in 5 fingers 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8B49-244B-4415-BD3F-4F78924ED96F}"/>
              </a:ext>
            </a:extLst>
          </p:cNvPr>
          <p:cNvSpPr txBox="1"/>
          <p:nvPr/>
        </p:nvSpPr>
        <p:spPr>
          <a:xfrm>
            <a:off x="867343" y="3059668"/>
            <a:ext cx="26863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Ans:5*5*5=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</a:t>
            </a:r>
            <a:r>
              <a:rPr lang="en-US" sz="2000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GB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FD0-6992-48B5-8C6D-CCC2EEEE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Permutation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F023A-FB0B-4B10-A749-8AEE3582A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295400"/>
                <a:ext cx="9486900" cy="45720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I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permutation is the total number of ways in which n distinct objects can be arranged around a fix circle. It is of two types.</a:t>
                </a:r>
              </a:p>
              <a:p>
                <a:pPr marL="0" indent="0" algn="just">
                  <a:buNone/>
                </a:pPr>
                <a:r>
                  <a:rPr lang="en-IN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 </a:t>
                </a:r>
                <a:r>
                  <a:rPr lang="en-I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Clockwise and Anticlockwise orders are different.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 </a:t>
                </a:r>
                <a:r>
                  <a:rPr lang="en-I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Clockwise and Anticlockwise orders are same.</a:t>
                </a:r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7:</a:t>
                </a:r>
                <a:r>
                  <a:rPr lang="en-IN" b="0" i="0" dirty="0">
                    <a:effectLst/>
                    <a:latin typeface="Minion Pro"/>
                  </a:rPr>
                  <a:t>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number of ways in which 10 beads can be arranged to form a necklace.?</a:t>
                </a:r>
              </a:p>
              <a:p>
                <a:pPr marL="0" indent="0">
                  <a:buNone/>
                </a:pPr>
                <a:r>
                  <a:rPr lang="en-IN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of ways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=181440</m:t>
                    </m:r>
                  </m:oMath>
                </a14:m>
                <a:endParaRPr lang="en-IN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F023A-FB0B-4B10-A749-8AEE3582A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295400"/>
                <a:ext cx="9486900" cy="4572000"/>
              </a:xfrm>
              <a:blipFill>
                <a:blip r:embed="rId2"/>
                <a:stretch>
                  <a:fillRect l="-707" t="-1200" r="-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B216-F1BF-442D-A36D-9952D315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6BE47-1DE6-4FC7-A6DE-248547599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609725"/>
                <a:ext cx="9753600" cy="42576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is defined as selection of r things that can be done out of total n things. This is denoted by</a:t>
                </a:r>
              </a:p>
              <a:p>
                <a:pPr marL="0" indent="0" algn="ctr">
                  <a:buNone/>
                </a:pP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IN" b="0" i="0" baseline="30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!)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8: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how many ways a committee, consisting of 5 men and 6 women can be formed from 8 men and 10 women?</a:t>
                </a:r>
              </a:p>
              <a:p>
                <a:pPr marL="0" indent="0">
                  <a:buNone/>
                </a:pPr>
                <a:r>
                  <a:rPr lang="en-IN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of ways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pPr marL="0" indent="0">
                  <a:buNone/>
                </a:pPr>
                <a:r>
                  <a:rPr lang="en-US" b="1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=11760</a:t>
                </a:r>
                <a:endParaRPr lang="en-IN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6BE47-1DE6-4FC7-A6DE-248547599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609725"/>
                <a:ext cx="9753600" cy="4257675"/>
              </a:xfrm>
              <a:blipFill>
                <a:blip r:embed="rId2"/>
                <a:stretch>
                  <a:fillRect l="-625" t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adf1a731234444a10d93a8f88f690ad4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3789905a13564f0899afef1983878d09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B54BCA-1EB2-417A-AA9F-904F2DB6CD92}"/>
</file>

<file path=customXml/itemProps2.xml><?xml version="1.0" encoding="utf-8"?>
<ds:datastoreItem xmlns:ds="http://schemas.openxmlformats.org/officeDocument/2006/customXml" ds:itemID="{78DCC50F-7836-4469-A023-8647F8250659}"/>
</file>

<file path=customXml/itemProps3.xml><?xml version="1.0" encoding="utf-8"?>
<ds:datastoreItem xmlns:ds="http://schemas.openxmlformats.org/officeDocument/2006/customXml" ds:itemID="{FF998C43-E737-4318-9BBD-9BC5566490E4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136</TotalTime>
  <Words>1324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Franklin Gothic Book</vt:lpstr>
      <vt:lpstr>Minion Pro</vt:lpstr>
      <vt:lpstr>Times New Roman</vt:lpstr>
      <vt:lpstr>Crop</vt:lpstr>
      <vt:lpstr>Permutation &amp; Combination</vt:lpstr>
      <vt:lpstr>Fundamental Principle of Counting Addition</vt:lpstr>
      <vt:lpstr>Fundamental Principle of Counting Multiplication</vt:lpstr>
      <vt:lpstr>Permutation</vt:lpstr>
      <vt:lpstr>PowerPoint Presentation</vt:lpstr>
      <vt:lpstr>PowerPoint Presentation</vt:lpstr>
      <vt:lpstr>PowerPoint Presentation</vt:lpstr>
      <vt:lpstr>Circular Permutation</vt:lpstr>
      <vt:lpstr>Combination</vt:lpstr>
      <vt:lpstr>PowerPoint Presentation</vt:lpstr>
      <vt:lpstr>Alternate Method</vt:lpstr>
      <vt:lpstr>Handshake Problem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SOBHAN</dc:creator>
  <cp:lastModifiedBy>Anuja P. Sobhan</cp:lastModifiedBy>
  <cp:revision>472</cp:revision>
  <dcterms:created xsi:type="dcterms:W3CDTF">2020-08-27T05:56:44Z</dcterms:created>
  <dcterms:modified xsi:type="dcterms:W3CDTF">2020-09-04T05:37:13Z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0x010100A249A3F505756643BAAF4005DE8F9755</vt:lpwstr>
  </property>
</Properties>
</file>