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91" r:id="rId3"/>
    <p:sldId id="257" r:id="rId4"/>
    <p:sldId id="258" r:id="rId5"/>
    <p:sldId id="259" r:id="rId6"/>
    <p:sldId id="262" r:id="rId7"/>
    <p:sldId id="261" r:id="rId8"/>
    <p:sldId id="264" r:id="rId9"/>
    <p:sldId id="265" r:id="rId10"/>
    <p:sldId id="267" r:id="rId11"/>
    <p:sldId id="283" r:id="rId12"/>
    <p:sldId id="271" r:id="rId13"/>
    <p:sldId id="272" r:id="rId14"/>
    <p:sldId id="282" r:id="rId15"/>
    <p:sldId id="270" r:id="rId16"/>
    <p:sldId id="284" r:id="rId17"/>
    <p:sldId id="274" r:id="rId18"/>
    <p:sldId id="285" r:id="rId19"/>
    <p:sldId id="275" r:id="rId20"/>
    <p:sldId id="276" r:id="rId21"/>
    <p:sldId id="288" r:id="rId22"/>
    <p:sldId id="277" r:id="rId23"/>
    <p:sldId id="289" r:id="rId24"/>
    <p:sldId id="290" r:id="rId25"/>
    <p:sldId id="286" r:id="rId26"/>
    <p:sldId id="280" r:id="rId27"/>
    <p:sldId id="287"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6ABD4-794A-4267-99A8-E19588341446}" type="datetimeFigureOut">
              <a:rPr lang="en-IN" smtClean="0"/>
              <a:t>06-09-2020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72A8E-9D13-4022-8298-66C1C31055BE}" type="slidenum">
              <a:rPr lang="en-IN" smtClean="0"/>
              <a:t>‹#›</a:t>
            </a:fld>
            <a:endParaRPr lang="en-IN"/>
          </a:p>
        </p:txBody>
      </p:sp>
    </p:spTree>
    <p:extLst>
      <p:ext uri="{BB962C8B-B14F-4D97-AF65-F5344CB8AC3E}">
        <p14:creationId xmlns:p14="http://schemas.microsoft.com/office/powerpoint/2010/main" val="68612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472A8E-9D13-4022-8298-66C1C31055BE}" type="slidenum">
              <a:rPr lang="en-IN" smtClean="0"/>
              <a:t>5</a:t>
            </a:fld>
            <a:endParaRPr lang="en-IN"/>
          </a:p>
        </p:txBody>
      </p:sp>
    </p:spTree>
    <p:extLst>
      <p:ext uri="{BB962C8B-B14F-4D97-AF65-F5344CB8AC3E}">
        <p14:creationId xmlns:p14="http://schemas.microsoft.com/office/powerpoint/2010/main" val="316717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472A8E-9D13-4022-8298-66C1C31055BE}" type="slidenum">
              <a:rPr lang="en-IN" smtClean="0"/>
              <a:t>11</a:t>
            </a:fld>
            <a:endParaRPr lang="en-IN"/>
          </a:p>
        </p:txBody>
      </p:sp>
    </p:spTree>
    <p:extLst>
      <p:ext uri="{BB962C8B-B14F-4D97-AF65-F5344CB8AC3E}">
        <p14:creationId xmlns:p14="http://schemas.microsoft.com/office/powerpoint/2010/main" val="277278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9D44EA-F558-40F1-91B0-6A45F95E4E93}" type="datetime1">
              <a:rPr lang="en-IN" smtClean="0"/>
              <a:t>06-09-2020</a:t>
            </a:fld>
            <a:endParaRPr lang="en-IN"/>
          </a:p>
        </p:txBody>
      </p:sp>
      <p:sp>
        <p:nvSpPr>
          <p:cNvPr id="5" name="Footer Placeholder 4"/>
          <p:cNvSpPr>
            <a:spLocks noGrp="1"/>
          </p:cNvSpPr>
          <p:nvPr>
            <p:ph type="ftr" sz="quarter" idx="11"/>
          </p:nvPr>
        </p:nvSpPr>
        <p:spPr/>
        <p:txBody>
          <a:bodyPr/>
          <a:lstStyle/>
          <a:p>
            <a:r>
              <a:rPr lang="en-IN"/>
              <a:t>CIR department, Amritapuri</a:t>
            </a:r>
          </a:p>
        </p:txBody>
      </p:sp>
      <p:sp>
        <p:nvSpPr>
          <p:cNvPr id="6" name="Slide Number Placeholder 5"/>
          <p:cNvSpPr>
            <a:spLocks noGrp="1"/>
          </p:cNvSpPr>
          <p:nvPr>
            <p:ph type="sldNum" sz="quarter" idx="12"/>
          </p:nvPr>
        </p:nvSpPr>
        <p:spPr/>
        <p:txBody>
          <a:bodyPr/>
          <a:lstStyle/>
          <a:p>
            <a:fld id="{1F2E1788-4116-4C90-A131-2BEC5595D5D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33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3FDC7-9D4D-41B7-9EB0-3B021C22C016}" type="datetime1">
              <a:rPr lang="en-IN" smtClean="0"/>
              <a:t>06-09-2020</a:t>
            </a:fld>
            <a:endParaRPr lang="en-IN"/>
          </a:p>
        </p:txBody>
      </p:sp>
      <p:sp>
        <p:nvSpPr>
          <p:cNvPr id="5" name="Footer Placeholder 4"/>
          <p:cNvSpPr>
            <a:spLocks noGrp="1"/>
          </p:cNvSpPr>
          <p:nvPr>
            <p:ph type="ftr" sz="quarter" idx="11"/>
          </p:nvPr>
        </p:nvSpPr>
        <p:spPr/>
        <p:txBody>
          <a:bodyPr/>
          <a:lstStyle/>
          <a:p>
            <a:r>
              <a:rPr lang="en-IN"/>
              <a:t>CIR department, Amritapuri</a:t>
            </a:r>
          </a:p>
        </p:txBody>
      </p:sp>
      <p:sp>
        <p:nvSpPr>
          <p:cNvPr id="6" name="Slide Number Placeholder 5"/>
          <p:cNvSpPr>
            <a:spLocks noGrp="1"/>
          </p:cNvSpPr>
          <p:nvPr>
            <p:ph type="sldNum" sz="quarter" idx="12"/>
          </p:nvPr>
        </p:nvSpPr>
        <p:spPr/>
        <p:txBody>
          <a:bodyPr/>
          <a:lstStyle/>
          <a:p>
            <a:fld id="{1F2E1788-4116-4C90-A131-2BEC5595D5D9}" type="slidenum">
              <a:rPr lang="en-IN" smtClean="0"/>
              <a:t>‹#›</a:t>
            </a:fld>
            <a:endParaRPr lang="en-IN"/>
          </a:p>
        </p:txBody>
      </p:sp>
    </p:spTree>
    <p:extLst>
      <p:ext uri="{BB962C8B-B14F-4D97-AF65-F5344CB8AC3E}">
        <p14:creationId xmlns:p14="http://schemas.microsoft.com/office/powerpoint/2010/main" val="419132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91F12-AB71-4EAF-9D63-F3EDE0488F3A}" type="datetime1">
              <a:rPr lang="en-IN" smtClean="0"/>
              <a:t>06-09-2020</a:t>
            </a:fld>
            <a:endParaRPr lang="en-IN"/>
          </a:p>
        </p:txBody>
      </p:sp>
      <p:sp>
        <p:nvSpPr>
          <p:cNvPr id="5" name="Footer Placeholder 4"/>
          <p:cNvSpPr>
            <a:spLocks noGrp="1"/>
          </p:cNvSpPr>
          <p:nvPr>
            <p:ph type="ftr" sz="quarter" idx="11"/>
          </p:nvPr>
        </p:nvSpPr>
        <p:spPr/>
        <p:txBody>
          <a:bodyPr/>
          <a:lstStyle/>
          <a:p>
            <a:r>
              <a:rPr lang="en-IN"/>
              <a:t>CIR department, Amritapuri</a:t>
            </a:r>
          </a:p>
        </p:txBody>
      </p:sp>
      <p:sp>
        <p:nvSpPr>
          <p:cNvPr id="6" name="Slide Number Placeholder 5"/>
          <p:cNvSpPr>
            <a:spLocks noGrp="1"/>
          </p:cNvSpPr>
          <p:nvPr>
            <p:ph type="sldNum" sz="quarter" idx="12"/>
          </p:nvPr>
        </p:nvSpPr>
        <p:spPr/>
        <p:txBody>
          <a:bodyPr/>
          <a:lstStyle/>
          <a:p>
            <a:fld id="{1F2E1788-4116-4C90-A131-2BEC5595D5D9}" type="slidenum">
              <a:rPr lang="en-IN" smtClean="0"/>
              <a:t>‹#›</a:t>
            </a:fld>
            <a:endParaRPr lang="en-IN"/>
          </a:p>
        </p:txBody>
      </p:sp>
    </p:spTree>
    <p:extLst>
      <p:ext uri="{BB962C8B-B14F-4D97-AF65-F5344CB8AC3E}">
        <p14:creationId xmlns:p14="http://schemas.microsoft.com/office/powerpoint/2010/main" val="427045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2DB7C-9C19-4DDB-A424-192B461B50AF}" type="datetime1">
              <a:rPr lang="en-IN" smtClean="0"/>
              <a:t>06-09-2020</a:t>
            </a:fld>
            <a:endParaRPr lang="en-IN"/>
          </a:p>
        </p:txBody>
      </p:sp>
      <p:sp>
        <p:nvSpPr>
          <p:cNvPr id="5" name="Footer Placeholder 4"/>
          <p:cNvSpPr>
            <a:spLocks noGrp="1"/>
          </p:cNvSpPr>
          <p:nvPr>
            <p:ph type="ftr" sz="quarter" idx="11"/>
          </p:nvPr>
        </p:nvSpPr>
        <p:spPr/>
        <p:txBody>
          <a:bodyPr/>
          <a:lstStyle/>
          <a:p>
            <a:r>
              <a:rPr lang="en-IN"/>
              <a:t>CIR department, Amritapuri</a:t>
            </a:r>
          </a:p>
        </p:txBody>
      </p:sp>
      <p:sp>
        <p:nvSpPr>
          <p:cNvPr id="6" name="Slide Number Placeholder 5"/>
          <p:cNvSpPr>
            <a:spLocks noGrp="1"/>
          </p:cNvSpPr>
          <p:nvPr>
            <p:ph type="sldNum" sz="quarter" idx="12"/>
          </p:nvPr>
        </p:nvSpPr>
        <p:spPr/>
        <p:txBody>
          <a:bodyPr/>
          <a:lstStyle/>
          <a:p>
            <a:fld id="{1F2E1788-4116-4C90-A131-2BEC5595D5D9}" type="slidenum">
              <a:rPr lang="en-IN" smtClean="0"/>
              <a:t>‹#›</a:t>
            </a:fld>
            <a:endParaRPr lang="en-IN"/>
          </a:p>
        </p:txBody>
      </p:sp>
    </p:spTree>
    <p:extLst>
      <p:ext uri="{BB962C8B-B14F-4D97-AF65-F5344CB8AC3E}">
        <p14:creationId xmlns:p14="http://schemas.microsoft.com/office/powerpoint/2010/main" val="93100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B0BEF3-390C-4F55-934F-D27F2C966C39}" type="datetime1">
              <a:rPr lang="en-IN" smtClean="0"/>
              <a:t>06-09-2020</a:t>
            </a:fld>
            <a:endParaRPr lang="en-IN"/>
          </a:p>
        </p:txBody>
      </p:sp>
      <p:sp>
        <p:nvSpPr>
          <p:cNvPr id="5" name="Footer Placeholder 4"/>
          <p:cNvSpPr>
            <a:spLocks noGrp="1"/>
          </p:cNvSpPr>
          <p:nvPr>
            <p:ph type="ftr" sz="quarter" idx="11"/>
          </p:nvPr>
        </p:nvSpPr>
        <p:spPr/>
        <p:txBody>
          <a:bodyPr/>
          <a:lstStyle/>
          <a:p>
            <a:r>
              <a:rPr lang="en-IN"/>
              <a:t>CIR department, Amritapuri</a:t>
            </a:r>
          </a:p>
        </p:txBody>
      </p:sp>
      <p:sp>
        <p:nvSpPr>
          <p:cNvPr id="6" name="Slide Number Placeholder 5"/>
          <p:cNvSpPr>
            <a:spLocks noGrp="1"/>
          </p:cNvSpPr>
          <p:nvPr>
            <p:ph type="sldNum" sz="quarter" idx="12"/>
          </p:nvPr>
        </p:nvSpPr>
        <p:spPr/>
        <p:txBody>
          <a:bodyPr/>
          <a:lstStyle/>
          <a:p>
            <a:fld id="{1F2E1788-4116-4C90-A131-2BEC5595D5D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20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3557FF-8BCC-4F21-B8FA-F2F333A28E5C}" type="datetime1">
              <a:rPr lang="en-IN" smtClean="0"/>
              <a:t>06-09-2020</a:t>
            </a:fld>
            <a:endParaRPr lang="en-IN"/>
          </a:p>
        </p:txBody>
      </p:sp>
      <p:sp>
        <p:nvSpPr>
          <p:cNvPr id="6" name="Footer Placeholder 5"/>
          <p:cNvSpPr>
            <a:spLocks noGrp="1"/>
          </p:cNvSpPr>
          <p:nvPr>
            <p:ph type="ftr" sz="quarter" idx="11"/>
          </p:nvPr>
        </p:nvSpPr>
        <p:spPr/>
        <p:txBody>
          <a:bodyPr/>
          <a:lstStyle/>
          <a:p>
            <a:r>
              <a:rPr lang="en-IN"/>
              <a:t>CIR department, Amritapuri</a:t>
            </a:r>
          </a:p>
        </p:txBody>
      </p:sp>
      <p:sp>
        <p:nvSpPr>
          <p:cNvPr id="7" name="Slide Number Placeholder 6"/>
          <p:cNvSpPr>
            <a:spLocks noGrp="1"/>
          </p:cNvSpPr>
          <p:nvPr>
            <p:ph type="sldNum" sz="quarter" idx="12"/>
          </p:nvPr>
        </p:nvSpPr>
        <p:spPr/>
        <p:txBody>
          <a:bodyPr/>
          <a:lstStyle/>
          <a:p>
            <a:fld id="{1F2E1788-4116-4C90-A131-2BEC5595D5D9}" type="slidenum">
              <a:rPr lang="en-IN" smtClean="0"/>
              <a:t>‹#›</a:t>
            </a:fld>
            <a:endParaRPr lang="en-IN"/>
          </a:p>
        </p:txBody>
      </p:sp>
    </p:spTree>
    <p:extLst>
      <p:ext uri="{BB962C8B-B14F-4D97-AF65-F5344CB8AC3E}">
        <p14:creationId xmlns:p14="http://schemas.microsoft.com/office/powerpoint/2010/main" val="218741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A8F5CA-7F63-4D69-985B-F0C55B5133B1}" type="datetime1">
              <a:rPr lang="en-IN" smtClean="0"/>
              <a:t>06-09-2020</a:t>
            </a:fld>
            <a:endParaRPr lang="en-IN"/>
          </a:p>
        </p:txBody>
      </p:sp>
      <p:sp>
        <p:nvSpPr>
          <p:cNvPr id="8" name="Footer Placeholder 7"/>
          <p:cNvSpPr>
            <a:spLocks noGrp="1"/>
          </p:cNvSpPr>
          <p:nvPr>
            <p:ph type="ftr" sz="quarter" idx="11"/>
          </p:nvPr>
        </p:nvSpPr>
        <p:spPr/>
        <p:txBody>
          <a:bodyPr/>
          <a:lstStyle/>
          <a:p>
            <a:r>
              <a:rPr lang="en-IN"/>
              <a:t>CIR department, Amritapuri</a:t>
            </a:r>
          </a:p>
        </p:txBody>
      </p:sp>
      <p:sp>
        <p:nvSpPr>
          <p:cNvPr id="9" name="Slide Number Placeholder 8"/>
          <p:cNvSpPr>
            <a:spLocks noGrp="1"/>
          </p:cNvSpPr>
          <p:nvPr>
            <p:ph type="sldNum" sz="quarter" idx="12"/>
          </p:nvPr>
        </p:nvSpPr>
        <p:spPr/>
        <p:txBody>
          <a:bodyPr/>
          <a:lstStyle/>
          <a:p>
            <a:fld id="{1F2E1788-4116-4C90-A131-2BEC5595D5D9}" type="slidenum">
              <a:rPr lang="en-IN" smtClean="0"/>
              <a:t>‹#›</a:t>
            </a:fld>
            <a:endParaRPr lang="en-IN"/>
          </a:p>
        </p:txBody>
      </p:sp>
    </p:spTree>
    <p:extLst>
      <p:ext uri="{BB962C8B-B14F-4D97-AF65-F5344CB8AC3E}">
        <p14:creationId xmlns:p14="http://schemas.microsoft.com/office/powerpoint/2010/main" val="323800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D70E74-7821-43A3-8310-6021C04FBFBB}" type="datetime1">
              <a:rPr lang="en-IN" smtClean="0"/>
              <a:t>06-09-2020</a:t>
            </a:fld>
            <a:endParaRPr lang="en-IN"/>
          </a:p>
        </p:txBody>
      </p:sp>
      <p:sp>
        <p:nvSpPr>
          <p:cNvPr id="4" name="Footer Placeholder 3"/>
          <p:cNvSpPr>
            <a:spLocks noGrp="1"/>
          </p:cNvSpPr>
          <p:nvPr>
            <p:ph type="ftr" sz="quarter" idx="11"/>
          </p:nvPr>
        </p:nvSpPr>
        <p:spPr/>
        <p:txBody>
          <a:bodyPr/>
          <a:lstStyle/>
          <a:p>
            <a:r>
              <a:rPr lang="en-IN"/>
              <a:t>CIR department, Amritapuri</a:t>
            </a:r>
          </a:p>
        </p:txBody>
      </p:sp>
      <p:sp>
        <p:nvSpPr>
          <p:cNvPr id="5" name="Slide Number Placeholder 4"/>
          <p:cNvSpPr>
            <a:spLocks noGrp="1"/>
          </p:cNvSpPr>
          <p:nvPr>
            <p:ph type="sldNum" sz="quarter" idx="12"/>
          </p:nvPr>
        </p:nvSpPr>
        <p:spPr/>
        <p:txBody>
          <a:bodyPr/>
          <a:lstStyle/>
          <a:p>
            <a:fld id="{1F2E1788-4116-4C90-A131-2BEC5595D5D9}" type="slidenum">
              <a:rPr lang="en-IN" smtClean="0"/>
              <a:t>‹#›</a:t>
            </a:fld>
            <a:endParaRPr lang="en-IN"/>
          </a:p>
        </p:txBody>
      </p:sp>
    </p:spTree>
    <p:extLst>
      <p:ext uri="{BB962C8B-B14F-4D97-AF65-F5344CB8AC3E}">
        <p14:creationId xmlns:p14="http://schemas.microsoft.com/office/powerpoint/2010/main" val="339765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B9B729-8D20-4300-9A40-E22480D12671}" type="datetime1">
              <a:rPr lang="en-IN" smtClean="0"/>
              <a:t>06-09-2020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CIR department, Amritapuri</a:t>
            </a:r>
          </a:p>
        </p:txBody>
      </p:sp>
      <p:sp>
        <p:nvSpPr>
          <p:cNvPr id="9" name="Slide Number Placeholder 8"/>
          <p:cNvSpPr>
            <a:spLocks noGrp="1"/>
          </p:cNvSpPr>
          <p:nvPr>
            <p:ph type="sldNum" sz="quarter" idx="12"/>
          </p:nvPr>
        </p:nvSpPr>
        <p:spPr/>
        <p:txBody>
          <a:bodyPr/>
          <a:lstStyle/>
          <a:p>
            <a:fld id="{1F2E1788-4116-4C90-A131-2BEC5595D5D9}" type="slidenum">
              <a:rPr lang="en-IN" smtClean="0"/>
              <a:t>‹#›</a:t>
            </a:fld>
            <a:endParaRPr lang="en-IN"/>
          </a:p>
        </p:txBody>
      </p:sp>
    </p:spTree>
    <p:extLst>
      <p:ext uri="{BB962C8B-B14F-4D97-AF65-F5344CB8AC3E}">
        <p14:creationId xmlns:p14="http://schemas.microsoft.com/office/powerpoint/2010/main" val="374784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258CA-7E4E-4466-8B9E-AA01228BCC4A}" type="datetime1">
              <a:rPr lang="en-IN" smtClean="0"/>
              <a:t>06-09-2020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CIR department, Amritapuri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2E1788-4116-4C90-A131-2BEC5595D5D9}" type="slidenum">
              <a:rPr lang="en-IN" smtClean="0"/>
              <a:t>‹#›</a:t>
            </a:fld>
            <a:endParaRPr lang="en-IN"/>
          </a:p>
        </p:txBody>
      </p:sp>
    </p:spTree>
    <p:extLst>
      <p:ext uri="{BB962C8B-B14F-4D97-AF65-F5344CB8AC3E}">
        <p14:creationId xmlns:p14="http://schemas.microsoft.com/office/powerpoint/2010/main" val="3014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C99F4-ED9C-4788-8C65-605ED3A196D1}" type="datetime1">
              <a:rPr lang="en-IN" smtClean="0"/>
              <a:t>06-09-2020</a:t>
            </a:fld>
            <a:endParaRPr lang="en-IN"/>
          </a:p>
        </p:txBody>
      </p:sp>
      <p:sp>
        <p:nvSpPr>
          <p:cNvPr id="6" name="Footer Placeholder 5"/>
          <p:cNvSpPr>
            <a:spLocks noGrp="1"/>
          </p:cNvSpPr>
          <p:nvPr>
            <p:ph type="ftr" sz="quarter" idx="11"/>
          </p:nvPr>
        </p:nvSpPr>
        <p:spPr/>
        <p:txBody>
          <a:bodyPr/>
          <a:lstStyle/>
          <a:p>
            <a:r>
              <a:rPr lang="en-IN"/>
              <a:t>CIR department, Amritapuri</a:t>
            </a:r>
          </a:p>
        </p:txBody>
      </p:sp>
      <p:sp>
        <p:nvSpPr>
          <p:cNvPr id="7" name="Slide Number Placeholder 6"/>
          <p:cNvSpPr>
            <a:spLocks noGrp="1"/>
          </p:cNvSpPr>
          <p:nvPr>
            <p:ph type="sldNum" sz="quarter" idx="12"/>
          </p:nvPr>
        </p:nvSpPr>
        <p:spPr/>
        <p:txBody>
          <a:bodyPr/>
          <a:lstStyle/>
          <a:p>
            <a:fld id="{1F2E1788-4116-4C90-A131-2BEC5595D5D9}" type="slidenum">
              <a:rPr lang="en-IN" smtClean="0"/>
              <a:t>‹#›</a:t>
            </a:fld>
            <a:endParaRPr lang="en-IN"/>
          </a:p>
        </p:txBody>
      </p:sp>
    </p:spTree>
    <p:extLst>
      <p:ext uri="{BB962C8B-B14F-4D97-AF65-F5344CB8AC3E}">
        <p14:creationId xmlns:p14="http://schemas.microsoft.com/office/powerpoint/2010/main" val="119594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5C20F7-3095-4E15-91A4-EE1CB8E99588}" type="datetime1">
              <a:rPr lang="en-IN" smtClean="0"/>
              <a:t>06-09-2020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CIR department, Amritapuri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2E1788-4116-4C90-A131-2BEC5595D5D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175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E4182-04A5-452D-BE43-752F1B736B72}"/>
              </a:ext>
            </a:extLst>
          </p:cNvPr>
          <p:cNvSpPr>
            <a:spLocks noGrp="1"/>
          </p:cNvSpPr>
          <p:nvPr>
            <p:ph type="ctrTitle"/>
          </p:nvPr>
        </p:nvSpPr>
        <p:spPr>
          <a:xfrm>
            <a:off x="6730000" y="639097"/>
            <a:ext cx="4813072" cy="3686015"/>
          </a:xfrm>
        </p:spPr>
        <p:txBody>
          <a:bodyPr vert="horz" lIns="91440" tIns="45720" rIns="91440" bIns="45720" rtlCol="0">
            <a:normAutofit/>
          </a:bodyPr>
          <a:lstStyle/>
          <a:p>
            <a:r>
              <a:rPr lang="en-US" sz="6200"/>
              <a:t>Permutations &amp; Combinations</a:t>
            </a:r>
          </a:p>
        </p:txBody>
      </p:sp>
      <p:pic>
        <p:nvPicPr>
          <p:cNvPr id="43" name="Picture 42" descr="A picture containing drawing&#10;&#10;Description automatically generated">
            <a:extLst>
              <a:ext uri="{FF2B5EF4-FFF2-40B4-BE49-F238E27FC236}">
                <a16:creationId xmlns:a16="http://schemas.microsoft.com/office/drawing/2014/main" id="{D6D5D5C5-CEE1-425E-B40E-87C5F51EB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467111"/>
            <a:ext cx="5462001" cy="3400095"/>
          </a:xfrm>
          <a:prstGeom prst="rect">
            <a:avLst/>
          </a:prstGeom>
        </p:spPr>
      </p:pic>
      <p:cxnSp>
        <p:nvCxnSpPr>
          <p:cNvPr id="71" name="Straight Connector 70">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Date Placeholder 2">
            <a:extLst>
              <a:ext uri="{FF2B5EF4-FFF2-40B4-BE49-F238E27FC236}">
                <a16:creationId xmlns:a16="http://schemas.microsoft.com/office/drawing/2014/main" id="{76729E04-6678-40B2-A2B3-CB3AF79C4C24}"/>
              </a:ext>
            </a:extLst>
          </p:cNvPr>
          <p:cNvSpPr>
            <a:spLocks noGrp="1"/>
          </p:cNvSpPr>
          <p:nvPr>
            <p:ph type="dt" sz="half" idx="10"/>
          </p:nvPr>
        </p:nvSpPr>
        <p:spPr>
          <a:xfrm>
            <a:off x="1097280" y="6459785"/>
            <a:ext cx="2472271" cy="365125"/>
          </a:xfrm>
        </p:spPr>
        <p:txBody>
          <a:bodyPr vert="horz" lIns="91440" tIns="45720" rIns="91440" bIns="45720" rtlCol="0">
            <a:normAutofit/>
          </a:bodyPr>
          <a:lstStyle/>
          <a:p>
            <a:pPr defTabSz="914400">
              <a:spcAft>
                <a:spcPts val="600"/>
              </a:spcAft>
            </a:pPr>
            <a:fld id="{D52997FF-EB20-4AC7-B318-26FCBB36D538}" type="datetime1">
              <a:rPr lang="en-US" smtClean="0"/>
              <a:pPr defTabSz="914400">
                <a:spcAft>
                  <a:spcPts val="600"/>
                </a:spcAft>
              </a:pPr>
              <a:t>9/6/2020</a:t>
            </a:fld>
            <a:endParaRPr lang="en-US"/>
          </a:p>
        </p:txBody>
      </p:sp>
      <p:sp>
        <p:nvSpPr>
          <p:cNvPr id="4" name="Footer Placeholder 3">
            <a:extLst>
              <a:ext uri="{FF2B5EF4-FFF2-40B4-BE49-F238E27FC236}">
                <a16:creationId xmlns:a16="http://schemas.microsoft.com/office/drawing/2014/main" id="{0FD994A7-6F4D-4273-86AC-6FE65FC6D43D}"/>
              </a:ext>
            </a:extLst>
          </p:cNvPr>
          <p:cNvSpPr>
            <a:spLocks noGrp="1"/>
          </p:cNvSpPr>
          <p:nvPr>
            <p:ph type="ftr" sz="quarter" idx="11"/>
          </p:nvPr>
        </p:nvSpPr>
        <p:spPr>
          <a:xfrm>
            <a:off x="3686185" y="6459785"/>
            <a:ext cx="4822804" cy="365125"/>
          </a:xfrm>
        </p:spPr>
        <p:txBody>
          <a:bodyPr vert="horz" lIns="91440" tIns="45720" rIns="91440" bIns="45720" rtlCol="0">
            <a:normAutofit/>
          </a:bodyPr>
          <a:lstStyle/>
          <a:p>
            <a:pPr defTabSz="914400">
              <a:spcAft>
                <a:spcPts val="600"/>
              </a:spcAft>
            </a:pPr>
            <a:r>
              <a:rPr lang="en-US" kern="1200" cap="all" baseline="0">
                <a:latin typeface="+mn-lt"/>
                <a:ea typeface="+mn-ea"/>
                <a:cs typeface="+mn-cs"/>
              </a:rPr>
              <a:t>CIR department, Amritapuri</a:t>
            </a:r>
          </a:p>
        </p:txBody>
      </p:sp>
      <p:sp>
        <p:nvSpPr>
          <p:cNvPr id="5" name="Slide Number Placeholder 4">
            <a:extLst>
              <a:ext uri="{FF2B5EF4-FFF2-40B4-BE49-F238E27FC236}">
                <a16:creationId xmlns:a16="http://schemas.microsoft.com/office/drawing/2014/main" id="{988AD40C-216A-426C-BE0E-56D906259477}"/>
              </a:ext>
            </a:extLst>
          </p:cNvPr>
          <p:cNvSpPr>
            <a:spLocks noGrp="1"/>
          </p:cNvSpPr>
          <p:nvPr>
            <p:ph type="sldNum" sz="quarter" idx="12"/>
          </p:nvPr>
        </p:nvSpPr>
        <p:spPr>
          <a:xfrm>
            <a:off x="9900458" y="6459785"/>
            <a:ext cx="1312025" cy="365125"/>
          </a:xfrm>
        </p:spPr>
        <p:txBody>
          <a:bodyPr vert="horz" lIns="91440" tIns="45720" rIns="91440" bIns="45720" rtlCol="0">
            <a:normAutofit/>
          </a:bodyPr>
          <a:lstStyle/>
          <a:p>
            <a:pPr defTabSz="914400">
              <a:spcAft>
                <a:spcPts val="600"/>
              </a:spcAft>
            </a:pPr>
            <a:fld id="{1F2E1788-4116-4C90-A131-2BEC5595D5D9}" type="slidenum">
              <a:rPr lang="en-US" smtClean="0"/>
              <a:pPr defTabSz="914400">
                <a:spcAft>
                  <a:spcPts val="600"/>
                </a:spcAft>
              </a:pPr>
              <a:t>1</a:t>
            </a:fld>
            <a:endParaRPr lang="en-US"/>
          </a:p>
        </p:txBody>
      </p:sp>
    </p:spTree>
    <p:extLst>
      <p:ext uri="{BB962C8B-B14F-4D97-AF65-F5344CB8AC3E}">
        <p14:creationId xmlns:p14="http://schemas.microsoft.com/office/powerpoint/2010/main" val="133096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Geometrical Arrangements </a:t>
            </a:r>
            <a:br>
              <a:rPr lang="en-IN" sz="3600" dirty="0">
                <a:solidFill>
                  <a:srgbClr val="FFFFFF"/>
                </a:solidFill>
              </a:rPr>
            </a:br>
            <a:br>
              <a:rPr lang="en-IN" sz="3600" dirty="0">
                <a:solidFill>
                  <a:srgbClr val="FFFFFF"/>
                </a:solidFill>
              </a:rPr>
            </a:br>
            <a:r>
              <a:rPr lang="en-IN" sz="3600" i="1" dirty="0">
                <a:solidFill>
                  <a:srgbClr val="FFFFFF"/>
                </a:solidFill>
              </a:rPr>
              <a:t>Circular Arrangements</a:t>
            </a:r>
            <a:br>
              <a:rPr lang="en-IN" sz="3600" i="1" dirty="0">
                <a:solidFill>
                  <a:srgbClr val="FFFFFF"/>
                </a:solidFill>
              </a:rPr>
            </a:br>
            <a:br>
              <a:rPr lang="en-IN" sz="3600" dirty="0">
                <a:solidFill>
                  <a:srgbClr val="FFFFFF"/>
                </a:solidFill>
              </a:rPr>
            </a:br>
            <a:br>
              <a:rPr lang="en-US" sz="3600" i="1" dirty="0">
                <a:latin typeface="Times New Roman" panose="02020603050405020304" pitchFamily="18" charset="0"/>
                <a:cs typeface="Times New Roman" panose="02020603050405020304" pitchFamily="18" charset="0"/>
              </a:rPr>
            </a:br>
            <a:endParaRPr lang="en-IN" sz="3600" dirty="0">
              <a:solidFill>
                <a:srgbClr val="FFFFFF"/>
              </a:solidFill>
            </a:endParaRPr>
          </a:p>
        </p:txBody>
      </p:sp>
      <p:sp>
        <p:nvSpPr>
          <p:cNvPr id="2" name="Date Placeholder 1">
            <a:extLst>
              <a:ext uri="{FF2B5EF4-FFF2-40B4-BE49-F238E27FC236}">
                <a16:creationId xmlns:a16="http://schemas.microsoft.com/office/drawing/2014/main" id="{26D1EA83-4BDD-42F6-B19E-A1E9DCBDC6D5}"/>
              </a:ext>
            </a:extLst>
          </p:cNvPr>
          <p:cNvSpPr>
            <a:spLocks noGrp="1"/>
          </p:cNvSpPr>
          <p:nvPr>
            <p:ph type="dt" sz="half" idx="10"/>
          </p:nvPr>
        </p:nvSpPr>
        <p:spPr>
          <a:xfrm>
            <a:off x="492370" y="6459785"/>
            <a:ext cx="1735371" cy="365125"/>
          </a:xfrm>
        </p:spPr>
        <p:txBody>
          <a:bodyPr>
            <a:normAutofit/>
          </a:bodyPr>
          <a:lstStyle/>
          <a:p>
            <a:pPr>
              <a:spcAft>
                <a:spcPts val="600"/>
              </a:spcAft>
            </a:pPr>
            <a:fld id="{B88DB501-49BE-47F5-A47B-CB3EC004597A}"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7" y="780487"/>
                <a:ext cx="6957613" cy="5646208"/>
              </a:xfrm>
            </p:spPr>
            <p:txBody>
              <a:bodyPr anchor="t">
                <a:normAutofit/>
              </a:bodyPr>
              <a:lstStyle/>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Number of circular permutations of n things all taken at a time = (n – 1)! </a:t>
                </a:r>
              </a:p>
              <a:p>
                <a:pPr>
                  <a:lnSpc>
                    <a:spcPct val="16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Number of circular permutations of n different things taking r at a time is = </a:t>
                </a:r>
                <a14:m>
                  <m:oMath xmlns:m="http://schemas.openxmlformats.org/officeDocument/2006/math">
                    <m:sSub>
                      <m:sSubPr>
                        <m:ctrlPr>
                          <a:rPr lang="pt-BR" sz="2200" i="1" smtClean="0">
                            <a:latin typeface="Cambria Math" panose="02040503050406030204" pitchFamily="18" charset="0"/>
                          </a:rPr>
                        </m:ctrlPr>
                      </m:sSubPr>
                      <m:e>
                        <m:r>
                          <a:rPr lang="pt-BR" sz="2200" i="1">
                            <a:latin typeface="Cambria Math" panose="02040503050406030204" pitchFamily="18" charset="0"/>
                          </a:rPr>
                          <m:t>𝑛</m:t>
                        </m:r>
                      </m:e>
                      <m:sub>
                        <m:r>
                          <a:rPr lang="pt-BR" sz="2200" i="1">
                            <a:latin typeface="Cambria Math" panose="02040503050406030204" pitchFamily="18" charset="0"/>
                          </a:rPr>
                          <m:t>𝐶</m:t>
                        </m:r>
                        <m:r>
                          <a:rPr lang="en-IN" sz="2200" b="0" i="1" smtClean="0">
                            <a:latin typeface="Cambria Math" panose="02040503050406030204" pitchFamily="18" charset="0"/>
                          </a:rPr>
                          <m:t>𝑟</m:t>
                        </m:r>
                      </m:sub>
                    </m:sSub>
                    <m:r>
                      <a:rPr lang="pt-BR" sz="2200" i="1">
                        <a:latin typeface="Cambria Math" panose="02040503050406030204" pitchFamily="18" charset="0"/>
                      </a:rPr>
                      <m:t>×</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𝑟</m:t>
                        </m:r>
                        <m:r>
                          <a:rPr lang="en-IN" sz="2200" b="0" i="1" smtClean="0">
                            <a:latin typeface="Cambria Math" panose="02040503050406030204" pitchFamily="18" charset="0"/>
                          </a:rPr>
                          <m:t>−1</m:t>
                        </m:r>
                      </m:e>
                    </m:d>
                    <m:r>
                      <a:rPr lang="en-IN" sz="2200" b="0" i="1" smtClean="0">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f>
                      <m:fPr>
                        <m:ctrlPr>
                          <a:rPr lang="pt-BR" sz="2200" i="1">
                            <a:latin typeface="Cambria Math" panose="02040503050406030204" pitchFamily="18" charset="0"/>
                            <a:cs typeface="Times New Roman" panose="02020603050405020304" pitchFamily="18" charset="0"/>
                          </a:rPr>
                        </m:ctrlPr>
                      </m:fPr>
                      <m:num>
                        <m:r>
                          <m:rPr>
                            <m:nor/>
                          </m:rPr>
                          <a:rPr lang="en-IN" sz="2200" baseline="30000" dirty="0" smtClean="0">
                            <a:latin typeface="Times New Roman" panose="02020603050405020304" pitchFamily="18" charset="0"/>
                            <a:cs typeface="Times New Roman" panose="02020603050405020304" pitchFamily="18" charset="0"/>
                          </a:rPr>
                          <m:t>n</m:t>
                        </m:r>
                        <m:r>
                          <m:rPr>
                            <m:nor/>
                          </m:rPr>
                          <a:rPr lang="en-IN" sz="2200" dirty="0" smtClean="0">
                            <a:latin typeface="Times New Roman" panose="02020603050405020304" pitchFamily="18" charset="0"/>
                            <a:cs typeface="Times New Roman" panose="02020603050405020304" pitchFamily="18" charset="0"/>
                          </a:rPr>
                          <m:t>P</m:t>
                        </m:r>
                        <m:r>
                          <m:rPr>
                            <m:nor/>
                          </m:rPr>
                          <a:rPr lang="en-IN" sz="2200" baseline="-25000" dirty="0" smtClean="0">
                            <a:latin typeface="Times New Roman" panose="02020603050405020304" pitchFamily="18" charset="0"/>
                            <a:cs typeface="Times New Roman" panose="02020603050405020304" pitchFamily="18" charset="0"/>
                          </a:rPr>
                          <m:t>r</m:t>
                        </m:r>
                      </m:num>
                      <m:den>
                        <m:r>
                          <a:rPr lang="en-IN" sz="2200" b="0" i="1" smtClean="0">
                            <a:latin typeface="Cambria Math" panose="02040503050406030204" pitchFamily="18" charset="0"/>
                            <a:cs typeface="Times New Roman" panose="02020603050405020304" pitchFamily="18" charset="0"/>
                          </a:rPr>
                          <m:t>𝑟</m:t>
                        </m:r>
                        <m:r>
                          <a:rPr lang="en-IN" sz="2200" i="1" smtClean="0">
                            <a:latin typeface="Cambria Math" panose="02040503050406030204" pitchFamily="18" charset="0"/>
                            <a:cs typeface="Times New Roman" panose="02020603050405020304" pitchFamily="18" charset="0"/>
                          </a:rPr>
                          <m:t> </m:t>
                        </m:r>
                      </m:den>
                    </m:f>
                    <m:r>
                      <a:rPr lang="en-IN" sz="2200" b="0" i="0"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considering clockwise and anticlockwise as distinct different.</a:t>
                </a:r>
              </a:p>
              <a:p>
                <a:pPr>
                  <a:lnSpc>
                    <a:spcPct val="16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we consider clockwise and anticlockwise as same, then it is  </a:t>
                </a:r>
                <a14:m>
                  <m:oMath xmlns:m="http://schemas.openxmlformats.org/officeDocument/2006/math">
                    <m:f>
                      <m:fPr>
                        <m:ctrlPr>
                          <a:rPr lang="pt-BR" sz="2200" i="1">
                            <a:latin typeface="Cambria Math" panose="02040503050406030204" pitchFamily="18" charset="0"/>
                            <a:cs typeface="Times New Roman" panose="02020603050405020304" pitchFamily="18" charset="0"/>
                          </a:rPr>
                        </m:ctrlPr>
                      </m:fPr>
                      <m:num>
                        <m:r>
                          <m:rPr>
                            <m:nor/>
                          </m:rPr>
                          <a:rPr lang="en-IN" sz="2200" b="0" i="0" dirty="0" smtClean="0">
                            <a:latin typeface="Times New Roman" panose="02020603050405020304" pitchFamily="18" charset="0"/>
                            <a:cs typeface="Times New Roman" panose="02020603050405020304" pitchFamily="18" charset="0"/>
                          </a:rPr>
                          <m:t>(</m:t>
                        </m:r>
                        <m:r>
                          <m:rPr>
                            <m:nor/>
                          </m:rPr>
                          <a:rPr lang="en-IN" sz="2200" b="0" i="0" dirty="0" smtClean="0">
                            <a:latin typeface="Times New Roman" panose="02020603050405020304" pitchFamily="18" charset="0"/>
                            <a:cs typeface="Times New Roman" panose="02020603050405020304" pitchFamily="18" charset="0"/>
                          </a:rPr>
                          <m:t>n</m:t>
                        </m:r>
                        <m:r>
                          <m:rPr>
                            <m:nor/>
                          </m:rPr>
                          <a:rPr lang="en-IN" sz="2200" b="0" i="0" dirty="0" smtClean="0">
                            <a:latin typeface="Times New Roman" panose="02020603050405020304" pitchFamily="18" charset="0"/>
                            <a:cs typeface="Times New Roman" panose="02020603050405020304" pitchFamily="18" charset="0"/>
                          </a:rPr>
                          <m:t>−1)!</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&amp; </a:t>
                </a:r>
                <a14:m>
                  <m:oMath xmlns:m="http://schemas.openxmlformats.org/officeDocument/2006/math">
                    <m:f>
                      <m:fPr>
                        <m:ctrlPr>
                          <a:rPr lang="pt-BR" sz="2200" i="1">
                            <a:latin typeface="Cambria Math" panose="02040503050406030204" pitchFamily="18" charset="0"/>
                            <a:cs typeface="Times New Roman" panose="02020603050405020304" pitchFamily="18" charset="0"/>
                          </a:rPr>
                        </m:ctrlPr>
                      </m:fPr>
                      <m:num>
                        <m:r>
                          <m:rPr>
                            <m:nor/>
                          </m:rPr>
                          <a:rPr lang="en-IN" sz="2200" baseline="30000" dirty="0">
                            <a:latin typeface="Times New Roman" panose="02020603050405020304" pitchFamily="18" charset="0"/>
                            <a:cs typeface="Times New Roman" panose="02020603050405020304" pitchFamily="18" charset="0"/>
                          </a:rPr>
                          <m:t>n</m:t>
                        </m:r>
                        <m:r>
                          <m:rPr>
                            <m:nor/>
                          </m:rPr>
                          <a:rPr lang="en-IN" sz="2200" dirty="0">
                            <a:latin typeface="Times New Roman" panose="02020603050405020304" pitchFamily="18" charset="0"/>
                            <a:cs typeface="Times New Roman" panose="02020603050405020304" pitchFamily="18" charset="0"/>
                          </a:rPr>
                          <m:t>P</m:t>
                        </m:r>
                        <m:r>
                          <m:rPr>
                            <m:nor/>
                          </m:rPr>
                          <a:rPr lang="en-IN" sz="2200" baseline="-25000" dirty="0">
                            <a:latin typeface="Times New Roman" panose="02020603050405020304" pitchFamily="18" charset="0"/>
                            <a:cs typeface="Times New Roman" panose="02020603050405020304" pitchFamily="18" charset="0"/>
                          </a:rPr>
                          <m:t>r</m:t>
                        </m:r>
                      </m:num>
                      <m:den>
                        <m:r>
                          <a:rPr lang="en-IN" sz="2200" b="0" i="1" smtClean="0">
                            <a:latin typeface="Cambria Math" panose="02040503050406030204" pitchFamily="18" charset="0"/>
                            <a:cs typeface="Times New Roman" panose="02020603050405020304" pitchFamily="18" charset="0"/>
                          </a:rPr>
                          <m:t>2</m:t>
                        </m:r>
                        <m:r>
                          <a:rPr lang="en-IN" sz="2200" b="0" i="1" smtClean="0">
                            <a:latin typeface="Cambria Math" panose="02040503050406030204" pitchFamily="18" charset="0"/>
                            <a:cs typeface="Times New Roman" panose="02020603050405020304" pitchFamily="18" charset="0"/>
                          </a:rPr>
                          <m:t>𝑟</m:t>
                        </m:r>
                      </m:den>
                    </m:f>
                  </m:oMath>
                </a14:m>
                <a:r>
                  <a:rPr lang="en-US" sz="2200" dirty="0">
                    <a:latin typeface="Times New Roman" panose="02020603050405020304" pitchFamily="18" charset="0"/>
                    <a:cs typeface="Times New Roman" panose="02020603050405020304" pitchFamily="18" charset="0"/>
                  </a:rPr>
                  <a:t> respectively. </a:t>
                </a:r>
              </a:p>
              <a:p>
                <a:pPr marL="0" indent="0">
                  <a:lnSpc>
                    <a:spcPct val="160000"/>
                  </a:lnSpc>
                  <a:buNone/>
                </a:pPr>
                <a:r>
                  <a:rPr lang="en-US" sz="2200" dirty="0">
                    <a:latin typeface="Times New Roman" panose="02020603050405020304" pitchFamily="18" charset="0"/>
                    <a:cs typeface="Times New Roman" panose="02020603050405020304" pitchFamily="18" charset="0"/>
                  </a:rPr>
                  <a:t>    E.g. Necklace or garland etc.</a:t>
                </a:r>
                <a:endParaRPr lang="en-IN" sz="2200" dirty="0">
                  <a:latin typeface="Times New Roman" panose="02020603050405020304" pitchFamily="18" charset="0"/>
                  <a:cs typeface="Times New Roman" panose="02020603050405020304" pitchFamily="18" charset="0"/>
                </a:endParaRPr>
              </a:p>
              <a:p>
                <a:pPr marL="514350" indent="-514350">
                  <a:buFont typeface="+mj-lt"/>
                  <a:buAutoNum type="arabicPeriod" startAt="4"/>
                </a:pP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IN" sz="1400"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IN" sz="1400"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IN"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4742017" y="780487"/>
                <a:ext cx="6957613" cy="5646208"/>
              </a:xfrm>
              <a:blipFill>
                <a:blip r:embed="rId2"/>
                <a:stretch>
                  <a:fillRect l="-2279" r="-2279"/>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53A4A03D-2D9E-4D5A-94CB-4D5658EEF7D5}"/>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34ED5206-BBAD-4A5C-B7E1-C65C31B3748E}"/>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10</a:t>
            </a:fld>
            <a:endParaRPr lang="en-IN">
              <a:solidFill>
                <a:schemeClr val="tx2"/>
              </a:solidFill>
            </a:endParaRPr>
          </a:p>
        </p:txBody>
      </p:sp>
      <p:sp>
        <p:nvSpPr>
          <p:cNvPr id="14" name="Oval 13">
            <a:extLst>
              <a:ext uri="{FF2B5EF4-FFF2-40B4-BE49-F238E27FC236}">
                <a16:creationId xmlns:a16="http://schemas.microsoft.com/office/drawing/2014/main" id="{7A1F83D3-04CF-45BE-B549-6F7E4E53DA9A}"/>
              </a:ext>
            </a:extLst>
          </p:cNvPr>
          <p:cNvSpPr/>
          <p:nvPr/>
        </p:nvSpPr>
        <p:spPr>
          <a:xfrm>
            <a:off x="9210623" y="4811420"/>
            <a:ext cx="1273126" cy="126609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783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Geometrical Arrangements </a:t>
            </a:r>
            <a:br>
              <a:rPr lang="en-IN" sz="3600" dirty="0">
                <a:solidFill>
                  <a:srgbClr val="FFFFFF"/>
                </a:solidFill>
              </a:rPr>
            </a:br>
            <a:br>
              <a:rPr lang="en-IN" sz="3600" dirty="0">
                <a:solidFill>
                  <a:srgbClr val="FFFFFF"/>
                </a:solidFill>
              </a:rPr>
            </a:br>
            <a:r>
              <a:rPr lang="en-IN" sz="3600" i="1" dirty="0">
                <a:solidFill>
                  <a:srgbClr val="FFFFFF"/>
                </a:solidFill>
              </a:rPr>
              <a:t>Arrangement around a regular polygon</a:t>
            </a:r>
          </a:p>
        </p:txBody>
      </p:sp>
      <p:sp>
        <p:nvSpPr>
          <p:cNvPr id="2" name="Date Placeholder 1">
            <a:extLst>
              <a:ext uri="{FF2B5EF4-FFF2-40B4-BE49-F238E27FC236}">
                <a16:creationId xmlns:a16="http://schemas.microsoft.com/office/drawing/2014/main" id="{26D1EA83-4BDD-42F6-B19E-A1E9DCBDC6D5}"/>
              </a:ext>
            </a:extLst>
          </p:cNvPr>
          <p:cNvSpPr>
            <a:spLocks noGrp="1"/>
          </p:cNvSpPr>
          <p:nvPr>
            <p:ph type="dt" sz="half" idx="10"/>
          </p:nvPr>
        </p:nvSpPr>
        <p:spPr>
          <a:xfrm>
            <a:off x="492370" y="6459785"/>
            <a:ext cx="1735371" cy="365125"/>
          </a:xfrm>
        </p:spPr>
        <p:txBody>
          <a:bodyPr>
            <a:normAutofit/>
          </a:bodyPr>
          <a:lstStyle/>
          <a:p>
            <a:pPr>
              <a:spcAft>
                <a:spcPts val="600"/>
              </a:spcAft>
            </a:pPr>
            <a:fld id="{B88DB501-49BE-47F5-A47B-CB3EC004597A}"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7" y="780487"/>
                <a:ext cx="6413663" cy="5646208"/>
              </a:xfrm>
            </p:spPr>
            <p:txBody>
              <a:bodyPr anchor="t">
                <a:normAutofit/>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If </a:t>
                </a:r>
                <a14:m>
                  <m:oMath xmlns:m="http://schemas.openxmlformats.org/officeDocument/2006/math">
                    <m:r>
                      <a:rPr lang="en-IN" sz="2200" b="0" i="1" smtClean="0">
                        <a:latin typeface="Cambria Math" panose="02040503050406030204" pitchFamily="18" charset="0"/>
                        <a:cs typeface="Times New Roman" panose="02020603050405020304" pitchFamily="18" charset="0"/>
                      </a:rPr>
                      <m:t>𝑁</m:t>
                    </m:r>
                  </m:oMath>
                </a14:m>
                <a:r>
                  <a:rPr lang="en-US" sz="2200" dirty="0">
                    <a:latin typeface="Times New Roman" panose="02020603050405020304" pitchFamily="18" charset="0"/>
                    <a:cs typeface="Times New Roman" panose="02020603050405020304" pitchFamily="18" charset="0"/>
                  </a:rPr>
                  <a:t> people are to arranged around a</a:t>
                </a:r>
                <a:r>
                  <a:rPr lang="en-IN" sz="2200" dirty="0">
                    <a:cs typeface="Times New Roman" panose="02020603050405020304" pitchFamily="18" charset="0"/>
                  </a:rPr>
                  <a:t> </a:t>
                </a:r>
                <a14:m>
                  <m:oMath xmlns:m="http://schemas.openxmlformats.org/officeDocument/2006/math">
                    <m:r>
                      <a:rPr lang="en-IN" sz="2200" b="0" i="1" smtClean="0">
                        <a:latin typeface="Cambria Math" panose="02040503050406030204" pitchFamily="18" charset="0"/>
                        <a:cs typeface="Times New Roman" panose="02020603050405020304" pitchFamily="18" charset="0"/>
                      </a:rPr>
                      <m:t>𝐾</m:t>
                    </m:r>
                  </m:oMath>
                </a14:m>
                <a:r>
                  <a:rPr lang="en-US" sz="2200" dirty="0">
                    <a:latin typeface="Times New Roman" panose="02020603050405020304" pitchFamily="18" charset="0"/>
                    <a:cs typeface="Times New Roman" panose="02020603050405020304" pitchFamily="18" charset="0"/>
                  </a:rPr>
                  <a:t>sided regular polygon, such that each side of that polygon contains same number of people, then the number of arrangements will be </a:t>
                </a:r>
                <a14:m>
                  <m:oMath xmlns:m="http://schemas.openxmlformats.org/officeDocument/2006/math">
                    <m:f>
                      <m:fPr>
                        <m:ctrlPr>
                          <a:rPr lang="en-US" sz="2200" i="1">
                            <a:latin typeface="Cambria Math" panose="02040503050406030204" pitchFamily="18" charset="0"/>
                            <a:cs typeface="Times New Roman" panose="02020603050405020304" pitchFamily="18" charset="0"/>
                          </a:rPr>
                        </m:ctrlPr>
                      </m:fPr>
                      <m:num>
                        <m:r>
                          <a:rPr lang="en-IN" sz="2200" i="1">
                            <a:latin typeface="Cambria Math" panose="02040503050406030204" pitchFamily="18" charset="0"/>
                            <a:cs typeface="Times New Roman" panose="02020603050405020304" pitchFamily="18" charset="0"/>
                          </a:rPr>
                          <m:t>𝑁</m:t>
                        </m:r>
                      </m:num>
                      <m:den>
                        <m:r>
                          <a:rPr lang="en-IN" sz="2200" i="1">
                            <a:latin typeface="Cambria Math" panose="02040503050406030204" pitchFamily="18" charset="0"/>
                            <a:cs typeface="Times New Roman" panose="02020603050405020304" pitchFamily="18" charset="0"/>
                          </a:rPr>
                          <m:t>𝐾</m:t>
                        </m:r>
                      </m:den>
                    </m:f>
                    <m:r>
                      <a:rPr lang="en-IN" sz="2200" b="0" i="0" smtClean="0">
                        <a:latin typeface="Cambria Math" panose="02040503050406030204" pitchFamily="18" charset="0"/>
                        <a:cs typeface="Times New Roman" panose="02020603050405020304" pitchFamily="18" charset="0"/>
                      </a:rPr>
                      <m:t> </m:t>
                    </m:r>
                    <m:r>
                      <a:rPr lang="en-IN" sz="2200" b="0" i="1" smtClean="0">
                        <a:latin typeface="Cambria Math" panose="02040503050406030204" pitchFamily="18" charset="0"/>
                        <a:cs typeface="Times New Roman" panose="02020603050405020304" pitchFamily="18" charset="0"/>
                      </a:rPr>
                      <m:t>×</m:t>
                    </m:r>
                    <m:d>
                      <m:dPr>
                        <m:ctrlPr>
                          <a:rPr lang="en-IN" sz="2200" b="0" i="1" smtClean="0">
                            <a:latin typeface="Cambria Math" panose="02040503050406030204" pitchFamily="18" charset="0"/>
                            <a:cs typeface="Times New Roman" panose="02020603050405020304" pitchFamily="18" charset="0"/>
                          </a:rPr>
                        </m:ctrlPr>
                      </m:dPr>
                      <m:e>
                        <m:r>
                          <a:rPr lang="en-IN" sz="2200" b="0" i="1" smtClean="0">
                            <a:latin typeface="Cambria Math" panose="02040503050406030204" pitchFamily="18" charset="0"/>
                            <a:cs typeface="Times New Roman" panose="02020603050405020304" pitchFamily="18" charset="0"/>
                          </a:rPr>
                          <m:t>𝑁</m:t>
                        </m:r>
                        <m:r>
                          <a:rPr lang="en-IN" sz="2200" b="0" i="1" smtClean="0">
                            <a:latin typeface="Cambria Math" panose="02040503050406030204" pitchFamily="18" charset="0"/>
                            <a:cs typeface="Times New Roman" panose="02020603050405020304" pitchFamily="18" charset="0"/>
                          </a:rPr>
                          <m:t>−1</m:t>
                        </m:r>
                      </m:e>
                    </m:d>
                    <m:r>
                      <a:rPr lang="en-IN" sz="2200" b="0" i="1" smtClean="0">
                        <a:latin typeface="Cambria Math" panose="02040503050406030204" pitchFamily="18" charset="0"/>
                        <a:cs typeface="Times New Roman" panose="02020603050405020304" pitchFamily="18" charset="0"/>
                      </a:rPr>
                      <m:t>!</m:t>
                    </m:r>
                    <m:r>
                      <a:rPr lang="en-IN" sz="2200" b="0" i="0"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IN" sz="2200" b="0" i="1" smtClean="0">
                            <a:latin typeface="Cambria Math" panose="02040503050406030204" pitchFamily="18" charset="0"/>
                            <a:cs typeface="Times New Roman" panose="02020603050405020304" pitchFamily="18" charset="0"/>
                          </a:rPr>
                          <m:t>𝑁</m:t>
                        </m:r>
                        <m:r>
                          <a:rPr lang="en-IN" sz="2200" b="0" i="1" smtClean="0">
                            <a:latin typeface="Cambria Math" panose="02040503050406030204" pitchFamily="18" charset="0"/>
                            <a:cs typeface="Times New Roman" panose="02020603050405020304" pitchFamily="18" charset="0"/>
                          </a:rPr>
                          <m:t>!</m:t>
                        </m:r>
                      </m:num>
                      <m:den>
                        <m:r>
                          <a:rPr lang="en-IN" sz="2200" b="0" i="1" smtClean="0">
                            <a:latin typeface="Cambria Math" panose="02040503050406030204" pitchFamily="18" charset="0"/>
                            <a:cs typeface="Times New Roman" panose="02020603050405020304" pitchFamily="18" charset="0"/>
                          </a:rPr>
                          <m:t>𝐾</m:t>
                        </m:r>
                      </m:den>
                    </m:f>
                  </m:oMath>
                </a14:m>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If the polygon is not regular, then it is</a:t>
                </a:r>
                <a14:m>
                  <m:oMath xmlns:m="http://schemas.openxmlformats.org/officeDocument/2006/math">
                    <m:r>
                      <a:rPr lang="en-IN" sz="2200" b="0" i="0" smtClean="0">
                        <a:latin typeface="Cambria Math" panose="02040503050406030204" pitchFamily="18" charset="0"/>
                        <a:cs typeface="Times New Roman" panose="02020603050405020304" pitchFamily="18" charset="0"/>
                      </a:rPr>
                      <m:t> </m:t>
                    </m:r>
                    <m:r>
                      <a:rPr lang="en-IN" sz="2200" i="1">
                        <a:latin typeface="Cambria Math" panose="02040503050406030204" pitchFamily="18" charset="0"/>
                        <a:cs typeface="Times New Roman" panose="02020603050405020304" pitchFamily="18" charset="0"/>
                      </a:rPr>
                      <m:t>𝑁</m:t>
                    </m:r>
                    <m:r>
                      <a:rPr lang="en-IN" sz="2200" b="0" i="1"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For rectangular table, it is </a:t>
                </a:r>
                <a14:m>
                  <m:oMath xmlns:m="http://schemas.openxmlformats.org/officeDocument/2006/math">
                    <m:f>
                      <m:fPr>
                        <m:ctrlPr>
                          <a:rPr lang="en-US" sz="2200" i="1">
                            <a:latin typeface="Cambria Math" panose="02040503050406030204" pitchFamily="18" charset="0"/>
                            <a:cs typeface="Times New Roman" panose="02020603050405020304" pitchFamily="18" charset="0"/>
                          </a:rPr>
                        </m:ctrlPr>
                      </m:fPr>
                      <m:num>
                        <m:r>
                          <a:rPr lang="en-IN" sz="2200" i="1">
                            <a:latin typeface="Cambria Math" panose="02040503050406030204" pitchFamily="18" charset="0"/>
                            <a:cs typeface="Times New Roman" panose="02020603050405020304" pitchFamily="18" charset="0"/>
                          </a:rPr>
                          <m:t>𝑁</m:t>
                        </m:r>
                        <m:r>
                          <a:rPr lang="en-IN" sz="2200" i="1">
                            <a:latin typeface="Cambria Math" panose="02040503050406030204" pitchFamily="18" charset="0"/>
                            <a:cs typeface="Times New Roman" panose="02020603050405020304" pitchFamily="18" charset="0"/>
                          </a:rPr>
                          <m:t>!</m:t>
                        </m:r>
                      </m:num>
                      <m:den>
                        <m:r>
                          <a:rPr lang="en-IN" sz="2200" b="0" i="1" smtClean="0">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2 signifies the degree of symmetry of a rectangle.</a:t>
                </a: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4742017" y="780487"/>
                <a:ext cx="6413663" cy="5646208"/>
              </a:xfrm>
              <a:blipFill>
                <a:blip r:embed="rId3"/>
                <a:stretch>
                  <a:fillRect l="-2471" r="-2662"/>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53A4A03D-2D9E-4D5A-94CB-4D5658EEF7D5}"/>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34ED5206-BBAD-4A5C-B7E1-C65C31B3748E}"/>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11</a:t>
            </a:fld>
            <a:endParaRPr lang="en-IN">
              <a:solidFill>
                <a:schemeClr val="tx2"/>
              </a:solidFill>
            </a:endParaRPr>
          </a:p>
        </p:txBody>
      </p:sp>
      <p:sp>
        <p:nvSpPr>
          <p:cNvPr id="14" name="Isosceles Triangle 13">
            <a:extLst>
              <a:ext uri="{FF2B5EF4-FFF2-40B4-BE49-F238E27FC236}">
                <a16:creationId xmlns:a16="http://schemas.microsoft.com/office/drawing/2014/main" id="{2EA62070-1D1F-41C9-92EA-4E8E2B1D7A87}"/>
              </a:ext>
            </a:extLst>
          </p:cNvPr>
          <p:cNvSpPr/>
          <p:nvPr/>
        </p:nvSpPr>
        <p:spPr>
          <a:xfrm>
            <a:off x="4517347" y="5160602"/>
            <a:ext cx="1744394" cy="1266093"/>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3D9BAEA1-75CC-4B9A-9679-098C837C319F}"/>
              </a:ext>
            </a:extLst>
          </p:cNvPr>
          <p:cNvSpPr/>
          <p:nvPr/>
        </p:nvSpPr>
        <p:spPr>
          <a:xfrm>
            <a:off x="6899679" y="5193692"/>
            <a:ext cx="1504010" cy="12660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DB3A834-11C4-4007-A3BE-210351FCB2D7}"/>
              </a:ext>
            </a:extLst>
          </p:cNvPr>
          <p:cNvSpPr/>
          <p:nvPr/>
        </p:nvSpPr>
        <p:spPr>
          <a:xfrm>
            <a:off x="9122650" y="5160602"/>
            <a:ext cx="2000810" cy="12660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281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1000"/>
                                        <p:tgtEl>
                                          <p:spTgt spid="3">
                                            <p:txEl>
                                              <p:pRg st="2" end="2"/>
                                            </p:txEl>
                                          </p:spTgt>
                                        </p:tgtEl>
                                      </p:cBhvr>
                                    </p:animEffect>
                                    <p:anim calcmode="lin" valueType="num">
                                      <p:cBhvr>
                                        <p:cTn id="4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Example 1</a:t>
            </a:r>
          </a:p>
        </p:txBody>
      </p:sp>
      <p:sp>
        <p:nvSpPr>
          <p:cNvPr id="2" name="Date Placeholder 1">
            <a:extLst>
              <a:ext uri="{FF2B5EF4-FFF2-40B4-BE49-F238E27FC236}">
                <a16:creationId xmlns:a16="http://schemas.microsoft.com/office/drawing/2014/main" id="{CE650F48-02B0-4B8C-A58A-B091B1CE6F61}"/>
              </a:ext>
            </a:extLst>
          </p:cNvPr>
          <p:cNvSpPr>
            <a:spLocks noGrp="1"/>
          </p:cNvSpPr>
          <p:nvPr>
            <p:ph type="dt" sz="half" idx="10"/>
          </p:nvPr>
        </p:nvSpPr>
        <p:spPr>
          <a:xfrm>
            <a:off x="492370" y="6459785"/>
            <a:ext cx="1735371" cy="365125"/>
          </a:xfrm>
        </p:spPr>
        <p:txBody>
          <a:bodyPr>
            <a:normAutofit/>
          </a:bodyPr>
          <a:lstStyle/>
          <a:p>
            <a:pPr>
              <a:spcAft>
                <a:spcPts val="600"/>
              </a:spcAft>
            </a:pPr>
            <a:fld id="{1AB9FC08-4116-4F84-8198-766B5029F994}"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413663" cy="5646208"/>
          </a:xfrm>
        </p:spPr>
        <p:txBody>
          <a:bodyPr anchor="ct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How many four-digit numbers can be formed from the digits 2, 3, 5, 6, 7 &amp; 9 which are divisible by 4 and none of the </a:t>
            </a:r>
            <a:r>
              <a:rPr lang="en-IN" sz="2200" dirty="0">
                <a:latin typeface="Times New Roman" panose="02020603050405020304" pitchFamily="18" charset="0"/>
                <a:cs typeface="Times New Roman" panose="02020603050405020304" pitchFamily="18" charset="0"/>
              </a:rPr>
              <a:t>digits is repeated?</a:t>
            </a:r>
          </a:p>
          <a:p>
            <a:pPr algn="just"/>
            <a:r>
              <a:rPr lang="en-IN" sz="2200" dirty="0">
                <a:latin typeface="Times New Roman" panose="02020603050405020304" pitchFamily="18" charset="0"/>
                <a:cs typeface="Times New Roman" panose="02020603050405020304" pitchFamily="18" charset="0"/>
              </a:rPr>
              <a:t>A. 96		B. 88		C. 80		D. 144</a:t>
            </a:r>
          </a:p>
          <a:p>
            <a:pPr algn="just"/>
            <a:r>
              <a:rPr lang="en-IN" sz="2200" dirty="0">
                <a:latin typeface="Times New Roman" panose="02020603050405020304" pitchFamily="18" charset="0"/>
                <a:cs typeface="Times New Roman" panose="02020603050405020304" pitchFamily="18" charset="0"/>
              </a:rPr>
              <a:t>Solution: Option A</a:t>
            </a:r>
          </a:p>
          <a:p>
            <a:pPr algn="just">
              <a:lnSpc>
                <a:spcPct val="150000"/>
              </a:lnSpc>
            </a:pPr>
            <a:r>
              <a:rPr lang="en-IN" sz="2200" dirty="0">
                <a:latin typeface="Times New Roman" panose="02020603050405020304" pitchFamily="18" charset="0"/>
                <a:cs typeface="Times New Roman" panose="02020603050405020304" pitchFamily="18" charset="0"/>
              </a:rPr>
              <a:t>The last two digits of the number must be                   32, 36, 52, 56, 72, 76, 92, 96.               </a:t>
            </a:r>
          </a:p>
          <a:p>
            <a:pPr algn="just">
              <a:lnSpc>
                <a:spcPct val="150000"/>
              </a:lnSpc>
            </a:pPr>
            <a:r>
              <a:rPr lang="en-IN" sz="2200" dirty="0">
                <a:latin typeface="Times New Roman" panose="02020603050405020304" pitchFamily="18" charset="0"/>
                <a:cs typeface="Times New Roman" panose="02020603050405020304" pitchFamily="18" charset="0"/>
              </a:rPr>
              <a:t> _    _   _   _</a:t>
            </a:r>
          </a:p>
          <a:p>
            <a:pPr algn="just"/>
            <a:r>
              <a:rPr lang="en-US" sz="2200" dirty="0">
                <a:latin typeface="Times New Roman" panose="02020603050405020304" pitchFamily="18" charset="0"/>
                <a:cs typeface="Times New Roman" panose="02020603050405020304" pitchFamily="18" charset="0"/>
              </a:rPr>
              <a:t>4 × 3 × 8 = 96.</a:t>
            </a:r>
            <a:endParaRPr lang="en-IN" sz="2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A4438ED-8754-46F8-A2E0-BD0C05E5DAB7}"/>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30E92FD6-98A9-4766-B45D-33187CEBD21F}"/>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12</a:t>
            </a:fld>
            <a:endParaRPr lang="en-IN">
              <a:solidFill>
                <a:schemeClr val="tx2"/>
              </a:solidFill>
            </a:endParaRPr>
          </a:p>
        </p:txBody>
      </p:sp>
    </p:spTree>
    <p:extLst>
      <p:ext uri="{BB962C8B-B14F-4D97-AF65-F5344CB8AC3E}">
        <p14:creationId xmlns:p14="http://schemas.microsoft.com/office/powerpoint/2010/main" val="242597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Example 2</a:t>
            </a:r>
          </a:p>
        </p:txBody>
      </p:sp>
      <p:sp>
        <p:nvSpPr>
          <p:cNvPr id="2" name="Date Placeholder 1">
            <a:extLst>
              <a:ext uri="{FF2B5EF4-FFF2-40B4-BE49-F238E27FC236}">
                <a16:creationId xmlns:a16="http://schemas.microsoft.com/office/drawing/2014/main" id="{29F31FD3-AF86-4AE6-BADB-9111E3936A2D}"/>
              </a:ext>
            </a:extLst>
          </p:cNvPr>
          <p:cNvSpPr>
            <a:spLocks noGrp="1"/>
          </p:cNvSpPr>
          <p:nvPr>
            <p:ph type="dt" sz="half" idx="10"/>
          </p:nvPr>
        </p:nvSpPr>
        <p:spPr>
          <a:xfrm>
            <a:off x="492370" y="6459785"/>
            <a:ext cx="1735371" cy="365125"/>
          </a:xfrm>
        </p:spPr>
        <p:txBody>
          <a:bodyPr>
            <a:normAutofit/>
          </a:bodyPr>
          <a:lstStyle/>
          <a:p>
            <a:pPr>
              <a:spcAft>
                <a:spcPts val="600"/>
              </a:spcAft>
            </a:pPr>
            <a:fld id="{B7814586-AB52-441A-B91C-3A29BC4B2933}"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957614" cy="5646208"/>
          </a:xfrm>
        </p:spPr>
        <p:txBody>
          <a:bodyPr anchor="ct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How many 4-digit numbers divisible by 5 can be formed with the digits 0, 1, 2, 3, 4, 5, 6 and 6?                             (Repetition not allowed, means only 6 can be used 2 times).</a:t>
            </a:r>
          </a:p>
          <a:p>
            <a:r>
              <a:rPr lang="en-IN" sz="2200" dirty="0">
                <a:latin typeface="Times New Roman" panose="02020603050405020304" pitchFamily="18" charset="0"/>
                <a:cs typeface="Times New Roman" panose="02020603050405020304" pitchFamily="18" charset="0"/>
              </a:rPr>
              <a:t>A. 220		B. 249		C. 216		D. 288</a:t>
            </a:r>
          </a:p>
          <a:p>
            <a:r>
              <a:rPr lang="en-IN" sz="2200" dirty="0">
                <a:latin typeface="Times New Roman" panose="02020603050405020304" pitchFamily="18" charset="0"/>
                <a:cs typeface="Times New Roman" panose="02020603050405020304" pitchFamily="18" charset="0"/>
              </a:rPr>
              <a:t>Solution:</a:t>
            </a:r>
          </a:p>
          <a:p>
            <a:r>
              <a:rPr lang="en-IN" sz="2200" dirty="0">
                <a:latin typeface="Times New Roman" panose="02020603050405020304" pitchFamily="18" charset="0"/>
                <a:cs typeface="Times New Roman" panose="02020603050405020304" pitchFamily="18" charset="0"/>
              </a:rPr>
              <a:t> ÷5, 4-digit number _ _ _ _ using 0, 1, 2, 3, 4, 5, 6 &amp; 6.</a:t>
            </a:r>
          </a:p>
          <a:p>
            <a:r>
              <a:rPr lang="en-IN" sz="2200" dirty="0">
                <a:latin typeface="Times New Roman" panose="02020603050405020304" pitchFamily="18" charset="0"/>
                <a:cs typeface="Times New Roman" panose="02020603050405020304" pitchFamily="18" charset="0"/>
              </a:rPr>
              <a:t>Case I </a:t>
            </a:r>
            <a:r>
              <a:rPr lang="en-US" sz="22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0/1 six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_ _ _ </a:t>
            </a:r>
            <a:r>
              <a:rPr lang="en-US" sz="2200" u="sng"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(6×5×4×1=120)   </a:t>
            </a:r>
          </a:p>
          <a:p>
            <a:r>
              <a:rPr lang="en-US" sz="2200" dirty="0">
                <a:latin typeface="Times New Roman" panose="02020603050405020304" pitchFamily="18" charset="0"/>
                <a:cs typeface="Times New Roman" panose="02020603050405020304" pitchFamily="18" charset="0"/>
              </a:rPr>
              <a:t>  _ _ _ </a:t>
            </a:r>
            <a:r>
              <a:rPr lang="en-US" sz="2200" u="sng"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(5×5×4×1=100).</a:t>
            </a:r>
          </a:p>
          <a:p>
            <a:r>
              <a:rPr lang="en-US" sz="2200" dirty="0">
                <a:latin typeface="Times New Roman" panose="02020603050405020304" pitchFamily="18" charset="0"/>
                <a:cs typeface="Times New Roman" panose="02020603050405020304" pitchFamily="18" charset="0"/>
              </a:rPr>
              <a:t>So 220 numbers are there with either 1 or 0 six.</a:t>
            </a:r>
          </a:p>
        </p:txBody>
      </p:sp>
      <p:sp>
        <p:nvSpPr>
          <p:cNvPr id="5" name="Footer Placeholder 4">
            <a:extLst>
              <a:ext uri="{FF2B5EF4-FFF2-40B4-BE49-F238E27FC236}">
                <a16:creationId xmlns:a16="http://schemas.microsoft.com/office/drawing/2014/main" id="{75997D41-623F-4938-9E53-A4CBE130B412}"/>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A5D8AC9C-091F-4F16-8D5B-9C9070237797}"/>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13</a:t>
            </a:fld>
            <a:endParaRPr lang="en-IN">
              <a:solidFill>
                <a:schemeClr val="tx2"/>
              </a:solidFill>
            </a:endParaRPr>
          </a:p>
        </p:txBody>
      </p:sp>
    </p:spTree>
    <p:extLst>
      <p:ext uri="{BB962C8B-B14F-4D97-AF65-F5344CB8AC3E}">
        <p14:creationId xmlns:p14="http://schemas.microsoft.com/office/powerpoint/2010/main" val="421011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Example 2 Cont.</a:t>
            </a:r>
          </a:p>
        </p:txBody>
      </p:sp>
      <p:sp>
        <p:nvSpPr>
          <p:cNvPr id="2" name="Date Placeholder 1">
            <a:extLst>
              <a:ext uri="{FF2B5EF4-FFF2-40B4-BE49-F238E27FC236}">
                <a16:creationId xmlns:a16="http://schemas.microsoft.com/office/drawing/2014/main" id="{29F31FD3-AF86-4AE6-BADB-9111E3936A2D}"/>
              </a:ext>
            </a:extLst>
          </p:cNvPr>
          <p:cNvSpPr>
            <a:spLocks noGrp="1"/>
          </p:cNvSpPr>
          <p:nvPr>
            <p:ph type="dt" sz="half" idx="10"/>
          </p:nvPr>
        </p:nvSpPr>
        <p:spPr>
          <a:xfrm>
            <a:off x="492370" y="6459785"/>
            <a:ext cx="1735371" cy="365125"/>
          </a:xfrm>
        </p:spPr>
        <p:txBody>
          <a:bodyPr>
            <a:normAutofit/>
          </a:bodyPr>
          <a:lstStyle/>
          <a:p>
            <a:pPr>
              <a:spcAft>
                <a:spcPts val="600"/>
              </a:spcAft>
            </a:pPr>
            <a:fld id="{B7814586-AB52-441A-B91C-3A29BC4B2933}"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413663" cy="5646208"/>
          </a:xfrm>
        </p:spPr>
        <p:txBody>
          <a:bodyPr anchor="ctr">
            <a:normAutofit/>
          </a:bodyPr>
          <a:lstStyle/>
          <a:p>
            <a:r>
              <a:rPr lang="en-US" sz="2200" dirty="0">
                <a:latin typeface="Times New Roman" panose="02020603050405020304" pitchFamily="18" charset="0"/>
                <a:cs typeface="Times New Roman" panose="02020603050405020304" pitchFamily="18" charset="0"/>
              </a:rPr>
              <a:t>Case II – 2 sixes</a:t>
            </a:r>
          </a:p>
          <a:p>
            <a:pPr marL="0" indent="0">
              <a:buNone/>
            </a:pPr>
            <a:r>
              <a:rPr lang="en-US" sz="2200" dirty="0">
                <a:latin typeface="Times New Roman" panose="02020603050405020304" pitchFamily="18" charset="0"/>
                <a:cs typeface="Times New Roman" panose="02020603050405020304" pitchFamily="18" charset="0"/>
              </a:rPr>
              <a:t> 	_ _ _ </a:t>
            </a:r>
            <a:r>
              <a:rPr lang="en-US" sz="2200" u="sng"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(5C1×3)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_ _ _ </a:t>
            </a:r>
            <a:r>
              <a:rPr lang="en-US" sz="2200" u="sng"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(5C1×3 – 1). </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So 15+14 = 29 numbers with 2 sixes.</a:t>
            </a:r>
          </a:p>
          <a:p>
            <a:r>
              <a:rPr lang="en-US" sz="2200" dirty="0">
                <a:latin typeface="Times New Roman" panose="02020603050405020304" pitchFamily="18" charset="0"/>
                <a:cs typeface="Times New Roman" panose="02020603050405020304" pitchFamily="18" charset="0"/>
              </a:rPr>
              <a:t>Total 220 + 29 = 249. </a:t>
            </a:r>
          </a:p>
          <a:p>
            <a:r>
              <a:rPr lang="en-US" sz="2200" dirty="0">
                <a:latin typeface="Times New Roman" panose="02020603050405020304" pitchFamily="18" charset="0"/>
                <a:cs typeface="Times New Roman" panose="02020603050405020304" pitchFamily="18" charset="0"/>
              </a:rPr>
              <a:t>Option B.</a:t>
            </a:r>
          </a:p>
        </p:txBody>
      </p:sp>
      <p:sp>
        <p:nvSpPr>
          <p:cNvPr id="5" name="Footer Placeholder 4">
            <a:extLst>
              <a:ext uri="{FF2B5EF4-FFF2-40B4-BE49-F238E27FC236}">
                <a16:creationId xmlns:a16="http://schemas.microsoft.com/office/drawing/2014/main" id="{75997D41-623F-4938-9E53-A4CBE130B412}"/>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A5D8AC9C-091F-4F16-8D5B-9C9070237797}"/>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14</a:t>
            </a:fld>
            <a:endParaRPr lang="en-IN">
              <a:solidFill>
                <a:schemeClr val="tx2"/>
              </a:solidFill>
            </a:endParaRPr>
          </a:p>
        </p:txBody>
      </p:sp>
    </p:spTree>
    <p:extLst>
      <p:ext uri="{BB962C8B-B14F-4D97-AF65-F5344CB8AC3E}">
        <p14:creationId xmlns:p14="http://schemas.microsoft.com/office/powerpoint/2010/main" val="4773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Example 3</a:t>
            </a:r>
          </a:p>
        </p:txBody>
      </p:sp>
      <p:sp>
        <p:nvSpPr>
          <p:cNvPr id="2" name="Date Placeholder 1">
            <a:extLst>
              <a:ext uri="{FF2B5EF4-FFF2-40B4-BE49-F238E27FC236}">
                <a16:creationId xmlns:a16="http://schemas.microsoft.com/office/drawing/2014/main" id="{7853DC07-F3C1-41AD-B7EA-12C4F84979A6}"/>
              </a:ext>
            </a:extLst>
          </p:cNvPr>
          <p:cNvSpPr>
            <a:spLocks noGrp="1"/>
          </p:cNvSpPr>
          <p:nvPr>
            <p:ph type="dt" sz="half" idx="10"/>
          </p:nvPr>
        </p:nvSpPr>
        <p:spPr>
          <a:xfrm>
            <a:off x="492370" y="6459785"/>
            <a:ext cx="1735371" cy="365125"/>
          </a:xfrm>
        </p:spPr>
        <p:txBody>
          <a:bodyPr>
            <a:normAutofit/>
          </a:bodyPr>
          <a:lstStyle/>
          <a:p>
            <a:pPr>
              <a:spcAft>
                <a:spcPts val="600"/>
              </a:spcAft>
            </a:pPr>
            <a:fld id="{EB55C9DA-7D65-4CF2-BBAF-90DEE925BBF3}"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413663" cy="5646208"/>
          </a:xfrm>
        </p:spPr>
        <p:txBody>
          <a:bodyPr anchor="ctr">
            <a:norm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In how many ways can the letters of the word "OPTICAL" be rearranged such that </a:t>
            </a:r>
            <a:r>
              <a:rPr lang="en-IN" sz="2200" dirty="0">
                <a:latin typeface="Times New Roman" panose="02020603050405020304" pitchFamily="18" charset="0"/>
                <a:cs typeface="Times New Roman" panose="02020603050405020304" pitchFamily="18" charset="0"/>
              </a:rPr>
              <a:t>vowels are always together?</a:t>
            </a:r>
          </a:p>
          <a:p>
            <a:pPr algn="just">
              <a:lnSpc>
                <a:spcPct val="100000"/>
              </a:lnSpc>
            </a:pPr>
            <a:r>
              <a:rPr lang="en-IN" sz="2200" dirty="0">
                <a:latin typeface="Times New Roman" panose="02020603050405020304" pitchFamily="18" charset="0"/>
                <a:cs typeface="Times New Roman" panose="02020603050405020304" pitchFamily="18" charset="0"/>
              </a:rPr>
              <a:t>A. 120		B. 720		C. 2140		D. 5360</a:t>
            </a:r>
          </a:p>
          <a:p>
            <a:pPr algn="just">
              <a:lnSpc>
                <a:spcPct val="100000"/>
              </a:lnSpc>
            </a:pPr>
            <a:r>
              <a:rPr lang="en-IN" sz="2200" dirty="0">
                <a:latin typeface="Times New Roman" panose="02020603050405020304" pitchFamily="18" charset="0"/>
                <a:cs typeface="Times New Roman" panose="02020603050405020304" pitchFamily="18" charset="0"/>
              </a:rPr>
              <a:t>Solution: Option B.</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Consider the vowels OIA as a single entity.</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So arranging PTCL + OIA   =  (4+1)! × 3! = 720.</a:t>
            </a:r>
          </a:p>
          <a:p>
            <a:pPr marL="457200" indent="-457200">
              <a:buFont typeface="+mj-lt"/>
              <a:buAutoNum type="arabicPeriod" startAt="4"/>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C848FC3-E26B-4EFC-8270-42A66C123D45}"/>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0E9245FD-C29A-4B66-B07C-28095A7741EB}"/>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15</a:t>
            </a:fld>
            <a:endParaRPr lang="en-IN">
              <a:solidFill>
                <a:schemeClr val="tx2"/>
              </a:solidFill>
            </a:endParaRPr>
          </a:p>
        </p:txBody>
      </p:sp>
      <p:sp>
        <p:nvSpPr>
          <p:cNvPr id="10" name="Rectangle 9">
            <a:extLst>
              <a:ext uri="{FF2B5EF4-FFF2-40B4-BE49-F238E27FC236}">
                <a16:creationId xmlns:a16="http://schemas.microsoft.com/office/drawing/2014/main" id="{91968BD9-7003-4F9B-A9F7-B3BE0FEC8F47}"/>
              </a:ext>
            </a:extLst>
          </p:cNvPr>
          <p:cNvSpPr/>
          <p:nvPr/>
        </p:nvSpPr>
        <p:spPr>
          <a:xfrm>
            <a:off x="7976382" y="3654083"/>
            <a:ext cx="534511" cy="256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6E0EC2D-D88F-4712-860D-A843987BE948}"/>
              </a:ext>
            </a:extLst>
          </p:cNvPr>
          <p:cNvSpPr/>
          <p:nvPr/>
        </p:nvSpPr>
        <p:spPr>
          <a:xfrm>
            <a:off x="8090862" y="4313718"/>
            <a:ext cx="534511" cy="256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645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Example 4</a:t>
            </a:r>
          </a:p>
        </p:txBody>
      </p:sp>
      <p:sp>
        <p:nvSpPr>
          <p:cNvPr id="2" name="Date Placeholder 1">
            <a:extLst>
              <a:ext uri="{FF2B5EF4-FFF2-40B4-BE49-F238E27FC236}">
                <a16:creationId xmlns:a16="http://schemas.microsoft.com/office/drawing/2014/main" id="{7853DC07-F3C1-41AD-B7EA-12C4F84979A6}"/>
              </a:ext>
            </a:extLst>
          </p:cNvPr>
          <p:cNvSpPr>
            <a:spLocks noGrp="1"/>
          </p:cNvSpPr>
          <p:nvPr>
            <p:ph type="dt" sz="half" idx="10"/>
          </p:nvPr>
        </p:nvSpPr>
        <p:spPr>
          <a:xfrm>
            <a:off x="492370" y="6459785"/>
            <a:ext cx="1735371" cy="365125"/>
          </a:xfrm>
        </p:spPr>
        <p:txBody>
          <a:bodyPr>
            <a:normAutofit/>
          </a:bodyPr>
          <a:lstStyle/>
          <a:p>
            <a:pPr>
              <a:spcAft>
                <a:spcPts val="600"/>
              </a:spcAft>
            </a:pPr>
            <a:fld id="{EB55C9DA-7D65-4CF2-BBAF-90DEE925BBF3}"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7" y="772467"/>
            <a:ext cx="7215521" cy="5687317"/>
          </a:xfrm>
        </p:spPr>
        <p:txBody>
          <a:bodyPr anchor="ctr">
            <a:normAutofit fontScale="77500" lnSpcReduction="20000"/>
          </a:bodyPr>
          <a:lstStyle/>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In how many ways can the letters of the word "OPTICAL" be arranged such that </a:t>
            </a:r>
            <a:r>
              <a:rPr lang="en-IN" sz="2800" dirty="0">
                <a:latin typeface="Times New Roman" panose="02020603050405020304" pitchFamily="18" charset="0"/>
                <a:cs typeface="Times New Roman" panose="02020603050405020304" pitchFamily="18" charset="0"/>
              </a:rPr>
              <a:t>vowels are never together?</a:t>
            </a:r>
          </a:p>
          <a:p>
            <a:pPr>
              <a:lnSpc>
                <a:spcPct val="150000"/>
              </a:lnSpc>
            </a:pPr>
            <a:r>
              <a:rPr lang="en-IN" sz="2800" dirty="0">
                <a:latin typeface="Times New Roman" panose="02020603050405020304" pitchFamily="18" charset="0"/>
                <a:cs typeface="Times New Roman" panose="02020603050405020304" pitchFamily="18" charset="0"/>
              </a:rPr>
              <a:t>A. 720		B. 7! – 720	C. 2140		D. 1440</a:t>
            </a:r>
          </a:p>
          <a:p>
            <a:pPr>
              <a:lnSpc>
                <a:spcPct val="150000"/>
              </a:lnSpc>
            </a:pPr>
            <a:r>
              <a:rPr lang="en-IN" sz="2800" dirty="0">
                <a:latin typeface="Times New Roman" panose="02020603050405020304" pitchFamily="18" charset="0"/>
                <a:cs typeface="Times New Roman" panose="02020603050405020304" pitchFamily="18" charset="0"/>
              </a:rPr>
              <a:t>Solution: Option D</a:t>
            </a:r>
          </a:p>
          <a:p>
            <a:pPr marL="201168" lvl="1" indent="0">
              <a:lnSpc>
                <a:spcPct val="150000"/>
              </a:lnSpc>
              <a:buNone/>
            </a:pPr>
            <a:r>
              <a:rPr lang="en-IN" sz="2800" dirty="0">
                <a:latin typeface="Times New Roman" panose="02020603050405020304" pitchFamily="18" charset="0"/>
                <a:cs typeface="Times New Roman" panose="02020603050405020304" pitchFamily="18" charset="0"/>
              </a:rPr>
              <a:t>First place the consonants, and then place the vowels in between them.</a:t>
            </a:r>
          </a:p>
          <a:p>
            <a:pPr marL="201168" lvl="1" indent="0">
              <a:lnSpc>
                <a:spcPct val="150000"/>
              </a:lnSpc>
              <a:buNone/>
            </a:pPr>
            <a:r>
              <a:rPr lang="en-IN" sz="2800" dirty="0">
                <a:latin typeface="Times New Roman" panose="02020603050405020304" pitchFamily="18" charset="0"/>
                <a:cs typeface="Times New Roman" panose="02020603050405020304" pitchFamily="18" charset="0"/>
              </a:rPr>
              <a:t>_ P _ T _ C _ L _.</a:t>
            </a:r>
          </a:p>
          <a:p>
            <a:pPr marL="201168" lvl="1" indent="0">
              <a:lnSpc>
                <a:spcPct val="150000"/>
              </a:lnSpc>
              <a:buNone/>
            </a:pPr>
            <a:r>
              <a:rPr lang="en-IN" sz="2800" dirty="0">
                <a:latin typeface="Times New Roman" panose="02020603050405020304" pitchFamily="18" charset="0"/>
                <a:cs typeface="Times New Roman" panose="02020603050405020304" pitchFamily="18" charset="0"/>
              </a:rPr>
              <a:t>So PTCL can be arranged in 4! &amp; 3 vowels in the 5 gaps in </a:t>
            </a:r>
            <a:r>
              <a:rPr lang="en-IN" sz="2800" baseline="30000" dirty="0">
                <a:latin typeface="Times New Roman" panose="02020603050405020304" pitchFamily="18" charset="0"/>
                <a:cs typeface="Times New Roman" panose="02020603050405020304" pitchFamily="18" charset="0"/>
              </a:rPr>
              <a:t>5</a:t>
            </a:r>
            <a:r>
              <a:rPr lang="en-IN" sz="2800" dirty="0">
                <a:latin typeface="Times New Roman" panose="02020603050405020304" pitchFamily="18" charset="0"/>
                <a:cs typeface="Times New Roman" panose="02020603050405020304" pitchFamily="18" charset="0"/>
              </a:rPr>
              <a:t>P</a:t>
            </a:r>
            <a:r>
              <a:rPr lang="en-IN" sz="2800" baseline="-25000" dirty="0">
                <a:latin typeface="Times New Roman" panose="02020603050405020304" pitchFamily="18" charset="0"/>
                <a:cs typeface="Times New Roman" panose="02020603050405020304" pitchFamily="18" charset="0"/>
              </a:rPr>
              <a:t>3</a:t>
            </a:r>
            <a:r>
              <a:rPr lang="en-IN" sz="2800" dirty="0">
                <a:latin typeface="Times New Roman" panose="02020603050405020304" pitchFamily="18" charset="0"/>
                <a:cs typeface="Times New Roman" panose="02020603050405020304" pitchFamily="18" charset="0"/>
              </a:rPr>
              <a:t> ways. </a:t>
            </a:r>
          </a:p>
          <a:p>
            <a:pPr marL="201168" lvl="1" indent="0">
              <a:lnSpc>
                <a:spcPct val="150000"/>
              </a:lnSpc>
              <a:buNone/>
            </a:pPr>
            <a:r>
              <a:rPr lang="en-IN" sz="2800" dirty="0">
                <a:latin typeface="Times New Roman" panose="02020603050405020304" pitchFamily="18" charset="0"/>
                <a:cs typeface="Times New Roman" panose="02020603050405020304" pitchFamily="18" charset="0"/>
              </a:rPr>
              <a:t>Hence 24 </a:t>
            </a:r>
            <a:r>
              <a:rPr lang="en-US" sz="2800" dirty="0">
                <a:latin typeface="Times New Roman" panose="02020603050405020304" pitchFamily="18" charset="0"/>
                <a:cs typeface="Times New Roman" panose="02020603050405020304" pitchFamily="18" charset="0"/>
              </a:rPr>
              <a:t>× 5 × 4 × 3 =1440.</a:t>
            </a:r>
            <a:endParaRPr lang="en-IN" sz="2800"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C848FC3-E26B-4EFC-8270-42A66C123D45}"/>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0E9245FD-C29A-4B66-B07C-28095A7741EB}"/>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16</a:t>
            </a:fld>
            <a:endParaRPr lang="en-IN">
              <a:solidFill>
                <a:schemeClr val="tx2"/>
              </a:solidFill>
            </a:endParaRPr>
          </a:p>
        </p:txBody>
      </p:sp>
    </p:spTree>
    <p:extLst>
      <p:ext uri="{BB962C8B-B14F-4D97-AF65-F5344CB8AC3E}">
        <p14:creationId xmlns:p14="http://schemas.microsoft.com/office/powerpoint/2010/main" val="196448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Example 5</a:t>
            </a:r>
          </a:p>
        </p:txBody>
      </p:sp>
      <p:sp>
        <p:nvSpPr>
          <p:cNvPr id="2" name="Date Placeholder 1">
            <a:extLst>
              <a:ext uri="{FF2B5EF4-FFF2-40B4-BE49-F238E27FC236}">
                <a16:creationId xmlns:a16="http://schemas.microsoft.com/office/drawing/2014/main" id="{B66DA3B6-A6DF-4E43-B394-91AD1826149A}"/>
              </a:ext>
            </a:extLst>
          </p:cNvPr>
          <p:cNvSpPr>
            <a:spLocks noGrp="1"/>
          </p:cNvSpPr>
          <p:nvPr>
            <p:ph type="dt" sz="half" idx="10"/>
          </p:nvPr>
        </p:nvSpPr>
        <p:spPr>
          <a:xfrm>
            <a:off x="492370" y="6459785"/>
            <a:ext cx="1735371" cy="365125"/>
          </a:xfrm>
        </p:spPr>
        <p:txBody>
          <a:bodyPr>
            <a:normAutofit/>
          </a:bodyPr>
          <a:lstStyle/>
          <a:p>
            <a:pPr>
              <a:spcAft>
                <a:spcPts val="600"/>
              </a:spcAft>
            </a:pPr>
            <a:fld id="{4264CEFD-272A-4046-A528-858457F56592}"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375052" y="605896"/>
            <a:ext cx="7624690" cy="5646208"/>
          </a:xfrm>
        </p:spPr>
        <p:txBody>
          <a:bodyPr anchor="ctr">
            <a:normAutofit fontScale="92500" lnSpcReduction="20000"/>
          </a:bodyPr>
          <a:lstStyle/>
          <a:p>
            <a:pPr algn="just"/>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There are 20 people among whom 2 are sisters. Find the number of ways in which we can arrange them around a circle so that there is exactly one person between the 2 </a:t>
            </a:r>
            <a:r>
              <a:rPr lang="en-IN" sz="2400" dirty="0">
                <a:latin typeface="Times New Roman" panose="02020603050405020304" pitchFamily="18" charset="0"/>
                <a:cs typeface="Times New Roman" panose="02020603050405020304" pitchFamily="18" charset="0"/>
              </a:rPr>
              <a:t>sisters.</a:t>
            </a:r>
          </a:p>
          <a:p>
            <a:pPr algn="just"/>
            <a:r>
              <a:rPr lang="en-IN" sz="2400" dirty="0">
                <a:latin typeface="Times New Roman" panose="02020603050405020304" pitchFamily="18" charset="0"/>
                <a:cs typeface="Times New Roman" panose="02020603050405020304" pitchFamily="18" charset="0"/>
              </a:rPr>
              <a:t>A. 18!		B. 2! </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19!	C. 19!		D. 2! </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18!</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Solution: </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Select 1 guy to sit between the 2 sisters, 18C1 ways.</a:t>
            </a:r>
          </a:p>
          <a:p>
            <a:pPr marL="0" indent="0" algn="just">
              <a:lnSpc>
                <a:spcPct val="160000"/>
              </a:lnSpc>
              <a:buNone/>
            </a:pPr>
            <a:r>
              <a:rPr lang="en-IN" sz="2400" dirty="0">
                <a:latin typeface="Times New Roman" panose="02020603050405020304" pitchFamily="18" charset="0"/>
                <a:cs typeface="Times New Roman" panose="02020603050405020304" pitchFamily="18" charset="0"/>
              </a:rPr>
              <a:t>Now 17 guys + S1_S2  = 18, can be arranged in a circular table in (18-1)! = 17! ways.</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Also the sisters can exchange their positions, 2! ways.</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Hence 2 </a:t>
            </a:r>
            <a:r>
              <a:rPr lang="en-US" sz="2400" dirty="0">
                <a:latin typeface="Times New Roman" panose="02020603050405020304" pitchFamily="18" charset="0"/>
                <a:cs typeface="Times New Roman" panose="02020603050405020304" pitchFamily="18" charset="0"/>
              </a:rPr>
              <a:t>× 18 × 17! = 2 × 18! ways.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Option D.</a:t>
            </a:r>
          </a:p>
        </p:txBody>
      </p:sp>
      <p:sp>
        <p:nvSpPr>
          <p:cNvPr id="5" name="Footer Placeholder 4">
            <a:extLst>
              <a:ext uri="{FF2B5EF4-FFF2-40B4-BE49-F238E27FC236}">
                <a16:creationId xmlns:a16="http://schemas.microsoft.com/office/drawing/2014/main" id="{5739CBE6-E1EE-41FC-B730-384DF9CD39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6FB0BC6E-08E2-4685-9AF9-183725B68D7D}"/>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17</a:t>
            </a:fld>
            <a:endParaRPr lang="en-IN">
              <a:solidFill>
                <a:schemeClr val="tx2"/>
              </a:solidFill>
            </a:endParaRPr>
          </a:p>
        </p:txBody>
      </p:sp>
      <p:sp>
        <p:nvSpPr>
          <p:cNvPr id="12" name="Rectangle 11">
            <a:extLst>
              <a:ext uri="{FF2B5EF4-FFF2-40B4-BE49-F238E27FC236}">
                <a16:creationId xmlns:a16="http://schemas.microsoft.com/office/drawing/2014/main" id="{2D7979C9-2AA0-4538-A083-50E301762FD3}"/>
              </a:ext>
            </a:extLst>
          </p:cNvPr>
          <p:cNvSpPr/>
          <p:nvPr/>
        </p:nvSpPr>
        <p:spPr>
          <a:xfrm>
            <a:off x="6214247" y="3910818"/>
            <a:ext cx="744910" cy="393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Tree>
    <p:extLst>
      <p:ext uri="{BB962C8B-B14F-4D97-AF65-F5344CB8AC3E}">
        <p14:creationId xmlns:p14="http://schemas.microsoft.com/office/powerpoint/2010/main" val="51340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Example 6</a:t>
            </a:r>
          </a:p>
        </p:txBody>
      </p:sp>
      <p:sp>
        <p:nvSpPr>
          <p:cNvPr id="2" name="Date Placeholder 1">
            <a:extLst>
              <a:ext uri="{FF2B5EF4-FFF2-40B4-BE49-F238E27FC236}">
                <a16:creationId xmlns:a16="http://schemas.microsoft.com/office/drawing/2014/main" id="{B66DA3B6-A6DF-4E43-B394-91AD1826149A}"/>
              </a:ext>
            </a:extLst>
          </p:cNvPr>
          <p:cNvSpPr>
            <a:spLocks noGrp="1"/>
          </p:cNvSpPr>
          <p:nvPr>
            <p:ph type="dt" sz="half" idx="10"/>
          </p:nvPr>
        </p:nvSpPr>
        <p:spPr>
          <a:xfrm>
            <a:off x="492370" y="6459785"/>
            <a:ext cx="1735371" cy="365125"/>
          </a:xfrm>
        </p:spPr>
        <p:txBody>
          <a:bodyPr>
            <a:normAutofit/>
          </a:bodyPr>
          <a:lstStyle/>
          <a:p>
            <a:pPr>
              <a:spcAft>
                <a:spcPts val="600"/>
              </a:spcAft>
            </a:pPr>
            <a:fld id="{4264CEFD-272A-4046-A528-858457F56592}"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7" y="731521"/>
            <a:ext cx="7088912" cy="5866228"/>
          </a:xfrm>
        </p:spPr>
        <p:txBody>
          <a:bodyPr anchor="ct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If you jumble and arrange the word LABOUR in all possible ways and arrange all the words so formed as in a dictionary. What will be the rank of the word </a:t>
            </a:r>
            <a:r>
              <a:rPr lang="en-IN" sz="2200" dirty="0">
                <a:latin typeface="Times New Roman" panose="02020603050405020304" pitchFamily="18" charset="0"/>
                <a:cs typeface="Times New Roman" panose="02020603050405020304" pitchFamily="18" charset="0"/>
              </a:rPr>
              <a:t>LABOUR?</a:t>
            </a:r>
          </a:p>
          <a:p>
            <a:pPr algn="just"/>
            <a:r>
              <a:rPr lang="en-US" sz="2200" dirty="0">
                <a:latin typeface="Times New Roman" panose="02020603050405020304" pitchFamily="18" charset="0"/>
                <a:cs typeface="Times New Roman" panose="02020603050405020304" pitchFamily="18" charset="0"/>
              </a:rPr>
              <a:t>Solution:</a:t>
            </a:r>
          </a:p>
          <a:p>
            <a:pPr algn="just"/>
            <a:r>
              <a:rPr lang="en-US" sz="2200" dirty="0">
                <a:latin typeface="Times New Roman" panose="02020603050405020304" pitchFamily="18" charset="0"/>
                <a:cs typeface="Times New Roman" panose="02020603050405020304" pitchFamily="18" charset="0"/>
              </a:rPr>
              <a:t>The alphabetical order is A B L O R U.</a:t>
            </a:r>
          </a:p>
          <a:p>
            <a:pPr algn="just"/>
            <a:r>
              <a:rPr lang="en-US" sz="2200" u="sng"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_ _ _ _ _  = 5! = 120, </a:t>
            </a:r>
          </a:p>
          <a:p>
            <a:pPr algn="just"/>
            <a:r>
              <a:rPr lang="en-US" sz="2200" u="sng" dirty="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 _ _ _ _ _ = 5! = 120, </a:t>
            </a:r>
          </a:p>
          <a:p>
            <a:pPr algn="just"/>
            <a:r>
              <a:rPr lang="en-US" sz="2200" dirty="0">
                <a:latin typeface="Times New Roman" panose="02020603050405020304" pitchFamily="18" charset="0"/>
                <a:cs typeface="Times New Roman" panose="02020603050405020304" pitchFamily="18" charset="0"/>
              </a:rPr>
              <a:t>L A B O R U </a:t>
            </a:r>
          </a:p>
          <a:p>
            <a:pPr algn="just"/>
            <a:r>
              <a:rPr lang="en-US" sz="2200" dirty="0">
                <a:latin typeface="Times New Roman" panose="02020603050405020304" pitchFamily="18" charset="0"/>
                <a:cs typeface="Times New Roman" panose="02020603050405020304" pitchFamily="18" charset="0"/>
              </a:rPr>
              <a:t>L A B O U R.</a:t>
            </a:r>
          </a:p>
          <a:p>
            <a:pPr algn="just"/>
            <a:r>
              <a:rPr lang="en-US" sz="2200" dirty="0">
                <a:latin typeface="Times New Roman" panose="02020603050405020304" pitchFamily="18" charset="0"/>
                <a:cs typeface="Times New Roman" panose="02020603050405020304" pitchFamily="18" charset="0"/>
              </a:rPr>
              <a:t>So the rank is 120 + 120 + 1 + 1 = 242.</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739CBE6-E1EE-41FC-B730-384DF9CD39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6FB0BC6E-08E2-4685-9AF9-183725B68D7D}"/>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18</a:t>
            </a:fld>
            <a:endParaRPr lang="en-IN">
              <a:solidFill>
                <a:schemeClr val="tx2"/>
              </a:solidFill>
            </a:endParaRPr>
          </a:p>
        </p:txBody>
      </p:sp>
    </p:spTree>
    <p:extLst>
      <p:ext uri="{BB962C8B-B14F-4D97-AF65-F5344CB8AC3E}">
        <p14:creationId xmlns:p14="http://schemas.microsoft.com/office/powerpoint/2010/main" val="2631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Example 7</a:t>
            </a:r>
            <a:br>
              <a:rPr lang="en-IN" sz="3600" dirty="0">
                <a:solidFill>
                  <a:srgbClr val="FFFFFF"/>
                </a:solidFill>
              </a:rPr>
            </a:br>
            <a:r>
              <a:rPr lang="en-IN" sz="2800" i="1" dirty="0">
                <a:solidFill>
                  <a:srgbClr val="FFFFFF"/>
                </a:solidFill>
              </a:rPr>
              <a:t>Distribution problem</a:t>
            </a:r>
          </a:p>
        </p:txBody>
      </p:sp>
      <p:sp>
        <p:nvSpPr>
          <p:cNvPr id="2" name="Date Placeholder 1">
            <a:extLst>
              <a:ext uri="{FF2B5EF4-FFF2-40B4-BE49-F238E27FC236}">
                <a16:creationId xmlns:a16="http://schemas.microsoft.com/office/drawing/2014/main" id="{33D9035D-987F-48BB-8C12-1A069AE5E612}"/>
              </a:ext>
            </a:extLst>
          </p:cNvPr>
          <p:cNvSpPr>
            <a:spLocks noGrp="1"/>
          </p:cNvSpPr>
          <p:nvPr>
            <p:ph type="dt" sz="half" idx="10"/>
          </p:nvPr>
        </p:nvSpPr>
        <p:spPr>
          <a:xfrm>
            <a:off x="492370" y="6459785"/>
            <a:ext cx="1735371" cy="365125"/>
          </a:xfrm>
        </p:spPr>
        <p:txBody>
          <a:bodyPr>
            <a:normAutofit/>
          </a:bodyPr>
          <a:lstStyle/>
          <a:p>
            <a:pPr>
              <a:spcAft>
                <a:spcPts val="600"/>
              </a:spcAft>
            </a:pPr>
            <a:fld id="{1B32C34C-4935-413D-831D-6B46F4359B5D}"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413663" cy="5646208"/>
          </a:xfrm>
        </p:spPr>
        <p:txBody>
          <a:bodyPr anchor="ct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In how many ways can 5 Chocolates be distributed among 3 Kids such that </a:t>
            </a:r>
          </a:p>
          <a:p>
            <a:pPr marL="514350" indent="-514350" algn="just">
              <a:buFont typeface="+mj-lt"/>
              <a:buAutoNum type="romanLcPeriod"/>
            </a:pPr>
            <a:r>
              <a:rPr lang="en-US" sz="2200" dirty="0">
                <a:latin typeface="Times New Roman" panose="02020603050405020304" pitchFamily="18" charset="0"/>
                <a:cs typeface="Times New Roman" panose="02020603050405020304" pitchFamily="18" charset="0"/>
              </a:rPr>
              <a:t>The Chocolates are different.</a:t>
            </a:r>
          </a:p>
          <a:p>
            <a:pPr marL="514350" indent="-514350" algn="just">
              <a:buFont typeface="+mj-lt"/>
              <a:buAutoNum type="romanLcPeriod"/>
            </a:pPr>
            <a:r>
              <a:rPr lang="en-US" sz="2200" dirty="0">
                <a:latin typeface="Times New Roman" panose="02020603050405020304" pitchFamily="18" charset="0"/>
                <a:cs typeface="Times New Roman" panose="02020603050405020304" pitchFamily="18" charset="0"/>
              </a:rPr>
              <a:t>The Chocolates are identical.</a:t>
            </a:r>
          </a:p>
          <a:p>
            <a:pPr marL="514350" indent="-514350" algn="just">
              <a:buFont typeface="+mj-lt"/>
              <a:buAutoNum type="romanLcPeriod"/>
            </a:pPr>
            <a:r>
              <a:rPr lang="en-US" sz="2200" dirty="0">
                <a:latin typeface="Times New Roman" panose="02020603050405020304" pitchFamily="18" charset="0"/>
                <a:cs typeface="Times New Roman" panose="02020603050405020304" pitchFamily="18" charset="0"/>
              </a:rPr>
              <a:t>The Chocolates are different, but given to triplets (identical children)</a:t>
            </a:r>
          </a:p>
          <a:p>
            <a:pPr marL="514350" indent="-514350" algn="just">
              <a:buFont typeface="+mj-lt"/>
              <a:buAutoNum type="romanLcPeriod"/>
            </a:pPr>
            <a:r>
              <a:rPr lang="en-US" sz="2200" dirty="0">
                <a:latin typeface="Times New Roman" panose="02020603050405020304" pitchFamily="18" charset="0"/>
                <a:cs typeface="Times New Roman" panose="02020603050405020304" pitchFamily="18" charset="0"/>
              </a:rPr>
              <a:t>The Chocolates are identical, and given to triplets (identical children)</a:t>
            </a:r>
          </a:p>
          <a:p>
            <a:pPr marL="0" indent="0" algn="just">
              <a:buNone/>
            </a:pPr>
            <a:r>
              <a:rPr lang="en-US" sz="2200" dirty="0">
                <a:latin typeface="Times New Roman" panose="02020603050405020304" pitchFamily="18" charset="0"/>
                <a:cs typeface="Times New Roman" panose="02020603050405020304" pitchFamily="18" charset="0"/>
              </a:rPr>
              <a:t>(Each children is eligible to get all 5 chocolates)</a:t>
            </a:r>
          </a:p>
          <a:p>
            <a:pPr marL="514350" indent="-514350">
              <a:buFont typeface="+mj-lt"/>
              <a:buAutoNum type="romanLcPeriod"/>
            </a:pPr>
            <a:endParaRPr lang="en-US" dirty="0"/>
          </a:p>
          <a:p>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6784E20-AD7E-41DC-8429-4F8AFE4702E8}"/>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29E5E400-BC1E-4BE3-AF8D-A97F6A89F3A6}"/>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19</a:t>
            </a:fld>
            <a:endParaRPr lang="en-IN">
              <a:solidFill>
                <a:schemeClr val="tx2"/>
              </a:solidFill>
            </a:endParaRPr>
          </a:p>
        </p:txBody>
      </p:sp>
    </p:spTree>
    <p:extLst>
      <p:ext uri="{BB962C8B-B14F-4D97-AF65-F5344CB8AC3E}">
        <p14:creationId xmlns:p14="http://schemas.microsoft.com/office/powerpoint/2010/main" val="31090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dirty="0">
                <a:solidFill>
                  <a:srgbClr val="FFFFFF"/>
                </a:solidFill>
              </a:rPr>
              <a:t>Learning Objectives</a:t>
            </a:r>
          </a:p>
        </p:txBody>
      </p:sp>
      <p:sp>
        <p:nvSpPr>
          <p:cNvPr id="3" name="Date Placeholder 2">
            <a:extLst>
              <a:ext uri="{FF2B5EF4-FFF2-40B4-BE49-F238E27FC236}">
                <a16:creationId xmlns:a16="http://schemas.microsoft.com/office/drawing/2014/main" id="{2B3CCE13-B31A-4FC9-961A-5612844B8C52}"/>
              </a:ext>
            </a:extLst>
          </p:cNvPr>
          <p:cNvSpPr>
            <a:spLocks noGrp="1"/>
          </p:cNvSpPr>
          <p:nvPr>
            <p:ph type="dt" sz="half" idx="10"/>
          </p:nvPr>
        </p:nvSpPr>
        <p:spPr>
          <a:xfrm>
            <a:off x="492370" y="6459785"/>
            <a:ext cx="1735371" cy="365125"/>
          </a:xfrm>
        </p:spPr>
        <p:txBody>
          <a:bodyPr>
            <a:normAutofit/>
          </a:bodyPr>
          <a:lstStyle/>
          <a:p>
            <a:pPr>
              <a:spcAft>
                <a:spcPts val="600"/>
              </a:spcAft>
            </a:pPr>
            <a:fld id="{337846C8-2426-4B3E-B6C5-9008391F3DBD}" type="datetime1">
              <a:rPr lang="en-IN" smtClean="0"/>
              <a:pPr>
                <a:spcAft>
                  <a:spcPts val="600"/>
                </a:spcAft>
              </a:pPr>
              <a:t>06-09-2020</a:t>
            </a:fld>
            <a:endParaRPr lang="en-IN"/>
          </a:p>
        </p:txBody>
      </p:sp>
      <p:sp>
        <p:nvSpPr>
          <p:cNvPr id="19"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ontent Placeholder 1">
            <a:extLst>
              <a:ext uri="{FF2B5EF4-FFF2-40B4-BE49-F238E27FC236}">
                <a16:creationId xmlns:a16="http://schemas.microsoft.com/office/drawing/2014/main" id="{F598678F-88A4-4B8F-9DCC-FC8521C22B6F}"/>
              </a:ext>
            </a:extLst>
          </p:cNvPr>
          <p:cNvSpPr>
            <a:spLocks noGrp="1"/>
          </p:cNvSpPr>
          <p:nvPr>
            <p:ph idx="1"/>
          </p:nvPr>
        </p:nvSpPr>
        <p:spPr>
          <a:xfrm>
            <a:off x="4742016" y="605896"/>
            <a:ext cx="7095244" cy="5646208"/>
          </a:xfrm>
        </p:spPr>
        <p:txBody>
          <a:bodyPr anchor="ctr">
            <a:normAutofit/>
          </a:bodyPr>
          <a:lstStyle/>
          <a:p>
            <a:pPr algn="just">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 Fundamental Principles Counting.</a:t>
            </a:r>
          </a:p>
          <a:p>
            <a:pPr algn="just">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 Arrangement - Linear &amp; Geometrical.</a:t>
            </a:r>
          </a:p>
          <a:p>
            <a:pPr algn="just">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 Selection, Grouping and Distribution.</a:t>
            </a:r>
          </a:p>
          <a:p>
            <a:pPr>
              <a:lnSpc>
                <a:spcPct val="150000"/>
              </a:lnSpc>
            </a:pPr>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83D0169-8E2C-48C9-9247-8365D5A3ECCF}"/>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AB6F934A-4E7C-400C-8356-C6EDAE0786CC}"/>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2</a:t>
            </a:fld>
            <a:endParaRPr lang="en-IN">
              <a:solidFill>
                <a:schemeClr val="tx2"/>
              </a:solidFill>
            </a:endParaRPr>
          </a:p>
        </p:txBody>
      </p:sp>
    </p:spTree>
    <p:extLst>
      <p:ext uri="{BB962C8B-B14F-4D97-AF65-F5344CB8AC3E}">
        <p14:creationId xmlns:p14="http://schemas.microsoft.com/office/powerpoint/2010/main" val="76318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p:txBody>
          <a:bodyPr/>
          <a:lstStyle/>
          <a:p>
            <a:r>
              <a:rPr lang="en-IN" dirty="0"/>
              <a:t>Example 7 (</a:t>
            </a:r>
            <a:r>
              <a:rPr lang="en-IN" dirty="0" err="1"/>
              <a:t>i</a:t>
            </a:r>
            <a:r>
              <a:rPr lang="en-IN"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398585" y="1702191"/>
                <a:ext cx="11525273" cy="4761914"/>
              </a:xfrm>
              <a:noFill/>
              <a:ln>
                <a:noFill/>
              </a:ln>
            </p:spPr>
            <p:txBody>
              <a:bodyPr>
                <a:no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In how many ways can 5 different Chocolates be distributed among 3 Kids. </a:t>
                </a:r>
              </a:p>
              <a:p>
                <a:pPr marL="0" indent="0">
                  <a:lnSpc>
                    <a:spcPct val="150000"/>
                  </a:lnSpc>
                  <a:buNone/>
                </a:pPr>
                <a:r>
                  <a:rPr lang="en-US" sz="2200" dirty="0">
                    <a:latin typeface="Times New Roman" panose="02020603050405020304" pitchFamily="18" charset="0"/>
                    <a:cs typeface="Times New Roman" panose="02020603050405020304" pitchFamily="18" charset="0"/>
                  </a:rPr>
                  <a:t>Chocolate 1 can be given to  </a:t>
                </a:r>
                <a:r>
                  <a:rPr lang="en-IN" sz="2200" dirty="0">
                    <a:latin typeface="Times New Roman" panose="02020603050405020304" pitchFamily="18" charset="0"/>
                    <a:cs typeface="Times New Roman" panose="02020603050405020304" pitchFamily="18" charset="0"/>
                  </a:rPr>
                  <a:t>Kid</a:t>
                </a:r>
                <a:r>
                  <a:rPr lang="en-IN" sz="2200" baseline="-25000" dirty="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Kid</a:t>
                </a:r>
                <a:r>
                  <a:rPr lang="en-IN" sz="2200" baseline="-25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or Kid</a:t>
                </a:r>
                <a:r>
                  <a:rPr lang="en-IN" sz="2200" baseline="-25000" dirty="0">
                    <a:latin typeface="Times New Roman" panose="02020603050405020304" pitchFamily="18" charset="0"/>
                    <a:cs typeface="Times New Roman" panose="02020603050405020304" pitchFamily="18" charset="0"/>
                  </a:rPr>
                  <a:t>3, </a:t>
                </a:r>
                <a:r>
                  <a:rPr lang="en-IN" sz="2200" dirty="0">
                    <a:latin typeface="Times New Roman" panose="02020603050405020304" pitchFamily="18" charset="0"/>
                    <a:cs typeface="Times New Roman" panose="02020603050405020304" pitchFamily="18" charset="0"/>
                  </a:rPr>
                  <a:t>3 ways</a:t>
                </a:r>
                <a:r>
                  <a:rPr lang="en-IN" sz="2200" baseline="-250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3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4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5	</a:t>
                </a:r>
                <a:r>
                  <a:rPr lang="en-IN" sz="2200" dirty="0">
                    <a:latin typeface="Times New Roman" panose="02020603050405020304" pitchFamily="18" charset="0"/>
                    <a:cs typeface="Times New Roman" panose="02020603050405020304" pitchFamily="18" charset="0"/>
                  </a:rPr>
                  <a:t> 		</a:t>
                </a:r>
              </a:p>
              <a:p>
                <a:pPr marL="0" indent="0">
                  <a:lnSpc>
                    <a:spcPct val="150000"/>
                  </a:lnSpc>
                  <a:buNone/>
                </a:pPr>
                <a:r>
                  <a:rPr lang="en-IN" sz="2200" dirty="0">
                    <a:latin typeface="Times New Roman" panose="02020603050405020304" pitchFamily="18" charset="0"/>
                    <a:cs typeface="Times New Roman" panose="02020603050405020304" pitchFamily="18" charset="0"/>
                  </a:rPr>
                  <a:t>		K</a:t>
                </a:r>
                <a:r>
                  <a:rPr lang="en-IN" sz="2200" baseline="-25000" dirty="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 K</a:t>
                </a:r>
                <a:r>
                  <a:rPr lang="en-IN" sz="2200" baseline="-25000" dirty="0">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 K</a:t>
                </a:r>
                <a:r>
                  <a:rPr lang="en-IN" sz="2200" baseline="-25000" dirty="0">
                    <a:latin typeface="Times New Roman" panose="02020603050405020304" pitchFamily="18" charset="0"/>
                    <a:cs typeface="Times New Roman" panose="02020603050405020304" pitchFamily="18" charset="0"/>
                  </a:rPr>
                  <a:t>3 			</a:t>
                </a:r>
                <a:r>
                  <a:rPr lang="en-IN" sz="2200" dirty="0">
                    <a:latin typeface="Times New Roman" panose="02020603050405020304" pitchFamily="18" charset="0"/>
                    <a:cs typeface="Times New Roman" panose="02020603050405020304" pitchFamily="18" charset="0"/>
                  </a:rPr>
                  <a:t>		</a:t>
                </a:r>
                <a:r>
                  <a:rPr lang="en-IN" sz="2200" baseline="-250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Similarly each chocolates can be distributed in 3 ways. </a:t>
                </a:r>
              </a:p>
              <a:p>
                <a:pPr marL="0" indent="0">
                  <a:lnSpc>
                    <a:spcPct val="100000"/>
                  </a:lnSpc>
                  <a:buNone/>
                </a:pPr>
                <a:r>
                  <a:rPr lang="en-US" sz="2200" dirty="0">
                    <a:latin typeface="Times New Roman" panose="02020603050405020304" pitchFamily="18" charset="0"/>
                    <a:cs typeface="Times New Roman" panose="02020603050405020304" pitchFamily="18" charset="0"/>
                  </a:rPr>
                  <a:t>Hence 3 × 3 × 3 × 3 × 3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IN" sz="2200" b="0" i="1" smtClean="0">
                            <a:latin typeface="Cambria Math" panose="02040503050406030204" pitchFamily="18" charset="0"/>
                            <a:cs typeface="Times New Roman" panose="02020603050405020304" pitchFamily="18" charset="0"/>
                          </a:rPr>
                          <m:t>3</m:t>
                        </m:r>
                      </m:e>
                      <m:sup>
                        <m:r>
                          <a:rPr lang="en-IN" sz="2200" b="0" i="1" smtClean="0">
                            <a:latin typeface="Cambria Math" panose="02040503050406030204" pitchFamily="18" charset="0"/>
                            <a:cs typeface="Times New Roman" panose="02020603050405020304" pitchFamily="18" charset="0"/>
                          </a:rPr>
                          <m:t>5</m:t>
                        </m:r>
                      </m:sup>
                    </m:sSup>
                  </m:oMath>
                </a14:m>
                <a:r>
                  <a:rPr lang="en-IN" sz="2200" dirty="0">
                    <a:latin typeface="Times New Roman" panose="02020603050405020304" pitchFamily="18" charset="0"/>
                    <a:cs typeface="Times New Roman" panose="02020603050405020304" pitchFamily="18" charset="0"/>
                  </a:rPr>
                  <a:t>= 243 ways.</a:t>
                </a:r>
              </a:p>
              <a:p>
                <a:pPr marL="0" indent="0">
                  <a:lnSpc>
                    <a:spcPct val="150000"/>
                  </a:lnSpc>
                  <a:buNone/>
                </a:pPr>
                <a:endParaRPr lang="en-IN" sz="2400" baseline="-25000" dirty="0"/>
              </a:p>
              <a:p>
                <a:pPr marL="0" indent="0">
                  <a:lnSpc>
                    <a:spcPct val="150000"/>
                  </a:lnSpc>
                  <a:buNone/>
                </a:pPr>
                <a:endParaRPr lang="en-US" dirty="0"/>
              </a:p>
              <a:p>
                <a:pPr>
                  <a:lnSpc>
                    <a:spcPct val="100000"/>
                  </a:lnSpc>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398585" y="1702191"/>
                <a:ext cx="11525273" cy="4761914"/>
              </a:xfrm>
              <a:blipFill>
                <a:blip r:embed="rId2"/>
                <a:stretch>
                  <a:fillRect l="-1481"/>
                </a:stretch>
              </a:blipFill>
              <a:ln>
                <a:noFill/>
              </a:ln>
            </p:spPr>
            <p:txBody>
              <a:bodyPr/>
              <a:lstStyle/>
              <a:p>
                <a:r>
                  <a:rPr lang="en-IN">
                    <a:noFill/>
                  </a:rPr>
                  <a:t> </a:t>
                </a:r>
              </a:p>
            </p:txBody>
          </p:sp>
        </mc:Fallback>
      </mc:AlternateContent>
      <p:cxnSp>
        <p:nvCxnSpPr>
          <p:cNvPr id="9" name="Straight Arrow Connector 8">
            <a:extLst>
              <a:ext uri="{FF2B5EF4-FFF2-40B4-BE49-F238E27FC236}">
                <a16:creationId xmlns:a16="http://schemas.microsoft.com/office/drawing/2014/main" id="{66AE2F08-DE01-4FF1-87F0-2E79B2732E37}"/>
              </a:ext>
            </a:extLst>
          </p:cNvPr>
          <p:cNvCxnSpPr>
            <a:cxnSpLocks/>
          </p:cNvCxnSpPr>
          <p:nvPr/>
        </p:nvCxnSpPr>
        <p:spPr>
          <a:xfrm>
            <a:off x="1582885" y="3474720"/>
            <a:ext cx="576775" cy="53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1491234-FF54-40C9-BD07-4F685B94EA41}"/>
              </a:ext>
            </a:extLst>
          </p:cNvPr>
          <p:cNvCxnSpPr>
            <a:cxnSpLocks/>
          </p:cNvCxnSpPr>
          <p:nvPr/>
        </p:nvCxnSpPr>
        <p:spPr>
          <a:xfrm>
            <a:off x="1582885" y="3488788"/>
            <a:ext cx="1533378" cy="53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91C2BFF-7746-44EE-B119-27E5C60FA5AD}"/>
              </a:ext>
            </a:extLst>
          </p:cNvPr>
          <p:cNvCxnSpPr>
            <a:cxnSpLocks/>
          </p:cNvCxnSpPr>
          <p:nvPr/>
        </p:nvCxnSpPr>
        <p:spPr>
          <a:xfrm>
            <a:off x="1584645" y="3474720"/>
            <a:ext cx="2560319" cy="53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3FE66CEE-B138-4B6F-B8DD-2DA29FED68D1}"/>
              </a:ext>
            </a:extLst>
          </p:cNvPr>
          <p:cNvSpPr>
            <a:spLocks noGrp="1"/>
          </p:cNvSpPr>
          <p:nvPr>
            <p:ph type="dt" sz="half" idx="10"/>
          </p:nvPr>
        </p:nvSpPr>
        <p:spPr/>
        <p:txBody>
          <a:bodyPr/>
          <a:lstStyle/>
          <a:p>
            <a:fld id="{F926420A-055D-48CE-891F-5BEF68CAEC67}" type="datetime1">
              <a:rPr lang="en-IN" smtClean="0"/>
              <a:t>06-09-2020</a:t>
            </a:fld>
            <a:endParaRPr lang="en-IN"/>
          </a:p>
        </p:txBody>
      </p:sp>
      <p:sp>
        <p:nvSpPr>
          <p:cNvPr id="5" name="Footer Placeholder 4">
            <a:extLst>
              <a:ext uri="{FF2B5EF4-FFF2-40B4-BE49-F238E27FC236}">
                <a16:creationId xmlns:a16="http://schemas.microsoft.com/office/drawing/2014/main" id="{78E5BCF5-2C5F-40E6-A0EB-A593882BE9BD}"/>
              </a:ext>
            </a:extLst>
          </p:cNvPr>
          <p:cNvSpPr>
            <a:spLocks noGrp="1"/>
          </p:cNvSpPr>
          <p:nvPr>
            <p:ph type="ftr" sz="quarter" idx="11"/>
          </p:nvPr>
        </p:nvSpPr>
        <p:spPr/>
        <p:txBody>
          <a:bodyPr/>
          <a:lstStyle/>
          <a:p>
            <a:r>
              <a:rPr lang="en-IN"/>
              <a:t>CIR department, Amritapuri</a:t>
            </a:r>
          </a:p>
        </p:txBody>
      </p:sp>
      <p:sp>
        <p:nvSpPr>
          <p:cNvPr id="6" name="Slide Number Placeholder 5">
            <a:extLst>
              <a:ext uri="{FF2B5EF4-FFF2-40B4-BE49-F238E27FC236}">
                <a16:creationId xmlns:a16="http://schemas.microsoft.com/office/drawing/2014/main" id="{9656EC69-2E84-40F5-B16B-18CC6916C414}"/>
              </a:ext>
            </a:extLst>
          </p:cNvPr>
          <p:cNvSpPr>
            <a:spLocks noGrp="1"/>
          </p:cNvSpPr>
          <p:nvPr>
            <p:ph type="sldNum" sz="quarter" idx="12"/>
          </p:nvPr>
        </p:nvSpPr>
        <p:spPr/>
        <p:txBody>
          <a:bodyPr/>
          <a:lstStyle/>
          <a:p>
            <a:fld id="{1F2E1788-4116-4C90-A131-2BEC5595D5D9}" type="slidenum">
              <a:rPr lang="en-IN" smtClean="0"/>
              <a:t>20</a:t>
            </a:fld>
            <a:endParaRPr lang="en-IN"/>
          </a:p>
        </p:txBody>
      </p:sp>
      <p:pic>
        <p:nvPicPr>
          <p:cNvPr id="10" name="Picture 9" descr="A picture containing drawing, food&#10;&#10;Description automatically generated">
            <a:extLst>
              <a:ext uri="{FF2B5EF4-FFF2-40B4-BE49-F238E27FC236}">
                <a16:creationId xmlns:a16="http://schemas.microsoft.com/office/drawing/2014/main" id="{6A3E9F66-BFC5-441F-A105-2CE0421D5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0459" y="2571396"/>
            <a:ext cx="3051988" cy="1589782"/>
          </a:xfrm>
          <a:prstGeom prst="rect">
            <a:avLst/>
          </a:prstGeom>
        </p:spPr>
      </p:pic>
      <p:pic>
        <p:nvPicPr>
          <p:cNvPr id="8" name="Picture 7" descr="A picture containing toy, doll&#10;&#10;Description automatically generated">
            <a:extLst>
              <a:ext uri="{FF2B5EF4-FFF2-40B4-BE49-F238E27FC236}">
                <a16:creationId xmlns:a16="http://schemas.microsoft.com/office/drawing/2014/main" id="{976CAF41-E8F0-4C1A-A21E-AD3F5820F8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6150" y="4324897"/>
            <a:ext cx="2859032" cy="1971168"/>
          </a:xfrm>
          <a:prstGeom prst="rect">
            <a:avLst/>
          </a:prstGeom>
        </p:spPr>
      </p:pic>
    </p:spTree>
    <p:extLst>
      <p:ext uri="{BB962C8B-B14F-4D97-AF65-F5344CB8AC3E}">
        <p14:creationId xmlns:p14="http://schemas.microsoft.com/office/powerpoint/2010/main" val="327833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1000"/>
                                        <p:tgtEl>
                                          <p:spTgt spid="3">
                                            <p:txEl>
                                              <p:pRg st="5" end="5"/>
                                            </p:txEl>
                                          </p:spTgt>
                                        </p:tgtEl>
                                      </p:cBhvr>
                                    </p:animEffect>
                                    <p:anim calcmode="lin" valueType="num">
                                      <p:cBhvr>
                                        <p:cTn id="5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p:txBody>
          <a:bodyPr/>
          <a:lstStyle/>
          <a:p>
            <a:r>
              <a:rPr lang="en-IN" dirty="0"/>
              <a:t>Example 7 (</a:t>
            </a:r>
            <a:r>
              <a:rPr lang="en-IN" dirty="0" err="1"/>
              <a:t>i</a:t>
            </a:r>
            <a:r>
              <a:rPr lang="en-IN" dirty="0"/>
              <a:t>) - </a:t>
            </a:r>
            <a:r>
              <a:rPr lang="en-IN" dirty="0" err="1"/>
              <a:t>Aliter</a:t>
            </a:r>
            <a:endParaRPr lang="en-IN" dirty="0"/>
          </a:p>
        </p:txBody>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398585" y="1702191"/>
            <a:ext cx="11525273" cy="4761914"/>
          </a:xfrm>
          <a:noFill/>
          <a:ln>
            <a:noFill/>
          </a:ln>
        </p:spPr>
        <p:txBody>
          <a:bodyPr>
            <a:noAutofit/>
          </a:bodyPr>
          <a:lstStyle/>
          <a:p>
            <a:pPr marL="0" indent="0">
              <a:lnSpc>
                <a:spcPct val="150000"/>
              </a:lnSpc>
              <a:buNone/>
            </a:pPr>
            <a:endParaRPr lang="en-IN" sz="2400" baseline="-25000"/>
          </a:p>
          <a:p>
            <a:pPr marL="0" indent="0">
              <a:lnSpc>
                <a:spcPct val="150000"/>
              </a:lnSpc>
              <a:buNone/>
            </a:pPr>
            <a:endParaRPr lang="en-US"/>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FE66CEE-B138-4B6F-B8DD-2DA29FED68D1}"/>
              </a:ext>
            </a:extLst>
          </p:cNvPr>
          <p:cNvSpPr>
            <a:spLocks noGrp="1"/>
          </p:cNvSpPr>
          <p:nvPr>
            <p:ph type="dt" sz="half" idx="10"/>
          </p:nvPr>
        </p:nvSpPr>
        <p:spPr/>
        <p:txBody>
          <a:bodyPr/>
          <a:lstStyle/>
          <a:p>
            <a:fld id="{F926420A-055D-48CE-891F-5BEF68CAEC67}" type="datetime1">
              <a:rPr lang="en-IN" smtClean="0"/>
              <a:t>06-09-2020</a:t>
            </a:fld>
            <a:endParaRPr lang="en-IN"/>
          </a:p>
        </p:txBody>
      </p:sp>
      <p:sp>
        <p:nvSpPr>
          <p:cNvPr id="5" name="Footer Placeholder 4">
            <a:extLst>
              <a:ext uri="{FF2B5EF4-FFF2-40B4-BE49-F238E27FC236}">
                <a16:creationId xmlns:a16="http://schemas.microsoft.com/office/drawing/2014/main" id="{78E5BCF5-2C5F-40E6-A0EB-A593882BE9BD}"/>
              </a:ext>
            </a:extLst>
          </p:cNvPr>
          <p:cNvSpPr>
            <a:spLocks noGrp="1"/>
          </p:cNvSpPr>
          <p:nvPr>
            <p:ph type="ftr" sz="quarter" idx="11"/>
          </p:nvPr>
        </p:nvSpPr>
        <p:spPr/>
        <p:txBody>
          <a:bodyPr/>
          <a:lstStyle/>
          <a:p>
            <a:r>
              <a:rPr lang="en-IN"/>
              <a:t>CIR department, Amritapuri</a:t>
            </a:r>
          </a:p>
        </p:txBody>
      </p:sp>
      <p:sp>
        <p:nvSpPr>
          <p:cNvPr id="6" name="Slide Number Placeholder 5">
            <a:extLst>
              <a:ext uri="{FF2B5EF4-FFF2-40B4-BE49-F238E27FC236}">
                <a16:creationId xmlns:a16="http://schemas.microsoft.com/office/drawing/2014/main" id="{9656EC69-2E84-40F5-B16B-18CC6916C414}"/>
              </a:ext>
            </a:extLst>
          </p:cNvPr>
          <p:cNvSpPr>
            <a:spLocks noGrp="1"/>
          </p:cNvSpPr>
          <p:nvPr>
            <p:ph type="sldNum" sz="quarter" idx="12"/>
          </p:nvPr>
        </p:nvSpPr>
        <p:spPr/>
        <p:txBody>
          <a:bodyPr/>
          <a:lstStyle/>
          <a:p>
            <a:fld id="{1F2E1788-4116-4C90-A131-2BEC5595D5D9}" type="slidenum">
              <a:rPr lang="en-IN" smtClean="0"/>
              <a:t>21</a:t>
            </a:fld>
            <a:endParaRPr lang="en-IN"/>
          </a:p>
        </p:txBody>
      </p:sp>
      <p:pic>
        <p:nvPicPr>
          <p:cNvPr id="10" name="Picture 9" descr="A picture containing drawing, food&#10;&#10;Description automatically generated">
            <a:extLst>
              <a:ext uri="{FF2B5EF4-FFF2-40B4-BE49-F238E27FC236}">
                <a16:creationId xmlns:a16="http://schemas.microsoft.com/office/drawing/2014/main" id="{6A3E9F66-BFC5-441F-A105-2CE0421D5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531" y="2462913"/>
            <a:ext cx="2782205" cy="1449253"/>
          </a:xfrm>
          <a:prstGeom prst="rect">
            <a:avLst/>
          </a:prstGeom>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E9C316D6-A1BF-4E26-B181-182832E3A1CD}"/>
                  </a:ext>
                </a:extLst>
              </p:cNvPr>
              <p:cNvSpPr/>
              <p:nvPr/>
            </p:nvSpPr>
            <p:spPr>
              <a:xfrm>
                <a:off x="859045" y="2009488"/>
                <a:ext cx="10296635" cy="4067267"/>
              </a:xfrm>
              <a:prstGeom prst="rect">
                <a:avLst/>
              </a:prstGeom>
            </p:spPr>
            <p:txBody>
              <a:bodyPr wrap="square">
                <a:spAutoFit/>
              </a:bodyPr>
              <a:lstStyle/>
              <a:p>
                <a:pPr>
                  <a:lnSpc>
                    <a:spcPct val="150000"/>
                  </a:lnSpc>
                </a:pPr>
                <a:r>
                  <a:rPr lang="en-US" sz="2200" dirty="0">
                    <a:latin typeface="Times New Roman" panose="02020603050405020304" pitchFamily="18" charset="0"/>
                    <a:cs typeface="Times New Roman" panose="02020603050405020304" pitchFamily="18" charset="0"/>
                  </a:rPr>
                  <a:t>5 Different chocolates to 3 kids</a:t>
                </a:r>
              </a:p>
              <a:p>
                <a:pPr>
                  <a:lnSpc>
                    <a:spcPct val="150000"/>
                  </a:lnSpc>
                </a:pPr>
                <a:r>
                  <a:rPr lang="en-US" sz="2200" dirty="0">
                    <a:latin typeface="Times New Roman" panose="02020603050405020304" pitchFamily="18" charset="0"/>
                    <a:cs typeface="Times New Roman" panose="02020603050405020304" pitchFamily="18" charset="0"/>
                  </a:rPr>
                  <a:t>(5, 0, 0)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5</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i="1" dirty="0">
                        <a:latin typeface="Cambria Math" panose="02040503050406030204" pitchFamily="18" charset="0"/>
                        <a:cs typeface="Times New Roman" panose="02020603050405020304" pitchFamily="18" charset="0"/>
                      </a:rPr>
                      <m:t>3</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1 </m:t>
                    </m:r>
                  </m:oMath>
                </a14:m>
                <a:r>
                  <a:rPr lang="en-US" sz="2200" dirty="0">
                    <a:latin typeface="Times New Roman" panose="02020603050405020304" pitchFamily="18" charset="0"/>
                    <a:cs typeface="Times New Roman" panose="02020603050405020304" pitchFamily="18" charset="0"/>
                  </a:rPr>
                  <a:t> = 1 × 3 = 3 ways.</a:t>
                </a:r>
              </a:p>
              <a:p>
                <a:pPr>
                  <a:lnSpc>
                    <a:spcPct val="150000"/>
                  </a:lnSpc>
                </a:pPr>
                <a:r>
                  <a:rPr lang="en-US" sz="2200" dirty="0">
                    <a:latin typeface="Times New Roman" panose="02020603050405020304" pitchFamily="18" charset="0"/>
                    <a:cs typeface="Times New Roman" panose="02020603050405020304" pitchFamily="18" charset="0"/>
                  </a:rPr>
                  <a:t>(4, 1, 0)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4</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i="1" dirty="0">
                        <a:latin typeface="Cambria Math" panose="02040503050406030204" pitchFamily="18" charset="0"/>
                        <a:cs typeface="Times New Roman" panose="02020603050405020304" pitchFamily="18" charset="0"/>
                      </a:rPr>
                      <m:t>3</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1 </m:t>
                    </m:r>
                    <m:r>
                      <m:rPr>
                        <m:nor/>
                      </m:rPr>
                      <a:rPr lang="en-US" sz="2200" dirty="0">
                        <a:latin typeface="Times New Roman" panose="02020603050405020304" pitchFamily="18" charset="0"/>
                        <a:cs typeface="Times New Roman" panose="02020603050405020304" pitchFamily="18" charset="0"/>
                      </a:rPr>
                      <m:t>×</m:t>
                    </m:r>
                    <m:r>
                      <a:rPr lang="en-IN" sz="2200" dirty="0">
                        <a:latin typeface="Cambria Math" panose="02040503050406030204" pitchFamily="18" charset="0"/>
                        <a:cs typeface="Times New Roman" panose="02020603050405020304" pitchFamily="18" charset="0"/>
                      </a:rPr>
                      <m:t> 1</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i="1"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1 </m:t>
                    </m:r>
                  </m:oMath>
                </a14:m>
                <a:r>
                  <a:rPr lang="en-US" sz="2200" dirty="0">
                    <a:latin typeface="Times New Roman" panose="02020603050405020304" pitchFamily="18" charset="0"/>
                    <a:cs typeface="Times New Roman" panose="02020603050405020304" pitchFamily="18" charset="0"/>
                  </a:rPr>
                  <a:t>= 5 × 3 × 1 × 2 = 30 ways.</a:t>
                </a:r>
              </a:p>
              <a:p>
                <a:pPr>
                  <a:lnSpc>
                    <a:spcPct val="150000"/>
                  </a:lnSpc>
                </a:pPr>
                <a:r>
                  <a:rPr lang="en-US" sz="2200" dirty="0">
                    <a:latin typeface="Times New Roman" panose="02020603050405020304" pitchFamily="18" charset="0"/>
                    <a:cs typeface="Times New Roman" panose="02020603050405020304" pitchFamily="18" charset="0"/>
                  </a:rPr>
                  <a:t>(3, 2, 0)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3</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i="1" dirty="0">
                        <a:latin typeface="Cambria Math" panose="02040503050406030204" pitchFamily="18" charset="0"/>
                        <a:cs typeface="Times New Roman" panose="02020603050405020304" pitchFamily="18" charset="0"/>
                      </a:rPr>
                      <m:t>3</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1 </m:t>
                    </m:r>
                    <m:r>
                      <m:rPr>
                        <m:nor/>
                      </m:rPr>
                      <a:rPr lang="en-US" sz="2200" dirty="0">
                        <a:latin typeface="Times New Roman" panose="02020603050405020304" pitchFamily="18" charset="0"/>
                        <a:cs typeface="Times New Roman" panose="02020603050405020304" pitchFamily="18" charset="0"/>
                      </a:rPr>
                      <m:t>×</m:t>
                    </m:r>
                    <m:r>
                      <m:rPr>
                        <m:nor/>
                      </m:rPr>
                      <a:rPr lang="en-IN" sz="2200" dirty="0">
                        <a:latin typeface="Times New Roman" panose="02020603050405020304" pitchFamily="18" charset="0"/>
                        <a:cs typeface="Times New Roman" panose="02020603050405020304" pitchFamily="18" charset="0"/>
                      </a:rPr>
                      <m:t> </m:t>
                    </m:r>
                    <m:r>
                      <a:rPr lang="en-IN" sz="2200"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2</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i="1"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1 </m:t>
                    </m:r>
                  </m:oMath>
                </a14:m>
                <a:r>
                  <a:rPr lang="en-US" sz="2200" dirty="0">
                    <a:latin typeface="Times New Roman" panose="02020603050405020304" pitchFamily="18" charset="0"/>
                    <a:cs typeface="Times New Roman" panose="02020603050405020304" pitchFamily="18" charset="0"/>
                  </a:rPr>
                  <a:t>= 10 × 3 × 1 × 2 = 60 ways.</a:t>
                </a:r>
              </a:p>
              <a:p>
                <a:pPr>
                  <a:lnSpc>
                    <a:spcPct val="150000"/>
                  </a:lnSpc>
                </a:pPr>
                <a:r>
                  <a:rPr lang="en-US" sz="2200" dirty="0">
                    <a:latin typeface="Times New Roman" panose="02020603050405020304" pitchFamily="18" charset="0"/>
                    <a:cs typeface="Times New Roman" panose="02020603050405020304" pitchFamily="18" charset="0"/>
                  </a:rPr>
                  <a:t>(3, 1, 1)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3</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i="1" dirty="0">
                        <a:latin typeface="Cambria Math" panose="02040503050406030204" pitchFamily="18" charset="0"/>
                        <a:cs typeface="Times New Roman" panose="02020603050405020304" pitchFamily="18" charset="0"/>
                      </a:rPr>
                      <m:t>3</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1 </m:t>
                    </m:r>
                    <m:r>
                      <m:rPr>
                        <m:nor/>
                      </m:rPr>
                      <a:rPr lang="en-US" sz="2200" dirty="0">
                        <a:latin typeface="Times New Roman" panose="02020603050405020304" pitchFamily="18" charset="0"/>
                        <a:cs typeface="Times New Roman" panose="02020603050405020304" pitchFamily="18" charset="0"/>
                      </a:rPr>
                      <m:t>×</m:t>
                    </m:r>
                    <m:r>
                      <a:rPr lang="en-IN" sz="2200" i="1" dirty="0">
                        <a:latin typeface="Cambria Math" panose="02040503050406030204" pitchFamily="18" charset="0"/>
                        <a:cs typeface="Times New Roman" panose="02020603050405020304" pitchFamily="18" charset="0"/>
                      </a:rPr>
                      <m:t> </m:t>
                    </m:r>
                    <m:f>
                      <m:fPr>
                        <m:ctrlPr>
                          <a:rPr lang="en-US" sz="2200" i="1">
                            <a:latin typeface="Cambria Math" panose="02040503050406030204" pitchFamily="18" charset="0"/>
                            <a:cs typeface="Times New Roman" panose="02020603050405020304" pitchFamily="18" charset="0"/>
                          </a:rPr>
                        </m:ctrlPr>
                      </m:fPr>
                      <m:num>
                        <m:r>
                          <a:rPr lang="en-IN" sz="2200"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m:t>
                        </m:r>
                        <m:r>
                          <m:rPr>
                            <m:nor/>
                          </m:rPr>
                          <a:rPr lang="en-US" sz="2200" dirty="0">
                            <a:latin typeface="Times New Roman" panose="02020603050405020304" pitchFamily="18" charset="0"/>
                            <a:cs typeface="Times New Roman" panose="02020603050405020304" pitchFamily="18" charset="0"/>
                          </a:rPr>
                          <m:t>× </m:t>
                        </m:r>
                        <m:r>
                          <a:rPr lang="en-IN" sz="2200" i="1"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 10 × 3 × </a:t>
                </a:r>
                <a14:m>
                  <m:oMath xmlns:m="http://schemas.openxmlformats.org/officeDocument/2006/math">
                    <m:f>
                      <m:fPr>
                        <m:ctrlPr>
                          <a:rPr lang="en-US" sz="2200" i="1">
                            <a:latin typeface="Cambria Math" panose="02040503050406030204" pitchFamily="18" charset="0"/>
                            <a:cs typeface="Times New Roman" panose="02020603050405020304" pitchFamily="18" charset="0"/>
                          </a:rPr>
                        </m:ctrlPr>
                      </m:fPr>
                      <m:num>
                        <m:r>
                          <a:rPr lang="en-IN" sz="2200" dirty="0">
                            <a:latin typeface="Cambria Math" panose="02040503050406030204" pitchFamily="18" charset="0"/>
                            <a:cs typeface="Times New Roman" panose="02020603050405020304" pitchFamily="18" charset="0"/>
                          </a:rPr>
                          <m:t>2</m:t>
                        </m:r>
                        <m:r>
                          <m:rPr>
                            <m:nor/>
                          </m:rPr>
                          <a:rPr lang="en-IN" sz="2200" dirty="0">
                            <a:latin typeface="Times New Roman" panose="02020603050405020304" pitchFamily="18" charset="0"/>
                            <a:cs typeface="Times New Roman" panose="02020603050405020304" pitchFamily="18" charset="0"/>
                          </a:rPr>
                          <m:t> </m:t>
                        </m:r>
                        <m:r>
                          <m:rPr>
                            <m:nor/>
                          </m:rPr>
                          <a:rPr lang="en-US" sz="2200" dirty="0">
                            <a:latin typeface="Times New Roman" panose="02020603050405020304" pitchFamily="18" charset="0"/>
                            <a:cs typeface="Times New Roman" panose="02020603050405020304" pitchFamily="18" charset="0"/>
                          </a:rPr>
                          <m:t>× </m:t>
                        </m:r>
                        <m:r>
                          <a:rPr lang="en-IN" sz="2200" i="1" dirty="0">
                            <a:latin typeface="Cambria Math" panose="02040503050406030204" pitchFamily="18" charset="0"/>
                            <a:cs typeface="Times New Roman" panose="02020603050405020304" pitchFamily="18" charset="0"/>
                          </a:rPr>
                          <m:t>2</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 60 ways.</a:t>
                </a:r>
              </a:p>
              <a:p>
                <a:pPr>
                  <a:lnSpc>
                    <a:spcPct val="150000"/>
                  </a:lnSpc>
                </a:pPr>
                <a:r>
                  <a:rPr lang="en-US" sz="2200" dirty="0">
                    <a:latin typeface="Times New Roman" panose="02020603050405020304" pitchFamily="18" charset="0"/>
                    <a:cs typeface="Times New Roman" panose="02020603050405020304" pitchFamily="18" charset="0"/>
                  </a:rPr>
                  <a:t>(2, 2, 1)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2</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i="1" dirty="0">
                        <a:latin typeface="Cambria Math" panose="02040503050406030204" pitchFamily="18" charset="0"/>
                        <a:cs typeface="Times New Roman" panose="02020603050405020304" pitchFamily="18" charset="0"/>
                      </a:rPr>
                      <m:t>3</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1 </m:t>
                    </m:r>
                    <m:r>
                      <m:rPr>
                        <m:nor/>
                      </m:rPr>
                      <a:rPr lang="en-US" sz="2200" dirty="0">
                        <a:latin typeface="Times New Roman" panose="02020603050405020304" pitchFamily="18" charset="0"/>
                        <a:cs typeface="Times New Roman" panose="02020603050405020304" pitchFamily="18" charset="0"/>
                      </a:rPr>
                      <m:t>×</m:t>
                    </m:r>
                    <m:r>
                      <a:rPr lang="en-IN" sz="2200" i="1" dirty="0">
                        <a:latin typeface="Cambria Math" panose="02040503050406030204" pitchFamily="18" charset="0"/>
                        <a:cs typeface="Times New Roman" panose="02020603050405020304" pitchFamily="18" charset="0"/>
                      </a:rPr>
                      <m:t> </m:t>
                    </m:r>
                    <m:f>
                      <m:fPr>
                        <m:ctrlPr>
                          <a:rPr lang="en-US" sz="2200" i="1">
                            <a:latin typeface="Cambria Math" panose="02040503050406030204" pitchFamily="18" charset="0"/>
                            <a:cs typeface="Times New Roman" panose="02020603050405020304" pitchFamily="18" charset="0"/>
                          </a:rPr>
                        </m:ctrlPr>
                      </m:fPr>
                      <m:num>
                        <m:r>
                          <a:rPr lang="en-IN" sz="2200" dirty="0">
                            <a:latin typeface="Cambria Math" panose="02040503050406030204" pitchFamily="18" charset="0"/>
                            <a:cs typeface="Times New Roman" panose="02020603050405020304" pitchFamily="18" charset="0"/>
                          </a:rPr>
                          <m:t>3</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2</m:t>
                        </m:r>
                        <m:r>
                          <m:rPr>
                            <m:nor/>
                          </m:rPr>
                          <a:rPr lang="en-US" sz="2200" dirty="0">
                            <a:latin typeface="Times New Roman" panose="02020603050405020304" pitchFamily="18" charset="0"/>
                            <a:cs typeface="Times New Roman" panose="02020603050405020304" pitchFamily="18" charset="0"/>
                          </a:rPr>
                          <m:t>× </m:t>
                        </m:r>
                        <m:r>
                          <a:rPr lang="en-IN" sz="2200" i="1"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 10 × 3 × </a:t>
                </a:r>
                <a14:m>
                  <m:oMath xmlns:m="http://schemas.openxmlformats.org/officeDocument/2006/math">
                    <m:f>
                      <m:fPr>
                        <m:ctrlPr>
                          <a:rPr lang="en-US" sz="2200" i="1">
                            <a:latin typeface="Cambria Math" panose="02040503050406030204" pitchFamily="18" charset="0"/>
                            <a:cs typeface="Times New Roman" panose="02020603050405020304" pitchFamily="18" charset="0"/>
                          </a:rPr>
                        </m:ctrlPr>
                      </m:fPr>
                      <m:num>
                        <m:r>
                          <a:rPr lang="en-IN" sz="2200">
                            <a:latin typeface="Cambria Math" panose="02040503050406030204" pitchFamily="18" charset="0"/>
                            <a:cs typeface="Times New Roman" panose="02020603050405020304" pitchFamily="18" charset="0"/>
                          </a:rPr>
                          <m:t>6 </m:t>
                        </m:r>
                        <m:r>
                          <m:rPr>
                            <m:nor/>
                          </m:rPr>
                          <a:rPr lang="en-US" sz="2200" dirty="0">
                            <a:latin typeface="Times New Roman" panose="02020603050405020304" pitchFamily="18" charset="0"/>
                            <a:cs typeface="Times New Roman" panose="02020603050405020304" pitchFamily="18" charset="0"/>
                          </a:rPr>
                          <m:t>× </m:t>
                        </m:r>
                        <m:r>
                          <a:rPr lang="en-IN" sz="2200" i="1" dirty="0">
                            <a:latin typeface="Cambria Math" panose="02040503050406030204" pitchFamily="18" charset="0"/>
                            <a:cs typeface="Times New Roman" panose="02020603050405020304" pitchFamily="18" charset="0"/>
                          </a:rPr>
                          <m:t>2</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 90 ways.</a:t>
                </a:r>
              </a:p>
              <a:p>
                <a:pPr>
                  <a:lnSpc>
                    <a:spcPct val="150000"/>
                  </a:lnSpc>
                </a:pPr>
                <a:r>
                  <a:rPr lang="en-US" sz="2200" dirty="0">
                    <a:latin typeface="Times New Roman" panose="02020603050405020304" pitchFamily="18" charset="0"/>
                    <a:cs typeface="Times New Roman" panose="02020603050405020304" pitchFamily="18" charset="0"/>
                  </a:rPr>
                  <a:t>Hence total  243 ways.</a:t>
                </a:r>
              </a:p>
            </p:txBody>
          </p:sp>
        </mc:Choice>
        <mc:Fallback>
          <p:sp>
            <p:nvSpPr>
              <p:cNvPr id="7" name="Rectangle 6">
                <a:extLst>
                  <a:ext uri="{FF2B5EF4-FFF2-40B4-BE49-F238E27FC236}">
                    <a16:creationId xmlns:a16="http://schemas.microsoft.com/office/drawing/2014/main" id="{E9C316D6-A1BF-4E26-B181-182832E3A1CD}"/>
                  </a:ext>
                </a:extLst>
              </p:cNvPr>
              <p:cNvSpPr>
                <a:spLocks noRot="1" noChangeAspect="1" noMove="1" noResize="1" noEditPoints="1" noAdjustHandles="1" noChangeArrowheads="1" noChangeShapeType="1" noTextEdit="1"/>
              </p:cNvSpPr>
              <p:nvPr/>
            </p:nvSpPr>
            <p:spPr>
              <a:xfrm>
                <a:off x="859045" y="2009488"/>
                <a:ext cx="10296635" cy="4067267"/>
              </a:xfrm>
              <a:prstGeom prst="rect">
                <a:avLst/>
              </a:prstGeom>
              <a:blipFill>
                <a:blip r:embed="rId3"/>
                <a:stretch>
                  <a:fillRect l="-770" b="-2099"/>
                </a:stretch>
              </a:blipFill>
            </p:spPr>
            <p:txBody>
              <a:bodyPr/>
              <a:lstStyle/>
              <a:p>
                <a:r>
                  <a:rPr lang="en-IN">
                    <a:noFill/>
                  </a:rPr>
                  <a:t> </a:t>
                </a:r>
              </a:p>
            </p:txBody>
          </p:sp>
        </mc:Fallback>
      </mc:AlternateContent>
      <p:pic>
        <p:nvPicPr>
          <p:cNvPr id="12" name="Picture 11" descr="A picture containing toy, doll&#10;&#10;Description automatically generated">
            <a:extLst>
              <a:ext uri="{FF2B5EF4-FFF2-40B4-BE49-F238E27FC236}">
                <a16:creationId xmlns:a16="http://schemas.microsoft.com/office/drawing/2014/main" id="{59F6C389-1B46-4A30-A4BA-41B40985B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742" y="4246262"/>
            <a:ext cx="2654994" cy="1830493"/>
          </a:xfrm>
          <a:prstGeom prst="rect">
            <a:avLst/>
          </a:prstGeom>
        </p:spPr>
      </p:pic>
    </p:spTree>
    <p:extLst>
      <p:ext uri="{BB962C8B-B14F-4D97-AF65-F5344CB8AC3E}">
        <p14:creationId xmlns:p14="http://schemas.microsoft.com/office/powerpoint/2010/main" val="23661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1000"/>
                                        <p:tgtEl>
                                          <p:spTgt spid="7">
                                            <p:txEl>
                                              <p:pRg st="1" end="1"/>
                                            </p:txEl>
                                          </p:spTgt>
                                        </p:tgtEl>
                                      </p:cBhvr>
                                    </p:animEffect>
                                    <p:anim calcmode="lin" valueType="num">
                                      <p:cBhvr>
                                        <p:cTn id="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1000"/>
                                        <p:tgtEl>
                                          <p:spTgt spid="7">
                                            <p:txEl>
                                              <p:pRg st="2" end="2"/>
                                            </p:txEl>
                                          </p:spTgt>
                                        </p:tgtEl>
                                      </p:cBhvr>
                                    </p:animEffect>
                                    <p:anim calcmode="lin" valueType="num">
                                      <p:cBhvr>
                                        <p:cTn id="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1000"/>
                                        <p:tgtEl>
                                          <p:spTgt spid="7">
                                            <p:txEl>
                                              <p:pRg st="3" end="3"/>
                                            </p:txEl>
                                          </p:spTgt>
                                        </p:tgtEl>
                                      </p:cBhvr>
                                    </p:animEffect>
                                    <p:anim calcmode="lin" valueType="num">
                                      <p:cBhvr>
                                        <p:cTn id="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1000"/>
                                        <p:tgtEl>
                                          <p:spTgt spid="7">
                                            <p:txEl>
                                              <p:pRg st="4" end="4"/>
                                            </p:txEl>
                                          </p:spTgt>
                                        </p:tgtEl>
                                      </p:cBhvr>
                                    </p:animEffect>
                                    <p:anim calcmode="lin" valueType="num">
                                      <p:cBhvr>
                                        <p:cTn id="4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fade">
                                      <p:cBhvr>
                                        <p:cTn id="54" dur="1000"/>
                                        <p:tgtEl>
                                          <p:spTgt spid="7">
                                            <p:txEl>
                                              <p:pRg st="5" end="5"/>
                                            </p:txEl>
                                          </p:spTgt>
                                        </p:tgtEl>
                                      </p:cBhvr>
                                    </p:animEffect>
                                    <p:anim calcmode="lin" valueType="num">
                                      <p:cBhvr>
                                        <p:cTn id="5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animEffect transition="in" filter="fade">
                                      <p:cBhvr>
                                        <p:cTn id="61" dur="1000"/>
                                        <p:tgtEl>
                                          <p:spTgt spid="7">
                                            <p:txEl>
                                              <p:pRg st="6" end="6"/>
                                            </p:txEl>
                                          </p:spTgt>
                                        </p:tgtEl>
                                      </p:cBhvr>
                                    </p:animEffect>
                                    <p:anim calcmode="lin" valueType="num">
                                      <p:cBhvr>
                                        <p:cTn id="6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p:txBody>
          <a:bodyPr/>
          <a:lstStyle/>
          <a:p>
            <a:r>
              <a:rPr lang="en-IN" dirty="0"/>
              <a:t>Example 7(ii)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398585" y="1702191"/>
                <a:ext cx="11207261" cy="4417255"/>
              </a:xfrm>
              <a:noFill/>
              <a:ln>
                <a:noFill/>
              </a:ln>
            </p:spPr>
            <p:txBody>
              <a:bodyPr>
                <a:no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In how many ways can 5 identical Chocolates be distributed among 3 Kids.</a:t>
                </a:r>
              </a:p>
              <a:p>
                <a:pPr marL="0" indent="0" algn="just">
                  <a:lnSpc>
                    <a:spcPct val="100000"/>
                  </a:lnSpc>
                  <a:buNone/>
                </a:pP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C </a:t>
                </a:r>
                <a:r>
                  <a:rPr lang="en-IN" sz="2200" baseline="-25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K</a:t>
                </a:r>
                <a:r>
                  <a:rPr lang="en-IN" sz="2200" baseline="-25000" dirty="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 K</a:t>
                </a:r>
                <a:r>
                  <a:rPr lang="en-IN" sz="2200" baseline="-25000" dirty="0">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 K</a:t>
                </a:r>
                <a:r>
                  <a:rPr lang="en-IN" sz="2200" baseline="-25000" dirty="0">
                    <a:latin typeface="Times New Roman" panose="02020603050405020304" pitchFamily="18" charset="0"/>
                    <a:cs typeface="Times New Roman" panose="02020603050405020304" pitchFamily="18" charset="0"/>
                  </a:rPr>
                  <a:t>3 </a:t>
                </a: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Suppose all 5 chocolates for </a:t>
                </a:r>
                <a:r>
                  <a:rPr lang="en-IN" sz="2200" dirty="0">
                    <a:latin typeface="Times New Roman" panose="02020603050405020304" pitchFamily="18" charset="0"/>
                    <a:cs typeface="Times New Roman" panose="02020603050405020304" pitchFamily="18" charset="0"/>
                  </a:rPr>
                  <a:t>K</a:t>
                </a:r>
                <a:r>
                  <a:rPr lang="en-IN" sz="2200" baseline="-25000" dirty="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and nil for </a:t>
                </a:r>
                <a:r>
                  <a:rPr lang="en-IN" sz="2200" dirty="0">
                    <a:latin typeface="Times New Roman" panose="02020603050405020304" pitchFamily="18" charset="0"/>
                    <a:cs typeface="Times New Roman" panose="02020603050405020304" pitchFamily="18" charset="0"/>
                  </a:rPr>
                  <a:t>K</a:t>
                </a:r>
                <a:r>
                  <a:rPr lang="en-IN" sz="2200" baseline="-25000" dirty="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K</a:t>
                </a:r>
                <a:r>
                  <a:rPr lang="en-IN" sz="2200" baseline="-250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can be expressed as 	</a:t>
                </a:r>
                <a:r>
                  <a:rPr lang="en-IN" sz="2200" dirty="0">
                    <a:latin typeface="Times New Roman" panose="02020603050405020304" pitchFamily="18" charset="0"/>
                    <a:cs typeface="Times New Roman" panose="02020603050405020304" pitchFamily="18" charset="0"/>
                  </a:rPr>
                  <a:t>C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p>
              <a:p>
                <a:pPr marL="0" indent="0" algn="just">
                  <a:lnSpc>
                    <a:spcPct val="100000"/>
                  </a:lnSpc>
                  <a:buNone/>
                </a:pPr>
                <a:r>
                  <a:rPr lang="en-IN" sz="2200" dirty="0">
                    <a:latin typeface="Times New Roman" panose="02020603050405020304" pitchFamily="18" charset="0"/>
                    <a:cs typeface="Times New Roman" panose="02020603050405020304" pitchFamily="18" charset="0"/>
                  </a:rPr>
                  <a:t>Similarly </a:t>
                </a:r>
                <a:r>
                  <a:rPr lang="en-US" sz="2200" dirty="0">
                    <a:latin typeface="Times New Roman" panose="02020603050405020304" pitchFamily="18" charset="0"/>
                    <a:cs typeface="Times New Roman" panose="02020603050405020304" pitchFamily="18" charset="0"/>
                  </a:rPr>
                  <a:t>1 for </a:t>
                </a:r>
                <a:r>
                  <a:rPr lang="en-IN" sz="2200" dirty="0">
                    <a:latin typeface="Times New Roman" panose="02020603050405020304" pitchFamily="18" charset="0"/>
                    <a:cs typeface="Times New Roman" panose="02020603050405020304" pitchFamily="18" charset="0"/>
                  </a:rPr>
                  <a:t>K</a:t>
                </a:r>
                <a:r>
                  <a:rPr lang="en-IN" sz="2200" baseline="-25000"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and 1 for </a:t>
                </a:r>
                <a:r>
                  <a:rPr lang="en-IN" sz="2200" dirty="0">
                    <a:latin typeface="Times New Roman" panose="02020603050405020304" pitchFamily="18" charset="0"/>
                    <a:cs typeface="Times New Roman" panose="02020603050405020304" pitchFamily="18" charset="0"/>
                  </a:rPr>
                  <a:t>K</a:t>
                </a:r>
                <a:r>
                  <a:rPr lang="en-IN"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3 for </a:t>
                </a:r>
                <a:r>
                  <a:rPr lang="en-IN" sz="2200" dirty="0">
                    <a:latin typeface="Times New Roman" panose="02020603050405020304" pitchFamily="18" charset="0"/>
                    <a:cs typeface="Times New Roman" panose="02020603050405020304" pitchFamily="18" charset="0"/>
                  </a:rPr>
                  <a:t>K</a:t>
                </a:r>
                <a:r>
                  <a:rPr lang="en-IN" sz="2200" baseline="-25000" dirty="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can be expressed as  </a:t>
                </a:r>
                <a:r>
                  <a:rPr lang="en-IN" sz="2200" dirty="0">
                    <a:latin typeface="Times New Roman" panose="02020603050405020304" pitchFamily="18" charset="0"/>
                    <a:cs typeface="Times New Roman" panose="02020603050405020304" pitchFamily="18" charset="0"/>
                  </a:rPr>
                  <a:t>C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p>
              <a:p>
                <a:pPr marL="0" indent="0" algn="just">
                  <a:lnSpc>
                    <a:spcPct val="100000"/>
                  </a:lnSpc>
                  <a:buNone/>
                </a:pPr>
                <a:r>
                  <a:rPr lang="en-IN" sz="2200" dirty="0">
                    <a:latin typeface="Times New Roman" panose="02020603050405020304" pitchFamily="18" charset="0"/>
                    <a:cs typeface="Times New Roman" panose="02020603050405020304" pitchFamily="18" charset="0"/>
                  </a:rPr>
                  <a:t>Likewise, distribution for “2  1  2” is as C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p>
              <a:p>
                <a:pPr marL="0" indent="0" algn="just">
                  <a:lnSpc>
                    <a:spcPct val="100000"/>
                  </a:lnSpc>
                  <a:buNone/>
                </a:pPr>
                <a:r>
                  <a:rPr lang="en-IN" sz="2200" dirty="0">
                    <a:latin typeface="Times New Roman" panose="02020603050405020304" pitchFamily="18" charset="0"/>
                    <a:cs typeface="Times New Roman" panose="02020603050405020304" pitchFamily="18" charset="0"/>
                  </a:rPr>
                  <a:t>So, it is simply arranging 7 items, in which 5 are one kind and 2 are another, in </a:t>
                </a:r>
              </a:p>
              <a:p>
                <a:pPr marL="0" indent="0" algn="just">
                  <a:lnSpc>
                    <a:spcPct val="100000"/>
                  </a:lnSpc>
                  <a:buNone/>
                </a:pPr>
                <a:r>
                  <a:rPr lang="en-IN" sz="22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200" i="1" smtClean="0">
                            <a:latin typeface="Cambria Math" panose="02040503050406030204" pitchFamily="18" charset="0"/>
                            <a:cs typeface="Times New Roman" panose="02020603050405020304" pitchFamily="18" charset="0"/>
                          </a:rPr>
                        </m:ctrlPr>
                      </m:fPr>
                      <m:num>
                        <m:r>
                          <a:rPr lang="en-IN" sz="2200" b="0" i="1" smtClean="0">
                            <a:latin typeface="Cambria Math" panose="02040503050406030204" pitchFamily="18" charset="0"/>
                            <a:cs typeface="Times New Roman" panose="02020603050405020304" pitchFamily="18" charset="0"/>
                          </a:rPr>
                          <m:t>7!</m:t>
                        </m:r>
                      </m:num>
                      <m:den>
                        <m:r>
                          <a:rPr lang="en-IN" sz="2200" b="0" i="1" smtClean="0">
                            <a:latin typeface="Cambria Math" panose="02040503050406030204" pitchFamily="18" charset="0"/>
                            <a:cs typeface="Times New Roman" panose="02020603050405020304" pitchFamily="18" charset="0"/>
                          </a:rPr>
                          <m:t>5!2!</m:t>
                        </m:r>
                      </m:den>
                    </m:f>
                  </m:oMath>
                </a14:m>
                <a:r>
                  <a:rPr lang="en-IN" sz="2200" dirty="0">
                    <a:latin typeface="Times New Roman" panose="02020603050405020304" pitchFamily="18" charset="0"/>
                    <a:cs typeface="Times New Roman" panose="02020603050405020304" pitchFamily="18" charset="0"/>
                  </a:rPr>
                  <a:t> = 21 ways (</a:t>
                </a:r>
                <a:r>
                  <a:rPr lang="en-IN" sz="2200" baseline="30000" dirty="0">
                    <a:latin typeface="Times New Roman" panose="02020603050405020304" pitchFamily="18" charset="0"/>
                    <a:cs typeface="Times New Roman" panose="02020603050405020304" pitchFamily="18" charset="0"/>
                  </a:rPr>
                  <a:t>7</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	</a:t>
                </a:r>
                <a:r>
                  <a:rPr lang="en-IN" sz="2400" baseline="-25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IN" sz="2400" baseline="-250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aseline="-25000" dirty="0"/>
              </a:p>
              <a:p>
                <a:pPr marL="0" indent="0" algn="just">
                  <a:lnSpc>
                    <a:spcPct val="150000"/>
                  </a:lnSpc>
                  <a:buNone/>
                </a:pPr>
                <a:endParaRPr lang="en-US" dirty="0"/>
              </a:p>
              <a:p>
                <a:pPr algn="just">
                  <a:lnSpc>
                    <a:spcPct val="100000"/>
                  </a:lnSpc>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398585" y="1702191"/>
                <a:ext cx="11207261" cy="4417255"/>
              </a:xfrm>
              <a:blipFill>
                <a:blip r:embed="rId2"/>
                <a:stretch>
                  <a:fillRect l="-1523" t="-966"/>
                </a:stretch>
              </a:blipFill>
              <a:ln>
                <a:noFill/>
              </a:ln>
            </p:spPr>
            <p:txBody>
              <a:bodyPr/>
              <a:lstStyle/>
              <a:p>
                <a:r>
                  <a:rPr lang="en-IN">
                    <a:noFill/>
                  </a:rPr>
                  <a:t> </a:t>
                </a:r>
              </a:p>
            </p:txBody>
          </p:sp>
        </mc:Fallback>
      </mc:AlternateContent>
      <p:cxnSp>
        <p:nvCxnSpPr>
          <p:cNvPr id="7" name="Straight Arrow Connector 6">
            <a:extLst>
              <a:ext uri="{FF2B5EF4-FFF2-40B4-BE49-F238E27FC236}">
                <a16:creationId xmlns:a16="http://schemas.microsoft.com/office/drawing/2014/main" id="{D66939CF-B7A0-4978-BDB7-E774554A1475}"/>
              </a:ext>
            </a:extLst>
          </p:cNvPr>
          <p:cNvCxnSpPr>
            <a:cxnSpLocks/>
          </p:cNvCxnSpPr>
          <p:nvPr/>
        </p:nvCxnSpPr>
        <p:spPr>
          <a:xfrm>
            <a:off x="4459459" y="2463630"/>
            <a:ext cx="1237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C0CCA6-A472-48CE-BB79-68727BC16319}"/>
              </a:ext>
            </a:extLst>
          </p:cNvPr>
          <p:cNvCxnSpPr>
            <a:cxnSpLocks/>
          </p:cNvCxnSpPr>
          <p:nvPr/>
        </p:nvCxnSpPr>
        <p:spPr>
          <a:xfrm>
            <a:off x="8534779" y="2657624"/>
            <a:ext cx="0" cy="615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7E403A-9C61-46D1-9242-31067F752774}"/>
              </a:ext>
            </a:extLst>
          </p:cNvPr>
          <p:cNvCxnSpPr>
            <a:cxnSpLocks/>
          </p:cNvCxnSpPr>
          <p:nvPr/>
        </p:nvCxnSpPr>
        <p:spPr>
          <a:xfrm>
            <a:off x="5507501" y="3702146"/>
            <a:ext cx="0" cy="586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98BE6C-8CA2-4B71-9AB7-74663335EE91}"/>
              </a:ext>
            </a:extLst>
          </p:cNvPr>
          <p:cNvCxnSpPr>
            <a:cxnSpLocks/>
          </p:cNvCxnSpPr>
          <p:nvPr/>
        </p:nvCxnSpPr>
        <p:spPr>
          <a:xfrm>
            <a:off x="5821682" y="3702146"/>
            <a:ext cx="0" cy="586156"/>
          </a:xfrm>
          <a:prstGeom prst="line">
            <a:avLst/>
          </a:prstGeom>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3149A72D-BAA3-4438-B818-F12C67A2604F}"/>
              </a:ext>
            </a:extLst>
          </p:cNvPr>
          <p:cNvSpPr>
            <a:spLocks noGrp="1"/>
          </p:cNvSpPr>
          <p:nvPr>
            <p:ph type="dt" sz="half" idx="10"/>
          </p:nvPr>
        </p:nvSpPr>
        <p:spPr/>
        <p:txBody>
          <a:bodyPr/>
          <a:lstStyle/>
          <a:p>
            <a:fld id="{10B3F2C0-571C-445F-AC77-45F3C1D02E10}" type="datetime1">
              <a:rPr lang="en-IN" smtClean="0"/>
              <a:t>06-09-2020</a:t>
            </a:fld>
            <a:endParaRPr lang="en-IN"/>
          </a:p>
        </p:txBody>
      </p:sp>
      <p:sp>
        <p:nvSpPr>
          <p:cNvPr id="5" name="Footer Placeholder 4">
            <a:extLst>
              <a:ext uri="{FF2B5EF4-FFF2-40B4-BE49-F238E27FC236}">
                <a16:creationId xmlns:a16="http://schemas.microsoft.com/office/drawing/2014/main" id="{62A7E9F5-2020-44ED-B142-23F620E07F0F}"/>
              </a:ext>
            </a:extLst>
          </p:cNvPr>
          <p:cNvSpPr>
            <a:spLocks noGrp="1"/>
          </p:cNvSpPr>
          <p:nvPr>
            <p:ph type="ftr" sz="quarter" idx="11"/>
          </p:nvPr>
        </p:nvSpPr>
        <p:spPr/>
        <p:txBody>
          <a:bodyPr/>
          <a:lstStyle/>
          <a:p>
            <a:r>
              <a:rPr lang="en-IN"/>
              <a:t>CIR department, Amritapuri</a:t>
            </a:r>
          </a:p>
        </p:txBody>
      </p:sp>
      <p:sp>
        <p:nvSpPr>
          <p:cNvPr id="6" name="Slide Number Placeholder 5">
            <a:extLst>
              <a:ext uri="{FF2B5EF4-FFF2-40B4-BE49-F238E27FC236}">
                <a16:creationId xmlns:a16="http://schemas.microsoft.com/office/drawing/2014/main" id="{6D1CD914-DC9E-44F1-9539-0B4E88C012EA}"/>
              </a:ext>
            </a:extLst>
          </p:cNvPr>
          <p:cNvSpPr>
            <a:spLocks noGrp="1"/>
          </p:cNvSpPr>
          <p:nvPr>
            <p:ph type="sldNum" sz="quarter" idx="12"/>
          </p:nvPr>
        </p:nvSpPr>
        <p:spPr/>
        <p:txBody>
          <a:bodyPr/>
          <a:lstStyle/>
          <a:p>
            <a:fld id="{1F2E1788-4116-4C90-A131-2BEC5595D5D9}" type="slidenum">
              <a:rPr lang="en-IN" smtClean="0"/>
              <a:t>22</a:t>
            </a:fld>
            <a:endParaRPr lang="en-IN"/>
          </a:p>
        </p:txBody>
      </p:sp>
      <p:cxnSp>
        <p:nvCxnSpPr>
          <p:cNvPr id="15" name="Straight Connector 14">
            <a:extLst>
              <a:ext uri="{FF2B5EF4-FFF2-40B4-BE49-F238E27FC236}">
                <a16:creationId xmlns:a16="http://schemas.microsoft.com/office/drawing/2014/main" id="{9EC4442E-B4C0-4E2E-B812-91A94AB5A086}"/>
              </a:ext>
            </a:extLst>
          </p:cNvPr>
          <p:cNvCxnSpPr>
            <a:cxnSpLocks/>
          </p:cNvCxnSpPr>
          <p:nvPr/>
        </p:nvCxnSpPr>
        <p:spPr>
          <a:xfrm>
            <a:off x="8360897" y="2657624"/>
            <a:ext cx="0" cy="615461"/>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0BD1442-8F20-49EF-8F4B-CEC51E03F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668" y="3164672"/>
            <a:ext cx="2095500" cy="1847850"/>
          </a:xfrm>
          <a:prstGeom prst="rect">
            <a:avLst/>
          </a:prstGeom>
        </p:spPr>
      </p:pic>
      <p:cxnSp>
        <p:nvCxnSpPr>
          <p:cNvPr id="16" name="Straight Connector 15">
            <a:extLst>
              <a:ext uri="{FF2B5EF4-FFF2-40B4-BE49-F238E27FC236}">
                <a16:creationId xmlns:a16="http://schemas.microsoft.com/office/drawing/2014/main" id="{979622E9-C534-4429-84A2-2FC189E341BC}"/>
              </a:ext>
            </a:extLst>
          </p:cNvPr>
          <p:cNvCxnSpPr>
            <a:cxnSpLocks/>
          </p:cNvCxnSpPr>
          <p:nvPr/>
        </p:nvCxnSpPr>
        <p:spPr>
          <a:xfrm>
            <a:off x="7542625" y="3152948"/>
            <a:ext cx="0" cy="615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4A2712-203A-466B-9CCA-700AF159B064}"/>
              </a:ext>
            </a:extLst>
          </p:cNvPr>
          <p:cNvCxnSpPr>
            <a:cxnSpLocks/>
          </p:cNvCxnSpPr>
          <p:nvPr/>
        </p:nvCxnSpPr>
        <p:spPr>
          <a:xfrm>
            <a:off x="7838047" y="3152948"/>
            <a:ext cx="0" cy="6154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89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p:txBody>
          <a:bodyPr/>
          <a:lstStyle/>
          <a:p>
            <a:r>
              <a:rPr lang="en-IN" dirty="0"/>
              <a:t>Example 7(ii) - </a:t>
            </a:r>
            <a:r>
              <a:rPr lang="en-IN" dirty="0" err="1"/>
              <a:t>Aliter</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1036320" y="1702191"/>
                <a:ext cx="10569526" cy="4543864"/>
              </a:xfrm>
              <a:noFill/>
              <a:ln>
                <a:noFill/>
              </a:ln>
            </p:spPr>
            <p:txBody>
              <a:bodyPr>
                <a:no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In how many ways can 5 identical Chocolates be distributed among 3 Kids.</a:t>
                </a:r>
              </a:p>
              <a:p>
                <a:pPr>
                  <a:lnSpc>
                    <a:spcPct val="100000"/>
                  </a:lnSpc>
                </a:pPr>
                <a:r>
                  <a:rPr lang="en-US" sz="2200" dirty="0">
                    <a:latin typeface="Times New Roman" panose="02020603050405020304" pitchFamily="18" charset="0"/>
                    <a:cs typeface="Times New Roman" panose="02020603050405020304" pitchFamily="18" charset="0"/>
                  </a:rPr>
                  <a:t>(5, 0, 0) → </a:t>
                </a:r>
                <a14:m>
                  <m:oMath xmlns:m="http://schemas.openxmlformats.org/officeDocument/2006/math">
                    <m:r>
                      <a:rPr lang="en-IN" sz="2200" i="1" dirty="0">
                        <a:latin typeface="Cambria Math" panose="02040503050406030204" pitchFamily="18" charset="0"/>
                        <a:cs typeface="Times New Roman" panose="02020603050405020304" pitchFamily="18" charset="0"/>
                      </a:rPr>
                      <m:t> </m:t>
                    </m:r>
                    <m:f>
                      <m:fPr>
                        <m:ctrlPr>
                          <a:rPr lang="en-US" sz="2200" i="1">
                            <a:latin typeface="Cambria Math" panose="02040503050406030204" pitchFamily="18" charset="0"/>
                            <a:cs typeface="Times New Roman" panose="02020603050405020304" pitchFamily="18" charset="0"/>
                          </a:rPr>
                        </m:ctrlPr>
                      </m:fPr>
                      <m:num>
                        <m:r>
                          <a:rPr lang="en-IN" sz="2200" b="0" i="1" smtClean="0">
                            <a:latin typeface="Cambria Math" panose="02040503050406030204" pitchFamily="18" charset="0"/>
                            <a:cs typeface="Times New Roman" panose="02020603050405020304" pitchFamily="18" charset="0"/>
                          </a:rPr>
                          <m:t>3!</m:t>
                        </m:r>
                      </m:num>
                      <m:den>
                        <m:r>
                          <a:rPr lang="en-IN" sz="2200" i="1">
                            <a:latin typeface="Cambria Math" panose="02040503050406030204" pitchFamily="18" charset="0"/>
                            <a:cs typeface="Times New Roman" panose="02020603050405020304" pitchFamily="18" charset="0"/>
                          </a:rPr>
                          <m:t>2</m:t>
                        </m:r>
                        <m:r>
                          <a:rPr lang="en-IN" sz="2200" b="0" i="1" smtClean="0">
                            <a:latin typeface="Cambria Math" panose="02040503050406030204" pitchFamily="18" charset="0"/>
                            <a:cs typeface="Times New Roman" panose="02020603050405020304" pitchFamily="18" charset="0"/>
                          </a:rPr>
                          <m:t>!</m:t>
                        </m:r>
                      </m:den>
                    </m:f>
                  </m:oMath>
                </a14:m>
                <a:r>
                  <a:rPr lang="en-US" sz="2200" dirty="0">
                    <a:latin typeface="Times New Roman" panose="02020603050405020304" pitchFamily="18" charset="0"/>
                    <a:cs typeface="Times New Roman" panose="02020603050405020304" pitchFamily="18" charset="0"/>
                  </a:rPr>
                  <a:t> = 3 ways.</a:t>
                </a:r>
              </a:p>
              <a:p>
                <a:pPr>
                  <a:lnSpc>
                    <a:spcPct val="100000"/>
                  </a:lnSpc>
                </a:pPr>
                <a:r>
                  <a:rPr lang="en-US" sz="2200" dirty="0">
                    <a:latin typeface="Times New Roman" panose="02020603050405020304" pitchFamily="18" charset="0"/>
                    <a:cs typeface="Times New Roman" panose="02020603050405020304" pitchFamily="18" charset="0"/>
                  </a:rPr>
                  <a:t>(4, 1, 0) → </a:t>
                </a:r>
                <a14:m>
                  <m:oMath xmlns:m="http://schemas.openxmlformats.org/officeDocument/2006/math">
                    <m:r>
                      <a:rPr lang="en-IN" sz="2200" b="0" i="1" smtClean="0">
                        <a:latin typeface="Cambria Math" panose="02040503050406030204" pitchFamily="18" charset="0"/>
                        <a:cs typeface="Times New Roman" panose="02020603050405020304" pitchFamily="18" charset="0"/>
                      </a:rPr>
                      <m:t>3! </m:t>
                    </m:r>
                  </m:oMath>
                </a14:m>
                <a:r>
                  <a:rPr lang="en-US" sz="2200" dirty="0">
                    <a:latin typeface="Times New Roman" panose="02020603050405020304" pitchFamily="18" charset="0"/>
                    <a:cs typeface="Times New Roman" panose="02020603050405020304" pitchFamily="18" charset="0"/>
                  </a:rPr>
                  <a:t>= 6 ways.</a:t>
                </a:r>
              </a:p>
              <a:p>
                <a:pPr>
                  <a:lnSpc>
                    <a:spcPct val="150000"/>
                  </a:lnSpc>
                </a:pPr>
                <a:r>
                  <a:rPr lang="en-US" sz="2200" dirty="0">
                    <a:latin typeface="Times New Roman" panose="02020603050405020304" pitchFamily="18" charset="0"/>
                    <a:cs typeface="Times New Roman" panose="02020603050405020304" pitchFamily="18" charset="0"/>
                  </a:rPr>
                  <a:t>(3, 2, 0) → </a:t>
                </a:r>
                <a14:m>
                  <m:oMath xmlns:m="http://schemas.openxmlformats.org/officeDocument/2006/math">
                    <m:r>
                      <a:rPr lang="en-IN" sz="2200" i="1">
                        <a:latin typeface="Cambria Math" panose="02040503050406030204" pitchFamily="18" charset="0"/>
                        <a:cs typeface="Times New Roman" panose="02020603050405020304" pitchFamily="18" charset="0"/>
                      </a:rPr>
                      <m:t>3! </m:t>
                    </m:r>
                  </m:oMath>
                </a14:m>
                <a:r>
                  <a:rPr lang="en-US" sz="2200" dirty="0">
                    <a:latin typeface="Times New Roman" panose="02020603050405020304" pitchFamily="18" charset="0"/>
                    <a:cs typeface="Times New Roman" panose="02020603050405020304" pitchFamily="18" charset="0"/>
                  </a:rPr>
                  <a:t>= 6 ways.</a:t>
                </a:r>
              </a:p>
              <a:p>
                <a:pPr>
                  <a:lnSpc>
                    <a:spcPct val="100000"/>
                  </a:lnSpc>
                </a:pPr>
                <a:r>
                  <a:rPr lang="en-US" sz="2200" dirty="0">
                    <a:latin typeface="Times New Roman" panose="02020603050405020304" pitchFamily="18" charset="0"/>
                    <a:cs typeface="Times New Roman" panose="02020603050405020304" pitchFamily="18" charset="0"/>
                  </a:rPr>
                  <a:t>(3, 1, 1) → → </a:t>
                </a:r>
                <a14:m>
                  <m:oMath xmlns:m="http://schemas.openxmlformats.org/officeDocument/2006/math">
                    <m:r>
                      <a:rPr lang="en-IN" sz="2200" i="1" dirty="0">
                        <a:latin typeface="Cambria Math" panose="02040503050406030204" pitchFamily="18" charset="0"/>
                        <a:cs typeface="Times New Roman" panose="02020603050405020304" pitchFamily="18" charset="0"/>
                      </a:rPr>
                      <m:t> </m:t>
                    </m:r>
                    <m:f>
                      <m:fPr>
                        <m:ctrlPr>
                          <a:rPr lang="en-US" sz="2200" i="1">
                            <a:latin typeface="Cambria Math" panose="02040503050406030204" pitchFamily="18" charset="0"/>
                            <a:cs typeface="Times New Roman" panose="02020603050405020304" pitchFamily="18" charset="0"/>
                          </a:rPr>
                        </m:ctrlPr>
                      </m:fPr>
                      <m:num>
                        <m:r>
                          <a:rPr lang="en-IN" sz="2200" i="1">
                            <a:latin typeface="Cambria Math" panose="02040503050406030204" pitchFamily="18" charset="0"/>
                            <a:cs typeface="Times New Roman" panose="02020603050405020304" pitchFamily="18" charset="0"/>
                          </a:rPr>
                          <m:t>3!</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 3 ways.</a:t>
                </a:r>
              </a:p>
              <a:p>
                <a:pPr>
                  <a:lnSpc>
                    <a:spcPct val="100000"/>
                  </a:lnSpc>
                </a:pPr>
                <a:r>
                  <a:rPr lang="en-US" sz="2200" dirty="0">
                    <a:latin typeface="Times New Roman" panose="02020603050405020304" pitchFamily="18" charset="0"/>
                    <a:cs typeface="Times New Roman" panose="02020603050405020304" pitchFamily="18" charset="0"/>
                  </a:rPr>
                  <a:t>(2, 2, 1) → → </a:t>
                </a:r>
                <a14:m>
                  <m:oMath xmlns:m="http://schemas.openxmlformats.org/officeDocument/2006/math">
                    <m:r>
                      <a:rPr lang="en-IN" sz="2200" i="1" dirty="0">
                        <a:latin typeface="Cambria Math" panose="02040503050406030204" pitchFamily="18" charset="0"/>
                        <a:cs typeface="Times New Roman" panose="02020603050405020304" pitchFamily="18" charset="0"/>
                      </a:rPr>
                      <m:t> </m:t>
                    </m:r>
                    <m:f>
                      <m:fPr>
                        <m:ctrlPr>
                          <a:rPr lang="en-US" sz="2200" i="1">
                            <a:latin typeface="Cambria Math" panose="02040503050406030204" pitchFamily="18" charset="0"/>
                            <a:cs typeface="Times New Roman" panose="02020603050405020304" pitchFamily="18" charset="0"/>
                          </a:rPr>
                        </m:ctrlPr>
                      </m:fPr>
                      <m:num>
                        <m:r>
                          <a:rPr lang="en-IN" sz="2200" i="1">
                            <a:latin typeface="Cambria Math" panose="02040503050406030204" pitchFamily="18" charset="0"/>
                            <a:cs typeface="Times New Roman" panose="02020603050405020304" pitchFamily="18" charset="0"/>
                          </a:rPr>
                          <m:t>3!</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 3 ways.</a:t>
                </a:r>
              </a:p>
              <a:p>
                <a:pPr>
                  <a:lnSpc>
                    <a:spcPct val="100000"/>
                  </a:lnSpc>
                </a:pPr>
                <a:r>
                  <a:rPr lang="en-US" dirty="0">
                    <a:latin typeface="Times New Roman" panose="02020603050405020304" pitchFamily="18" charset="0"/>
                    <a:cs typeface="Times New Roman" panose="02020603050405020304" pitchFamily="18" charset="0"/>
                  </a:rPr>
                  <a:t>Hence total  21 ways</a:t>
                </a:r>
                <a:endParaRPr lang="en-US" dirty="0"/>
              </a:p>
              <a:p>
                <a:pPr>
                  <a:lnSpc>
                    <a:spcPct val="100000"/>
                  </a:lnSpc>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1036320" y="1702191"/>
                <a:ext cx="10569526" cy="4543864"/>
              </a:xfrm>
              <a:blipFill>
                <a:blip r:embed="rId2"/>
                <a:stretch>
                  <a:fillRect l="-1615"/>
                </a:stretch>
              </a:blipFill>
              <a:ln>
                <a:noFill/>
              </a:ln>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3149A72D-BAA3-4438-B818-F12C67A2604F}"/>
              </a:ext>
            </a:extLst>
          </p:cNvPr>
          <p:cNvSpPr>
            <a:spLocks noGrp="1"/>
          </p:cNvSpPr>
          <p:nvPr>
            <p:ph type="dt" sz="half" idx="10"/>
          </p:nvPr>
        </p:nvSpPr>
        <p:spPr/>
        <p:txBody>
          <a:bodyPr/>
          <a:lstStyle/>
          <a:p>
            <a:fld id="{10B3F2C0-571C-445F-AC77-45F3C1D02E10}" type="datetime1">
              <a:rPr lang="en-IN" smtClean="0"/>
              <a:t>06-09-2020</a:t>
            </a:fld>
            <a:endParaRPr lang="en-IN"/>
          </a:p>
        </p:txBody>
      </p:sp>
      <p:sp>
        <p:nvSpPr>
          <p:cNvPr id="5" name="Footer Placeholder 4">
            <a:extLst>
              <a:ext uri="{FF2B5EF4-FFF2-40B4-BE49-F238E27FC236}">
                <a16:creationId xmlns:a16="http://schemas.microsoft.com/office/drawing/2014/main" id="{62A7E9F5-2020-44ED-B142-23F620E07F0F}"/>
              </a:ext>
            </a:extLst>
          </p:cNvPr>
          <p:cNvSpPr>
            <a:spLocks noGrp="1"/>
          </p:cNvSpPr>
          <p:nvPr>
            <p:ph type="ftr" sz="quarter" idx="11"/>
          </p:nvPr>
        </p:nvSpPr>
        <p:spPr/>
        <p:txBody>
          <a:bodyPr/>
          <a:lstStyle/>
          <a:p>
            <a:r>
              <a:rPr lang="en-IN"/>
              <a:t>CIR department, Amritapuri</a:t>
            </a:r>
          </a:p>
        </p:txBody>
      </p:sp>
      <p:sp>
        <p:nvSpPr>
          <p:cNvPr id="6" name="Slide Number Placeholder 5">
            <a:extLst>
              <a:ext uri="{FF2B5EF4-FFF2-40B4-BE49-F238E27FC236}">
                <a16:creationId xmlns:a16="http://schemas.microsoft.com/office/drawing/2014/main" id="{6D1CD914-DC9E-44F1-9539-0B4E88C012EA}"/>
              </a:ext>
            </a:extLst>
          </p:cNvPr>
          <p:cNvSpPr>
            <a:spLocks noGrp="1"/>
          </p:cNvSpPr>
          <p:nvPr>
            <p:ph type="sldNum" sz="quarter" idx="12"/>
          </p:nvPr>
        </p:nvSpPr>
        <p:spPr/>
        <p:txBody>
          <a:bodyPr/>
          <a:lstStyle/>
          <a:p>
            <a:fld id="{1F2E1788-4116-4C90-A131-2BEC5595D5D9}" type="slidenum">
              <a:rPr lang="en-IN" smtClean="0"/>
              <a:t>23</a:t>
            </a:fld>
            <a:endParaRPr lang="en-IN"/>
          </a:p>
        </p:txBody>
      </p:sp>
      <p:pic>
        <p:nvPicPr>
          <p:cNvPr id="11" name="Picture 10">
            <a:extLst>
              <a:ext uri="{FF2B5EF4-FFF2-40B4-BE49-F238E27FC236}">
                <a16:creationId xmlns:a16="http://schemas.microsoft.com/office/drawing/2014/main" id="{70BD1442-8F20-49EF-8F4B-CEC51E03F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849" y="2229023"/>
            <a:ext cx="2096782" cy="1848981"/>
          </a:xfrm>
          <a:prstGeom prst="rect">
            <a:avLst/>
          </a:prstGeom>
        </p:spPr>
      </p:pic>
      <p:pic>
        <p:nvPicPr>
          <p:cNvPr id="17" name="Picture 16" descr="A picture containing toy, doll&#10;&#10;Description automatically generated">
            <a:extLst>
              <a:ext uri="{FF2B5EF4-FFF2-40B4-BE49-F238E27FC236}">
                <a16:creationId xmlns:a16="http://schemas.microsoft.com/office/drawing/2014/main" id="{1D6EA0B4-2430-4F7A-AC14-BADACE741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4849" y="4296866"/>
            <a:ext cx="2491665" cy="1717885"/>
          </a:xfrm>
          <a:prstGeom prst="rect">
            <a:avLst/>
          </a:prstGeom>
        </p:spPr>
      </p:pic>
    </p:spTree>
    <p:extLst>
      <p:ext uri="{BB962C8B-B14F-4D97-AF65-F5344CB8AC3E}">
        <p14:creationId xmlns:p14="http://schemas.microsoft.com/office/powerpoint/2010/main" val="249131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1000"/>
                                        <p:tgtEl>
                                          <p:spTgt spid="3">
                                            <p:txEl>
                                              <p:pRg st="5" end="5"/>
                                            </p:txEl>
                                          </p:spTgt>
                                        </p:tgtEl>
                                      </p:cBhvr>
                                    </p:animEffect>
                                    <p:anim calcmode="lin" valueType="num">
                                      <p:cBhvr>
                                        <p:cTn id="5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1000"/>
                                        <p:tgtEl>
                                          <p:spTgt spid="3">
                                            <p:txEl>
                                              <p:pRg st="6" end="6"/>
                                            </p:txEl>
                                          </p:spTgt>
                                        </p:tgtEl>
                                      </p:cBhvr>
                                    </p:animEffect>
                                    <p:anim calcmode="lin" valueType="num">
                                      <p:cBhvr>
                                        <p:cTn id="6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5144679" y="634946"/>
            <a:ext cx="6405063" cy="1450757"/>
          </a:xfrm>
        </p:spPr>
        <p:txBody>
          <a:bodyPr>
            <a:normAutofit/>
          </a:bodyPr>
          <a:lstStyle/>
          <a:p>
            <a:r>
              <a:rPr lang="en-IN" dirty="0"/>
              <a:t>Example 7(iii)</a:t>
            </a:r>
          </a:p>
        </p:txBody>
      </p:sp>
      <p:pic>
        <p:nvPicPr>
          <p:cNvPr id="9" name="Picture 8" descr="A picture containing drawing, food&#10;&#10;Description automatically generated">
            <a:extLst>
              <a:ext uri="{FF2B5EF4-FFF2-40B4-BE49-F238E27FC236}">
                <a16:creationId xmlns:a16="http://schemas.microsoft.com/office/drawing/2014/main" id="{88B9E428-D494-4DAF-9671-9EE31FD15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88" y="944253"/>
            <a:ext cx="3487516" cy="1816648"/>
          </a:xfrm>
          <a:prstGeom prst="rect">
            <a:avLst/>
          </a:prstGeom>
        </p:spPr>
      </p:pic>
      <p:cxnSp>
        <p:nvCxnSpPr>
          <p:cNvPr id="16" name="Straight Connector 15">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drawing&#10;&#10;Description automatically generated">
            <a:extLst>
              <a:ext uri="{FF2B5EF4-FFF2-40B4-BE49-F238E27FC236}">
                <a16:creationId xmlns:a16="http://schemas.microsoft.com/office/drawing/2014/main" id="{E3D5A47F-9620-4E17-8938-F7488EB0C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89" y="3218101"/>
            <a:ext cx="3487515" cy="2476136"/>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5144679" y="2198914"/>
                <a:ext cx="7161838" cy="4024140"/>
              </a:xfrm>
            </p:spPr>
            <p:txBody>
              <a:bodyPr>
                <a:normAutofit/>
              </a:bodyPr>
              <a:lstStyle/>
              <a:p>
                <a:r>
                  <a:rPr lang="en-US" sz="2200" dirty="0">
                    <a:latin typeface="Times New Roman" panose="02020603050405020304" pitchFamily="18" charset="0"/>
                    <a:cs typeface="Times New Roman" panose="02020603050405020304" pitchFamily="18" charset="0"/>
                  </a:rPr>
                  <a:t>5 Different chocolates to Triplets</a:t>
                </a:r>
              </a:p>
              <a:p>
                <a:r>
                  <a:rPr lang="en-US" sz="2200" dirty="0">
                    <a:latin typeface="Times New Roman" panose="02020603050405020304" pitchFamily="18" charset="0"/>
                    <a:cs typeface="Times New Roman" panose="02020603050405020304" pitchFamily="18" charset="0"/>
                  </a:rPr>
                  <a:t>(5, 0, 0)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5</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dirty="0" smtClean="0">
                        <a:latin typeface="Cambria Math" panose="02040503050406030204" pitchFamily="18" charset="0"/>
                        <a:cs typeface="Times New Roman" panose="02020603050405020304" pitchFamily="18" charset="0"/>
                      </a:rPr>
                      <m:t>1</m:t>
                    </m:r>
                    <m:r>
                      <a:rPr lang="en-IN" sz="2200" i="1" baseline="-25000" dirty="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 = 1 way.</a:t>
                </a:r>
              </a:p>
              <a:p>
                <a:r>
                  <a:rPr lang="en-US" sz="2200" dirty="0">
                    <a:latin typeface="Times New Roman" panose="02020603050405020304" pitchFamily="18" charset="0"/>
                    <a:cs typeface="Times New Roman" panose="02020603050405020304" pitchFamily="18" charset="0"/>
                  </a:rPr>
                  <a:t>(4, 1, 0)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4</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i="1" dirty="0">
                        <a:latin typeface="Cambria Math" panose="02040503050406030204" pitchFamily="18" charset="0"/>
                        <a:cs typeface="Times New Roman" panose="02020603050405020304" pitchFamily="18" charset="0"/>
                      </a:rPr>
                      <m:t>1</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1 </m:t>
                    </m:r>
                  </m:oMath>
                </a14:m>
                <a:r>
                  <a:rPr lang="en-US" sz="2200" dirty="0">
                    <a:latin typeface="Times New Roman" panose="02020603050405020304" pitchFamily="18" charset="0"/>
                    <a:cs typeface="Times New Roman" panose="02020603050405020304" pitchFamily="18" charset="0"/>
                  </a:rPr>
                  <a:t>= 5 ways.</a:t>
                </a:r>
              </a:p>
              <a:p>
                <a:r>
                  <a:rPr lang="en-US" sz="2200" dirty="0">
                    <a:latin typeface="Times New Roman" panose="02020603050405020304" pitchFamily="18" charset="0"/>
                    <a:cs typeface="Times New Roman" panose="02020603050405020304" pitchFamily="18" charset="0"/>
                  </a:rPr>
                  <a:t>(3, 2, 0)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3</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2</m:t>
                    </m:r>
                  </m:oMath>
                </a14:m>
                <a:r>
                  <a:rPr lang="en-US" sz="2200" dirty="0">
                    <a:latin typeface="Times New Roman" panose="02020603050405020304" pitchFamily="18" charset="0"/>
                    <a:cs typeface="Times New Roman" panose="02020603050405020304" pitchFamily="18" charset="0"/>
                  </a:rPr>
                  <a:t> = 10 ways.</a:t>
                </a:r>
              </a:p>
              <a:p>
                <a:r>
                  <a:rPr lang="en-US" sz="2200" dirty="0">
                    <a:latin typeface="Times New Roman" panose="02020603050405020304" pitchFamily="18" charset="0"/>
                    <a:cs typeface="Times New Roman" panose="02020603050405020304" pitchFamily="18" charset="0"/>
                  </a:rPr>
                  <a:t>(3, 1, 1)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3</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sz="2200" dirty="0">
                        <a:latin typeface="Times New Roman" panose="02020603050405020304" pitchFamily="18" charset="0"/>
                        <a:cs typeface="Times New Roman" panose="02020603050405020304" pitchFamily="18" charset="0"/>
                      </a:rPr>
                      <m:t>×</m:t>
                    </m:r>
                    <m:r>
                      <a:rPr lang="en-IN" sz="2200" i="1" dirty="0">
                        <a:latin typeface="Cambria Math" panose="02040503050406030204" pitchFamily="18" charset="0"/>
                        <a:cs typeface="Times New Roman" panose="02020603050405020304" pitchFamily="18" charset="0"/>
                      </a:rPr>
                      <m:t> </m:t>
                    </m:r>
                    <m:f>
                      <m:fPr>
                        <m:ctrlPr>
                          <a:rPr lang="en-US" sz="2200" i="1">
                            <a:latin typeface="Cambria Math" panose="02040503050406030204" pitchFamily="18" charset="0"/>
                            <a:cs typeface="Times New Roman" panose="02020603050405020304" pitchFamily="18" charset="0"/>
                          </a:rPr>
                        </m:ctrlPr>
                      </m:fPr>
                      <m:num>
                        <m:r>
                          <a:rPr lang="en-IN" sz="2200"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1</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 10 ways.</a:t>
                </a:r>
              </a:p>
              <a:p>
                <a:r>
                  <a:rPr lang="en-US" sz="2200" dirty="0">
                    <a:latin typeface="Times New Roman" panose="02020603050405020304" pitchFamily="18" charset="0"/>
                    <a:cs typeface="Times New Roman" panose="02020603050405020304" pitchFamily="18" charset="0"/>
                  </a:rPr>
                  <a:t>(2, 2, 1) → </a:t>
                </a:r>
                <a14:m>
                  <m:oMath xmlns:m="http://schemas.openxmlformats.org/officeDocument/2006/math">
                    <m:r>
                      <a:rPr lang="en-IN" sz="2200" dirty="0">
                        <a:latin typeface="Cambria Math" panose="02040503050406030204" pitchFamily="18" charset="0"/>
                        <a:cs typeface="Times New Roman" panose="02020603050405020304" pitchFamily="18" charset="0"/>
                      </a:rPr>
                      <m:t>5</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2</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sz="2200" dirty="0">
                        <a:latin typeface="Times New Roman" panose="02020603050405020304" pitchFamily="18" charset="0"/>
                        <a:cs typeface="Times New Roman" panose="02020603050405020304" pitchFamily="18" charset="0"/>
                      </a:rPr>
                      <m:t>×</m:t>
                    </m:r>
                    <m:r>
                      <a:rPr lang="en-IN" sz="2200" i="1" dirty="0">
                        <a:latin typeface="Cambria Math" panose="02040503050406030204" pitchFamily="18" charset="0"/>
                        <a:cs typeface="Times New Roman" panose="02020603050405020304" pitchFamily="18" charset="0"/>
                      </a:rPr>
                      <m:t> </m:t>
                    </m:r>
                    <m:f>
                      <m:fPr>
                        <m:ctrlPr>
                          <a:rPr lang="en-US" sz="2200" i="1">
                            <a:latin typeface="Cambria Math" panose="02040503050406030204" pitchFamily="18" charset="0"/>
                            <a:cs typeface="Times New Roman" panose="02020603050405020304" pitchFamily="18" charset="0"/>
                          </a:rPr>
                        </m:ctrlPr>
                      </m:fPr>
                      <m:num>
                        <m:r>
                          <a:rPr lang="en-IN" sz="2200" dirty="0">
                            <a:latin typeface="Cambria Math" panose="02040503050406030204" pitchFamily="18" charset="0"/>
                            <a:cs typeface="Times New Roman" panose="02020603050405020304" pitchFamily="18" charset="0"/>
                          </a:rPr>
                          <m:t>3</m:t>
                        </m:r>
                        <m:r>
                          <a:rPr lang="en-IN" sz="2200" i="1" dirty="0">
                            <a:latin typeface="Cambria Math" panose="02040503050406030204" pitchFamily="18" charset="0"/>
                            <a:cs typeface="Times New Roman" panose="02020603050405020304" pitchFamily="18" charset="0"/>
                          </a:rPr>
                          <m:t>𝐶</m:t>
                        </m:r>
                        <m:r>
                          <a:rPr lang="en-IN" sz="2200" i="1" baseline="-25000" dirty="0" smtClean="0">
                            <a:latin typeface="Cambria Math" panose="02040503050406030204" pitchFamily="18" charset="0"/>
                            <a:cs typeface="Times New Roman" panose="02020603050405020304" pitchFamily="18" charset="0"/>
                          </a:rPr>
                          <m:t>2</m:t>
                        </m:r>
                      </m:num>
                      <m:den>
                        <m:r>
                          <a:rPr lang="en-IN" sz="2200" i="1">
                            <a:latin typeface="Cambria Math" panose="02040503050406030204" pitchFamily="18" charset="0"/>
                            <a:cs typeface="Times New Roman" panose="02020603050405020304" pitchFamily="18" charset="0"/>
                          </a:rPr>
                          <m:t>2</m:t>
                        </m:r>
                      </m:den>
                    </m:f>
                  </m:oMath>
                </a14:m>
                <a:r>
                  <a:rPr lang="en-US" sz="2200" dirty="0">
                    <a:latin typeface="Times New Roman" panose="02020603050405020304" pitchFamily="18" charset="0"/>
                    <a:cs typeface="Times New Roman" panose="02020603050405020304" pitchFamily="18" charset="0"/>
                  </a:rPr>
                  <a:t> = 15 ways.</a:t>
                </a:r>
              </a:p>
              <a:p>
                <a:r>
                  <a:rPr lang="en-US" sz="2200" dirty="0">
                    <a:latin typeface="Times New Roman" panose="02020603050405020304" pitchFamily="18" charset="0"/>
                    <a:cs typeface="Times New Roman" panose="02020603050405020304" pitchFamily="18" charset="0"/>
                  </a:rPr>
                  <a:t>Hence total  41 ways.</a:t>
                </a: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5144679" y="2198914"/>
                <a:ext cx="7161838" cy="4024140"/>
              </a:xfrm>
              <a:blipFill>
                <a:blip r:embed="rId4"/>
                <a:stretch>
                  <a:fillRect l="-1106" t="-1818"/>
                </a:stretch>
              </a:blipFill>
            </p:spPr>
            <p:txBody>
              <a:bodyPr/>
              <a:lstStyle/>
              <a:p>
                <a:r>
                  <a:rPr lang="en-IN">
                    <a:noFill/>
                  </a:rPr>
                  <a:t> </a:t>
                </a:r>
              </a:p>
            </p:txBody>
          </p:sp>
        </mc:Fallback>
      </mc:AlternateContent>
      <p:sp>
        <p:nvSpPr>
          <p:cNvPr id="18" name="Rectangle 17">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3149A72D-BAA3-4438-B818-F12C67A2604F}"/>
              </a:ext>
            </a:extLst>
          </p:cNvPr>
          <p:cNvSpPr>
            <a:spLocks noGrp="1"/>
          </p:cNvSpPr>
          <p:nvPr>
            <p:ph type="dt" sz="half" idx="10"/>
          </p:nvPr>
        </p:nvSpPr>
        <p:spPr>
          <a:xfrm>
            <a:off x="1097280" y="6459785"/>
            <a:ext cx="2472271" cy="365125"/>
          </a:xfrm>
        </p:spPr>
        <p:txBody>
          <a:bodyPr>
            <a:normAutofit/>
          </a:bodyPr>
          <a:lstStyle/>
          <a:p>
            <a:pPr>
              <a:spcAft>
                <a:spcPts val="600"/>
              </a:spcAft>
            </a:pPr>
            <a:fld id="{10B3F2C0-571C-445F-AC77-45F3C1D02E10}" type="datetime1">
              <a:rPr lang="en-IN" smtClean="0"/>
              <a:pPr>
                <a:spcAft>
                  <a:spcPts val="600"/>
                </a:spcAft>
              </a:pPr>
              <a:t>06-09-2020</a:t>
            </a:fld>
            <a:endParaRPr lang="en-IN"/>
          </a:p>
        </p:txBody>
      </p:sp>
      <p:sp>
        <p:nvSpPr>
          <p:cNvPr id="5" name="Footer Placeholder 4">
            <a:extLst>
              <a:ext uri="{FF2B5EF4-FFF2-40B4-BE49-F238E27FC236}">
                <a16:creationId xmlns:a16="http://schemas.microsoft.com/office/drawing/2014/main" id="{62A7E9F5-2020-44ED-B142-23F620E07F0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CIR department, Amritapuri</a:t>
            </a:r>
          </a:p>
        </p:txBody>
      </p:sp>
      <p:sp>
        <p:nvSpPr>
          <p:cNvPr id="6" name="Slide Number Placeholder 5">
            <a:extLst>
              <a:ext uri="{FF2B5EF4-FFF2-40B4-BE49-F238E27FC236}">
                <a16:creationId xmlns:a16="http://schemas.microsoft.com/office/drawing/2014/main" id="{6D1CD914-DC9E-44F1-9539-0B4E88C012EA}"/>
              </a:ext>
            </a:extLst>
          </p:cNvPr>
          <p:cNvSpPr>
            <a:spLocks noGrp="1"/>
          </p:cNvSpPr>
          <p:nvPr>
            <p:ph type="sldNum" sz="quarter" idx="12"/>
          </p:nvPr>
        </p:nvSpPr>
        <p:spPr>
          <a:xfrm>
            <a:off x="9900458" y="6459785"/>
            <a:ext cx="1312025" cy="365125"/>
          </a:xfrm>
        </p:spPr>
        <p:txBody>
          <a:bodyPr>
            <a:normAutofit/>
          </a:bodyPr>
          <a:lstStyle/>
          <a:p>
            <a:pPr>
              <a:spcAft>
                <a:spcPts val="600"/>
              </a:spcAft>
            </a:pPr>
            <a:fld id="{1F2E1788-4116-4C90-A131-2BEC5595D5D9}" type="slidenum">
              <a:rPr lang="en-IN" smtClean="0"/>
              <a:pPr>
                <a:spcAft>
                  <a:spcPts val="600"/>
                </a:spcAft>
              </a:pPr>
              <a:t>24</a:t>
            </a:fld>
            <a:endParaRPr lang="en-IN"/>
          </a:p>
        </p:txBody>
      </p:sp>
    </p:spTree>
    <p:extLst>
      <p:ext uri="{BB962C8B-B14F-4D97-AF65-F5344CB8AC3E}">
        <p14:creationId xmlns:p14="http://schemas.microsoft.com/office/powerpoint/2010/main" val="348781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1000"/>
                                        <p:tgtEl>
                                          <p:spTgt spid="3">
                                            <p:txEl>
                                              <p:pRg st="5" end="5"/>
                                            </p:txEl>
                                          </p:spTgt>
                                        </p:tgtEl>
                                      </p:cBhvr>
                                    </p:animEffect>
                                    <p:anim calcmode="lin" valueType="num">
                                      <p:cBhvr>
                                        <p:cTn id="5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1000"/>
                                        <p:tgtEl>
                                          <p:spTgt spid="3">
                                            <p:txEl>
                                              <p:pRg st="6" end="6"/>
                                            </p:txEl>
                                          </p:spTgt>
                                        </p:tgtEl>
                                      </p:cBhvr>
                                    </p:animEffect>
                                    <p:anim calcmode="lin" valueType="num">
                                      <p:cBhvr>
                                        <p:cTn id="6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Example 8</a:t>
            </a:r>
          </a:p>
        </p:txBody>
      </p:sp>
      <p:sp>
        <p:nvSpPr>
          <p:cNvPr id="2" name="Date Placeholder 1">
            <a:extLst>
              <a:ext uri="{FF2B5EF4-FFF2-40B4-BE49-F238E27FC236}">
                <a16:creationId xmlns:a16="http://schemas.microsoft.com/office/drawing/2014/main" id="{1F774780-BEE6-49A9-91AE-DE4883587BBD}"/>
              </a:ext>
            </a:extLst>
          </p:cNvPr>
          <p:cNvSpPr>
            <a:spLocks noGrp="1"/>
          </p:cNvSpPr>
          <p:nvPr>
            <p:ph type="dt" sz="half" idx="10"/>
          </p:nvPr>
        </p:nvSpPr>
        <p:spPr>
          <a:xfrm>
            <a:off x="492370" y="6459785"/>
            <a:ext cx="1735371" cy="365125"/>
          </a:xfrm>
        </p:spPr>
        <p:txBody>
          <a:bodyPr>
            <a:normAutofit/>
          </a:bodyPr>
          <a:lstStyle/>
          <a:p>
            <a:pPr>
              <a:spcAft>
                <a:spcPts val="600"/>
              </a:spcAft>
            </a:pPr>
            <a:fld id="{04BF81CE-13DA-4828-84CB-A4C9BF18CA68}"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957614" cy="5646208"/>
          </a:xfrm>
        </p:spPr>
        <p:txBody>
          <a:bodyPr anchor="ct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number of non-negative integral solutions of the equation a + b + c + d = 20 is</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A. 1208	B. 4024		C. 1140		D. 1771</a:t>
            </a:r>
          </a:p>
          <a:p>
            <a:pPr algn="just">
              <a:lnSpc>
                <a:spcPct val="100000"/>
              </a:lnSpc>
            </a:pPr>
            <a:r>
              <a:rPr lang="en-US" sz="2200" dirty="0">
                <a:latin typeface="Times New Roman" panose="02020603050405020304" pitchFamily="18" charset="0"/>
                <a:cs typeface="Times New Roman" panose="02020603050405020304" pitchFamily="18" charset="0"/>
              </a:rPr>
              <a:t>Solution: </a:t>
            </a:r>
          </a:p>
          <a:p>
            <a:pPr algn="just">
              <a:lnSpc>
                <a:spcPct val="100000"/>
              </a:lnSpc>
            </a:pPr>
            <a:r>
              <a:rPr lang="en-US" sz="2200" dirty="0">
                <a:latin typeface="Times New Roman" panose="02020603050405020304" pitchFamily="18" charset="0"/>
                <a:cs typeface="Times New Roman" panose="02020603050405020304" pitchFamily="18" charset="0"/>
              </a:rPr>
              <a:t>The total number of ways of dividing n identical items among r persons, each of whom can receive 0, 1, 2, or more items (≤ n) is </a:t>
            </a:r>
            <a:r>
              <a:rPr lang="en-IN" sz="2200" baseline="30000" dirty="0">
                <a:latin typeface="Times New Roman" panose="02020603050405020304" pitchFamily="18" charset="0"/>
                <a:cs typeface="Times New Roman" panose="02020603050405020304" pitchFamily="18" charset="0"/>
              </a:rPr>
              <a:t>n+r-1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r-1.</a:t>
            </a:r>
          </a:p>
          <a:p>
            <a:pPr algn="just">
              <a:lnSpc>
                <a:spcPct val="150000"/>
              </a:lnSpc>
            </a:pPr>
            <a:r>
              <a:rPr lang="en-US" sz="2200" dirty="0">
                <a:latin typeface="Times New Roman" panose="02020603050405020304" pitchFamily="18" charset="0"/>
                <a:cs typeface="Times New Roman" panose="02020603050405020304" pitchFamily="18" charset="0"/>
              </a:rPr>
              <a:t>Here n = 20, r = 4. </a:t>
            </a:r>
          </a:p>
          <a:p>
            <a:pPr algn="just">
              <a:lnSpc>
                <a:spcPct val="150000"/>
              </a:lnSpc>
            </a:pPr>
            <a:r>
              <a:rPr lang="en-IN" sz="2200" baseline="30000" dirty="0">
                <a:latin typeface="Times New Roman" panose="02020603050405020304" pitchFamily="18" charset="0"/>
                <a:cs typeface="Times New Roman" panose="02020603050405020304" pitchFamily="18" charset="0"/>
              </a:rPr>
              <a:t>20+4-1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4-1 </a:t>
            </a:r>
            <a:r>
              <a:rPr lang="en-US" sz="2200" dirty="0">
                <a:latin typeface="Times New Roman" panose="02020603050405020304" pitchFamily="18" charset="0"/>
                <a:cs typeface="Times New Roman" panose="02020603050405020304" pitchFamily="18" charset="0"/>
              </a:rPr>
              <a:t>= </a:t>
            </a:r>
            <a:r>
              <a:rPr lang="en-IN" sz="2200" baseline="30000" dirty="0">
                <a:latin typeface="Times New Roman" panose="02020603050405020304" pitchFamily="18" charset="0"/>
                <a:cs typeface="Times New Roman" panose="02020603050405020304" pitchFamily="18" charset="0"/>
              </a:rPr>
              <a:t>23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 1771.</a:t>
            </a:r>
          </a:p>
          <a:p>
            <a:pPr algn="just">
              <a:lnSpc>
                <a:spcPct val="150000"/>
              </a:lnSpc>
            </a:pPr>
            <a:r>
              <a:rPr lang="en-US" sz="2200" dirty="0">
                <a:latin typeface="Times New Roman" panose="02020603050405020304" pitchFamily="18" charset="0"/>
                <a:cs typeface="Times New Roman" panose="02020603050405020304" pitchFamily="18" charset="0"/>
              </a:rPr>
              <a:t>Option D.</a:t>
            </a:r>
          </a:p>
          <a:p>
            <a:pPr algn="just"/>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9266CF6-FB92-4E30-A6CF-0181D37D7409}"/>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BACC5C1A-809D-4E72-8ACC-11E4C3FBDDCD}"/>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25</a:t>
            </a:fld>
            <a:endParaRPr lang="en-IN">
              <a:solidFill>
                <a:schemeClr val="tx2"/>
              </a:solidFill>
            </a:endParaRPr>
          </a:p>
        </p:txBody>
      </p:sp>
    </p:spTree>
    <p:extLst>
      <p:ext uri="{BB962C8B-B14F-4D97-AF65-F5344CB8AC3E}">
        <p14:creationId xmlns:p14="http://schemas.microsoft.com/office/powerpoint/2010/main" val="138051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1097280" y="286603"/>
            <a:ext cx="10058400" cy="1450757"/>
          </a:xfrm>
        </p:spPr>
        <p:txBody>
          <a:bodyPr>
            <a:normAutofit/>
          </a:bodyPr>
          <a:lstStyle/>
          <a:p>
            <a:r>
              <a:rPr lang="en-IN" dirty="0"/>
              <a:t>Example 9-</a:t>
            </a:r>
            <a:r>
              <a:rPr lang="en-US" dirty="0">
                <a:cs typeface="Times New Roman" panose="02020603050405020304" pitchFamily="18" charset="0"/>
              </a:rPr>
              <a:t>Envelope problem</a:t>
            </a:r>
            <a:endParaRPr lang="en-IN" dirty="0"/>
          </a:p>
        </p:txBody>
      </p:sp>
      <p:sp>
        <p:nvSpPr>
          <p:cNvPr id="2" name="Date Placeholder 1">
            <a:extLst>
              <a:ext uri="{FF2B5EF4-FFF2-40B4-BE49-F238E27FC236}">
                <a16:creationId xmlns:a16="http://schemas.microsoft.com/office/drawing/2014/main" id="{A81EBC1A-C9D8-4C9E-9D6C-3B2DFBEC036D}"/>
              </a:ext>
            </a:extLst>
          </p:cNvPr>
          <p:cNvSpPr>
            <a:spLocks noGrp="1"/>
          </p:cNvSpPr>
          <p:nvPr>
            <p:ph type="dt" sz="half" idx="10"/>
          </p:nvPr>
        </p:nvSpPr>
        <p:spPr>
          <a:xfrm>
            <a:off x="1097280" y="6459785"/>
            <a:ext cx="2472271" cy="365125"/>
          </a:xfrm>
        </p:spPr>
        <p:txBody>
          <a:bodyPr>
            <a:normAutofit/>
          </a:bodyPr>
          <a:lstStyle/>
          <a:p>
            <a:pPr>
              <a:spcAft>
                <a:spcPts val="600"/>
              </a:spcAft>
            </a:pPr>
            <a:fld id="{DE2439CD-5D2A-4C7B-A3AC-3583A0EFA9F1}" type="datetime1">
              <a:rPr lang="en-IN" smtClean="0"/>
              <a:pPr>
                <a:spcAft>
                  <a:spcPts val="600"/>
                </a:spcAft>
              </a:pPr>
              <a:t>06-09-2020</a:t>
            </a:fld>
            <a:endParaRPr lang="en-IN"/>
          </a:p>
        </p:txBody>
      </p:sp>
      <p:sp>
        <p:nvSpPr>
          <p:cNvPr id="5" name="Footer Placeholder 4">
            <a:extLst>
              <a:ext uri="{FF2B5EF4-FFF2-40B4-BE49-F238E27FC236}">
                <a16:creationId xmlns:a16="http://schemas.microsoft.com/office/drawing/2014/main" id="{5F8175CB-D565-47EC-ABD9-8FF7DA477623}"/>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CIR department, Amritapuri</a:t>
            </a:r>
          </a:p>
        </p:txBody>
      </p:sp>
      <p:sp>
        <p:nvSpPr>
          <p:cNvPr id="6" name="Slide Number Placeholder 5">
            <a:extLst>
              <a:ext uri="{FF2B5EF4-FFF2-40B4-BE49-F238E27FC236}">
                <a16:creationId xmlns:a16="http://schemas.microsoft.com/office/drawing/2014/main" id="{49F2EE8B-662C-4950-9EDE-7301D254FE9B}"/>
              </a:ext>
            </a:extLst>
          </p:cNvPr>
          <p:cNvSpPr>
            <a:spLocks noGrp="1"/>
          </p:cNvSpPr>
          <p:nvPr>
            <p:ph type="sldNum" sz="quarter" idx="12"/>
          </p:nvPr>
        </p:nvSpPr>
        <p:spPr>
          <a:xfrm>
            <a:off x="9900458" y="6459785"/>
            <a:ext cx="1312025" cy="365125"/>
          </a:xfrm>
        </p:spPr>
        <p:txBody>
          <a:bodyPr>
            <a:normAutofit/>
          </a:bodyPr>
          <a:lstStyle/>
          <a:p>
            <a:pPr>
              <a:spcAft>
                <a:spcPts val="600"/>
              </a:spcAft>
            </a:pPr>
            <a:fld id="{1F2E1788-4116-4C90-A131-2BEC5595D5D9}" type="slidenum">
              <a:rPr lang="en-IN" smtClean="0"/>
              <a:pPr>
                <a:spcAft>
                  <a:spcPts val="600"/>
                </a:spcAft>
              </a:pPr>
              <a:t>26</a:t>
            </a:fld>
            <a:endParaRPr lang="en-IN"/>
          </a:p>
        </p:txBody>
      </p:sp>
      <p:sp>
        <p:nvSpPr>
          <p:cNvPr id="10" name="Content Placeholder 2">
            <a:extLst>
              <a:ext uri="{FF2B5EF4-FFF2-40B4-BE49-F238E27FC236}">
                <a16:creationId xmlns:a16="http://schemas.microsoft.com/office/drawing/2014/main" id="{8DE7608D-A4B1-4ED3-9B1B-1CF62BCC296E}"/>
              </a:ext>
            </a:extLst>
          </p:cNvPr>
          <p:cNvSpPr txBox="1">
            <a:spLocks/>
          </p:cNvSpPr>
          <p:nvPr/>
        </p:nvSpPr>
        <p:spPr>
          <a:xfrm>
            <a:off x="890954" y="1806113"/>
            <a:ext cx="11301046" cy="4481490"/>
          </a:xfrm>
          <a:prstGeom prst="rect">
            <a:avLst/>
          </a:prstGeom>
          <a:noFill/>
          <a:ln>
            <a:no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en-US" sz="2200" dirty="0">
                <a:latin typeface="Times New Roman" panose="02020603050405020304" pitchFamily="18" charset="0"/>
                <a:cs typeface="Times New Roman" panose="02020603050405020304" pitchFamily="18" charset="0"/>
              </a:rPr>
              <a:t>There are 4 different letters and 4 addressed envelopes. In how many ways can the letters be put in the envelopes so that at least one letter goes to the correct address?</a:t>
            </a:r>
          </a:p>
          <a:p>
            <a:pPr marL="0" indent="0">
              <a:lnSpc>
                <a:spcPct val="100000"/>
              </a:lnSpc>
              <a:buFont typeface="Calibri" panose="020F0502020204030204" pitchFamily="34" charset="0"/>
              <a:buNone/>
            </a:pPr>
            <a:r>
              <a:rPr lang="en-IN" sz="2200" dirty="0">
                <a:latin typeface="Times New Roman" panose="02020603050405020304" pitchFamily="18" charset="0"/>
                <a:cs typeface="Times New Roman" panose="02020603050405020304" pitchFamily="18" charset="0"/>
              </a:rPr>
              <a:t>Solution: Total – No letter goes to right envelope = </a:t>
            </a:r>
            <a:r>
              <a:rPr lang="en-US" sz="2200" dirty="0">
                <a:latin typeface="Times New Roman" panose="02020603050405020304" pitchFamily="18" charset="0"/>
                <a:cs typeface="Times New Roman" panose="02020603050405020304" pitchFamily="18" charset="0"/>
              </a:rPr>
              <a:t>at least one letter goes </a:t>
            </a:r>
            <a:r>
              <a:rPr lang="en-IN" sz="2200" dirty="0">
                <a:latin typeface="Times New Roman" panose="02020603050405020304" pitchFamily="18" charset="0"/>
                <a:cs typeface="Times New Roman" panose="02020603050405020304" pitchFamily="18" charset="0"/>
              </a:rPr>
              <a:t>right envelope</a:t>
            </a:r>
          </a:p>
          <a:p>
            <a:pPr>
              <a:lnSpc>
                <a:spcPct val="100000"/>
              </a:lnSpc>
            </a:pPr>
            <a:r>
              <a:rPr lang="en-IN" sz="2200" b="1" dirty="0">
                <a:latin typeface="Times New Roman" panose="02020603050405020304" pitchFamily="18" charset="0"/>
                <a:cs typeface="Times New Roman" panose="02020603050405020304" pitchFamily="18" charset="0"/>
              </a:rPr>
              <a:t>✓ 	× 	Ways</a:t>
            </a:r>
          </a:p>
          <a:p>
            <a:pPr>
              <a:lnSpc>
                <a:spcPct val="100000"/>
              </a:lnSpc>
            </a:pPr>
            <a:r>
              <a:rPr lang="en-US" sz="2200" dirty="0">
                <a:latin typeface="Times New Roman" panose="02020603050405020304" pitchFamily="18" charset="0"/>
                <a:cs typeface="Times New Roman" panose="02020603050405020304" pitchFamily="18" charset="0"/>
              </a:rPr>
              <a:t>4 	0	1						                                               </a:t>
            </a:r>
          </a:p>
          <a:p>
            <a:pPr>
              <a:lnSpc>
                <a:spcPct val="100000"/>
              </a:lnSpc>
            </a:pPr>
            <a:r>
              <a:rPr lang="en-US" sz="2200" dirty="0">
                <a:latin typeface="Times New Roman" panose="02020603050405020304" pitchFamily="18" charset="0"/>
                <a:cs typeface="Times New Roman" panose="02020603050405020304" pitchFamily="18" charset="0"/>
              </a:rPr>
              <a:t>3	1	0								                           </a:t>
            </a:r>
          </a:p>
          <a:p>
            <a:pPr>
              <a:lnSpc>
                <a:spcPct val="100000"/>
              </a:lnSpc>
            </a:pPr>
            <a:r>
              <a:rPr lang="en-US" sz="2200" dirty="0">
                <a:latin typeface="Times New Roman" panose="02020603050405020304" pitchFamily="18" charset="0"/>
                <a:cs typeface="Times New Roman" panose="02020603050405020304" pitchFamily="18" charset="0"/>
              </a:rPr>
              <a:t>2	2	6							                                                    1	3	8						                                                           0	4	9. </a:t>
            </a:r>
          </a:p>
          <a:p>
            <a:pPr>
              <a:lnSpc>
                <a:spcPct val="100000"/>
              </a:lnSpc>
            </a:pPr>
            <a:r>
              <a:rPr lang="en-US" sz="2200" dirty="0">
                <a:latin typeface="Times New Roman" panose="02020603050405020304" pitchFamily="18" charset="0"/>
                <a:cs typeface="Times New Roman" panose="02020603050405020304" pitchFamily="18" charset="0"/>
              </a:rPr>
              <a:t>Hence 24 – 9 = 15</a:t>
            </a: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p:txBody>
      </p:sp>
      <p:pic>
        <p:nvPicPr>
          <p:cNvPr id="12" name="Picture 11" descr="A picture containing envelope, stationary&#10;&#10;Description automatically generated">
            <a:extLst>
              <a:ext uri="{FF2B5EF4-FFF2-40B4-BE49-F238E27FC236}">
                <a16:creationId xmlns:a16="http://schemas.microsoft.com/office/drawing/2014/main" id="{32AD86FF-96CF-44E9-A42B-9D7263732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9437" y="3429000"/>
            <a:ext cx="2656246" cy="1812888"/>
          </a:xfrm>
          <a:prstGeom prst="rect">
            <a:avLst/>
          </a:prstGeom>
        </p:spPr>
      </p:pic>
    </p:spTree>
    <p:extLst>
      <p:ext uri="{BB962C8B-B14F-4D97-AF65-F5344CB8AC3E}">
        <p14:creationId xmlns:p14="http://schemas.microsoft.com/office/powerpoint/2010/main" val="317849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anim calcmode="lin" valueType="num">
                                      <p:cBhvr>
                                        <p:cTn id="2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1000"/>
                                        <p:tgtEl>
                                          <p:spTgt spid="10">
                                            <p:txEl>
                                              <p:pRg st="3" end="3"/>
                                            </p:txEl>
                                          </p:spTgt>
                                        </p:tgtEl>
                                      </p:cBhvr>
                                    </p:animEffect>
                                    <p:anim calcmode="lin" valueType="num">
                                      <p:cBhvr>
                                        <p:cTn id="3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fade">
                                      <p:cBhvr>
                                        <p:cTn id="42" dur="1000"/>
                                        <p:tgtEl>
                                          <p:spTgt spid="10">
                                            <p:txEl>
                                              <p:pRg st="4" end="4"/>
                                            </p:txEl>
                                          </p:spTgt>
                                        </p:tgtEl>
                                      </p:cBhvr>
                                    </p:animEffect>
                                    <p:anim calcmode="lin" valueType="num">
                                      <p:cBhvr>
                                        <p:cTn id="4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Effect transition="in" filter="fade">
                                      <p:cBhvr>
                                        <p:cTn id="49" dur="1000"/>
                                        <p:tgtEl>
                                          <p:spTgt spid="10">
                                            <p:txEl>
                                              <p:pRg st="5" end="5"/>
                                            </p:txEl>
                                          </p:spTgt>
                                        </p:tgtEl>
                                      </p:cBhvr>
                                    </p:animEffect>
                                    <p:anim calcmode="lin" valueType="num">
                                      <p:cBhvr>
                                        <p:cTn id="50"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
                                            <p:txEl>
                                              <p:pRg st="6" end="6"/>
                                            </p:txEl>
                                          </p:spTgt>
                                        </p:tgtEl>
                                        <p:attrNameLst>
                                          <p:attrName>style.visibility</p:attrName>
                                        </p:attrNameLst>
                                      </p:cBhvr>
                                      <p:to>
                                        <p:strVal val="visible"/>
                                      </p:to>
                                    </p:set>
                                    <p:animEffect transition="in" filter="fade">
                                      <p:cBhvr>
                                        <p:cTn id="56" dur="1000"/>
                                        <p:tgtEl>
                                          <p:spTgt spid="10">
                                            <p:txEl>
                                              <p:pRg st="6" end="6"/>
                                            </p:txEl>
                                          </p:spTgt>
                                        </p:tgtEl>
                                      </p:cBhvr>
                                    </p:animEffect>
                                    <p:anim calcmode="lin" valueType="num">
                                      <p:cBhvr>
                                        <p:cTn id="57"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1097280" y="286603"/>
            <a:ext cx="10058400" cy="1450757"/>
          </a:xfrm>
        </p:spPr>
        <p:txBody>
          <a:bodyPr>
            <a:normAutofit/>
          </a:bodyPr>
          <a:lstStyle/>
          <a:p>
            <a:r>
              <a:rPr lang="en-IN" dirty="0"/>
              <a:t>Example 10-Diagonal problem</a:t>
            </a:r>
          </a:p>
        </p:txBody>
      </p:sp>
      <p:pic>
        <p:nvPicPr>
          <p:cNvPr id="8" name="Picture 7" descr="A close up of an umbrella&#10;&#10;Description automatically generated">
            <a:extLst>
              <a:ext uri="{FF2B5EF4-FFF2-40B4-BE49-F238E27FC236}">
                <a16:creationId xmlns:a16="http://schemas.microsoft.com/office/drawing/2014/main" id="{0241193F-CE6B-416E-9810-104627FA0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32" y="2104325"/>
            <a:ext cx="3094997" cy="3094997"/>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639733" y="1845734"/>
                <a:ext cx="6515947" cy="4023360"/>
              </a:xfrm>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A polygon has 54 diagonals. Find the number </a:t>
                </a:r>
                <a:r>
                  <a:rPr lang="en-IN" sz="2200" dirty="0">
                    <a:latin typeface="Times New Roman" panose="02020603050405020304" pitchFamily="18" charset="0"/>
                    <a:cs typeface="Times New Roman" panose="02020603050405020304" pitchFamily="18" charset="0"/>
                  </a:rPr>
                  <a:t>of sides.</a:t>
                </a:r>
              </a:p>
              <a:p>
                <a:r>
                  <a:rPr lang="en-IN" sz="2200" dirty="0">
                    <a:latin typeface="Times New Roman" panose="02020603050405020304" pitchFamily="18" charset="0"/>
                    <a:cs typeface="Times New Roman" panose="02020603050405020304" pitchFamily="18" charset="0"/>
                  </a:rPr>
                  <a:t>A. 10		B. 14		C. 12		D. 9</a:t>
                </a:r>
              </a:p>
              <a:p>
                <a:r>
                  <a:rPr lang="en-IN" sz="2200" dirty="0">
                    <a:latin typeface="Times New Roman" panose="02020603050405020304" pitchFamily="18" charset="0"/>
                    <a:cs typeface="Times New Roman" panose="02020603050405020304" pitchFamily="18" charset="0"/>
                  </a:rPr>
                  <a:t>Solution: </a:t>
                </a:r>
              </a:p>
              <a:p>
                <a:r>
                  <a:rPr lang="en-US" sz="2200" dirty="0">
                    <a:latin typeface="Times New Roman" panose="02020603050405020304" pitchFamily="18" charset="0"/>
                    <a:cs typeface="Times New Roman" panose="02020603050405020304" pitchFamily="18" charset="0"/>
                  </a:rPr>
                  <a:t>Number of diagonals in n sided polygon= </a:t>
                </a:r>
                <a14:m>
                  <m:oMath xmlns:m="http://schemas.openxmlformats.org/officeDocument/2006/math">
                    <m:r>
                      <a:rPr lang="en-IN" sz="2200" i="1" baseline="30000" dirty="0">
                        <a:latin typeface="Cambria Math" panose="02040503050406030204" pitchFamily="18" charset="0"/>
                        <a:cs typeface="Times New Roman" panose="02020603050405020304" pitchFamily="18" charset="0"/>
                      </a:rPr>
                      <m:t>𝑛</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m:t>
                    </m:r>
                    <m:r>
                      <a:rPr lang="en-US" sz="2200" i="1" dirty="0">
                        <a:latin typeface="Cambria Math" panose="02040503050406030204" pitchFamily="18" charset="0"/>
                        <a:cs typeface="Times New Roman" panose="02020603050405020304" pitchFamily="18" charset="0"/>
                      </a:rPr>
                      <m:t>𝑛</m:t>
                    </m:r>
                  </m:oMath>
                </a14:m>
                <a:r>
                  <a:rPr lang="en-US" sz="2200" dirty="0">
                    <a:latin typeface="Times New Roman" panose="02020603050405020304" pitchFamily="18" charset="0"/>
                    <a:cs typeface="Times New Roman" panose="02020603050405020304" pitchFamily="18" charset="0"/>
                  </a:rPr>
                  <a:t>.</a:t>
                </a:r>
              </a:p>
              <a:p>
                <a14:m>
                  <m:oMath xmlns:m="http://schemas.openxmlformats.org/officeDocument/2006/math">
                    <m:r>
                      <a:rPr lang="en-IN" sz="2200" i="1" baseline="30000" dirty="0">
                        <a:latin typeface="Cambria Math" panose="02040503050406030204" pitchFamily="18" charset="0"/>
                        <a:cs typeface="Times New Roman" panose="02020603050405020304" pitchFamily="18" charset="0"/>
                      </a:rPr>
                      <m:t>𝑛</m:t>
                    </m:r>
                    <m:r>
                      <a:rPr lang="en-IN" sz="2200" i="1" dirty="0">
                        <a:latin typeface="Cambria Math" panose="02040503050406030204" pitchFamily="18" charset="0"/>
                        <a:cs typeface="Times New Roman" panose="02020603050405020304" pitchFamily="18" charset="0"/>
                      </a:rPr>
                      <m:t>𝐶</m:t>
                    </m:r>
                    <m:r>
                      <a:rPr lang="en-IN" sz="2200" i="1" baseline="-25000" dirty="0">
                        <a:latin typeface="Cambria Math" panose="02040503050406030204" pitchFamily="18" charset="0"/>
                        <a:cs typeface="Times New Roman" panose="02020603050405020304" pitchFamily="18" charset="0"/>
                      </a:rPr>
                      <m:t>2</m:t>
                    </m:r>
                    <m:r>
                      <a:rPr lang="en-IN" sz="2200" i="1" dirty="0">
                        <a:latin typeface="Cambria Math" panose="02040503050406030204" pitchFamily="18" charset="0"/>
                        <a:cs typeface="Times New Roman" panose="02020603050405020304" pitchFamily="18" charset="0"/>
                      </a:rPr>
                      <m:t>−</m:t>
                    </m:r>
                    <m:r>
                      <a:rPr lang="en-US" sz="2200" i="1" dirty="0">
                        <a:latin typeface="Cambria Math" panose="02040503050406030204" pitchFamily="18" charset="0"/>
                        <a:cs typeface="Times New Roman" panose="02020603050405020304" pitchFamily="18" charset="0"/>
                      </a:rPr>
                      <m:t>𝑛</m:t>
                    </m:r>
                  </m:oMath>
                </a14:m>
                <a:r>
                  <a:rPr lang="en-US" sz="2200" dirty="0">
                    <a:latin typeface="Times New Roman" panose="02020603050405020304" pitchFamily="18" charset="0"/>
                    <a:cs typeface="Times New Roman" panose="02020603050405020304" pitchFamily="18" charset="0"/>
                  </a:rPr>
                  <a:t> = 54</a:t>
                </a:r>
              </a:p>
              <a:p>
                <a:r>
                  <a:rPr lang="en-US" sz="2200" dirty="0">
                    <a:latin typeface="Times New Roman" panose="02020603050405020304" pitchFamily="18" charset="0"/>
                    <a:cs typeface="Times New Roman" panose="02020603050405020304" pitchFamily="18" charset="0"/>
                  </a:rPr>
                  <a:t>Solve for n,</a:t>
                </a:r>
              </a:p>
              <a:p>
                <a:r>
                  <a:rPr lang="en-US" sz="22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200" i="1" dirty="0" smtClean="0">
                            <a:latin typeface="Cambria Math" panose="02040503050406030204" pitchFamily="18" charset="0"/>
                          </a:rPr>
                        </m:ctrlPr>
                      </m:sSupPr>
                      <m:e>
                        <m:r>
                          <a:rPr lang="en-US" sz="2200" i="1" dirty="0">
                            <a:latin typeface="Cambria Math" panose="02040503050406030204" pitchFamily="18" charset="0"/>
                          </a:rPr>
                          <m:t>𝑛</m:t>
                        </m:r>
                      </m:e>
                      <m:sup>
                        <m:r>
                          <a:rPr lang="en-US" sz="2200" i="0" dirty="0">
                            <a:latin typeface="Cambria Math" panose="02040503050406030204" pitchFamily="18" charset="0"/>
                          </a:rPr>
                          <m:t>2</m:t>
                        </m:r>
                      </m:sup>
                    </m:sSup>
                    <m:r>
                      <a:rPr lang="en-US" sz="2200" i="0" dirty="0">
                        <a:latin typeface="Cambria Math" panose="02040503050406030204" pitchFamily="18" charset="0"/>
                      </a:rPr>
                      <m:t>−3</m:t>
                    </m:r>
                    <m:r>
                      <a:rPr lang="en-US" sz="2200" i="1" dirty="0">
                        <a:latin typeface="Cambria Math" panose="02040503050406030204" pitchFamily="18" charset="0"/>
                      </a:rPr>
                      <m:t>𝑛</m:t>
                    </m:r>
                    <m:r>
                      <a:rPr lang="en-US" sz="2200" i="0" dirty="0">
                        <a:latin typeface="Cambria Math" panose="02040503050406030204" pitchFamily="18" charset="0"/>
                      </a:rPr>
                      <m:t>−108=0</m:t>
                    </m:r>
                    <m:r>
                      <a:rPr lang="en-IN" sz="2200" b="0" i="0" dirty="0" smtClean="0">
                        <a:latin typeface="Cambria Math" panose="02040503050406030204" pitchFamily="18" charset="0"/>
                      </a:rPr>
                      <m:t>, </m:t>
                    </m:r>
                  </m:oMath>
                </a14:m>
                <a:endParaRPr lang="en-IN" sz="2200" b="0" i="0" dirty="0">
                  <a:latin typeface="Cambria Math" panose="02040503050406030204" pitchFamily="18" charset="0"/>
                </a:endParaRPr>
              </a:p>
              <a:p>
                <a14:m>
                  <m:oMath xmlns:m="http://schemas.openxmlformats.org/officeDocument/2006/math">
                    <m:d>
                      <m:dPr>
                        <m:ctrlPr>
                          <a:rPr lang="en-US" sz="2200" i="1" dirty="0" smtClean="0">
                            <a:latin typeface="Cambria Math" panose="02040503050406030204" pitchFamily="18" charset="0"/>
                          </a:rPr>
                        </m:ctrlPr>
                      </m:dPr>
                      <m:e>
                        <m:r>
                          <a:rPr lang="en-US" sz="2200" i="1" dirty="0">
                            <a:latin typeface="Cambria Math" panose="02040503050406030204" pitchFamily="18" charset="0"/>
                          </a:rPr>
                          <m:t>𝑛</m:t>
                        </m:r>
                        <m:r>
                          <a:rPr lang="en-US" sz="2200" i="0" dirty="0">
                            <a:latin typeface="Cambria Math" panose="02040503050406030204" pitchFamily="18" charset="0"/>
                          </a:rPr>
                          <m:t>−12</m:t>
                        </m:r>
                      </m:e>
                    </m:d>
                    <m:d>
                      <m:dPr>
                        <m:ctrlPr>
                          <a:rPr lang="en-US" sz="2200" i="1" dirty="0">
                            <a:latin typeface="Cambria Math" panose="02040503050406030204" pitchFamily="18" charset="0"/>
                          </a:rPr>
                        </m:ctrlPr>
                      </m:dPr>
                      <m:e>
                        <m:r>
                          <a:rPr lang="en-US" sz="2200" i="1" dirty="0">
                            <a:latin typeface="Cambria Math" panose="02040503050406030204" pitchFamily="18" charset="0"/>
                          </a:rPr>
                          <m:t>𝑛</m:t>
                        </m:r>
                        <m:r>
                          <a:rPr lang="en-US" sz="2200" i="0" dirty="0">
                            <a:latin typeface="Cambria Math" panose="02040503050406030204" pitchFamily="18" charset="0"/>
                          </a:rPr>
                          <m:t>+</m:t>
                        </m:r>
                        <m:r>
                          <a:rPr lang="en-IN" sz="2200" b="0" i="1" dirty="0" smtClean="0">
                            <a:latin typeface="Cambria Math" panose="02040503050406030204" pitchFamily="18" charset="0"/>
                          </a:rPr>
                          <m:t>9</m:t>
                        </m:r>
                      </m:e>
                    </m:d>
                    <m:r>
                      <a:rPr lang="en-US" sz="2200" i="0" dirty="0">
                        <a:latin typeface="Cambria Math" panose="02040503050406030204" pitchFamily="18" charset="0"/>
                      </a:rPr>
                      <m:t>=0</m:t>
                    </m:r>
                  </m:oMath>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 = 12. </a:t>
                </a: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4639733" y="1845734"/>
                <a:ext cx="6515947" cy="4023360"/>
              </a:xfrm>
              <a:blipFill>
                <a:blip r:embed="rId3"/>
                <a:stretch>
                  <a:fillRect l="-2619" t="-2727" b="-1515"/>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A81EBC1A-C9D8-4C9E-9D6C-3B2DFBEC036D}"/>
              </a:ext>
            </a:extLst>
          </p:cNvPr>
          <p:cNvSpPr>
            <a:spLocks noGrp="1"/>
          </p:cNvSpPr>
          <p:nvPr>
            <p:ph type="dt" sz="half" idx="10"/>
          </p:nvPr>
        </p:nvSpPr>
        <p:spPr>
          <a:xfrm>
            <a:off x="1097280" y="6459785"/>
            <a:ext cx="2472271" cy="365125"/>
          </a:xfrm>
        </p:spPr>
        <p:txBody>
          <a:bodyPr>
            <a:normAutofit/>
          </a:bodyPr>
          <a:lstStyle/>
          <a:p>
            <a:pPr>
              <a:spcAft>
                <a:spcPts val="600"/>
              </a:spcAft>
            </a:pPr>
            <a:fld id="{DE2439CD-5D2A-4C7B-A3AC-3583A0EFA9F1}" type="datetime1">
              <a:rPr lang="en-IN" smtClean="0"/>
              <a:pPr>
                <a:spcAft>
                  <a:spcPts val="600"/>
                </a:spcAft>
              </a:pPr>
              <a:t>06-09-2020</a:t>
            </a:fld>
            <a:endParaRPr lang="en-IN"/>
          </a:p>
        </p:txBody>
      </p:sp>
      <p:sp>
        <p:nvSpPr>
          <p:cNvPr id="5" name="Footer Placeholder 4">
            <a:extLst>
              <a:ext uri="{FF2B5EF4-FFF2-40B4-BE49-F238E27FC236}">
                <a16:creationId xmlns:a16="http://schemas.microsoft.com/office/drawing/2014/main" id="{5F8175CB-D565-47EC-ABD9-8FF7DA477623}"/>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CIR department, Amritapuri</a:t>
            </a:r>
          </a:p>
        </p:txBody>
      </p:sp>
      <p:sp>
        <p:nvSpPr>
          <p:cNvPr id="6" name="Slide Number Placeholder 5">
            <a:extLst>
              <a:ext uri="{FF2B5EF4-FFF2-40B4-BE49-F238E27FC236}">
                <a16:creationId xmlns:a16="http://schemas.microsoft.com/office/drawing/2014/main" id="{49F2EE8B-662C-4950-9EDE-7301D254FE9B}"/>
              </a:ext>
            </a:extLst>
          </p:cNvPr>
          <p:cNvSpPr>
            <a:spLocks noGrp="1"/>
          </p:cNvSpPr>
          <p:nvPr>
            <p:ph type="sldNum" sz="quarter" idx="12"/>
          </p:nvPr>
        </p:nvSpPr>
        <p:spPr>
          <a:xfrm>
            <a:off x="9900458" y="6459785"/>
            <a:ext cx="1312025" cy="365125"/>
          </a:xfrm>
        </p:spPr>
        <p:txBody>
          <a:bodyPr>
            <a:normAutofit/>
          </a:bodyPr>
          <a:lstStyle/>
          <a:p>
            <a:pPr>
              <a:spcAft>
                <a:spcPts val="600"/>
              </a:spcAft>
            </a:pPr>
            <a:fld id="{1F2E1788-4116-4C90-A131-2BEC5595D5D9}" type="slidenum">
              <a:rPr lang="en-IN" smtClean="0"/>
              <a:pPr>
                <a:spcAft>
                  <a:spcPts val="600"/>
                </a:spcAft>
              </a:pPr>
              <a:t>27</a:t>
            </a:fld>
            <a:endParaRPr lang="en-IN"/>
          </a:p>
        </p:txBody>
      </p:sp>
    </p:spTree>
    <p:extLst>
      <p:ext uri="{BB962C8B-B14F-4D97-AF65-F5344CB8AC3E}">
        <p14:creationId xmlns:p14="http://schemas.microsoft.com/office/powerpoint/2010/main" val="224039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1000"/>
                                        <p:tgtEl>
                                          <p:spTgt spid="8"/>
                                        </p:tgtEl>
                                      </p:cBhvr>
                                    </p:animEffect>
                                    <p:anim calcmode="lin" valueType="num">
                                      <p:cBhvr>
                                        <p:cTn id="67" dur="1000" fill="hold"/>
                                        <p:tgtEl>
                                          <p:spTgt spid="8"/>
                                        </p:tgtEl>
                                        <p:attrNameLst>
                                          <p:attrName>ppt_x</p:attrName>
                                        </p:attrNameLst>
                                      </p:cBhvr>
                                      <p:tavLst>
                                        <p:tav tm="0">
                                          <p:val>
                                            <p:strVal val="#ppt_x"/>
                                          </p:val>
                                        </p:tav>
                                        <p:tav tm="100000">
                                          <p:val>
                                            <p:strVal val="#ppt_x"/>
                                          </p:val>
                                        </p:tav>
                                      </p:tavLst>
                                    </p:anim>
                                    <p:anim calcmode="lin" valueType="num">
                                      <p:cBhvr>
                                        <p:cTn id="6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BEF7-D666-4F8D-87A5-FD6F3BCBE33F}"/>
              </a:ext>
            </a:extLst>
          </p:cNvPr>
          <p:cNvSpPr>
            <a:spLocks noGrp="1"/>
          </p:cNvSpPr>
          <p:nvPr>
            <p:ph type="ctrTitle"/>
          </p:nvPr>
        </p:nvSpPr>
        <p:spPr>
          <a:xfrm>
            <a:off x="965201" y="643467"/>
            <a:ext cx="6255026" cy="5054008"/>
          </a:xfrm>
        </p:spPr>
        <p:txBody>
          <a:bodyPr anchor="ctr">
            <a:normAutofit/>
          </a:bodyPr>
          <a:lstStyle/>
          <a:p>
            <a:pPr algn="r"/>
            <a:r>
              <a:rPr lang="en-IN" i="1"/>
              <a:t>Thank you</a:t>
            </a:r>
          </a:p>
        </p:txBody>
      </p:sp>
      <p:sp>
        <p:nvSpPr>
          <p:cNvPr id="3" name="Subtitle 2">
            <a:extLst>
              <a:ext uri="{FF2B5EF4-FFF2-40B4-BE49-F238E27FC236}">
                <a16:creationId xmlns:a16="http://schemas.microsoft.com/office/drawing/2014/main" id="{8FD99E99-0C47-4EC0-A15C-6E66A3118D73}"/>
              </a:ext>
            </a:extLst>
          </p:cNvPr>
          <p:cNvSpPr>
            <a:spLocks noGrp="1"/>
          </p:cNvSpPr>
          <p:nvPr>
            <p:ph type="subTitle" idx="1"/>
          </p:nvPr>
        </p:nvSpPr>
        <p:spPr>
          <a:xfrm>
            <a:off x="7870995" y="643467"/>
            <a:ext cx="3341488" cy="5054008"/>
          </a:xfrm>
        </p:spPr>
        <p:txBody>
          <a:bodyPr anchor="ctr">
            <a:normAutofit/>
          </a:bodyPr>
          <a:lstStyle/>
          <a:p>
            <a:r>
              <a:rPr lang="en-IN" cap="none"/>
              <a:t>Narayanan RS</a:t>
            </a:r>
            <a:br>
              <a:rPr lang="en-IN"/>
            </a:br>
            <a:r>
              <a:rPr lang="en-IN"/>
              <a:t>CIR</a:t>
            </a:r>
            <a:endParaRPr lang="en-IN" dirty="0"/>
          </a:p>
        </p:txBody>
      </p:sp>
      <p:cxnSp>
        <p:nvCxnSpPr>
          <p:cNvPr id="27"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14">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B86660DE-C5F0-4ECD-8F7C-02217153C5A1}"/>
              </a:ext>
            </a:extLst>
          </p:cNvPr>
          <p:cNvSpPr>
            <a:spLocks noGrp="1"/>
          </p:cNvSpPr>
          <p:nvPr>
            <p:ph type="dt" sz="half" idx="10"/>
          </p:nvPr>
        </p:nvSpPr>
        <p:spPr>
          <a:xfrm>
            <a:off x="1097280" y="6459785"/>
            <a:ext cx="2472271" cy="365125"/>
          </a:xfrm>
        </p:spPr>
        <p:txBody>
          <a:bodyPr>
            <a:normAutofit/>
          </a:bodyPr>
          <a:lstStyle/>
          <a:p>
            <a:pPr>
              <a:spcAft>
                <a:spcPts val="600"/>
              </a:spcAft>
            </a:pPr>
            <a:fld id="{009D44EA-F558-40F1-91B0-6A45F95E4E93}" type="datetime1">
              <a:rPr lang="en-IN" smtClean="0"/>
              <a:pPr>
                <a:spcAft>
                  <a:spcPts val="600"/>
                </a:spcAft>
              </a:pPr>
              <a:t>06-09-2020</a:t>
            </a:fld>
            <a:endParaRPr lang="en-IN"/>
          </a:p>
        </p:txBody>
      </p:sp>
      <p:sp>
        <p:nvSpPr>
          <p:cNvPr id="5" name="Footer Placeholder 4">
            <a:extLst>
              <a:ext uri="{FF2B5EF4-FFF2-40B4-BE49-F238E27FC236}">
                <a16:creationId xmlns:a16="http://schemas.microsoft.com/office/drawing/2014/main" id="{ABF65F8B-8592-4CE9-8BDB-EFB4D2FF3F91}"/>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CIR department, Amritapuri</a:t>
            </a:r>
          </a:p>
        </p:txBody>
      </p:sp>
      <p:sp>
        <p:nvSpPr>
          <p:cNvPr id="6" name="Slide Number Placeholder 5">
            <a:extLst>
              <a:ext uri="{FF2B5EF4-FFF2-40B4-BE49-F238E27FC236}">
                <a16:creationId xmlns:a16="http://schemas.microsoft.com/office/drawing/2014/main" id="{76BF3ABC-A70E-4009-A262-B4CCB0389298}"/>
              </a:ext>
            </a:extLst>
          </p:cNvPr>
          <p:cNvSpPr>
            <a:spLocks noGrp="1"/>
          </p:cNvSpPr>
          <p:nvPr>
            <p:ph type="sldNum" sz="quarter" idx="12"/>
          </p:nvPr>
        </p:nvSpPr>
        <p:spPr>
          <a:xfrm>
            <a:off x="9900458" y="6459785"/>
            <a:ext cx="1312025" cy="365125"/>
          </a:xfrm>
        </p:spPr>
        <p:txBody>
          <a:bodyPr>
            <a:normAutofit/>
          </a:bodyPr>
          <a:lstStyle/>
          <a:p>
            <a:pPr>
              <a:spcAft>
                <a:spcPts val="600"/>
              </a:spcAft>
            </a:pPr>
            <a:fld id="{1F2E1788-4116-4C90-A131-2BEC5595D5D9}" type="slidenum">
              <a:rPr lang="en-IN" smtClean="0"/>
              <a:pPr>
                <a:spcAft>
                  <a:spcPts val="600"/>
                </a:spcAft>
              </a:pPr>
              <a:t>28</a:t>
            </a:fld>
            <a:endParaRPr lang="en-IN"/>
          </a:p>
        </p:txBody>
      </p:sp>
    </p:spTree>
    <p:extLst>
      <p:ext uri="{BB962C8B-B14F-4D97-AF65-F5344CB8AC3E}">
        <p14:creationId xmlns:p14="http://schemas.microsoft.com/office/powerpoint/2010/main" val="46458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Two Fundamental Principles of Counting</a:t>
            </a:r>
          </a:p>
        </p:txBody>
      </p:sp>
      <p:sp>
        <p:nvSpPr>
          <p:cNvPr id="3" name="Date Placeholder 2">
            <a:extLst>
              <a:ext uri="{FF2B5EF4-FFF2-40B4-BE49-F238E27FC236}">
                <a16:creationId xmlns:a16="http://schemas.microsoft.com/office/drawing/2014/main" id="{2B3CCE13-B31A-4FC9-961A-5612844B8C52}"/>
              </a:ext>
            </a:extLst>
          </p:cNvPr>
          <p:cNvSpPr>
            <a:spLocks noGrp="1"/>
          </p:cNvSpPr>
          <p:nvPr>
            <p:ph type="dt" sz="half" idx="10"/>
          </p:nvPr>
        </p:nvSpPr>
        <p:spPr>
          <a:xfrm>
            <a:off x="492370" y="6459785"/>
            <a:ext cx="1735371" cy="365125"/>
          </a:xfrm>
        </p:spPr>
        <p:txBody>
          <a:bodyPr>
            <a:normAutofit/>
          </a:bodyPr>
          <a:lstStyle/>
          <a:p>
            <a:pPr>
              <a:spcAft>
                <a:spcPts val="600"/>
              </a:spcAft>
            </a:pPr>
            <a:fld id="{337846C8-2426-4B3E-B6C5-9008391F3DBD}" type="datetime1">
              <a:rPr lang="en-IN" smtClean="0"/>
              <a:pPr>
                <a:spcAft>
                  <a:spcPts val="600"/>
                </a:spcAft>
              </a:pPr>
              <a:t>06-09-2020</a:t>
            </a:fld>
            <a:endParaRPr lang="en-IN"/>
          </a:p>
        </p:txBody>
      </p:sp>
      <p:sp>
        <p:nvSpPr>
          <p:cNvPr id="19"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ontent Placeholder 1">
            <a:extLst>
              <a:ext uri="{FF2B5EF4-FFF2-40B4-BE49-F238E27FC236}">
                <a16:creationId xmlns:a16="http://schemas.microsoft.com/office/drawing/2014/main" id="{F598678F-88A4-4B8F-9DCC-FC8521C22B6F}"/>
              </a:ext>
            </a:extLst>
          </p:cNvPr>
          <p:cNvSpPr>
            <a:spLocks noGrp="1"/>
          </p:cNvSpPr>
          <p:nvPr>
            <p:ph idx="1"/>
          </p:nvPr>
        </p:nvSpPr>
        <p:spPr>
          <a:xfrm>
            <a:off x="4742016" y="605896"/>
            <a:ext cx="7095244" cy="5646208"/>
          </a:xfrm>
        </p:spPr>
        <p:txBody>
          <a:bodyPr anchor="ctr">
            <a:normAutofit/>
          </a:bodyPr>
          <a:lstStyle/>
          <a:p>
            <a:pPr>
              <a:lnSpc>
                <a:spcPct val="150000"/>
              </a:lnSpc>
            </a:pPr>
            <a:r>
              <a:rPr lang="en-US" sz="2200" dirty="0">
                <a:latin typeface="Times New Roman" panose="02020603050405020304" pitchFamily="18" charset="0"/>
                <a:cs typeface="Times New Roman" panose="02020603050405020304" pitchFamily="18" charset="0"/>
              </a:rPr>
              <a:t>Event A → can occur in m ways.</a:t>
            </a:r>
          </a:p>
          <a:p>
            <a:pPr>
              <a:lnSpc>
                <a:spcPct val="150000"/>
              </a:lnSpc>
            </a:pPr>
            <a:r>
              <a:rPr lang="en-US" sz="2200" dirty="0">
                <a:latin typeface="Times New Roman" panose="02020603050405020304" pitchFamily="18" charset="0"/>
                <a:cs typeface="Times New Roman" panose="02020603050405020304" pitchFamily="18" charset="0"/>
              </a:rPr>
              <a:t>Event B → can occur in n ways.</a:t>
            </a:r>
          </a:p>
          <a:p>
            <a:pPr>
              <a:lnSpc>
                <a:spcPct val="150000"/>
              </a:lnSpc>
            </a:pPr>
            <a:r>
              <a:rPr lang="en-US" sz="2200" dirty="0">
                <a:latin typeface="Times New Roman" panose="02020603050405020304" pitchFamily="18" charset="0"/>
                <a:cs typeface="Times New Roman" panose="02020603050405020304" pitchFamily="18" charset="0"/>
              </a:rPr>
              <a:t>Sum Rule </a:t>
            </a:r>
            <a:r>
              <a:rPr lang="en-IN"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 or B) → can occur in m + n ways.</a:t>
            </a:r>
          </a:p>
          <a:p>
            <a:pPr>
              <a:lnSpc>
                <a:spcPct val="150000"/>
              </a:lnSpc>
            </a:pPr>
            <a:r>
              <a:rPr lang="en-US" sz="2200" dirty="0">
                <a:latin typeface="Times New Roman" panose="02020603050405020304" pitchFamily="18" charset="0"/>
                <a:cs typeface="Times New Roman" panose="02020603050405020304" pitchFamily="18" charset="0"/>
              </a:rPr>
              <a:t>Product Rule </a:t>
            </a:r>
            <a:r>
              <a:rPr lang="en-IN"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 and B → can occur in m × n ways.</a:t>
            </a:r>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83D0169-8E2C-48C9-9247-8365D5A3ECCF}"/>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AB6F934A-4E7C-400C-8356-C6EDAE0786CC}"/>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3</a:t>
            </a:fld>
            <a:endParaRPr lang="en-IN">
              <a:solidFill>
                <a:schemeClr val="tx2"/>
              </a:solidFill>
            </a:endParaRPr>
          </a:p>
        </p:txBody>
      </p:sp>
    </p:spTree>
    <p:extLst>
      <p:ext uri="{BB962C8B-B14F-4D97-AF65-F5344CB8AC3E}">
        <p14:creationId xmlns:p14="http://schemas.microsoft.com/office/powerpoint/2010/main" val="173986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9373FF-C78A-430B-A246-6048999CE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703577" y="634946"/>
            <a:ext cx="6846166" cy="1450757"/>
          </a:xfrm>
        </p:spPr>
        <p:txBody>
          <a:bodyPr>
            <a:normAutofit/>
          </a:bodyPr>
          <a:lstStyle/>
          <a:p>
            <a:r>
              <a:rPr lang="en-IN"/>
              <a:t>Definition</a:t>
            </a:r>
            <a:endParaRPr lang="en-IN" dirty="0"/>
          </a:p>
        </p:txBody>
      </p:sp>
      <p:pic>
        <p:nvPicPr>
          <p:cNvPr id="12" name="Picture 11" descr="A picture containing drawing&#10;&#10;Description automatically generated">
            <a:extLst>
              <a:ext uri="{FF2B5EF4-FFF2-40B4-BE49-F238E27FC236}">
                <a16:creationId xmlns:a16="http://schemas.microsoft.com/office/drawing/2014/main" id="{0943B1D7-B89D-4BA5-8DE5-90D81E880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983" y="1925205"/>
            <a:ext cx="1713756" cy="1583926"/>
          </a:xfrm>
          <a:prstGeom prst="rect">
            <a:avLst/>
          </a:prstGeom>
        </p:spPr>
      </p:pic>
      <p:cxnSp>
        <p:nvCxnSpPr>
          <p:cNvPr id="19" name="Straight Connector 18">
            <a:extLst>
              <a:ext uri="{FF2B5EF4-FFF2-40B4-BE49-F238E27FC236}">
                <a16:creationId xmlns:a16="http://schemas.microsoft.com/office/drawing/2014/main" id="{03EBB925-FEC3-4CD5-9271-3D75EBB532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9772"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drawing&#10;&#10;Description automatically generated">
            <a:extLst>
              <a:ext uri="{FF2B5EF4-FFF2-40B4-BE49-F238E27FC236}">
                <a16:creationId xmlns:a16="http://schemas.microsoft.com/office/drawing/2014/main" id="{807D1CFF-E19F-4698-81B7-171FD7DD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322" y="363801"/>
            <a:ext cx="1302931" cy="1599923"/>
          </a:xfrm>
          <a:prstGeom prst="rect">
            <a:avLst/>
          </a:prstGeom>
        </p:spPr>
      </p:pic>
      <p:pic>
        <p:nvPicPr>
          <p:cNvPr id="9" name="Picture 8" descr="A picture containing toy&#10;&#10;Description automatically generated">
            <a:extLst>
              <a:ext uri="{FF2B5EF4-FFF2-40B4-BE49-F238E27FC236}">
                <a16:creationId xmlns:a16="http://schemas.microsoft.com/office/drawing/2014/main" id="{6C1CCEFD-8F82-4F28-9786-DB3BE56BA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109" y="4110309"/>
            <a:ext cx="2484592" cy="1583928"/>
          </a:xfrm>
          <a:prstGeom prst="rect">
            <a:avLst/>
          </a:prstGeom>
        </p:spPr>
      </p:pic>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01747" y="2198913"/>
            <a:ext cx="7241724" cy="4024133"/>
          </a:xfrm>
        </p:spPr>
        <p:txBody>
          <a:bodyPr>
            <a:noAutofit/>
          </a:bodyPr>
          <a:lstStyle/>
          <a:p>
            <a:pPr>
              <a:lnSpc>
                <a:spcPct val="100000"/>
              </a:lnSpc>
            </a:pPr>
            <a:r>
              <a:rPr lang="en-IN" sz="2400" i="1" dirty="0">
                <a:latin typeface="Times New Roman" panose="02020603050405020304" pitchFamily="18" charset="0"/>
                <a:cs typeface="Times New Roman" panose="02020603050405020304" pitchFamily="18" charset="0"/>
              </a:rPr>
              <a:t>Permutation</a:t>
            </a:r>
            <a:r>
              <a:rPr lang="en-IN" sz="2200" dirty="0">
                <a:latin typeface="Times New Roman" panose="02020603050405020304" pitchFamily="18" charset="0"/>
                <a:cs typeface="Times New Roman" panose="02020603050405020304" pitchFamily="18" charset="0"/>
              </a:rPr>
              <a:t> - Arrangement in a definite order of number of objects taken some or all at a time. Order of things is very important.</a:t>
            </a:r>
          </a:p>
          <a:p>
            <a:pPr>
              <a:lnSpc>
                <a:spcPct val="100000"/>
              </a:lnSpc>
            </a:pPr>
            <a:r>
              <a:rPr lang="en-IN" sz="2200" dirty="0">
                <a:latin typeface="Times New Roman" panose="02020603050405020304" pitchFamily="18" charset="0"/>
                <a:cs typeface="Times New Roman" panose="02020603050405020304" pitchFamily="18" charset="0"/>
              </a:rPr>
              <a:t>E.g.- Passwords, Arranging people, Digits, Alphabets, Colours etc.</a:t>
            </a:r>
          </a:p>
          <a:p>
            <a:pPr>
              <a:lnSpc>
                <a:spcPct val="100000"/>
              </a:lnSpc>
            </a:pPr>
            <a:r>
              <a:rPr lang="en-IN" sz="2400" i="1" dirty="0">
                <a:latin typeface="Times New Roman" panose="02020603050405020304" pitchFamily="18" charset="0"/>
                <a:cs typeface="Times New Roman" panose="02020603050405020304" pitchFamily="18" charset="0"/>
              </a:rPr>
              <a:t>Combination</a:t>
            </a:r>
            <a:r>
              <a:rPr lang="en-IN" sz="22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selection that can be formed by taking some or all a finite set of things or objects. Order is not important.</a:t>
            </a:r>
          </a:p>
          <a:p>
            <a:pPr>
              <a:lnSpc>
                <a:spcPct val="150000"/>
              </a:lnSpc>
            </a:pPr>
            <a:r>
              <a:rPr lang="en-US" sz="2200" dirty="0">
                <a:latin typeface="Times New Roman" panose="02020603050405020304" pitchFamily="18" charset="0"/>
                <a:cs typeface="Times New Roman" panose="02020603050405020304" pitchFamily="18" charset="0"/>
              </a:rPr>
              <a:t>E.g.- Selection of Teams, Subjects, Menu, Items etc.</a:t>
            </a:r>
            <a:endParaRPr lang="en-IN" sz="2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109B2863-A1A5-4050-8DE8-9BC0AD47F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1F76955-21E0-4116-A6AA-19DB89B5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A0C9485-10F2-4CDE-BBD1-A6C8E53D834C}"/>
              </a:ext>
            </a:extLst>
          </p:cNvPr>
          <p:cNvSpPr>
            <a:spLocks noGrp="1"/>
          </p:cNvSpPr>
          <p:nvPr>
            <p:ph type="dt" sz="half" idx="10"/>
          </p:nvPr>
        </p:nvSpPr>
        <p:spPr>
          <a:xfrm>
            <a:off x="1097280" y="6459785"/>
            <a:ext cx="2472271" cy="365125"/>
          </a:xfrm>
        </p:spPr>
        <p:txBody>
          <a:bodyPr>
            <a:normAutofit/>
          </a:bodyPr>
          <a:lstStyle/>
          <a:p>
            <a:pPr>
              <a:spcAft>
                <a:spcPts val="600"/>
              </a:spcAft>
            </a:pPr>
            <a:fld id="{C2D90346-77AC-4C84-83E0-6886E54C1B6E}" type="datetime1">
              <a:rPr lang="en-IN" smtClean="0"/>
              <a:pPr>
                <a:spcAft>
                  <a:spcPts val="600"/>
                </a:spcAft>
              </a:pPr>
              <a:t>06-09-2020</a:t>
            </a:fld>
            <a:endParaRPr lang="en-IN"/>
          </a:p>
        </p:txBody>
      </p:sp>
      <p:sp>
        <p:nvSpPr>
          <p:cNvPr id="5" name="Footer Placeholder 4">
            <a:extLst>
              <a:ext uri="{FF2B5EF4-FFF2-40B4-BE49-F238E27FC236}">
                <a16:creationId xmlns:a16="http://schemas.microsoft.com/office/drawing/2014/main" id="{BA7A5A4E-B86E-4155-826F-FD9B4F0570EC}"/>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CIR department, Amritapuri</a:t>
            </a:r>
          </a:p>
        </p:txBody>
      </p:sp>
      <p:sp>
        <p:nvSpPr>
          <p:cNvPr id="6" name="Slide Number Placeholder 5">
            <a:extLst>
              <a:ext uri="{FF2B5EF4-FFF2-40B4-BE49-F238E27FC236}">
                <a16:creationId xmlns:a16="http://schemas.microsoft.com/office/drawing/2014/main" id="{D6C664B0-A2AB-44A9-831F-F87A00B13BA6}"/>
              </a:ext>
            </a:extLst>
          </p:cNvPr>
          <p:cNvSpPr>
            <a:spLocks noGrp="1"/>
          </p:cNvSpPr>
          <p:nvPr>
            <p:ph type="sldNum" sz="quarter" idx="12"/>
          </p:nvPr>
        </p:nvSpPr>
        <p:spPr>
          <a:xfrm>
            <a:off x="9900458" y="6459785"/>
            <a:ext cx="1312025" cy="365125"/>
          </a:xfrm>
        </p:spPr>
        <p:txBody>
          <a:bodyPr>
            <a:normAutofit/>
          </a:bodyPr>
          <a:lstStyle/>
          <a:p>
            <a:pPr>
              <a:spcAft>
                <a:spcPts val="600"/>
              </a:spcAft>
            </a:pPr>
            <a:fld id="{1F2E1788-4116-4C90-A131-2BEC5595D5D9}" type="slidenum">
              <a:rPr lang="en-IN" smtClean="0"/>
              <a:pPr>
                <a:spcAft>
                  <a:spcPts val="600"/>
                </a:spcAft>
              </a:pPr>
              <a:t>4</a:t>
            </a:fld>
            <a:endParaRPr lang="en-IN"/>
          </a:p>
        </p:txBody>
      </p:sp>
    </p:spTree>
    <p:extLst>
      <p:ext uri="{BB962C8B-B14F-4D97-AF65-F5344CB8AC3E}">
        <p14:creationId xmlns:p14="http://schemas.microsoft.com/office/powerpoint/2010/main" val="61139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1000"/>
                                        <p:tgtEl>
                                          <p:spTgt spid="3">
                                            <p:txEl>
                                              <p:pRg st="3" end="3"/>
                                            </p:txEl>
                                          </p:spTgt>
                                        </p:tgtEl>
                                      </p:cBhvr>
                                    </p:animEffect>
                                    <p:anim calcmode="lin" valueType="num">
                                      <p:cBhvr>
                                        <p:cTn id="4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Basic Formulae</a:t>
            </a:r>
          </a:p>
        </p:txBody>
      </p:sp>
      <p:sp>
        <p:nvSpPr>
          <p:cNvPr id="2" name="Date Placeholder 1">
            <a:extLst>
              <a:ext uri="{FF2B5EF4-FFF2-40B4-BE49-F238E27FC236}">
                <a16:creationId xmlns:a16="http://schemas.microsoft.com/office/drawing/2014/main" id="{0D384899-E897-43E8-B015-4DE3550A52A8}"/>
              </a:ext>
            </a:extLst>
          </p:cNvPr>
          <p:cNvSpPr>
            <a:spLocks noGrp="1"/>
          </p:cNvSpPr>
          <p:nvPr>
            <p:ph type="dt" sz="half" idx="10"/>
          </p:nvPr>
        </p:nvSpPr>
        <p:spPr>
          <a:xfrm>
            <a:off x="492370" y="6459785"/>
            <a:ext cx="1735371" cy="365125"/>
          </a:xfrm>
        </p:spPr>
        <p:txBody>
          <a:bodyPr>
            <a:normAutofit/>
          </a:bodyPr>
          <a:lstStyle/>
          <a:p>
            <a:pPr>
              <a:spcAft>
                <a:spcPts val="600"/>
              </a:spcAft>
            </a:pPr>
            <a:fld id="{CB08035E-2736-413D-8DED-BD5BEED1B02F}" type="datetime1">
              <a:rPr lang="en-IN" smtClean="0"/>
              <a:pPr>
                <a:spcAft>
                  <a:spcPts val="600"/>
                </a:spcAft>
              </a:pPr>
              <a:t>06-09-2020</a:t>
            </a:fld>
            <a:endParaRPr lang="en-IN"/>
          </a:p>
        </p:txBody>
      </p:sp>
      <p:sp>
        <p:nvSpPr>
          <p:cNvPr id="22" name="Rectangle 2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413663" cy="5646208"/>
              </a:xfrm>
            </p:spPr>
            <p:txBody>
              <a:bodyPr anchor="ctr">
                <a:normAutofit/>
              </a:bodyPr>
              <a:lstStyle/>
              <a:p>
                <a:pPr>
                  <a:lnSpc>
                    <a:spcPct val="150000"/>
                  </a:lnSpc>
                </a:pPr>
                <a:r>
                  <a:rPr lang="en-IN" sz="2200" baseline="30000" dirty="0" err="1">
                    <a:latin typeface="Times New Roman" panose="02020603050405020304" pitchFamily="18" charset="0"/>
                    <a:cs typeface="Times New Roman" panose="02020603050405020304" pitchFamily="18" charset="0"/>
                  </a:rPr>
                  <a:t>n</a:t>
                </a:r>
                <a:r>
                  <a:rPr lang="en-IN" sz="2200" dirty="0" err="1">
                    <a:latin typeface="Times New Roman" panose="02020603050405020304" pitchFamily="18" charset="0"/>
                    <a:cs typeface="Times New Roman" panose="02020603050405020304" pitchFamily="18" charset="0"/>
                  </a:rPr>
                  <a:t>P</a:t>
                </a:r>
                <a:r>
                  <a:rPr lang="en-IN" sz="2200" baseline="-25000" dirty="0" err="1">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 Number of arrangements of 'n' different objects taken 'r' at a time</a:t>
                </a:r>
              </a:p>
              <a:p>
                <a:pPr>
                  <a:lnSpc>
                    <a:spcPct val="150000"/>
                  </a:lnSpc>
                </a:pPr>
                <a:r>
                  <a:rPr lang="en-IN" sz="2200" baseline="30000" dirty="0" err="1">
                    <a:latin typeface="Times New Roman" panose="02020603050405020304" pitchFamily="18" charset="0"/>
                    <a:cs typeface="Times New Roman" panose="02020603050405020304" pitchFamily="18" charset="0"/>
                  </a:rPr>
                  <a:t>n</a:t>
                </a:r>
                <a:r>
                  <a:rPr lang="en-IN" sz="2200" dirty="0" err="1">
                    <a:latin typeface="Times New Roman" panose="02020603050405020304" pitchFamily="18" charset="0"/>
                    <a:cs typeface="Times New Roman" panose="02020603050405020304" pitchFamily="18" charset="0"/>
                  </a:rPr>
                  <a:t>P</a:t>
                </a:r>
                <a:r>
                  <a:rPr lang="en-IN" sz="2200" baseline="-25000" dirty="0" err="1">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IN" sz="2200">
                        <a:latin typeface="Cambria Math" panose="02040503050406030204" pitchFamily="18" charset="0"/>
                        <a:cs typeface="Times New Roman" panose="02020603050405020304" pitchFamily="18" charset="0"/>
                      </a:rPr>
                      <m:t>=</m:t>
                    </m:r>
                  </m:oMath>
                </a14:m>
                <a:r>
                  <a:rPr lang="en-IN" sz="2200" i="1" dirty="0">
                    <a:latin typeface="Times New Roman" panose="02020603050405020304" pitchFamily="18" charset="0"/>
                    <a:cs typeface="Times New Roman" panose="02020603050405020304" pitchFamily="18" charset="0"/>
                  </a:rPr>
                  <a:t> n(n−1)(n−2)...(n−r +1) =  </a:t>
                </a:r>
                <a14:m>
                  <m:oMath xmlns:m="http://schemas.openxmlformats.org/officeDocument/2006/math">
                    <m:f>
                      <m:fPr>
                        <m:ctrlPr>
                          <a:rPr lang="pt-BR" sz="2200" i="1">
                            <a:latin typeface="Cambria Math" panose="02040503050406030204" pitchFamily="18" charset="0"/>
                            <a:cs typeface="Times New Roman" panose="02020603050405020304" pitchFamily="18" charset="0"/>
                          </a:rPr>
                        </m:ctrlPr>
                      </m:fPr>
                      <m:num>
                        <m:r>
                          <a:rPr lang="en-IN" sz="2200" i="1">
                            <a:latin typeface="Cambria Math" panose="02040503050406030204" pitchFamily="18" charset="0"/>
                            <a:cs typeface="Times New Roman" panose="02020603050405020304" pitchFamily="18" charset="0"/>
                          </a:rPr>
                          <m:t>𝑛</m:t>
                        </m:r>
                        <m:r>
                          <a:rPr lang="en-IN" sz="2200" i="1">
                            <a:latin typeface="Cambria Math" panose="02040503050406030204" pitchFamily="18" charset="0"/>
                            <a:cs typeface="Times New Roman" panose="02020603050405020304" pitchFamily="18" charset="0"/>
                          </a:rPr>
                          <m:t>!</m:t>
                        </m:r>
                      </m:num>
                      <m:den>
                        <m:d>
                          <m:dPr>
                            <m:ctrlPr>
                              <a:rPr lang="en-IN" sz="2200" i="1">
                                <a:latin typeface="Cambria Math" panose="02040503050406030204" pitchFamily="18" charset="0"/>
                                <a:cs typeface="Times New Roman" panose="02020603050405020304" pitchFamily="18" charset="0"/>
                              </a:rPr>
                            </m:ctrlPr>
                          </m:dPr>
                          <m:e>
                            <m:r>
                              <a:rPr lang="en-IN" sz="2200" i="1">
                                <a:latin typeface="Cambria Math" panose="02040503050406030204" pitchFamily="18" charset="0"/>
                                <a:cs typeface="Times New Roman" panose="02020603050405020304" pitchFamily="18" charset="0"/>
                              </a:rPr>
                              <m:t>𝑛</m:t>
                            </m:r>
                            <m:r>
                              <a:rPr lang="en-IN" sz="2200" i="1">
                                <a:latin typeface="Cambria Math" panose="02040503050406030204" pitchFamily="18" charset="0"/>
                                <a:cs typeface="Times New Roman" panose="02020603050405020304" pitchFamily="18" charset="0"/>
                              </a:rPr>
                              <m:t> −</m:t>
                            </m:r>
                            <m:r>
                              <a:rPr lang="en-IN" sz="2200" i="1">
                                <a:latin typeface="Cambria Math" panose="02040503050406030204" pitchFamily="18" charset="0"/>
                                <a:cs typeface="Times New Roman" panose="02020603050405020304" pitchFamily="18" charset="0"/>
                              </a:rPr>
                              <m:t>𝑟</m:t>
                            </m:r>
                          </m:e>
                        </m:d>
                        <m:r>
                          <a:rPr lang="en-IN" sz="2200" i="1">
                            <a:latin typeface="Cambria Math" panose="02040503050406030204" pitchFamily="18" charset="0"/>
                            <a:cs typeface="Times New Roman" panose="02020603050405020304" pitchFamily="18" charset="0"/>
                          </a:rPr>
                          <m:t>!</m:t>
                        </m:r>
                      </m:den>
                    </m:f>
                    <m:r>
                      <a:rPr lang="en-IN" sz="2200" b="0" i="0">
                        <a:latin typeface="Cambria Math" panose="02040503050406030204" pitchFamily="18" charset="0"/>
                        <a:cs typeface="Times New Roman" panose="02020603050405020304" pitchFamily="18" charset="0"/>
                      </a:rPr>
                      <m:t>.</m:t>
                    </m:r>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30000" dirty="0" err="1">
                    <a:latin typeface="Times New Roman" panose="02020603050405020304" pitchFamily="18" charset="0"/>
                    <a:cs typeface="Times New Roman" panose="02020603050405020304" pitchFamily="18" charset="0"/>
                  </a:rPr>
                  <a:t>n</a:t>
                </a:r>
                <a:r>
                  <a:rPr lang="en-IN" sz="2200" dirty="0" err="1">
                    <a:latin typeface="Times New Roman" panose="02020603050405020304" pitchFamily="18" charset="0"/>
                    <a:cs typeface="Times New Roman" panose="02020603050405020304" pitchFamily="18" charset="0"/>
                  </a:rPr>
                  <a:t>C</a:t>
                </a:r>
                <a:r>
                  <a:rPr lang="en-IN" sz="2200" baseline="-25000" dirty="0" err="1">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 Number of selections of 'n' different objects taken 'r' at a time.</a:t>
                </a:r>
              </a:p>
              <a:p>
                <a:pPr>
                  <a:lnSpc>
                    <a:spcPct val="150000"/>
                  </a:lnSpc>
                </a:pPr>
                <a:r>
                  <a:rPr lang="en-IN" sz="2200" baseline="30000" dirty="0" err="1">
                    <a:latin typeface="Times New Roman" panose="02020603050405020304" pitchFamily="18" charset="0"/>
                    <a:cs typeface="Times New Roman" panose="02020603050405020304" pitchFamily="18" charset="0"/>
                  </a:rPr>
                  <a:t>n</a:t>
                </a:r>
                <a:r>
                  <a:rPr lang="en-IN" sz="2200" dirty="0" err="1">
                    <a:latin typeface="Times New Roman" panose="02020603050405020304" pitchFamily="18" charset="0"/>
                    <a:cs typeface="Times New Roman" panose="02020603050405020304" pitchFamily="18" charset="0"/>
                  </a:rPr>
                  <a:t>C</a:t>
                </a:r>
                <a:r>
                  <a:rPr lang="en-IN" sz="2200" baseline="-25000" dirty="0" err="1">
                    <a:latin typeface="Times New Roman" panose="02020603050405020304" pitchFamily="18" charset="0"/>
                    <a:cs typeface="Times New Roman" panose="02020603050405020304" pitchFamily="18" charset="0"/>
                  </a:rPr>
                  <a:t>r</a:t>
                </a:r>
                <a:r>
                  <a:rPr lang="en-IN" sz="2200" baseline="-25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a:latin typeface="Cambria Math" panose="02040503050406030204" pitchFamily="18" charset="0"/>
                        <a:cs typeface="Times New Roman" panose="02020603050405020304" pitchFamily="18" charset="0"/>
                      </a:rPr>
                      <m:t> </m:t>
                    </m:r>
                    <m:f>
                      <m:fPr>
                        <m:ctrlPr>
                          <a:rPr lang="en-IN" sz="2200" i="1">
                            <a:latin typeface="Cambria Math" panose="02040503050406030204" pitchFamily="18" charset="0"/>
                            <a:cs typeface="Times New Roman" panose="02020603050405020304" pitchFamily="18" charset="0"/>
                          </a:rPr>
                        </m:ctrlPr>
                      </m:fPr>
                      <m:num>
                        <m:r>
                          <m:rPr>
                            <m:nor/>
                          </m:rPr>
                          <a:rPr lang="en-IN" sz="2200" i="1">
                            <a:latin typeface="Times New Roman" panose="02020603050405020304" pitchFamily="18" charset="0"/>
                            <a:cs typeface="Times New Roman" panose="02020603050405020304" pitchFamily="18" charset="0"/>
                          </a:rPr>
                          <m:t>n</m:t>
                        </m:r>
                        <m:r>
                          <m:rPr>
                            <m:nor/>
                          </m:rPr>
                          <a:rPr lang="en-IN" sz="2200" i="1">
                            <a:latin typeface="Times New Roman" panose="02020603050405020304" pitchFamily="18" charset="0"/>
                            <a:cs typeface="Times New Roman" panose="02020603050405020304" pitchFamily="18" charset="0"/>
                          </a:rPr>
                          <m:t>(</m:t>
                        </m:r>
                        <m:r>
                          <m:rPr>
                            <m:nor/>
                          </m:rPr>
                          <a:rPr lang="en-IN" sz="2200" i="1">
                            <a:latin typeface="Times New Roman" panose="02020603050405020304" pitchFamily="18" charset="0"/>
                            <a:cs typeface="Times New Roman" panose="02020603050405020304" pitchFamily="18" charset="0"/>
                          </a:rPr>
                          <m:t>n</m:t>
                        </m:r>
                        <m:r>
                          <m:rPr>
                            <m:nor/>
                          </m:rPr>
                          <a:rPr lang="en-IN" sz="2200" i="1">
                            <a:latin typeface="Times New Roman" panose="02020603050405020304" pitchFamily="18" charset="0"/>
                            <a:cs typeface="Times New Roman" panose="02020603050405020304" pitchFamily="18" charset="0"/>
                          </a:rPr>
                          <m:t>−1)(</m:t>
                        </m:r>
                        <m:r>
                          <m:rPr>
                            <m:nor/>
                          </m:rPr>
                          <a:rPr lang="en-IN" sz="2200" i="1">
                            <a:latin typeface="Times New Roman" panose="02020603050405020304" pitchFamily="18" charset="0"/>
                            <a:cs typeface="Times New Roman" panose="02020603050405020304" pitchFamily="18" charset="0"/>
                          </a:rPr>
                          <m:t>n</m:t>
                        </m:r>
                        <m:r>
                          <m:rPr>
                            <m:nor/>
                          </m:rPr>
                          <a:rPr lang="en-IN" sz="2200" i="1">
                            <a:latin typeface="Times New Roman" panose="02020603050405020304" pitchFamily="18" charset="0"/>
                            <a:cs typeface="Times New Roman" panose="02020603050405020304" pitchFamily="18" charset="0"/>
                          </a:rPr>
                          <m:t>−2)...(</m:t>
                        </m:r>
                        <m:r>
                          <m:rPr>
                            <m:nor/>
                          </m:rPr>
                          <a:rPr lang="en-IN" sz="2200" i="1">
                            <a:latin typeface="Times New Roman" panose="02020603050405020304" pitchFamily="18" charset="0"/>
                            <a:cs typeface="Times New Roman" panose="02020603050405020304" pitchFamily="18" charset="0"/>
                          </a:rPr>
                          <m:t>n</m:t>
                        </m:r>
                        <m:r>
                          <m:rPr>
                            <m:nor/>
                          </m:rPr>
                          <a:rPr lang="en-IN" sz="2200" i="1">
                            <a:latin typeface="Times New Roman" panose="02020603050405020304" pitchFamily="18" charset="0"/>
                            <a:cs typeface="Times New Roman" panose="02020603050405020304" pitchFamily="18" charset="0"/>
                          </a:rPr>
                          <m:t>−</m:t>
                        </m:r>
                        <m:r>
                          <m:rPr>
                            <m:nor/>
                          </m:rPr>
                          <a:rPr lang="en-IN" sz="2200" i="1">
                            <a:latin typeface="Times New Roman" panose="02020603050405020304" pitchFamily="18" charset="0"/>
                            <a:cs typeface="Times New Roman" panose="02020603050405020304" pitchFamily="18" charset="0"/>
                          </a:rPr>
                          <m:t>r</m:t>
                        </m:r>
                        <m:r>
                          <m:rPr>
                            <m:nor/>
                          </m:rPr>
                          <a:rPr lang="en-IN" sz="2200" i="1">
                            <a:latin typeface="Times New Roman" panose="02020603050405020304" pitchFamily="18" charset="0"/>
                            <a:cs typeface="Times New Roman" panose="02020603050405020304" pitchFamily="18" charset="0"/>
                          </a:rPr>
                          <m:t> +1)</m:t>
                        </m:r>
                      </m:num>
                      <m:den>
                        <m:r>
                          <a:rPr lang="en-IN" sz="2200" b="0" i="1">
                            <a:latin typeface="Cambria Math" panose="02040503050406030204" pitchFamily="18" charset="0"/>
                            <a:cs typeface="Times New Roman" panose="02020603050405020304" pitchFamily="18" charset="0"/>
                          </a:rPr>
                          <m:t>𝑟</m:t>
                        </m:r>
                        <m:r>
                          <a:rPr lang="en-IN" sz="2200" b="0" i="1">
                            <a:latin typeface="Cambria Math" panose="02040503050406030204" pitchFamily="18" charset="0"/>
                            <a:cs typeface="Times New Roman" panose="02020603050405020304" pitchFamily="18" charset="0"/>
                          </a:rPr>
                          <m:t>!</m:t>
                        </m:r>
                      </m:den>
                    </m:f>
                    <m:r>
                      <a:rPr lang="en-IN" sz="2200" b="0" i="1">
                        <a:latin typeface="Cambria Math" panose="02040503050406030204" pitchFamily="18" charset="0"/>
                        <a:cs typeface="Times New Roman" panose="02020603050405020304" pitchFamily="18" charset="0"/>
                      </a:rPr>
                      <m:t>= </m:t>
                    </m:r>
                    <m:f>
                      <m:fPr>
                        <m:ctrlPr>
                          <a:rPr lang="pt-BR" sz="2200" i="1">
                            <a:latin typeface="Cambria Math" panose="02040503050406030204" pitchFamily="18" charset="0"/>
                            <a:cs typeface="Times New Roman" panose="02020603050405020304" pitchFamily="18" charset="0"/>
                          </a:rPr>
                        </m:ctrlPr>
                      </m:fPr>
                      <m:num>
                        <m:r>
                          <a:rPr lang="en-IN" sz="2200" i="1">
                            <a:latin typeface="Cambria Math" panose="02040503050406030204" pitchFamily="18" charset="0"/>
                            <a:cs typeface="Times New Roman" panose="02020603050405020304" pitchFamily="18" charset="0"/>
                          </a:rPr>
                          <m:t>𝑛</m:t>
                        </m:r>
                        <m:r>
                          <a:rPr lang="en-IN" sz="2200" i="1">
                            <a:latin typeface="Cambria Math" panose="02040503050406030204" pitchFamily="18" charset="0"/>
                            <a:cs typeface="Times New Roman" panose="02020603050405020304" pitchFamily="18" charset="0"/>
                          </a:rPr>
                          <m:t>!</m:t>
                        </m:r>
                      </m:num>
                      <m:den>
                        <m:r>
                          <a:rPr lang="en-IN" sz="2200" i="1">
                            <a:latin typeface="Cambria Math" panose="02040503050406030204" pitchFamily="18" charset="0"/>
                            <a:cs typeface="Times New Roman" panose="02020603050405020304" pitchFamily="18" charset="0"/>
                          </a:rPr>
                          <m:t>𝑟</m:t>
                        </m:r>
                        <m:r>
                          <a:rPr lang="en-IN" sz="2200" i="1">
                            <a:latin typeface="Cambria Math" panose="02040503050406030204" pitchFamily="18" charset="0"/>
                            <a:cs typeface="Times New Roman" panose="02020603050405020304" pitchFamily="18" charset="0"/>
                          </a:rPr>
                          <m:t>! </m:t>
                        </m:r>
                        <m:d>
                          <m:dPr>
                            <m:ctrlPr>
                              <a:rPr lang="en-IN" sz="2200" i="1">
                                <a:latin typeface="Cambria Math" panose="02040503050406030204" pitchFamily="18" charset="0"/>
                                <a:cs typeface="Times New Roman" panose="02020603050405020304" pitchFamily="18" charset="0"/>
                              </a:rPr>
                            </m:ctrlPr>
                          </m:dPr>
                          <m:e>
                            <m:r>
                              <a:rPr lang="en-IN" sz="2200" i="1">
                                <a:latin typeface="Cambria Math" panose="02040503050406030204" pitchFamily="18" charset="0"/>
                                <a:cs typeface="Times New Roman" panose="02020603050405020304" pitchFamily="18" charset="0"/>
                              </a:rPr>
                              <m:t>𝑛</m:t>
                            </m:r>
                            <m:r>
                              <a:rPr lang="en-IN" sz="2200" i="1">
                                <a:latin typeface="Cambria Math" panose="02040503050406030204" pitchFamily="18" charset="0"/>
                                <a:cs typeface="Times New Roman" panose="02020603050405020304" pitchFamily="18" charset="0"/>
                              </a:rPr>
                              <m:t> −</m:t>
                            </m:r>
                            <m:r>
                              <a:rPr lang="en-IN" sz="2200" i="1">
                                <a:latin typeface="Cambria Math" panose="02040503050406030204" pitchFamily="18" charset="0"/>
                                <a:cs typeface="Times New Roman" panose="02020603050405020304" pitchFamily="18" charset="0"/>
                              </a:rPr>
                              <m:t>𝑟</m:t>
                            </m:r>
                          </m:e>
                        </m:d>
                        <m:r>
                          <a:rPr lang="en-IN" sz="2200" i="1">
                            <a:latin typeface="Cambria Math" panose="02040503050406030204" pitchFamily="18" charset="0"/>
                            <a:cs typeface="Times New Roman" panose="02020603050405020304" pitchFamily="18" charset="0"/>
                          </a:rPr>
                          <m:t>!</m:t>
                        </m:r>
                      </m:den>
                    </m:f>
                    <m:r>
                      <a:rPr lang="en-IN" sz="2200" i="1">
                        <a:latin typeface="Cambria Math" panose="02040503050406030204" pitchFamily="18" charset="0"/>
                        <a:cs typeface="Times New Roman" panose="02020603050405020304" pitchFamily="18" charset="0"/>
                      </a:rPr>
                      <m:t>=</m:t>
                    </m:r>
                  </m:oMath>
                </a14:m>
                <a:r>
                  <a:rPr lang="en-IN" sz="2200" dirty="0">
                    <a:latin typeface="Times New Roman" panose="02020603050405020304" pitchFamily="18" charset="0"/>
                    <a:cs typeface="Times New Roman" panose="02020603050405020304" pitchFamily="18" charset="0"/>
                  </a:rPr>
                  <a:t> </a:t>
                </a:r>
                <a14:m>
                  <m:oMath xmlns:m="http://schemas.openxmlformats.org/officeDocument/2006/math">
                    <m:f>
                      <m:fPr>
                        <m:ctrlPr>
                          <a:rPr lang="pt-BR" sz="2200" i="1">
                            <a:latin typeface="Cambria Math" panose="02040503050406030204" pitchFamily="18" charset="0"/>
                            <a:cs typeface="Times New Roman" panose="02020603050405020304" pitchFamily="18" charset="0"/>
                          </a:rPr>
                        </m:ctrlPr>
                      </m:fPr>
                      <m:num>
                        <m:r>
                          <m:rPr>
                            <m:nor/>
                          </m:rPr>
                          <a:rPr lang="en-IN" sz="2200" baseline="30000">
                            <a:latin typeface="Times New Roman" panose="02020603050405020304" pitchFamily="18" charset="0"/>
                            <a:cs typeface="Times New Roman" panose="02020603050405020304" pitchFamily="18" charset="0"/>
                          </a:rPr>
                          <m:t>n</m:t>
                        </m:r>
                        <m:r>
                          <m:rPr>
                            <m:nor/>
                          </m:rPr>
                          <a:rPr lang="en-IN" sz="2200">
                            <a:latin typeface="Times New Roman" panose="02020603050405020304" pitchFamily="18" charset="0"/>
                            <a:cs typeface="Times New Roman" panose="02020603050405020304" pitchFamily="18" charset="0"/>
                          </a:rPr>
                          <m:t>P</m:t>
                        </m:r>
                        <m:r>
                          <m:rPr>
                            <m:nor/>
                          </m:rPr>
                          <a:rPr lang="en-IN" sz="2200" baseline="-25000">
                            <a:latin typeface="Times New Roman" panose="02020603050405020304" pitchFamily="18" charset="0"/>
                            <a:cs typeface="Times New Roman" panose="02020603050405020304" pitchFamily="18" charset="0"/>
                          </a:rPr>
                          <m:t>r</m:t>
                        </m:r>
                      </m:num>
                      <m:den>
                        <m:r>
                          <a:rPr lang="en-IN" sz="2200" i="1">
                            <a:latin typeface="Cambria Math" panose="02040503050406030204" pitchFamily="18" charset="0"/>
                            <a:cs typeface="Times New Roman" panose="02020603050405020304" pitchFamily="18" charset="0"/>
                          </a:rPr>
                          <m:t>𝑟</m:t>
                        </m:r>
                        <m:r>
                          <a:rPr lang="en-IN" sz="2200" i="1">
                            <a:latin typeface="Cambria Math" panose="02040503050406030204" pitchFamily="18" charset="0"/>
                            <a:cs typeface="Times New Roman" panose="02020603050405020304" pitchFamily="18" charset="0"/>
                          </a:rPr>
                          <m:t>! </m:t>
                        </m:r>
                      </m:den>
                    </m:f>
                  </m:oMath>
                </a14:m>
                <a:r>
                  <a:rPr lang="en-IN" sz="2200" dirty="0">
                    <a:latin typeface="Times New Roman" panose="02020603050405020304" pitchFamily="18" charset="0"/>
                    <a:cs typeface="Times New Roman" panose="02020603050405020304" pitchFamily="18" charset="0"/>
                  </a:rPr>
                  <a:t>  = </a:t>
                </a:r>
                <a:r>
                  <a:rPr lang="en-IN" sz="2200" baseline="30000" dirty="0" err="1">
                    <a:latin typeface="Times New Roman" panose="02020603050405020304" pitchFamily="18" charset="0"/>
                    <a:cs typeface="Times New Roman" panose="02020603050405020304" pitchFamily="18" charset="0"/>
                  </a:rPr>
                  <a:t>n</a:t>
                </a:r>
                <a:r>
                  <a:rPr lang="en-IN" sz="2200" dirty="0" err="1">
                    <a:latin typeface="Times New Roman" panose="02020603050405020304" pitchFamily="18" charset="0"/>
                    <a:cs typeface="Times New Roman" panose="02020603050405020304" pitchFamily="18" charset="0"/>
                  </a:rPr>
                  <a:t>C</a:t>
                </a:r>
                <a:r>
                  <a:rPr lang="en-IN" sz="2200" baseline="-25000" dirty="0" err="1">
                    <a:latin typeface="Times New Roman" panose="02020603050405020304" pitchFamily="18" charset="0"/>
                    <a:cs typeface="Times New Roman" panose="02020603050405020304" pitchFamily="18" charset="0"/>
                  </a:rPr>
                  <a:t>n</a:t>
                </a:r>
                <a:r>
                  <a:rPr lang="en-IN" sz="2200" baseline="-25000" dirty="0">
                    <a:latin typeface="Times New Roman" panose="02020603050405020304" pitchFamily="18" charset="0"/>
                    <a:cs typeface="Times New Roman" panose="02020603050405020304" pitchFamily="18" charset="0"/>
                  </a:rPr>
                  <a:t>-r.</a:t>
                </a:r>
                <a:endParaRPr lang="en-IN"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3"/>
                <a:stretch>
                  <a:fillRect l="-1236" r="-1141"/>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B4E0D7F7-757C-4413-8319-E1CFD48DC175}"/>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A92834F0-B281-4065-BA11-A59392F7B5FF}"/>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5</a:t>
            </a:fld>
            <a:endParaRPr lang="en-IN">
              <a:solidFill>
                <a:schemeClr val="tx2"/>
              </a:solidFill>
            </a:endParaRPr>
          </a:p>
        </p:txBody>
      </p:sp>
    </p:spTree>
    <p:extLst>
      <p:ext uri="{BB962C8B-B14F-4D97-AF65-F5344CB8AC3E}">
        <p14:creationId xmlns:p14="http://schemas.microsoft.com/office/powerpoint/2010/main" val="404680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Permutations under constraints</a:t>
            </a:r>
          </a:p>
        </p:txBody>
      </p:sp>
      <p:sp>
        <p:nvSpPr>
          <p:cNvPr id="2" name="Date Placeholder 1">
            <a:extLst>
              <a:ext uri="{FF2B5EF4-FFF2-40B4-BE49-F238E27FC236}">
                <a16:creationId xmlns:a16="http://schemas.microsoft.com/office/drawing/2014/main" id="{7D178788-0F26-481E-B41E-E49748E24335}"/>
              </a:ext>
            </a:extLst>
          </p:cNvPr>
          <p:cNvSpPr>
            <a:spLocks noGrp="1"/>
          </p:cNvSpPr>
          <p:nvPr>
            <p:ph type="dt" sz="half" idx="10"/>
          </p:nvPr>
        </p:nvSpPr>
        <p:spPr>
          <a:xfrm>
            <a:off x="492370" y="6459785"/>
            <a:ext cx="1735371" cy="365125"/>
          </a:xfrm>
        </p:spPr>
        <p:txBody>
          <a:bodyPr>
            <a:normAutofit/>
          </a:bodyPr>
          <a:lstStyle/>
          <a:p>
            <a:pPr>
              <a:spcAft>
                <a:spcPts val="600"/>
              </a:spcAft>
            </a:pPr>
            <a:fld id="{6D54CFCF-2288-46A3-878E-BEB71F0ABC30}"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7074846" cy="5646208"/>
              </a:xfrm>
            </p:spPr>
            <p:txBody>
              <a:bodyPr anchor="ctr">
                <a:normAutofit fontScale="92500"/>
              </a:bodyPr>
              <a:lstStyle/>
              <a:p>
                <a:pPr marL="514350" indent="-5143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total number of arrangements of 'n' things taken 'r' at a time, in which a particular thing always </a:t>
                </a:r>
                <a:r>
                  <a:rPr lang="en-IN" sz="2400" dirty="0">
                    <a:latin typeface="Times New Roman" panose="02020603050405020304" pitchFamily="18" charset="0"/>
                    <a:cs typeface="Times New Roman" panose="02020603050405020304" pitchFamily="18" charset="0"/>
                  </a:rPr>
                  <a:t>occurs = </a:t>
                </a:r>
                <a:r>
                  <a:rPr lang="en-IN" sz="2400" baseline="30000" dirty="0">
                    <a:latin typeface="Times New Roman" panose="02020603050405020304" pitchFamily="18" charset="0"/>
                    <a:cs typeface="Times New Roman" panose="02020603050405020304" pitchFamily="18" charset="0"/>
                  </a:rPr>
                  <a:t>n-1</a:t>
                </a:r>
                <a:r>
                  <a:rPr lang="en-IN" sz="2400" dirty="0">
                    <a:latin typeface="Times New Roman" panose="02020603050405020304" pitchFamily="18" charset="0"/>
                    <a:cs typeface="Times New Roman" panose="02020603050405020304" pitchFamily="18" charset="0"/>
                  </a:rPr>
                  <a:t>P</a:t>
                </a:r>
                <a:r>
                  <a:rPr lang="en-IN" sz="2400" baseline="-25000" dirty="0">
                    <a:latin typeface="Times New Roman" panose="02020603050405020304" pitchFamily="18" charset="0"/>
                    <a:cs typeface="Times New Roman" panose="02020603050405020304" pitchFamily="18" charset="0"/>
                  </a:rPr>
                  <a:t>r -1</a:t>
                </a:r>
              </a:p>
              <a:p>
                <a:pPr marL="514350" indent="-5143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total number of arrangements of 'n' things taken 'r' at a time, in which a particular thing never </a:t>
                </a:r>
                <a:r>
                  <a:rPr lang="en-IN" sz="2400" dirty="0">
                    <a:latin typeface="Times New Roman" panose="02020603050405020304" pitchFamily="18" charset="0"/>
                    <a:cs typeface="Times New Roman" panose="02020603050405020304" pitchFamily="18" charset="0"/>
                  </a:rPr>
                  <a:t>occurs = </a:t>
                </a:r>
                <a:r>
                  <a:rPr lang="en-IN" sz="2400" baseline="30000" dirty="0">
                    <a:latin typeface="Times New Roman" panose="02020603050405020304" pitchFamily="18" charset="0"/>
                    <a:cs typeface="Times New Roman" panose="02020603050405020304" pitchFamily="18" charset="0"/>
                  </a:rPr>
                  <a:t>n-1</a:t>
                </a:r>
                <a:r>
                  <a:rPr lang="en-IN" sz="2400" dirty="0">
                    <a:latin typeface="Times New Roman" panose="02020603050405020304" pitchFamily="18" charset="0"/>
                    <a:cs typeface="Times New Roman" panose="02020603050405020304" pitchFamily="18" charset="0"/>
                  </a:rPr>
                  <a:t>P</a:t>
                </a:r>
                <a:r>
                  <a:rPr lang="en-IN" sz="2400" baseline="-25000" dirty="0">
                    <a:latin typeface="Times New Roman" panose="02020603050405020304" pitchFamily="18" charset="0"/>
                    <a:cs typeface="Times New Roman" panose="02020603050405020304" pitchFamily="18" charset="0"/>
                  </a:rPr>
                  <a:t>r </a:t>
                </a:r>
              </a:p>
              <a:p>
                <a:pPr marL="514350" indent="-51435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The number of permutations of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 different things taking </a:t>
                </a:r>
                <a:r>
                  <a:rPr lang="en-US" sz="2400" dirty="0">
                    <a:latin typeface="Times New Roman" panose="02020603050405020304" pitchFamily="18" charset="0"/>
                    <a:cs typeface="Times New Roman" panose="02020603050405020304" pitchFamily="18" charset="0"/>
                  </a:rPr>
                  <a:t>'r'</a:t>
                </a:r>
                <a:r>
                  <a:rPr lang="en-IN" sz="2400" dirty="0">
                    <a:latin typeface="Times New Roman" panose="02020603050405020304" pitchFamily="18" charset="0"/>
                    <a:cs typeface="Times New Roman" panose="02020603050405020304" pitchFamily="18" charset="0"/>
                  </a:rPr>
                  <a:t> at a time when each thing may be repeated any number of times in any permutations is given by                           </a:t>
                </a:r>
                <a14:m>
                  <m:oMath xmlns:m="http://schemas.openxmlformats.org/officeDocument/2006/math">
                    <m:r>
                      <a:rPr lang="en-IN" sz="2400" b="0" i="1" smtClean="0">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𝑛</m:t>
                    </m:r>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𝑛</m:t>
                    </m:r>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𝑛</m:t>
                    </m:r>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𝑛</m:t>
                    </m:r>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𝑟</m:t>
                    </m:r>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𝑡𝑖𝑚𝑒𝑠</m:t>
                    </m:r>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𝑖</m:t>
                    </m:r>
                    <m:r>
                      <a:rPr lang="en-IN" sz="2400" i="1">
                        <a:latin typeface="Cambria Math" panose="02040503050406030204" pitchFamily="18" charset="0"/>
                        <a:cs typeface="Times New Roman" panose="02020603050405020304" pitchFamily="18" charset="0"/>
                      </a:rPr>
                      <m:t>.</m:t>
                    </m:r>
                    <m:r>
                      <a:rPr lang="en-IN" sz="2400" i="1">
                        <a:latin typeface="Cambria Math" panose="02040503050406030204" pitchFamily="18" charset="0"/>
                        <a:cs typeface="Times New Roman" panose="02020603050405020304" pitchFamily="18" charset="0"/>
                      </a:rPr>
                      <m:t>𝑒</m:t>
                    </m:r>
                    <m:r>
                      <a:rPr lang="en-IN" sz="2400" i="1">
                        <a:latin typeface="Cambria Math" panose="02040503050406030204" pitchFamily="18" charset="0"/>
                        <a:cs typeface="Times New Roman" panose="02020603050405020304" pitchFamily="18" charset="0"/>
                      </a:rPr>
                      <m:t>. </m:t>
                    </m:r>
                    <m:sSup>
                      <m:sSupPr>
                        <m:ctrlPr>
                          <a:rPr lang="en-IN"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𝑛</m:t>
                        </m:r>
                      </m:e>
                      <m:sup>
                        <m:r>
                          <a:rPr lang="en-IN" sz="2400" i="1">
                            <a:latin typeface="Cambria Math" panose="02040503050406030204" pitchFamily="18" charset="0"/>
                            <a:cs typeface="Times New Roman" panose="02020603050405020304" pitchFamily="18" charset="0"/>
                          </a:rPr>
                          <m:t>𝑟</m:t>
                        </m:r>
                      </m:sup>
                    </m:sSup>
                    <m:r>
                      <a:rPr lang="en-IN" sz="2400" i="1">
                        <a:latin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cs typeface="Times New Roman" panose="02020603050405020304" pitchFamily="18" charset="0"/>
                  </a:rPr>
                  <a:t>ways.</a:t>
                </a:r>
              </a:p>
              <a:p>
                <a:pPr marL="514350" indent="-514350">
                  <a:buFont typeface="+mj-lt"/>
                  <a:buAutoNum type="arabicPeriod"/>
                </a:pPr>
                <a:endParaRPr lang="en-IN" baseline="-25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4742016" y="605896"/>
                <a:ext cx="7074846" cy="5646208"/>
              </a:xfrm>
              <a:blipFill>
                <a:blip r:embed="rId2"/>
                <a:stretch>
                  <a:fillRect l="-2241" r="-1466"/>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BB97200E-CBAE-46C9-A657-43D47CE08315}"/>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1049F008-2D6D-4A7D-A0EB-FB9944B942DC}"/>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6</a:t>
            </a:fld>
            <a:endParaRPr lang="en-IN">
              <a:solidFill>
                <a:schemeClr val="tx2"/>
              </a:solidFill>
            </a:endParaRPr>
          </a:p>
        </p:txBody>
      </p:sp>
    </p:spTree>
    <p:extLst>
      <p:ext uri="{BB962C8B-B14F-4D97-AF65-F5344CB8AC3E}">
        <p14:creationId xmlns:p14="http://schemas.microsoft.com/office/powerpoint/2010/main" val="148027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Permutations under constraints</a:t>
            </a:r>
          </a:p>
        </p:txBody>
      </p:sp>
      <p:sp>
        <p:nvSpPr>
          <p:cNvPr id="2" name="Date Placeholder 1">
            <a:extLst>
              <a:ext uri="{FF2B5EF4-FFF2-40B4-BE49-F238E27FC236}">
                <a16:creationId xmlns:a16="http://schemas.microsoft.com/office/drawing/2014/main" id="{AADF337C-1C7D-4040-A433-E1BF96056570}"/>
              </a:ext>
            </a:extLst>
          </p:cNvPr>
          <p:cNvSpPr>
            <a:spLocks noGrp="1"/>
          </p:cNvSpPr>
          <p:nvPr>
            <p:ph type="dt" sz="half" idx="10"/>
          </p:nvPr>
        </p:nvSpPr>
        <p:spPr>
          <a:xfrm>
            <a:off x="492370" y="6459785"/>
            <a:ext cx="1735371" cy="365125"/>
          </a:xfrm>
        </p:spPr>
        <p:txBody>
          <a:bodyPr>
            <a:normAutofit/>
          </a:bodyPr>
          <a:lstStyle/>
          <a:p>
            <a:pPr>
              <a:spcAft>
                <a:spcPts val="600"/>
              </a:spcAft>
            </a:pPr>
            <a:fld id="{DB2FB3B4-C210-4B60-A172-32CE5D888849}"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957614" cy="5646208"/>
              </a:xfrm>
            </p:spPr>
            <p:txBody>
              <a:bodyPr anchor="ctr">
                <a:normAutofit/>
              </a:bodyPr>
              <a:lstStyle/>
              <a:p>
                <a:pPr marL="514350" indent="-514350" algn="just">
                  <a:lnSpc>
                    <a:spcPct val="100000"/>
                  </a:lnSpc>
                  <a:buFont typeface="+mj-lt"/>
                  <a:buAutoNum type="arabicPeriod" startAt="4"/>
                </a:pPr>
                <a:endParaRPr lang="en-US" sz="2200" dirty="0">
                  <a:latin typeface="Times New Roman" panose="02020603050405020304" pitchFamily="18" charset="0"/>
                  <a:cs typeface="Times New Roman" panose="02020603050405020304" pitchFamily="18" charset="0"/>
                </a:endParaRPr>
              </a:p>
              <a:p>
                <a:pPr marL="514350" indent="-514350" algn="just">
                  <a:lnSpc>
                    <a:spcPct val="100000"/>
                  </a:lnSpc>
                  <a:buFont typeface="+mj-lt"/>
                  <a:buAutoNum type="arabicPeriod" startAt="4"/>
                </a:pPr>
                <a:endParaRPr lang="en-US" sz="22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startAt="4"/>
                </a:pPr>
                <a:r>
                  <a:rPr lang="en-US" sz="2200" dirty="0">
                    <a:latin typeface="Times New Roman" panose="02020603050405020304" pitchFamily="18" charset="0"/>
                    <a:cs typeface="Times New Roman" panose="02020603050405020304" pitchFamily="18" charset="0"/>
                  </a:rPr>
                  <a:t>The number of arrangements when things are not all different such as arrangement of 'n' things, when 'p' of them are of one kind, 'q' of another kind, 'r' is still of another kind and so on, the total number of </a:t>
                </a:r>
                <a:r>
                  <a:rPr lang="en-IN" sz="2200" dirty="0">
                    <a:latin typeface="Times New Roman" panose="02020603050405020304" pitchFamily="18" charset="0"/>
                    <a:cs typeface="Times New Roman" panose="02020603050405020304" pitchFamily="18" charset="0"/>
                  </a:rPr>
                  <a:t>permutations is given by </a:t>
                </a:r>
                <a14:m>
                  <m:oMath xmlns:m="http://schemas.openxmlformats.org/officeDocument/2006/math">
                    <m:f>
                      <m:fPr>
                        <m:ctrlPr>
                          <a:rPr lang="en-IN" sz="2200" i="1" smtClean="0">
                            <a:latin typeface="Cambria Math" panose="02040503050406030204" pitchFamily="18" charset="0"/>
                            <a:cs typeface="Times New Roman" panose="02020603050405020304" pitchFamily="18" charset="0"/>
                          </a:rPr>
                        </m:ctrlPr>
                      </m:fPr>
                      <m:num>
                        <m:r>
                          <m:rPr>
                            <m:nor/>
                          </m:rPr>
                          <a:rPr lang="en-IN" sz="2200" dirty="0">
                            <a:latin typeface="Times New Roman" panose="02020603050405020304" pitchFamily="18" charset="0"/>
                            <a:cs typeface="Times New Roman" panose="02020603050405020304" pitchFamily="18" charset="0"/>
                          </a:rPr>
                          <m:t>n</m:t>
                        </m:r>
                        <m:r>
                          <m:rPr>
                            <m:nor/>
                          </m:rPr>
                          <a:rPr lang="en-IN" sz="2200" dirty="0">
                            <a:latin typeface="Times New Roman" panose="02020603050405020304" pitchFamily="18" charset="0"/>
                            <a:cs typeface="Times New Roman" panose="02020603050405020304" pitchFamily="18" charset="0"/>
                          </a:rPr>
                          <m:t>!</m:t>
                        </m:r>
                      </m:num>
                      <m:den>
                        <m:r>
                          <m:rPr>
                            <m:nor/>
                          </m:rPr>
                          <a:rPr lang="en-IN" sz="2200" dirty="0">
                            <a:latin typeface="Times New Roman" panose="02020603050405020304" pitchFamily="18" charset="0"/>
                            <a:cs typeface="Times New Roman" panose="02020603050405020304" pitchFamily="18" charset="0"/>
                          </a:rPr>
                          <m:t>(</m:t>
                        </m:r>
                        <m:r>
                          <m:rPr>
                            <m:nor/>
                          </m:rPr>
                          <a:rPr lang="en-IN" sz="2200" dirty="0">
                            <a:latin typeface="Times New Roman" panose="02020603050405020304" pitchFamily="18" charset="0"/>
                            <a:cs typeface="Times New Roman" panose="02020603050405020304" pitchFamily="18" charset="0"/>
                          </a:rPr>
                          <m:t>p</m:t>
                        </m:r>
                        <m:r>
                          <m:rPr>
                            <m:nor/>
                          </m:rPr>
                          <a:rPr lang="en-IN" sz="2200" dirty="0">
                            <a:latin typeface="Times New Roman" panose="02020603050405020304" pitchFamily="18" charset="0"/>
                            <a:cs typeface="Times New Roman" panose="02020603050405020304" pitchFamily="18" charset="0"/>
                          </a:rPr>
                          <m:t>! </m:t>
                        </m:r>
                        <m:r>
                          <m:rPr>
                            <m:nor/>
                          </m:rPr>
                          <a:rPr lang="en-IN" sz="2200" dirty="0">
                            <a:latin typeface="Times New Roman" panose="02020603050405020304" pitchFamily="18" charset="0"/>
                            <a:cs typeface="Times New Roman" panose="02020603050405020304" pitchFamily="18" charset="0"/>
                          </a:rPr>
                          <m:t>q</m:t>
                        </m:r>
                        <m:r>
                          <m:rPr>
                            <m:nor/>
                          </m:rPr>
                          <a:rPr lang="en-IN" sz="2200" dirty="0">
                            <a:latin typeface="Times New Roman" panose="02020603050405020304" pitchFamily="18" charset="0"/>
                            <a:cs typeface="Times New Roman" panose="02020603050405020304" pitchFamily="18" charset="0"/>
                          </a:rPr>
                          <m:t>! </m:t>
                        </m:r>
                        <m:r>
                          <m:rPr>
                            <m:nor/>
                          </m:rPr>
                          <a:rPr lang="en-IN" sz="2200" dirty="0">
                            <a:latin typeface="Times New Roman" panose="02020603050405020304" pitchFamily="18" charset="0"/>
                            <a:cs typeface="Times New Roman" panose="02020603050405020304" pitchFamily="18" charset="0"/>
                          </a:rPr>
                          <m:t>r</m:t>
                        </m:r>
                        <m:r>
                          <m:rPr>
                            <m:nor/>
                          </m:rPr>
                          <a:rPr lang="en-IN" sz="2200" dirty="0">
                            <a:latin typeface="Times New Roman" panose="02020603050405020304" pitchFamily="18" charset="0"/>
                            <a:cs typeface="Times New Roman" panose="02020603050405020304" pitchFamily="18" charset="0"/>
                          </a:rPr>
                          <m:t> !.......)</m:t>
                        </m:r>
                      </m:den>
                    </m:f>
                  </m:oMath>
                </a14:m>
                <a:r>
                  <a:rPr lang="en-IN" sz="2200" dirty="0">
                    <a:latin typeface="Times New Roman" panose="02020603050405020304" pitchFamily="18" charset="0"/>
                    <a:cs typeface="Times New Roman" panose="02020603050405020304" pitchFamily="18" charset="0"/>
                  </a:rPr>
                  <a:t> .</a:t>
                </a:r>
              </a:p>
              <a:p>
                <a:pPr marL="514350" indent="-51435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startAt="4"/>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4742016" y="605896"/>
                <a:ext cx="6957614" cy="5646208"/>
              </a:xfrm>
              <a:blipFill>
                <a:blip r:embed="rId2"/>
                <a:stretch>
                  <a:fillRect l="-2279" r="-2454"/>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03758007-46C9-4634-94EE-BDEC48B1ACD0}"/>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04B33126-5A59-457A-9917-B37674094049}"/>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7</a:t>
            </a:fld>
            <a:endParaRPr lang="en-IN">
              <a:solidFill>
                <a:schemeClr val="tx2"/>
              </a:solidFill>
            </a:endParaRPr>
          </a:p>
        </p:txBody>
      </p:sp>
    </p:spTree>
    <p:extLst>
      <p:ext uri="{BB962C8B-B14F-4D97-AF65-F5344CB8AC3E}">
        <p14:creationId xmlns:p14="http://schemas.microsoft.com/office/powerpoint/2010/main" val="1079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Combinations under constraints</a:t>
            </a:r>
          </a:p>
        </p:txBody>
      </p:sp>
      <p:sp>
        <p:nvSpPr>
          <p:cNvPr id="2" name="Date Placeholder 1">
            <a:extLst>
              <a:ext uri="{FF2B5EF4-FFF2-40B4-BE49-F238E27FC236}">
                <a16:creationId xmlns:a16="http://schemas.microsoft.com/office/drawing/2014/main" id="{69128E01-3A75-4886-8A4D-FB12F0604C39}"/>
              </a:ext>
            </a:extLst>
          </p:cNvPr>
          <p:cNvSpPr>
            <a:spLocks noGrp="1"/>
          </p:cNvSpPr>
          <p:nvPr>
            <p:ph type="dt" sz="half" idx="10"/>
          </p:nvPr>
        </p:nvSpPr>
        <p:spPr>
          <a:xfrm>
            <a:off x="492370" y="6459785"/>
            <a:ext cx="1735371" cy="365125"/>
          </a:xfrm>
        </p:spPr>
        <p:txBody>
          <a:bodyPr>
            <a:normAutofit/>
          </a:bodyPr>
          <a:lstStyle/>
          <a:p>
            <a:pPr>
              <a:spcAft>
                <a:spcPts val="600"/>
              </a:spcAft>
            </a:pPr>
            <a:fld id="{7DB5B298-A98F-4ED5-A814-BBF66C891B2C}"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677126" y="605896"/>
            <a:ext cx="6829598" cy="6529488"/>
          </a:xfrm>
        </p:spPr>
        <p:txBody>
          <a:bodyPr anchor="ctr">
            <a:normAutofit fontScale="47500" lnSpcReduction="20000"/>
          </a:bodyPr>
          <a:lstStyle/>
          <a:p>
            <a:pPr marL="514350" indent="-514350">
              <a:lnSpc>
                <a:spcPct val="150000"/>
              </a:lnSpc>
              <a:buFont typeface="+mj-lt"/>
              <a:buAutoNum type="arabicPeriod"/>
            </a:pPr>
            <a:endParaRPr lang="en-US" sz="22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2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2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endParaRPr lang="en-US" sz="2200" dirty="0">
              <a:latin typeface="Times New Roman" panose="02020603050405020304" pitchFamily="18" charset="0"/>
              <a:cs typeface="Times New Roman" panose="02020603050405020304" pitchFamily="18" charset="0"/>
            </a:endParaRPr>
          </a:p>
          <a:p>
            <a:pPr marL="514350" indent="-514350">
              <a:lnSpc>
                <a:spcPct val="170000"/>
              </a:lnSpc>
              <a:buFont typeface="+mj-lt"/>
              <a:buAutoNum type="arabicPeriod"/>
            </a:pPr>
            <a:r>
              <a:rPr lang="en-US" sz="4600" dirty="0">
                <a:latin typeface="Times New Roman" panose="02020603050405020304" pitchFamily="18" charset="0"/>
                <a:cs typeface="Times New Roman" panose="02020603050405020304" pitchFamily="18" charset="0"/>
              </a:rPr>
              <a:t>Number of combinations of n different things taken 'r' at a time in which 'p' particular things will always occur is </a:t>
            </a:r>
            <a:r>
              <a:rPr lang="en-IN" sz="4600" baseline="30000" dirty="0">
                <a:latin typeface="Times New Roman" panose="02020603050405020304" pitchFamily="18" charset="0"/>
                <a:cs typeface="Times New Roman" panose="02020603050405020304" pitchFamily="18" charset="0"/>
              </a:rPr>
              <a:t>n-p </a:t>
            </a:r>
            <a:r>
              <a:rPr lang="en-IN" sz="4600" dirty="0">
                <a:latin typeface="Times New Roman" panose="02020603050405020304" pitchFamily="18" charset="0"/>
                <a:cs typeface="Times New Roman" panose="02020603050405020304" pitchFamily="18" charset="0"/>
              </a:rPr>
              <a:t>C</a:t>
            </a:r>
            <a:r>
              <a:rPr lang="en-IN" sz="4600" baseline="-25000" dirty="0">
                <a:latin typeface="Times New Roman" panose="02020603050405020304" pitchFamily="18" charset="0"/>
                <a:cs typeface="Times New Roman" panose="02020603050405020304" pitchFamily="18" charset="0"/>
              </a:rPr>
              <a:t>r-p</a:t>
            </a:r>
            <a:endParaRPr lang="en-US" sz="4600" dirty="0">
              <a:latin typeface="Times New Roman" panose="02020603050405020304" pitchFamily="18" charset="0"/>
              <a:cs typeface="Times New Roman" panose="02020603050405020304" pitchFamily="18" charset="0"/>
            </a:endParaRPr>
          </a:p>
          <a:p>
            <a:pPr marL="514350" indent="-514350">
              <a:lnSpc>
                <a:spcPct val="170000"/>
              </a:lnSpc>
              <a:buFont typeface="+mj-lt"/>
              <a:buAutoNum type="arabicPeriod"/>
            </a:pPr>
            <a:r>
              <a:rPr lang="en-US" sz="4600" dirty="0">
                <a:latin typeface="Times New Roman" panose="02020603050405020304" pitchFamily="18" charset="0"/>
                <a:cs typeface="Times New Roman" panose="02020603050405020304" pitchFamily="18" charset="0"/>
              </a:rPr>
              <a:t>Number of combinations of n dissimilar things taken 'r' at a time in which 'p' particular things will never occur is </a:t>
            </a:r>
            <a:r>
              <a:rPr lang="en-IN" sz="4600" baseline="30000" dirty="0">
                <a:latin typeface="Times New Roman" panose="02020603050405020304" pitchFamily="18" charset="0"/>
                <a:cs typeface="Times New Roman" panose="02020603050405020304" pitchFamily="18" charset="0"/>
              </a:rPr>
              <a:t>n-p </a:t>
            </a:r>
            <a:r>
              <a:rPr lang="en-IN" sz="4600" dirty="0">
                <a:latin typeface="Times New Roman" panose="02020603050405020304" pitchFamily="18" charset="0"/>
                <a:cs typeface="Times New Roman" panose="02020603050405020304" pitchFamily="18" charset="0"/>
              </a:rPr>
              <a:t>C</a:t>
            </a:r>
            <a:r>
              <a:rPr lang="en-IN" sz="4600" baseline="-25000" dirty="0">
                <a:latin typeface="Times New Roman" panose="02020603050405020304" pitchFamily="18" charset="0"/>
                <a:cs typeface="Times New Roman" panose="02020603050405020304" pitchFamily="18" charset="0"/>
              </a:rPr>
              <a:t>r</a:t>
            </a:r>
          </a:p>
          <a:p>
            <a:pPr marL="457200" indent="-457200">
              <a:lnSpc>
                <a:spcPct val="170000"/>
              </a:lnSpc>
              <a:buFont typeface="+mj-lt"/>
              <a:buAutoNum type="arabicPeriod"/>
            </a:pPr>
            <a:r>
              <a:rPr lang="en-US" sz="4600" dirty="0">
                <a:latin typeface="Times New Roman" panose="02020603050405020304" pitchFamily="18" charset="0"/>
                <a:cs typeface="Times New Roman" panose="02020603050405020304" pitchFamily="18" charset="0"/>
              </a:rPr>
              <a:t>The number of ways in which (m + n) things can be divided into two groups containing m &amp; n things </a:t>
            </a:r>
            <a:r>
              <a:rPr lang="en-IN" sz="4600" dirty="0">
                <a:latin typeface="Times New Roman" panose="02020603050405020304" pitchFamily="18" charset="0"/>
                <a:cs typeface="Times New Roman" panose="02020603050405020304" pitchFamily="18" charset="0"/>
              </a:rPr>
              <a:t>respectively </a:t>
            </a:r>
            <a:r>
              <a:rPr lang="en-IN" sz="4600" baseline="30000" dirty="0" err="1">
                <a:latin typeface="Times New Roman" panose="02020603050405020304" pitchFamily="18" charset="0"/>
                <a:cs typeface="Times New Roman" panose="02020603050405020304" pitchFamily="18" charset="0"/>
              </a:rPr>
              <a:t>m+n</a:t>
            </a:r>
            <a:r>
              <a:rPr lang="en-IN" sz="4600" baseline="30000" dirty="0">
                <a:latin typeface="Times New Roman" panose="02020603050405020304" pitchFamily="18" charset="0"/>
                <a:cs typeface="Times New Roman" panose="02020603050405020304" pitchFamily="18" charset="0"/>
              </a:rPr>
              <a:t> </a:t>
            </a:r>
            <a:r>
              <a:rPr lang="en-IN" sz="4600" dirty="0">
                <a:latin typeface="Times New Roman" panose="02020603050405020304" pitchFamily="18" charset="0"/>
                <a:cs typeface="Times New Roman" panose="02020603050405020304" pitchFamily="18" charset="0"/>
              </a:rPr>
              <a:t>C</a:t>
            </a:r>
            <a:r>
              <a:rPr lang="en-IN" sz="4600" baseline="-25000" dirty="0">
                <a:latin typeface="Times New Roman" panose="02020603050405020304" pitchFamily="18" charset="0"/>
                <a:cs typeface="Times New Roman" panose="02020603050405020304" pitchFamily="18" charset="0"/>
              </a:rPr>
              <a:t>m </a:t>
            </a:r>
            <a:r>
              <a:rPr lang="en-US" sz="4600" dirty="0">
                <a:latin typeface="Times New Roman" panose="02020603050405020304" pitchFamily="18" charset="0"/>
                <a:cs typeface="Times New Roman" panose="02020603050405020304" pitchFamily="18" charset="0"/>
              </a:rPr>
              <a:t>= </a:t>
            </a:r>
            <a:r>
              <a:rPr lang="en-IN" sz="4600" baseline="-25000" dirty="0">
                <a:latin typeface="Times New Roman" panose="02020603050405020304" pitchFamily="18" charset="0"/>
                <a:cs typeface="Times New Roman" panose="02020603050405020304" pitchFamily="18" charset="0"/>
              </a:rPr>
              <a:t> </a:t>
            </a:r>
            <a:r>
              <a:rPr lang="en-IN" sz="4600" baseline="30000" dirty="0" err="1">
                <a:latin typeface="Times New Roman" panose="02020603050405020304" pitchFamily="18" charset="0"/>
                <a:cs typeface="Times New Roman" panose="02020603050405020304" pitchFamily="18" charset="0"/>
              </a:rPr>
              <a:t>m+n</a:t>
            </a:r>
            <a:r>
              <a:rPr lang="en-IN" sz="4600" baseline="30000" dirty="0">
                <a:latin typeface="Times New Roman" panose="02020603050405020304" pitchFamily="18" charset="0"/>
                <a:cs typeface="Times New Roman" panose="02020603050405020304" pitchFamily="18" charset="0"/>
              </a:rPr>
              <a:t> </a:t>
            </a:r>
            <a:r>
              <a:rPr lang="en-IN" sz="4600" dirty="0">
                <a:latin typeface="Times New Roman" panose="02020603050405020304" pitchFamily="18" charset="0"/>
                <a:cs typeface="Times New Roman" panose="02020603050405020304" pitchFamily="18" charset="0"/>
              </a:rPr>
              <a:t>C</a:t>
            </a:r>
            <a:r>
              <a:rPr lang="en-IN" sz="4600" baseline="-25000" dirty="0">
                <a:latin typeface="Times New Roman" panose="02020603050405020304" pitchFamily="18" charset="0"/>
                <a:cs typeface="Times New Roman" panose="02020603050405020304" pitchFamily="18" charset="0"/>
              </a:rPr>
              <a:t>n.</a:t>
            </a:r>
            <a:endParaRPr lang="en-US" sz="46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aseline="-25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endParaRPr lang="en-IN" dirty="0"/>
          </a:p>
          <a:p>
            <a:pPr marL="514350" indent="-514350">
              <a:buFont typeface="+mj-lt"/>
              <a:buAutoNum type="arabicPeriod" startAt="4"/>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startAt="4"/>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6CA30D3-F957-46CC-BA2A-02C885892667}"/>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0D826B6A-3938-421F-AD00-16AEC5666BF5}"/>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8</a:t>
            </a:fld>
            <a:endParaRPr lang="en-IN">
              <a:solidFill>
                <a:schemeClr val="tx2"/>
              </a:solidFill>
            </a:endParaRPr>
          </a:p>
        </p:txBody>
      </p:sp>
    </p:spTree>
    <p:extLst>
      <p:ext uri="{BB962C8B-B14F-4D97-AF65-F5344CB8AC3E}">
        <p14:creationId xmlns:p14="http://schemas.microsoft.com/office/powerpoint/2010/main" val="396144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C7C1C69-470C-4D50-8843-FD7072E04BF6}"/>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Combinations under constraints</a:t>
            </a:r>
          </a:p>
        </p:txBody>
      </p:sp>
      <p:sp>
        <p:nvSpPr>
          <p:cNvPr id="2" name="Date Placeholder 1">
            <a:extLst>
              <a:ext uri="{FF2B5EF4-FFF2-40B4-BE49-F238E27FC236}">
                <a16:creationId xmlns:a16="http://schemas.microsoft.com/office/drawing/2014/main" id="{C36F2F52-8101-42DF-A51D-D99462364FF3}"/>
              </a:ext>
            </a:extLst>
          </p:cNvPr>
          <p:cNvSpPr>
            <a:spLocks noGrp="1"/>
          </p:cNvSpPr>
          <p:nvPr>
            <p:ph type="dt" sz="half" idx="10"/>
          </p:nvPr>
        </p:nvSpPr>
        <p:spPr>
          <a:xfrm>
            <a:off x="492370" y="6459785"/>
            <a:ext cx="1735371" cy="365125"/>
          </a:xfrm>
        </p:spPr>
        <p:txBody>
          <a:bodyPr>
            <a:normAutofit/>
          </a:bodyPr>
          <a:lstStyle/>
          <a:p>
            <a:pPr>
              <a:spcAft>
                <a:spcPts val="600"/>
              </a:spcAft>
            </a:pPr>
            <a:fld id="{3650B629-E890-4397-9968-A1308B4D570C}" type="datetime1">
              <a:rPr lang="en-IN" smtClean="0"/>
              <a:pPr>
                <a:spcAft>
                  <a:spcPts val="600"/>
                </a:spcAft>
              </a:pPr>
              <a:t>06-09-2020</a:t>
            </a:fld>
            <a:endParaRPr lang="en-IN"/>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A5B474-C751-41C2-BE53-AFC073E1E577}"/>
                  </a:ext>
                </a:extLst>
              </p:cNvPr>
              <p:cNvSpPr>
                <a:spLocks noGrp="1"/>
              </p:cNvSpPr>
              <p:nvPr>
                <p:ph idx="1"/>
              </p:nvPr>
            </p:nvSpPr>
            <p:spPr>
              <a:xfrm>
                <a:off x="4742016" y="605896"/>
                <a:ext cx="6893606" cy="5646208"/>
              </a:xfrm>
            </p:spPr>
            <p:txBody>
              <a:bodyPr anchor="ctr">
                <a:normAutofit/>
              </a:bodyPr>
              <a:lstStyle/>
              <a:p>
                <a:pPr marL="514350" indent="-514350" algn="just">
                  <a:lnSpc>
                    <a:spcPct val="150000"/>
                  </a:lnSpc>
                  <a:buFont typeface="+mj-lt"/>
                  <a:buAutoNum type="arabicPeriod" startAt="4"/>
                </a:pPr>
                <a:endParaRPr lang="en-US" sz="22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startAt="4"/>
                </a:pPr>
                <a:endParaRPr lang="en-US" sz="22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startAt="4"/>
                </a:pPr>
                <a:endParaRPr lang="en-US" sz="24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startAt="4"/>
                </a:pPr>
                <a:r>
                  <a:rPr lang="en-US" sz="2200" dirty="0">
                    <a:latin typeface="Times New Roman" panose="02020603050405020304" pitchFamily="18" charset="0"/>
                    <a:cs typeface="Times New Roman" panose="02020603050405020304" pitchFamily="18" charset="0"/>
                  </a:rPr>
                  <a:t>The total number of ways of dividing n identical items among r persons, each of whom can receive 0, 1, 2, or more items (≤ n) is </a:t>
                </a:r>
                <a:r>
                  <a:rPr lang="en-IN" sz="2200" baseline="30000" dirty="0">
                    <a:latin typeface="Times New Roman" panose="02020603050405020304" pitchFamily="18" charset="0"/>
                    <a:cs typeface="Times New Roman" panose="02020603050405020304" pitchFamily="18" charset="0"/>
                  </a:rPr>
                  <a:t>n+r-1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r-1</a:t>
                </a:r>
                <a:endParaRPr lang="en-US" sz="22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startAt="4"/>
                </a:pPr>
                <a:r>
                  <a:rPr lang="en-US" sz="2200" dirty="0">
                    <a:latin typeface="Times New Roman" panose="02020603050405020304" pitchFamily="18" charset="0"/>
                    <a:cs typeface="Times New Roman" panose="02020603050405020304" pitchFamily="18" charset="0"/>
                  </a:rPr>
                  <a:t>Number of diagonals in n sided polygon= </a:t>
                </a:r>
                <a14:m>
                  <m:oMath xmlns:m="http://schemas.openxmlformats.org/officeDocument/2006/math">
                    <m:r>
                      <a:rPr lang="en-IN" sz="2200" i="1" baseline="30000" dirty="0" smtClean="0">
                        <a:latin typeface="Cambria Math" panose="02040503050406030204" pitchFamily="18" charset="0"/>
                        <a:cs typeface="Times New Roman" panose="02020603050405020304" pitchFamily="18" charset="0"/>
                      </a:rPr>
                      <m:t>𝑛</m:t>
                    </m:r>
                    <m:r>
                      <a:rPr lang="en-IN" sz="2200" i="1" dirty="0" smtClean="0">
                        <a:latin typeface="Cambria Math" panose="02040503050406030204" pitchFamily="18" charset="0"/>
                        <a:cs typeface="Times New Roman" panose="02020603050405020304" pitchFamily="18" charset="0"/>
                      </a:rPr>
                      <m:t>𝐶</m:t>
                    </m:r>
                    <m:r>
                      <a:rPr lang="en-IN" sz="2200" i="1" baseline="-25000" dirty="0" smtClean="0">
                        <a:latin typeface="Cambria Math" panose="02040503050406030204" pitchFamily="18" charset="0"/>
                        <a:cs typeface="Times New Roman" panose="02020603050405020304" pitchFamily="18" charset="0"/>
                      </a:rPr>
                      <m:t>2</m:t>
                    </m:r>
                    <m:r>
                      <a:rPr lang="en-IN" sz="2200" b="0" i="1" dirty="0" smtClean="0">
                        <a:latin typeface="Cambria Math" panose="02040503050406030204" pitchFamily="18" charset="0"/>
                        <a:cs typeface="Times New Roman" panose="02020603050405020304" pitchFamily="18" charset="0"/>
                      </a:rPr>
                      <m:t>−</m:t>
                    </m:r>
                    <m:r>
                      <a:rPr lang="en-US" sz="2200" i="1" dirty="0" smtClean="0">
                        <a:latin typeface="Cambria Math" panose="02040503050406030204" pitchFamily="18" charset="0"/>
                        <a:cs typeface="Times New Roman" panose="02020603050405020304" pitchFamily="18" charset="0"/>
                      </a:rPr>
                      <m:t>𝑛</m:t>
                    </m:r>
                  </m:oMath>
                </a14:m>
                <a:endParaRPr lang="en-US" sz="22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startAt="6"/>
                </a:pPr>
                <a:r>
                  <a:rPr lang="en-US" sz="2200" dirty="0">
                    <a:latin typeface="Times New Roman" panose="02020603050405020304" pitchFamily="18" charset="0"/>
                    <a:cs typeface="Times New Roman" panose="02020603050405020304" pitchFamily="18" charset="0"/>
                  </a:rPr>
                  <a:t>Sum of all possible combinations of n distinct things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IN" sz="2200" b="0" i="1" smtClean="0">
                            <a:latin typeface="Cambria Math" panose="02040503050406030204" pitchFamily="18" charset="0"/>
                            <a:cs typeface="Times New Roman" panose="02020603050405020304" pitchFamily="18" charset="0"/>
                          </a:rPr>
                          <m:t>2</m:t>
                        </m:r>
                      </m:e>
                      <m:sup>
                        <m:r>
                          <a:rPr lang="en-IN" sz="2200" b="0" i="1" smtClean="0">
                            <a:latin typeface="Cambria Math" panose="02040503050406030204" pitchFamily="18" charset="0"/>
                            <a:cs typeface="Times New Roman" panose="02020603050405020304" pitchFamily="18" charset="0"/>
                          </a:rPr>
                          <m:t>𝑛</m:t>
                        </m:r>
                      </m:sup>
                    </m:sSup>
                  </m:oMath>
                </a14:m>
                <a:r>
                  <a:rPr lang="en-IN"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i.e.  </a:t>
                </a:r>
                <a:r>
                  <a:rPr lang="en-IN" sz="2200" baseline="30000" dirty="0">
                    <a:latin typeface="Times New Roman" panose="02020603050405020304" pitchFamily="18" charset="0"/>
                    <a:cs typeface="Times New Roman" panose="02020603050405020304" pitchFamily="18" charset="0"/>
                  </a:rPr>
                  <a:t>n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0</a:t>
                </a:r>
                <a:r>
                  <a:rPr lang="en-IN"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IN" sz="2200" baseline="30000" dirty="0">
                    <a:latin typeface="Times New Roman" panose="02020603050405020304" pitchFamily="18" charset="0"/>
                    <a:cs typeface="Times New Roman" panose="02020603050405020304" pitchFamily="18" charset="0"/>
                  </a:rPr>
                  <a:t>n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1</a:t>
                </a:r>
                <a:r>
                  <a:rPr lang="en-IN"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IN" sz="2200" baseline="30000" dirty="0">
                    <a:latin typeface="Times New Roman" panose="02020603050405020304" pitchFamily="18" charset="0"/>
                    <a:cs typeface="Times New Roman" panose="02020603050405020304" pitchFamily="18" charset="0"/>
                  </a:rPr>
                  <a:t>n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2</a:t>
                </a:r>
                <a:r>
                  <a:rPr lang="en-IN"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IN" sz="2200" baseline="30000" dirty="0">
                    <a:latin typeface="Times New Roman" panose="02020603050405020304" pitchFamily="18" charset="0"/>
                    <a:cs typeface="Times New Roman" panose="02020603050405020304" pitchFamily="18" charset="0"/>
                  </a:rPr>
                  <a:t>n </a:t>
                </a:r>
                <a:r>
                  <a:rPr lang="en-IN" sz="2200" dirty="0">
                    <a:latin typeface="Times New Roman" panose="02020603050405020304" pitchFamily="18" charset="0"/>
                    <a:cs typeface="Times New Roman" panose="02020603050405020304" pitchFamily="18" charset="0"/>
                  </a:rPr>
                  <a:t>C</a:t>
                </a:r>
                <a:r>
                  <a:rPr lang="en-IN" sz="2200" baseline="-25000" dirty="0">
                    <a:latin typeface="Times New Roman" panose="02020603050405020304" pitchFamily="18" charset="0"/>
                    <a:cs typeface="Times New Roman" panose="02020603050405020304" pitchFamily="18" charset="0"/>
                  </a:rPr>
                  <a:t>n</a:t>
                </a:r>
                <a:r>
                  <a:rPr lang="en-IN" sz="2200" baseline="300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endParaRPr lang="en-IN" dirty="0"/>
              </a:p>
              <a:p>
                <a:pPr marL="514350" indent="-514350" algn="just">
                  <a:buFont typeface="+mj-lt"/>
                  <a:buAutoNum type="arabicPeriod" startAt="4"/>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endParaRPr lang="en-IN"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A5B474-C751-41C2-BE53-AFC073E1E577}"/>
                  </a:ext>
                </a:extLst>
              </p:cNvPr>
              <p:cNvSpPr>
                <a:spLocks noGrp="1" noRot="1" noChangeAspect="1" noMove="1" noResize="1" noEditPoints="1" noAdjustHandles="1" noChangeArrowheads="1" noChangeShapeType="1" noTextEdit="1"/>
              </p:cNvSpPr>
              <p:nvPr>
                <p:ph idx="1"/>
              </p:nvPr>
            </p:nvSpPr>
            <p:spPr>
              <a:xfrm>
                <a:off x="4742016" y="605896"/>
                <a:ext cx="6893606" cy="5646208"/>
              </a:xfrm>
              <a:blipFill>
                <a:blip r:embed="rId2"/>
                <a:stretch>
                  <a:fillRect l="-2299" r="-2476"/>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32EB76DD-3674-4FDE-8E4A-643940F66561}"/>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IN">
                <a:solidFill>
                  <a:schemeClr val="tx2"/>
                </a:solidFill>
              </a:rPr>
              <a:t>CIR department, Amritapuri</a:t>
            </a:r>
          </a:p>
        </p:txBody>
      </p:sp>
      <p:sp>
        <p:nvSpPr>
          <p:cNvPr id="6" name="Slide Number Placeholder 5">
            <a:extLst>
              <a:ext uri="{FF2B5EF4-FFF2-40B4-BE49-F238E27FC236}">
                <a16:creationId xmlns:a16="http://schemas.microsoft.com/office/drawing/2014/main" id="{1E2FF8CC-B27A-4821-9CDB-DC0ACDAA6CD3}"/>
              </a:ext>
            </a:extLst>
          </p:cNvPr>
          <p:cNvSpPr>
            <a:spLocks noGrp="1"/>
          </p:cNvSpPr>
          <p:nvPr>
            <p:ph type="sldNum" sz="quarter" idx="12"/>
          </p:nvPr>
        </p:nvSpPr>
        <p:spPr>
          <a:xfrm>
            <a:off x="10123055" y="6459785"/>
            <a:ext cx="1089428" cy="365125"/>
          </a:xfrm>
        </p:spPr>
        <p:txBody>
          <a:bodyPr>
            <a:normAutofit/>
          </a:bodyPr>
          <a:lstStyle/>
          <a:p>
            <a:pPr>
              <a:spcAft>
                <a:spcPts val="600"/>
              </a:spcAft>
            </a:pPr>
            <a:fld id="{1F2E1788-4116-4C90-A131-2BEC5595D5D9}" type="slidenum">
              <a:rPr lang="en-IN">
                <a:solidFill>
                  <a:schemeClr val="tx2"/>
                </a:solidFill>
              </a:rPr>
              <a:pPr>
                <a:spcAft>
                  <a:spcPts val="600"/>
                </a:spcAft>
              </a:pPr>
              <a:t>9</a:t>
            </a:fld>
            <a:endParaRPr lang="en-IN">
              <a:solidFill>
                <a:schemeClr val="tx2"/>
              </a:solidFill>
            </a:endParaRPr>
          </a:p>
        </p:txBody>
      </p:sp>
    </p:spTree>
    <p:extLst>
      <p:ext uri="{BB962C8B-B14F-4D97-AF65-F5344CB8AC3E}">
        <p14:creationId xmlns:p14="http://schemas.microsoft.com/office/powerpoint/2010/main" val="83270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9A3F505756643BAAF4005DE8F9755" ma:contentTypeVersion="6" ma:contentTypeDescription="Create a new document." ma:contentTypeScope="" ma:versionID="adf1a731234444a10d93a8f88f690ad4">
  <xsd:schema xmlns:xsd="http://www.w3.org/2001/XMLSchema" xmlns:xs="http://www.w3.org/2001/XMLSchema" xmlns:p="http://schemas.microsoft.com/office/2006/metadata/properties" xmlns:ns2="0a5e08d4-347f-4eb6-8109-830a3db9c730" targetNamespace="http://schemas.microsoft.com/office/2006/metadata/properties" ma:root="true" ma:fieldsID="3789905a13564f0899afef1983878d09" ns2:_="">
    <xsd:import namespace="0a5e08d4-347f-4eb6-8109-830a3db9c7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e08d4-347f-4eb6-8109-830a3db9c7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C6C693-373F-4921-9466-4E8D6C6B7C3B}"/>
</file>

<file path=customXml/itemProps2.xml><?xml version="1.0" encoding="utf-8"?>
<ds:datastoreItem xmlns:ds="http://schemas.openxmlformats.org/officeDocument/2006/customXml" ds:itemID="{4D7EA0A0-7E0B-487D-AB8D-CD4143A7FC45}"/>
</file>

<file path=customXml/itemProps3.xml><?xml version="1.0" encoding="utf-8"?>
<ds:datastoreItem xmlns:ds="http://schemas.openxmlformats.org/officeDocument/2006/customXml" ds:itemID="{6A518DA4-CDE4-4B4C-B976-93A8B208BCDD}"/>
</file>

<file path=docProps/app.xml><?xml version="1.0" encoding="utf-8"?>
<Properties xmlns="http://schemas.openxmlformats.org/officeDocument/2006/extended-properties" xmlns:vt="http://schemas.openxmlformats.org/officeDocument/2006/docPropsVTypes">
  <TotalTime>34</TotalTime>
  <Words>2527</Words>
  <Application>Microsoft Office PowerPoint</Application>
  <PresentationFormat>Widescreen</PresentationFormat>
  <Paragraphs>295</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Calibri Light</vt:lpstr>
      <vt:lpstr>Cambria Math</vt:lpstr>
      <vt:lpstr>Times New Roman</vt:lpstr>
      <vt:lpstr>Wingdings</vt:lpstr>
      <vt:lpstr>Retrospect</vt:lpstr>
      <vt:lpstr>Permutations &amp; Combinations</vt:lpstr>
      <vt:lpstr>Learning Objectives</vt:lpstr>
      <vt:lpstr>Two Fundamental Principles of Counting</vt:lpstr>
      <vt:lpstr>Definition</vt:lpstr>
      <vt:lpstr>Basic Formulae</vt:lpstr>
      <vt:lpstr>Permutations under constraints</vt:lpstr>
      <vt:lpstr>Permutations under constraints</vt:lpstr>
      <vt:lpstr>Combinations under constraints</vt:lpstr>
      <vt:lpstr>Combinations under constraints</vt:lpstr>
      <vt:lpstr>Geometrical Arrangements   Circular Arrangements   </vt:lpstr>
      <vt:lpstr>Geometrical Arrangements   Arrangement around a regular polygon</vt:lpstr>
      <vt:lpstr>Example 1</vt:lpstr>
      <vt:lpstr>Example 2</vt:lpstr>
      <vt:lpstr>Example 2 Cont.</vt:lpstr>
      <vt:lpstr>Example 3</vt:lpstr>
      <vt:lpstr>Example 4</vt:lpstr>
      <vt:lpstr>Example 5</vt:lpstr>
      <vt:lpstr>Example 6</vt:lpstr>
      <vt:lpstr>Example 7 Distribution problem</vt:lpstr>
      <vt:lpstr>Example 7 (i)</vt:lpstr>
      <vt:lpstr>Example 7 (i) - Aliter</vt:lpstr>
      <vt:lpstr>Example 7(ii)</vt:lpstr>
      <vt:lpstr>Example 7(ii) - Aliter</vt:lpstr>
      <vt:lpstr>Example 7(iii)</vt:lpstr>
      <vt:lpstr>Example 8</vt:lpstr>
      <vt:lpstr>Example 9-Envelope problem</vt:lpstr>
      <vt:lpstr>Example 10-Diagonal problem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Permutations &amp; Combinations</dc:title>
  <dc:creator>Narayanan R S</dc:creator>
  <cp:lastModifiedBy>Narayanan R S</cp:lastModifiedBy>
  <cp:revision>6</cp:revision>
  <dcterms:created xsi:type="dcterms:W3CDTF">2020-09-06T02:54:21Z</dcterms:created>
  <dcterms:modified xsi:type="dcterms:W3CDTF">2020-09-06T06:29:56Z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0x010100A249A3F505756643BAAF4005DE8F9755</vt:lpwstr>
  </property>
</Properties>
</file>