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4"/>
  </p:sldMasterIdLst>
  <p:notesMasterIdLst>
    <p:notesMasterId r:id="rId27"/>
  </p:notesMasterIdLst>
  <p:sldIdLst>
    <p:sldId id="257" r:id="rId5"/>
    <p:sldId id="280" r:id="rId6"/>
    <p:sldId id="279" r:id="rId7"/>
    <p:sldId id="259" r:id="rId8"/>
    <p:sldId id="260" r:id="rId9"/>
    <p:sldId id="263" r:id="rId10"/>
    <p:sldId id="262" r:id="rId11"/>
    <p:sldId id="265" r:id="rId12"/>
    <p:sldId id="264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3B7BE-7669-4BB7-81FD-65A46EEA7AB1}" v="4" dt="2021-09-28T15:11:39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 Nair-AM.EN.U4CSE19103" userId="S::adithyanair@am.students.amrita.edu::0237c210-31a7-425f-b3f1-9674aaf650e2" providerId="AD" clId="Web-{50A3B7BE-7669-4BB7-81FD-65A46EEA7AB1}"/>
    <pc:docChg chg="modSld">
      <pc:chgData name="Adithya Nair-AM.EN.U4CSE19103" userId="S::adithyanair@am.students.amrita.edu::0237c210-31a7-425f-b3f1-9674aaf650e2" providerId="AD" clId="Web-{50A3B7BE-7669-4BB7-81FD-65A46EEA7AB1}" dt="2021-09-28T15:11:39.726" v="3" actId="1076"/>
      <pc:docMkLst>
        <pc:docMk/>
      </pc:docMkLst>
      <pc:sldChg chg="modSp">
        <pc:chgData name="Adithya Nair-AM.EN.U4CSE19103" userId="S::adithyanair@am.students.amrita.edu::0237c210-31a7-425f-b3f1-9674aaf650e2" providerId="AD" clId="Web-{50A3B7BE-7669-4BB7-81FD-65A46EEA7AB1}" dt="2021-09-28T15:11:39.726" v="3" actId="1076"/>
        <pc:sldMkLst>
          <pc:docMk/>
          <pc:sldMk cId="2538582613" sldId="271"/>
        </pc:sldMkLst>
        <pc:spChg chg="mod">
          <ac:chgData name="Adithya Nair-AM.EN.U4CSE19103" userId="S::adithyanair@am.students.amrita.edu::0237c210-31a7-425f-b3f1-9674aaf650e2" providerId="AD" clId="Web-{50A3B7BE-7669-4BB7-81FD-65A46EEA7AB1}" dt="2021-09-28T15:11:39.726" v="3" actId="1076"/>
          <ac:spMkLst>
            <pc:docMk/>
            <pc:sldMk cId="2538582613" sldId="271"/>
            <ac:spMk id="4" creationId="{685A6FDB-F838-4D29-9C2F-7219C859D6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D20C-B03E-49CB-94C9-D8537E46C437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A5E13-C859-4E1D-9570-481D1729C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E08-5876-4D36-AF19-70209E434DF6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3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F41A-5729-418B-9BA6-C8D16C10ADE7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5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1E4C-77D9-4A8D-ABB3-1F058F932BE6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23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6F60-A299-4BDC-8FA4-0847CC095FBA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3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DA81-A22A-4D2B-855F-C1A78D5E94AE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17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6DF8-B5A2-4E9D-81DA-0E1F27103E43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7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161-2296-4B75-8469-FA4B416DA80C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51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73F5-271B-4DF1-B30D-7D30C0E398DB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18E-02CB-4B59-8FC5-52AC6FA5017F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3253-8D0C-437B-8F66-2D00F4D71762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7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7A93-5770-4D43-9E37-214021134F4C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9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B1B1-99F4-4D74-8614-D5D00B5B63E0}" type="datetime1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FFF1-2B26-4186-8DFA-479C30EC9734}" type="datetime1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2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369D-BF93-4FD6-8BD9-00E33FB46399}" type="datetime1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A12-203E-461E-B94A-F474F7F1514E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1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01D6-C84F-45FE-9346-716DE327133A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8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8960-EAE3-42AB-A54D-EC3F4F27FB3C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CIR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DB7F20-F539-4495-93C1-328FC6E9B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6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6C3A4-5B5E-4CE2-B727-847DC30D0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DA710-ECDF-4AC5-95AF-16F206F71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Mathematical measure of chance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7" name="Picture 36" descr="A picture containing remote, indoor, game, video&#10;&#10;Description automatically generated">
            <a:extLst>
              <a:ext uri="{FF2B5EF4-FFF2-40B4-BE49-F238E27FC236}">
                <a16:creationId xmlns:a16="http://schemas.microsoft.com/office/drawing/2014/main" id="{A47F6D04-F514-4BBA-BA87-972D37D2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23" y="1435521"/>
            <a:ext cx="4286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159108"/>
            <a:ext cx="2454052" cy="2020793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1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Coins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A6FDB-F838-4D29-9C2F-7219C859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r>
              <a:rPr lang="en-IN" sz="2200"/>
              <a:t>Three coins are tossed, probability of getting </a:t>
            </a:r>
          </a:p>
          <a:p>
            <a:pPr marL="0" indent="0">
              <a:buNone/>
            </a:pPr>
            <a:endParaRPr lang="en-IN" sz="2200"/>
          </a:p>
          <a:p>
            <a:pPr marL="514350" indent="-514350">
              <a:buFont typeface="Wingdings 3" charset="2"/>
              <a:buAutoNum type="romanLcParenBoth"/>
            </a:pPr>
            <a:r>
              <a:rPr lang="en-IN" sz="2200"/>
              <a:t>at least 2 heads</a:t>
            </a:r>
          </a:p>
          <a:p>
            <a:pPr marL="514350" indent="-514350">
              <a:buFont typeface="Wingdings 3" charset="2"/>
              <a:buAutoNum type="romanLcParenBoth"/>
            </a:pPr>
            <a:endParaRPr lang="en-IN" sz="2200"/>
          </a:p>
          <a:p>
            <a:pPr marL="514350" indent="-514350">
              <a:buAutoNum type="romanLcParenBoth"/>
            </a:pPr>
            <a:r>
              <a:rPr lang="en-IN" sz="2200"/>
              <a:t>at most 2 heads</a:t>
            </a:r>
          </a:p>
          <a:p>
            <a:pPr marL="514350" indent="-514350">
              <a:buAutoNum type="romanLcParenBoth"/>
            </a:pPr>
            <a:endParaRPr lang="en-IN" sz="2200"/>
          </a:p>
          <a:p>
            <a:pPr marL="514350" indent="-514350">
              <a:buAutoNum type="romanLcParenBoth"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  <a:p>
            <a:pPr marL="0" indent="0">
              <a:buNone/>
            </a:pPr>
            <a:endParaRPr lang="en-IN" sz="22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38BF-E7FA-4231-BDDA-2F053BBA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2578-08EA-49BE-A55F-C46740891F9E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82788-EEEC-485E-86A7-EE6F9C76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C66C-538F-403D-A199-3B9C5C27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638CF77-24D7-4118-AAE9-48F43BDC7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3" y="3120537"/>
            <a:ext cx="2362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86" y="1024859"/>
            <a:ext cx="2454052" cy="196980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2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Dice</a:t>
            </a: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pPr>
                  <a:lnSpc>
                    <a:spcPct val="150000"/>
                  </a:lnSpc>
                </a:pPr>
                <a:endParaRPr lang="en-IN" sz="2200"/>
              </a:p>
              <a:p>
                <a:pPr>
                  <a:lnSpc>
                    <a:spcPct val="150000"/>
                  </a:lnSpc>
                </a:pPr>
                <a:r>
                  <a:rPr lang="en-IN" sz="2200"/>
                  <a:t>Two dice are rolled, probability of getting the sum a prime  number?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200"/>
                  <a:t> 	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200"/>
                  <a:t> 	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IN" sz="2200"/>
                  <a:t> 	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IN" sz="2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200"/>
              </a:p>
              <a:p>
                <a:pPr marL="514350" indent="-514350">
                  <a:buAutoNum type="romanLcParenBoth"/>
                </a:pPr>
                <a:endParaRPr lang="en-IN" sz="2200"/>
              </a:p>
              <a:p>
                <a:pPr marL="514350" indent="-514350">
                  <a:buAutoNum type="romanLcParenBoth"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2"/>
                <a:stretch>
                  <a:fillRect l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F76DD-8DFB-4C03-8890-2372F698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FD1-1EFC-495C-B111-0CC31DB378D6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77BB-8F25-456A-ADCB-A60AB18A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CA1-43D4-43EB-BDD2-BAC0C7A0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 descr="A picture containing room, building, scene, remote&#10;&#10;Description automatically generated">
            <a:extLst>
              <a:ext uri="{FF2B5EF4-FFF2-40B4-BE49-F238E27FC236}">
                <a16:creationId xmlns:a16="http://schemas.microsoft.com/office/drawing/2014/main" id="{0EBED5FD-A374-4D3D-A0A4-AC945920A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459084"/>
            <a:ext cx="2319657" cy="23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152907"/>
            <a:ext cx="2454052" cy="202699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3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Dice</a:t>
            </a: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pPr>
                  <a:lnSpc>
                    <a:spcPct val="150000"/>
                  </a:lnSpc>
                </a:pPr>
                <a:r>
                  <a:rPr lang="en-IN" sz="2200"/>
                  <a:t>Three dice are rolled, probability of getting the sum 11?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216</m:t>
                        </m:r>
                      </m:den>
                    </m:f>
                  </m:oMath>
                </a14:m>
                <a:r>
                  <a:rPr lang="en-IN" sz="2200"/>
                  <a:t> 	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216</m:t>
                        </m:r>
                      </m:den>
                    </m:f>
                  </m:oMath>
                </a14:m>
                <a:r>
                  <a:rPr lang="en-IN" sz="2200"/>
                  <a:t> 	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200"/>
                  <a:t> 	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IN" sz="2200"/>
              </a:p>
              <a:p>
                <a:pPr marL="514350" indent="-514350">
                  <a:buAutoNum type="romanLcParenBoth"/>
                </a:pPr>
                <a:endParaRPr lang="en-IN" sz="2200"/>
              </a:p>
              <a:p>
                <a:pPr marL="514350" indent="-514350">
                  <a:buAutoNum type="romanLcParenBoth"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2"/>
                <a:stretch>
                  <a:fillRect l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16E54-4A0B-4BEC-BC0F-56D6BA4D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F941-74E9-4402-923E-9B0BB0907DBF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1712-0779-49B5-A19D-C88333B3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95B-7A49-4F72-9EF1-ABFB1882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12</a:t>
            </a:fld>
            <a:endParaRPr lang="en-IN"/>
          </a:p>
        </p:txBody>
      </p:sp>
      <p:pic>
        <p:nvPicPr>
          <p:cNvPr id="12" name="Picture 11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3EF11A38-20B5-4863-898E-21738F26A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3" y="3771342"/>
            <a:ext cx="3069118" cy="22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75" y="1377493"/>
            <a:ext cx="2454052" cy="1802408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4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Cards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endParaRPr lang="en-IN" sz="2200"/>
              </a:p>
              <a:p>
                <a:endParaRPr lang="en-IN" sz="2200"/>
              </a:p>
              <a:p>
                <a:pPr>
                  <a:lnSpc>
                    <a:spcPct val="150000"/>
                  </a:lnSpc>
                </a:pPr>
                <a:r>
                  <a:rPr lang="en-US" sz="2200"/>
                  <a:t>If you pull 2 cards out of a deck, what is the probability that both are hearts?</a:t>
                </a:r>
                <a:endParaRPr lang="en-IN" sz="2200"/>
              </a:p>
              <a:p>
                <a:pPr marL="0" indent="0"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</m:oMath>
                </a14:m>
                <a:r>
                  <a:rPr lang="en-IN" sz="2200"/>
                  <a:t>	 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IN" sz="2200"/>
                  <a:t>	 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2200"/>
                  <a:t>	 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2"/>
                <a:stretch>
                  <a:fillRect l="-1166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298E6-D57A-49C7-9450-1B672A8A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8A6D-666B-4738-BD8F-8BF5FC197B57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6068-1042-492D-A633-A9D7CA20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22D1-5BC7-4182-AA6A-EBEEC4A9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DC3885-AD44-405F-B931-B7B518E7F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3918553"/>
            <a:ext cx="3920715" cy="2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4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5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Cards</a:t>
            </a: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pPr>
                  <a:lnSpc>
                    <a:spcPct val="150000"/>
                  </a:lnSpc>
                </a:pPr>
                <a:r>
                  <a:rPr lang="en-US" sz="2200"/>
                  <a:t>Two cards are picked from a pack of cards in a random order without replacement, what is the probability that first card is a King, and the next card is a spade?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221</m:t>
                        </m:r>
                      </m:den>
                    </m:f>
                  </m:oMath>
                </a14:m>
                <a:r>
                  <a:rPr lang="en-IN" sz="2200"/>
                  <a:t>	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200"/>
                  <a:t>	 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2200"/>
                  <a:t>	 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endParaRPr lang="en-IN" sz="2200"/>
              </a:p>
              <a:p>
                <a:pPr marL="514350" indent="-514350">
                  <a:buAutoNum type="romanLcParenBoth"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578" y="589722"/>
                <a:ext cx="6798033" cy="5321500"/>
              </a:xfrm>
              <a:blipFill>
                <a:blip r:embed="rId2"/>
                <a:stretch>
                  <a:fillRect l="-1166" r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2A8DD-5309-44F0-8C67-F9A30E62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28FB-2583-4762-B5D9-2F9523E4C8EE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2C6F-2EC8-4A5D-8397-2B7EB2B2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1F4C-9993-40D2-BADF-1CED9FE8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8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6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444" y="699701"/>
                <a:ext cx="6798033" cy="5321500"/>
              </a:xfrm>
            </p:spPr>
            <p:txBody>
              <a:bodyPr anchor="ctr">
                <a:normAutofit/>
              </a:bodyPr>
              <a:lstStyle/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endParaRPr lang="en-IN" sz="2200"/>
              </a:p>
              <a:p>
                <a:pPr>
                  <a:lnSpc>
                    <a:spcPct val="150000"/>
                  </a:lnSpc>
                </a:pPr>
                <a:r>
                  <a:rPr lang="en-US" sz="2200"/>
                  <a:t>A bag contains 3 white balls and 2 black balls. Another bag contains 2 white and 4 black balls. A bag and a ball are picked random. The probability that the ball will </a:t>
                </a:r>
                <a:r>
                  <a:rPr lang="en-IN" sz="2200"/>
                  <a:t>be white is?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2200"/>
                  <a:t> 	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IN" sz="2200"/>
                  <a:t> 	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2200"/>
                  <a:t> 	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444" y="699701"/>
                <a:ext cx="6798033" cy="5321500"/>
              </a:xfrm>
              <a:blipFill>
                <a:blip r:embed="rId2"/>
                <a:stretch>
                  <a:fillRect l="-1165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8E221-49EB-4DAE-813C-B3927BCC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D24-5F6D-465C-BF5B-E8E2FC75CB41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D883-5A00-488A-9B1E-AABB08EA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C0D5-B1B3-4A3C-B41D-C478F0C5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641CA-F0FD-4644-A587-CF34B4F0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7" y="3968122"/>
            <a:ext cx="36671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8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7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Balls/Urns</a:t>
            </a: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A6FDB-F838-4D29-9C2F-7219C859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924" y="709297"/>
            <a:ext cx="7396264" cy="6148703"/>
          </a:xfrm>
        </p:spPr>
        <p:txBody>
          <a:bodyPr anchor="ctr">
            <a:normAutofit/>
          </a:bodyPr>
          <a:lstStyle/>
          <a:p>
            <a:pPr algn="just"/>
            <a:endParaRPr lang="en-IN" sz="2200"/>
          </a:p>
          <a:p>
            <a:pPr algn="just"/>
            <a:endParaRPr lang="en-IN" sz="2200"/>
          </a:p>
          <a:p>
            <a:pPr algn="just"/>
            <a:endParaRPr lang="en-IN" sz="2200"/>
          </a:p>
          <a:p>
            <a:pPr algn="just"/>
            <a:endParaRPr lang="en-IN" sz="2200"/>
          </a:p>
          <a:p>
            <a:pPr algn="just">
              <a:lnSpc>
                <a:spcPct val="150000"/>
              </a:lnSpc>
            </a:pPr>
            <a:r>
              <a:rPr lang="en-US" sz="2000"/>
              <a:t>There are three similar boxes, containing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/>
              <a:t>	I. 6 black and 4 white balls.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/>
              <a:t>	II. 3 black and 7 white balls.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/>
              <a:t>	III. 5 black and 5 white balls.		                                                           If you choose, one of the three boxes at random and from that particular box picks up a ball at random, and found that to be black, what is the probability that the ball picked up from the second box?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/>
          </a:p>
          <a:p>
            <a:pPr marL="0" indent="0" algn="just">
              <a:lnSpc>
                <a:spcPct val="150000"/>
              </a:lnSpc>
              <a:buNone/>
            </a:pPr>
            <a:endParaRPr lang="en-IN" sz="20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A071C-DF66-41CC-B90B-2B9EF7F3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2676-67AC-4224-A563-008A30F9FEEB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B7E5-C4B3-4378-A4E1-FBC54E7D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6C2F-12E4-4065-B337-8DEA445E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31" y="1152907"/>
            <a:ext cx="2454052" cy="2276093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8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Chess board</a:t>
            </a:r>
            <a:br>
              <a:rPr lang="en-IN" sz="3200">
                <a:solidFill>
                  <a:schemeClr val="bg1"/>
                </a:solidFill>
              </a:rPr>
            </a:b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563" y="619615"/>
                <a:ext cx="7203945" cy="5893727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/>
                  <a:t>Two squares are chosen at random on a chess board. What is the probability that they have a side in common?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200"/>
                  <a:t> 	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IN" sz="2200"/>
                  <a:t> 	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IN" sz="2200"/>
                  <a:t> 	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563" y="619615"/>
                <a:ext cx="7203945" cy="5893727"/>
              </a:xfrm>
              <a:blipFill>
                <a:blip r:embed="rId2"/>
                <a:stretch>
                  <a:fillRect l="-1185" r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B1A18-BDC0-4282-BAD3-71EEFA6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547-689C-4594-81CC-D3BD1EEE4BD2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F415-943D-43DE-92D6-9431DF9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035A-9EEA-40D3-A4BB-472C1CF7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17</a:t>
            </a:fld>
            <a:endParaRPr lang="en-IN"/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9C20EE4D-03DA-4024-BC58-B0B7ABC8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5" y="3526557"/>
            <a:ext cx="2511694" cy="25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0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9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400" i="1">
                <a:solidFill>
                  <a:schemeClr val="bg1"/>
                </a:solidFill>
              </a:rPr>
              <a:t>Questions on arrangements</a:t>
            </a:r>
            <a:br>
              <a:rPr lang="en-IN" sz="3200">
                <a:solidFill>
                  <a:schemeClr val="bg1"/>
                </a:solidFill>
              </a:rPr>
            </a:b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563" y="619615"/>
                <a:ext cx="7860437" cy="5893727"/>
              </a:xfrm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/>
                  <a:t>Eight horses are entered in a race. You randomly predict a particular order for the horses to complete the race. What is the probability that your prediction is correct?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200"/>
                  <a:t> 	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den>
                    </m:f>
                  </m:oMath>
                </a14:m>
                <a:r>
                  <a:rPr lang="en-IN" sz="2200"/>
                  <a:t> 	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den>
                    </m:f>
                  </m:oMath>
                </a14:m>
                <a:r>
                  <a:rPr lang="en-IN" sz="2200"/>
                  <a:t> 		D. None of these</a:t>
                </a:r>
                <a:endParaRPr lang="en-US" sz="2200"/>
              </a:p>
              <a:p>
                <a:pPr>
                  <a:lnSpc>
                    <a:spcPct val="150000"/>
                  </a:lnSpc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563" y="619615"/>
                <a:ext cx="7860437" cy="5893727"/>
              </a:xfrm>
              <a:blipFill>
                <a:blip r:embed="rId2"/>
                <a:stretch>
                  <a:fillRect l="-1086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CEA6F-C264-4673-AEB9-FC80916C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BD7A-F2C5-47D1-B5BF-93A70E292E1D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0D80-A23E-4AEA-A6E6-F38F8B16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8DD6-5F82-485B-BBE6-24EAF942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10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arrangements</a:t>
            </a: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3950" y="421908"/>
                <a:ext cx="7203945" cy="5893727"/>
              </a:xfrm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/>
                  <a:t>Four different objects 1, 2, 3, 4 are distributed at random in four places marked1, 2, 3, 4. What is the probability that none of the objects occupy the place corresponding </a:t>
                </a:r>
                <a:r>
                  <a:rPr lang="en-IN" sz="2200"/>
                  <a:t>to its number?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200"/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IN" sz="2200"/>
                  <a:t> 	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200"/>
                  <a:t> 	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200"/>
                  <a:t> 	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N" sz="2200"/>
              </a:p>
              <a:p>
                <a:pPr marL="0" indent="0" algn="just">
                  <a:buNone/>
                </a:pPr>
                <a:endParaRPr lang="en-IN" sz="2200"/>
              </a:p>
              <a:p>
                <a:pPr marL="0" indent="0" algn="just">
                  <a:buNone/>
                </a:pPr>
                <a:endParaRPr lang="en-IN" sz="2200"/>
              </a:p>
              <a:p>
                <a:pPr marL="0" indent="0" algn="just">
                  <a:buNone/>
                </a:pPr>
                <a:endParaRPr lang="en-IN" sz="2200"/>
              </a:p>
              <a:p>
                <a:pPr marL="0" indent="0" algn="just">
                  <a:buNone/>
                </a:pPr>
                <a:endParaRPr lang="en-IN" sz="2200"/>
              </a:p>
              <a:p>
                <a:pPr marL="0" indent="0" algn="just">
                  <a:buNone/>
                </a:pPr>
                <a:endParaRPr lang="en-IN" sz="2200"/>
              </a:p>
              <a:p>
                <a:pPr marL="0" indent="0" algn="just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5A6FDB-F838-4D29-9C2F-7219C859D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3950" y="421908"/>
                <a:ext cx="7203945" cy="5893727"/>
              </a:xfrm>
              <a:blipFill>
                <a:blip r:embed="rId2"/>
                <a:stretch>
                  <a:fillRect l="-1100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8BF93-13AF-4B55-B2EC-8FE1CC47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E913-9062-4661-A994-C9799D314199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8D76-CCB7-4DD4-8484-1739964D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6F3B-97B0-4882-9F54-35C49110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6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61BBD6-9990-43E7-9BFB-9D1A7C2C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354" y="4740811"/>
            <a:ext cx="8915399" cy="1389625"/>
          </a:xfrm>
        </p:spPr>
        <p:txBody>
          <a:bodyPr>
            <a:normAutofit lnSpcReduction="10000"/>
          </a:bodyPr>
          <a:lstStyle/>
          <a:p>
            <a:endParaRPr lang="en-IN"/>
          </a:p>
          <a:p>
            <a:endParaRPr lang="en-IN"/>
          </a:p>
          <a:p>
            <a:r>
              <a:rPr lang="en-IN" b="1"/>
              <a:t>Note</a:t>
            </a:r>
            <a:r>
              <a:rPr lang="en-IN"/>
              <a:t>: </a:t>
            </a:r>
            <a:r>
              <a:rPr lang="en-US"/>
              <a:t>The gender ratio for the entire world population is 101 males to 100 females.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AED9-AC07-403A-9D22-E471E553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4594-DBC4-47DF-BA05-A22A747F1E7B}" type="datetime1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8512B-8E4E-4F08-B5FD-75EDD80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90209-C41A-411A-8B82-E593A160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2</a:t>
            </a:fld>
            <a:endParaRPr lang="en-IN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DE43E0A-596C-4792-89BC-4DC48206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59" y="727564"/>
            <a:ext cx="5070310" cy="45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11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Questions on arrangements</a:t>
            </a: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A6FDB-F838-4D29-9C2F-7219C859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563" y="619615"/>
            <a:ext cx="7203945" cy="589372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/>
              <a:t>How many ways 11 players including Sachin, Sourav, Virat and MS can be arranged for a batting order such that Sachin should always bat ahead of Sourav, Sourav should always bat ahead of Virat and Virat should always bat ahead of MS, find its probability?</a:t>
            </a:r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9AC4B-F2D6-443A-92CC-94B5A3EF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3BB0-D26F-4EA3-A94C-8CE2333B1987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2F3A-A988-4647-8298-D6A261CF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1FDF-8BF4-499F-9A81-C9E997E8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0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Example 12</a:t>
            </a:r>
            <a:br>
              <a:rPr lang="en-IN" sz="3200">
                <a:solidFill>
                  <a:schemeClr val="bg1"/>
                </a:solidFill>
              </a:rPr>
            </a:br>
            <a:br>
              <a:rPr lang="en-IN" sz="3200">
                <a:solidFill>
                  <a:schemeClr val="bg1"/>
                </a:solidFill>
              </a:rPr>
            </a:br>
            <a:r>
              <a:rPr lang="en-IN" sz="2200" i="1">
                <a:solidFill>
                  <a:schemeClr val="bg1"/>
                </a:solidFill>
              </a:rPr>
              <a:t>Generic type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A6FDB-F838-4D29-9C2F-7219C859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563" y="619615"/>
            <a:ext cx="7203945" cy="589372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/>
              <a:t>India plays two matches each with Pakistan and Australia. In any match the probabilities of India getting 0, 1 and 2 points </a:t>
            </a:r>
            <a:r>
              <a:rPr lang="en-IN" sz="2200"/>
              <a:t>probability 15 </a:t>
            </a:r>
            <a:r>
              <a:rPr lang="en-US" sz="2200"/>
              <a:t>are 0.45, 0.05 and 0.50 respectively. Assume that the outcomes are independent, the probability of India getting at least 7 </a:t>
            </a:r>
            <a:r>
              <a:rPr lang="en-IN" sz="2200"/>
              <a:t>points 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/>
              <a:t>A. 0.04			B. 0.0375		C. 0.0875		D. 0.0650</a:t>
            </a:r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  <a:p>
            <a:pPr marL="0" indent="0" algn="just">
              <a:buNone/>
            </a:pPr>
            <a:endParaRPr lang="en-IN" sz="22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C092-72A4-44BD-9A11-9B4B1EBA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AAE0-03B4-45AD-AE0A-7946A5CC1F1C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B7B1-4769-4AEC-84E7-F6591A4C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0F69-A2B5-4DCF-9D71-7FDAB1E3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7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F4976-D5AF-4A60-87DA-C3204D5B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440804"/>
            <a:ext cx="8915400" cy="2724845"/>
          </a:xfrm>
        </p:spPr>
        <p:txBody>
          <a:bodyPr/>
          <a:lstStyle/>
          <a:p>
            <a:r>
              <a:rPr lang="en-IN" i="1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B029A-E925-44C6-B910-2AB8DB92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Narayanan RS</a:t>
            </a:r>
          </a:p>
          <a:p>
            <a:r>
              <a:rPr lang="en-IN"/>
              <a:t>CIR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78907F-A0E6-4F4E-9E6F-F8414D1F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EA72-12C3-4393-92CF-ACE5BEB6AC70}" type="datetime1">
              <a:rPr lang="en-IN" smtClean="0"/>
              <a:t>28-09-2021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CCB2A0-3C7D-4766-8973-16189C35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923301-4373-4AE1-B054-8F52675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42D8-DB8E-4B73-B6F1-092774EF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IN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592102-8962-49F3-A60C-FD3972B2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284590"/>
            <a:ext cx="4637179" cy="3870755"/>
          </a:xfrm>
        </p:spPr>
        <p:txBody>
          <a:bodyPr>
            <a:normAutofit/>
          </a:bodyPr>
          <a:lstStyle/>
          <a:p>
            <a:r>
              <a:rPr lang="en-IN" sz="2400"/>
              <a:t>Probability</a:t>
            </a:r>
          </a:p>
          <a:p>
            <a:endParaRPr lang="en-IN" sz="2400"/>
          </a:p>
          <a:p>
            <a:r>
              <a:rPr lang="en-IN" sz="2400"/>
              <a:t>Conditional Probability</a:t>
            </a:r>
          </a:p>
        </p:txBody>
      </p:sp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403096B3-E105-4596-AC1E-A0EEAB0D5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416" y="1428342"/>
            <a:ext cx="4001315" cy="400131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AED9-AC07-403A-9D22-E471E553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4594-DBC4-47DF-BA05-A22A747F1E7B}" type="datetime1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8512B-8E4E-4F08-B5FD-75EDD80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90209-C41A-411A-8B82-E593A160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42D8-DB8E-4B73-B6F1-092774EF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Types of Experiment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B592102-8962-49F3-A60C-FD3972B2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400" b="1"/>
              <a:t>Deterministic</a:t>
            </a:r>
            <a:r>
              <a:rPr lang="en-US" sz="2200"/>
              <a:t> :                                                                   </a:t>
            </a:r>
          </a:p>
          <a:p>
            <a:pPr marL="0" indent="0">
              <a:buNone/>
            </a:pPr>
            <a:r>
              <a:rPr lang="en-US" sz="2200"/>
              <a:t>Result of an experiment is unique or certain.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400" b="1"/>
              <a:t>Probabilistic</a:t>
            </a:r>
            <a:r>
              <a:rPr lang="en-US" sz="2200"/>
              <a:t> :                                                                      </a:t>
            </a:r>
          </a:p>
          <a:p>
            <a:pPr marL="0" indent="0">
              <a:buNone/>
            </a:pPr>
            <a:r>
              <a:rPr lang="en-US" sz="2200"/>
              <a:t>Result of the experiment is not unique or   uncertain.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7971F-1D91-4ABE-8FE9-4F61BEEF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D59-4625-4F37-AF9F-459660993A17}" type="datetime1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A73A-0448-4F3D-8A48-B8428052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8749B-A9F7-4E02-9292-30160DC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42D8-DB8E-4B73-B6F1-092774EF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Various terms in defining probability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592102-8962-49F3-A60C-FD3972B2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406" y="228600"/>
            <a:ext cx="7926594" cy="6400800"/>
          </a:xfrm>
        </p:spPr>
        <p:txBody>
          <a:bodyPr anchor="ctr">
            <a:normAutofit/>
          </a:bodyPr>
          <a:lstStyle/>
          <a:p>
            <a:r>
              <a:rPr lang="en-US" sz="2200" b="1"/>
              <a:t>Random Experiment or Trail</a:t>
            </a:r>
            <a:r>
              <a:rPr lang="en-US" sz="2200"/>
              <a:t>:                                             </a:t>
            </a:r>
            <a:r>
              <a:rPr lang="en-US" sz="2000"/>
              <a:t>Experiment conducted any number of times under 	identical conditions and the result is not certain.</a:t>
            </a:r>
          </a:p>
          <a:p>
            <a:endParaRPr lang="en-US" sz="2000"/>
          </a:p>
          <a:p>
            <a:r>
              <a:rPr lang="en-US" sz="2200" b="1"/>
              <a:t>Events</a:t>
            </a:r>
            <a:r>
              <a:rPr lang="en-US" sz="2000"/>
              <a:t>: 								                                              Outcomes of a random experiment.</a:t>
            </a:r>
          </a:p>
          <a:p>
            <a:endParaRPr lang="en-US" sz="2000"/>
          </a:p>
          <a:p>
            <a:r>
              <a:rPr lang="en-US" sz="2200" b="1"/>
              <a:t>Sample</a:t>
            </a:r>
            <a:r>
              <a:rPr lang="en-US" sz="2200"/>
              <a:t> </a:t>
            </a:r>
            <a:r>
              <a:rPr lang="en-US" sz="2200" b="1"/>
              <a:t>space</a:t>
            </a:r>
            <a:r>
              <a:rPr lang="en-US" sz="2000"/>
              <a:t>: 									                      Set of all possible outcomes.</a:t>
            </a:r>
          </a:p>
          <a:p>
            <a:endParaRPr lang="en-US" sz="2000"/>
          </a:p>
          <a:p>
            <a:r>
              <a:rPr lang="en-US" sz="2000" b="1"/>
              <a:t>Equally Likely                                                                                         </a:t>
            </a:r>
            <a:r>
              <a:rPr lang="en-US" sz="2000">
                <a:solidFill>
                  <a:srgbClr val="000000"/>
                </a:solidFill>
              </a:rPr>
              <a:t>Equal chance of happening.</a:t>
            </a:r>
          </a:p>
          <a:p>
            <a:pPr marL="0" indent="0">
              <a:buNone/>
            </a:pPr>
            <a:r>
              <a:rPr lang="en-US" sz="2200" b="1"/>
              <a:t>E.g.                                                                                                         </a:t>
            </a:r>
            <a:r>
              <a:rPr lang="en-US" sz="2000"/>
              <a:t>A die is thrown is a trial, getting a number 1 or 2 or 3 or 4 or 5 or 6 is an event and {1,2,3,4,5,6} is the sample space.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D9590-DD30-4314-9E7C-BABAD241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A2AD-35FF-4744-AFD3-464869337632}" type="datetime1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73FDC-EDF9-4DF7-A893-7F84A65A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4C4AC-3A3C-41F7-AEDF-B62777B0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3" y="455297"/>
            <a:ext cx="8436146" cy="712321"/>
          </a:xfrm>
        </p:spPr>
        <p:txBody>
          <a:bodyPr/>
          <a:lstStyle/>
          <a:p>
            <a:r>
              <a:rPr lang="en-IN"/>
              <a:t>Definitions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E7E4B-77AA-46AA-A3B6-786C8A178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3" y="1167618"/>
                <a:ext cx="9805181" cy="53175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𝑓𝑎𝑣𝑜𝑢𝑟𝑎𝑏𝑙𝑒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IN" sz="2400"/>
              </a:p>
              <a:p>
                <a:pPr marL="0" indent="0">
                  <a:buNone/>
                </a:pPr>
                <a:endParaRPr lang="en-IN" sz="2200"/>
              </a:p>
              <a:p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𝒏𝒐𝒕</m:t>
                        </m:r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IN" sz="2200" b="0"/>
              </a:p>
              <a:p>
                <a:pPr marL="0" indent="0">
                  <a:buNone/>
                </a:pPr>
                <a:endParaRPr lang="en-IN" sz="2200"/>
              </a:p>
              <a:p>
                <a:r>
                  <a:rPr lang="en-IN" sz="2200" b="1"/>
                  <a:t>Odds in favour</a:t>
                </a:r>
                <a:r>
                  <a:rPr lang="en-IN" sz="2200"/>
                  <a:t>:</a:t>
                </a:r>
              </a:p>
              <a:p>
                <a:pPr marL="0" indent="0">
                  <a:buNone/>
                </a:pPr>
                <a:r>
                  <a:rPr lang="en-IN" sz="220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𝑓𝑎𝑣𝑜𝑢𝑟𝑎𝑏𝑙𝑒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𝑓𝑎𝑣𝑜𝑢𝑟𝑎𝑏𝑙𝑒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IN" sz="2400"/>
              </a:p>
              <a:p>
                <a:pPr marL="0" indent="0">
                  <a:buNone/>
                </a:pPr>
                <a:endParaRPr lang="en-IN" sz="2200"/>
              </a:p>
              <a:p>
                <a:r>
                  <a:rPr lang="en-IN" sz="2200" b="1"/>
                  <a:t>Odds in against</a:t>
                </a:r>
                <a:r>
                  <a:rPr lang="en-IN" sz="2200"/>
                  <a:t>:</a:t>
                </a:r>
              </a:p>
              <a:p>
                <a:pPr marL="0" indent="0">
                  <a:buNone/>
                </a:pPr>
                <a:r>
                  <a:rPr lang="en-IN" sz="220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𝑓𝑎𝑣𝑜𝑢𝑟𝑎𝑏𝑙𝑒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𝑓𝑎𝑣𝑜𝑢𝑟𝑎𝑏𝑙𝑒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IN" sz="2400"/>
              </a:p>
              <a:p>
                <a:pPr marL="0" indent="0">
                  <a:buNone/>
                </a:pPr>
                <a:endParaRPr lang="en-IN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E7E4B-77AA-46AA-A3B6-786C8A178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3" y="1167618"/>
                <a:ext cx="9805181" cy="5317587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000B-2F34-4B94-9C94-12263EFB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8E26-D34D-42F9-B867-251CECF38237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FB89-2B63-4497-8019-A14D63CC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B271-A480-4D97-AFB4-7AF29F3A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42D8-DB8E-4B73-B6F1-092774EF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287" y="448262"/>
            <a:ext cx="8633093" cy="613848"/>
          </a:xfrm>
        </p:spPr>
        <p:txBody>
          <a:bodyPr>
            <a:normAutofit/>
          </a:bodyPr>
          <a:lstStyle/>
          <a:p>
            <a:r>
              <a:rPr lang="en-IN" sz="3200"/>
              <a:t>Various terms in defining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592102-8962-49F3-A60C-FD3972B2A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1287" y="1152907"/>
                <a:ext cx="9413326" cy="5134708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8800" b="1">
                    <a:solidFill>
                      <a:srgbClr val="000000"/>
                    </a:solidFill>
                  </a:rPr>
                  <a:t>Mutually Exclusive or Disjoint:                                                                                                                      </a:t>
                </a:r>
                <a:r>
                  <a:rPr lang="en-US" sz="8800">
                    <a:solidFill>
                      <a:srgbClr val="000000"/>
                    </a:solidFill>
                  </a:rPr>
                  <a:t>One event prevents the occurrence of the other event                                         (If A, then not B" and "If B, then not A)</a:t>
                </a:r>
              </a:p>
              <a:p>
                <a:pPr marL="0" indent="0">
                  <a:buNone/>
                </a:pPr>
                <a:endParaRPr lang="en-US" sz="8800">
                  <a:solidFill>
                    <a:srgbClr val="000000"/>
                  </a:solidFill>
                </a:endParaRPr>
              </a:p>
              <a:p>
                <a:r>
                  <a:rPr lang="en-US" sz="8800">
                    <a:solidFill>
                      <a:srgbClr val="000000"/>
                    </a:solidFill>
                  </a:rPr>
                  <a:t>Addition law:                                                                                         A  &amp; B are mutually exclusive, </a:t>
                </a:r>
                <a14:m>
                  <m:oMath xmlns:m="http://schemas.openxmlformats.org/officeDocument/2006/math">
                    <m:r>
                      <a:rPr lang="en-IN" sz="8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8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sz="8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8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8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8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8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IN" sz="8800"/>
              </a:p>
              <a:p>
                <a:endParaRPr lang="en-IN" sz="8800"/>
              </a:p>
              <a:p>
                <a:endParaRPr lang="en-IN" sz="8800"/>
              </a:p>
              <a:p>
                <a:endParaRPr lang="en-IN" sz="8800"/>
              </a:p>
              <a:p>
                <a:pPr marL="0" indent="0">
                  <a:buNone/>
                </a:pPr>
                <a:endParaRPr lang="en-US" sz="8800">
                  <a:solidFill>
                    <a:srgbClr val="000000"/>
                  </a:solidFill>
                </a:endParaRPr>
              </a:p>
              <a:p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592102-8962-49F3-A60C-FD3972B2A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1287" y="1152907"/>
                <a:ext cx="9413326" cy="5134708"/>
              </a:xfrm>
              <a:blipFill>
                <a:blip r:embed="rId2"/>
                <a:stretch>
                  <a:fillRect l="-842" t="-2138" r="-6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F01FC-290F-4288-8C62-01E0AEC5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1BE5-AA9B-4864-A9D2-7C9E469B81A3}" type="datetime1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3EA79-D964-4F7D-9BA0-34DA6BE7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6206B-F44C-4834-AFA3-3A0D4471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56C4C608-980F-4AED-948E-A7B33D941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06" y="3299209"/>
            <a:ext cx="6986688" cy="30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42D8-DB8E-4B73-B6F1-092774EF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003" y="594032"/>
            <a:ext cx="8543888" cy="752624"/>
          </a:xfrm>
        </p:spPr>
        <p:txBody>
          <a:bodyPr>
            <a:normAutofit/>
          </a:bodyPr>
          <a:lstStyle/>
          <a:p>
            <a:r>
              <a:rPr lang="en-IN" sz="3200"/>
              <a:t>Various terms in defining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592102-8962-49F3-A60C-FD3972B2A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8003" y="1319408"/>
                <a:ext cx="9756994" cy="5348677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8800" b="1">
                    <a:solidFill>
                      <a:srgbClr val="000000"/>
                    </a:solidFill>
                  </a:rPr>
                  <a:t>Independent</a:t>
                </a:r>
                <a:r>
                  <a:rPr lang="en-US" sz="8800">
                    <a:solidFill>
                      <a:srgbClr val="000000"/>
                    </a:solidFill>
                  </a:rPr>
                  <a:t> </a:t>
                </a:r>
                <a:r>
                  <a:rPr lang="en-US" sz="8800" b="1">
                    <a:solidFill>
                      <a:srgbClr val="000000"/>
                    </a:solidFill>
                  </a:rPr>
                  <a:t>Events</a:t>
                </a:r>
                <a:r>
                  <a:rPr lang="en-US" sz="8800">
                    <a:solidFill>
                      <a:srgbClr val="000000"/>
                    </a:solidFill>
                  </a:rPr>
                  <a:t>:                                                                                  Occurrence of one event does not affect the probability of the other event</a:t>
                </a:r>
                <a:r>
                  <a:rPr lang="en-US" sz="5500">
                    <a:solidFill>
                      <a:srgbClr val="000000"/>
                    </a:solidFill>
                  </a:rPr>
                  <a:t>.</a:t>
                </a:r>
              </a:p>
              <a:p>
                <a:endParaRPr lang="en-US" sz="5500">
                  <a:solidFill>
                    <a:srgbClr val="000000"/>
                  </a:solidFill>
                </a:endParaRPr>
              </a:p>
              <a:p>
                <a:r>
                  <a:rPr lang="en-US" sz="8800">
                    <a:solidFill>
                      <a:srgbClr val="000000"/>
                    </a:solidFill>
                  </a:rPr>
                  <a:t>Multiplication law: 											                                       A &amp; B are independent, </a:t>
                </a:r>
                <a14:m>
                  <m:oMath xmlns:m="http://schemas.openxmlformats.org/officeDocument/2006/math">
                    <m:r>
                      <a:rPr lang="en-IN" sz="8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8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IN" sz="8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sz="8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8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8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8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8800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IN" sz="8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8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8800">
                  <a:solidFill>
                    <a:srgbClr val="000000"/>
                  </a:solidFill>
                </a:endParaRPr>
              </a:p>
              <a:p>
                <a:endParaRPr lang="en-US" sz="8800">
                  <a:solidFill>
                    <a:srgbClr val="000000"/>
                  </a:solidFill>
                </a:endParaRPr>
              </a:p>
              <a:p>
                <a:endParaRPr lang="en-US" sz="8800">
                  <a:solidFill>
                    <a:srgbClr val="000000"/>
                  </a:solidFill>
                </a:endParaRPr>
              </a:p>
              <a:p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592102-8962-49F3-A60C-FD3972B2A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8003" y="1319408"/>
                <a:ext cx="9756994" cy="5348677"/>
              </a:xfrm>
              <a:blipFill>
                <a:blip r:embed="rId2"/>
                <a:stretch>
                  <a:fillRect l="-875" t="-205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21216-5A13-4CD1-9A1E-93E2FFB2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BEA-EFCB-4D28-8005-072C76F9E193}" type="datetime1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353A-9A3E-485C-A652-CFBE353A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735AE4-A7CF-4CC3-89BE-99948AB4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A10550-1284-44D3-9765-8204FAEAD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52" y="3270626"/>
            <a:ext cx="6365895" cy="29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0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9371-6B59-457E-B3B9-1E60D17B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3" y="357067"/>
            <a:ext cx="8436146" cy="712321"/>
          </a:xfrm>
        </p:spPr>
        <p:txBody>
          <a:bodyPr/>
          <a:lstStyle/>
          <a:p>
            <a:r>
              <a:rPr lang="en-IN"/>
              <a:t>Types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7E4B-77AA-46AA-A3B6-786C8A17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3" y="1183246"/>
            <a:ext cx="9805181" cy="53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/>
              <a:t>Questions based on: </a:t>
            </a:r>
          </a:p>
          <a:p>
            <a:pPr>
              <a:lnSpc>
                <a:spcPct val="150000"/>
              </a:lnSpc>
            </a:pPr>
            <a:r>
              <a:rPr lang="en-IN" sz="2200"/>
              <a:t>Coins</a:t>
            </a:r>
          </a:p>
          <a:p>
            <a:pPr>
              <a:lnSpc>
                <a:spcPct val="150000"/>
              </a:lnSpc>
            </a:pPr>
            <a:r>
              <a:rPr lang="en-IN" sz="2200"/>
              <a:t>Dice</a:t>
            </a:r>
          </a:p>
          <a:p>
            <a:pPr>
              <a:lnSpc>
                <a:spcPct val="150000"/>
              </a:lnSpc>
            </a:pPr>
            <a:r>
              <a:rPr lang="en-IN" sz="2200"/>
              <a:t>Cards</a:t>
            </a:r>
          </a:p>
          <a:p>
            <a:pPr>
              <a:lnSpc>
                <a:spcPct val="150000"/>
              </a:lnSpc>
            </a:pPr>
            <a:r>
              <a:rPr lang="en-IN" sz="2200"/>
              <a:t>Balls/Urns</a:t>
            </a:r>
          </a:p>
          <a:p>
            <a:pPr>
              <a:lnSpc>
                <a:spcPct val="150000"/>
              </a:lnSpc>
            </a:pPr>
            <a:r>
              <a:rPr lang="en-IN" sz="2200"/>
              <a:t>Chess board</a:t>
            </a:r>
          </a:p>
          <a:p>
            <a:pPr>
              <a:lnSpc>
                <a:spcPct val="150000"/>
              </a:lnSpc>
            </a:pPr>
            <a:r>
              <a:rPr lang="en-IN" sz="2200"/>
              <a:t>Arrangements, Selections</a:t>
            </a:r>
          </a:p>
          <a:p>
            <a:pPr>
              <a:lnSpc>
                <a:spcPct val="150000"/>
              </a:lnSpc>
            </a:pPr>
            <a:r>
              <a:rPr lang="en-IN" sz="2200"/>
              <a:t>Generic types</a:t>
            </a:r>
          </a:p>
          <a:p>
            <a:endParaRPr lang="en-IN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930F-7A44-4F48-9E65-2BCBA1CB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3417-C0BC-494A-8FF0-F37A84571662}" type="datetime1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E94C-AFE8-4C7A-BFCA-6A94F018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3812-5794-4AEB-BF7F-528D672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7F20-F539-4495-93C1-328FC6E9B4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6" ma:contentTypeDescription="Create a new document." ma:contentTypeScope="" ma:versionID="adf1a731234444a10d93a8f88f690ad4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3789905a13564f0899afef1983878d09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7B976C-642D-438F-BB16-53D38B952A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5EFAC9-EF3D-48F4-B368-59002D3C2D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5FE114-97C2-454A-8404-D50F57F7EE9D}">
  <ds:schemaRefs>
    <ds:schemaRef ds:uri="0a5e08d4-347f-4eb6-8109-830a3db9c7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Probability</vt:lpstr>
      <vt:lpstr>PowerPoint Presentation</vt:lpstr>
      <vt:lpstr>Learning Objectives</vt:lpstr>
      <vt:lpstr>Types of Experiment</vt:lpstr>
      <vt:lpstr>Various terms in defining probability</vt:lpstr>
      <vt:lpstr>Definitions of Probability</vt:lpstr>
      <vt:lpstr>Various terms in defining probability</vt:lpstr>
      <vt:lpstr>Various terms in defining probability</vt:lpstr>
      <vt:lpstr>Types of questions</vt:lpstr>
      <vt:lpstr>Example 1  Questions on Coins</vt:lpstr>
      <vt:lpstr>Example 2  Questions on Dice</vt:lpstr>
      <vt:lpstr>Example 3  Questions on Dice</vt:lpstr>
      <vt:lpstr>Example 4  Questions on Cards</vt:lpstr>
      <vt:lpstr>Example 5  Questions on Cards</vt:lpstr>
      <vt:lpstr>Example 6</vt:lpstr>
      <vt:lpstr>Example 7  Questions on Balls/Urns</vt:lpstr>
      <vt:lpstr>Example 8  Questions on Chess board </vt:lpstr>
      <vt:lpstr>Example 9  Questions on arrangements </vt:lpstr>
      <vt:lpstr>Example 10  Questions on arrangements</vt:lpstr>
      <vt:lpstr>Example 11  Questions on arrangements</vt:lpstr>
      <vt:lpstr>Example 12  Generic 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Narayanan R S</dc:creator>
  <cp:revision>1</cp:revision>
  <dcterms:created xsi:type="dcterms:W3CDTF">2020-09-19T08:19:49Z</dcterms:created>
  <dcterms:modified xsi:type="dcterms:W3CDTF">2021-09-28T15:12:21Z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0x010100A249A3F505756643BAAF4005DE8F9755</vt:lpwstr>
  </property>
</Properties>
</file>