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1"/>
  </p:sldMasterIdLst>
  <p:sldIdLst>
    <p:sldId id="256" r:id="rId2"/>
    <p:sldId id="259" r:id="rId3"/>
    <p:sldId id="260" r:id="rId4"/>
    <p:sldId id="258" r:id="rId5"/>
    <p:sldId id="257" r:id="rId6"/>
    <p:sldId id="277" r:id="rId7"/>
    <p:sldId id="261" r:id="rId8"/>
    <p:sldId id="263" r:id="rId9"/>
    <p:sldId id="264" r:id="rId10"/>
    <p:sldId id="266" r:id="rId11"/>
    <p:sldId id="267" r:id="rId12"/>
    <p:sldId id="268" r:id="rId13"/>
    <p:sldId id="269" r:id="rId14"/>
    <p:sldId id="270" r:id="rId15"/>
    <p:sldId id="271" r:id="rId16"/>
    <p:sldId id="272" r:id="rId17"/>
    <p:sldId id="273" r:id="rId18"/>
    <p:sldId id="278" r:id="rId19"/>
    <p:sldId id="274" r:id="rId20"/>
    <p:sldId id="275" r:id="rId21"/>
    <p:sldId id="276" r:id="rId22"/>
    <p:sldId id="279" r:id="rId23"/>
    <p:sldId id="280" r:id="rId24"/>
    <p:sldId id="28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0" autoAdjust="0"/>
    <p:restoredTop sz="94660"/>
  </p:normalViewPr>
  <p:slideViewPr>
    <p:cSldViewPr snapToGrid="0">
      <p:cViewPr varScale="1">
        <p:scale>
          <a:sx n="68" d="100"/>
          <a:sy n="68" d="100"/>
        </p:scale>
        <p:origin x="79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5FD9D9-873F-4FB0-ACC5-B7C3FD4189CE}" type="datetimeFigureOut">
              <a:rPr lang="en-IN" smtClean="0"/>
              <a:t>23-09-2020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44DADB-BF94-499F-8AAF-A902EF3F0415}" type="slidenum">
              <a:rPr lang="en-IN" smtClean="0"/>
              <a:t>‹#›</a:t>
            </a:fld>
            <a:endParaRPr lang="en-IN"/>
          </a:p>
        </p:txBody>
      </p:sp>
    </p:spTree>
    <p:extLst>
      <p:ext uri="{BB962C8B-B14F-4D97-AF65-F5344CB8AC3E}">
        <p14:creationId xmlns:p14="http://schemas.microsoft.com/office/powerpoint/2010/main" val="2592523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5FD9D9-873F-4FB0-ACC5-B7C3FD4189CE}" type="datetimeFigureOut">
              <a:rPr lang="en-IN" smtClean="0"/>
              <a:t>23-09-2020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44DADB-BF94-499F-8AAF-A902EF3F0415}" type="slidenum">
              <a:rPr lang="en-IN" smtClean="0"/>
              <a:t>‹#›</a:t>
            </a:fld>
            <a:endParaRPr lang="en-IN"/>
          </a:p>
        </p:txBody>
      </p:sp>
    </p:spTree>
    <p:extLst>
      <p:ext uri="{BB962C8B-B14F-4D97-AF65-F5344CB8AC3E}">
        <p14:creationId xmlns:p14="http://schemas.microsoft.com/office/powerpoint/2010/main" val="1570540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5FD9D9-873F-4FB0-ACC5-B7C3FD4189CE}" type="datetimeFigureOut">
              <a:rPr lang="en-IN" smtClean="0"/>
              <a:t>23-09-2020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44DADB-BF94-499F-8AAF-A902EF3F0415}" type="slidenum">
              <a:rPr lang="en-IN" smtClean="0"/>
              <a:t>‹#›</a:t>
            </a:fld>
            <a:endParaRPr lang="en-IN"/>
          </a:p>
        </p:txBody>
      </p:sp>
    </p:spTree>
    <p:extLst>
      <p:ext uri="{BB962C8B-B14F-4D97-AF65-F5344CB8AC3E}">
        <p14:creationId xmlns:p14="http://schemas.microsoft.com/office/powerpoint/2010/main" val="42856452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5FD9D9-873F-4FB0-ACC5-B7C3FD4189CE}" type="datetimeFigureOut">
              <a:rPr lang="en-IN" smtClean="0"/>
              <a:t>23-09-2020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44DADB-BF94-499F-8AAF-A902EF3F0415}"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245663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5FD9D9-873F-4FB0-ACC5-B7C3FD4189CE}" type="datetimeFigureOut">
              <a:rPr lang="en-IN" smtClean="0"/>
              <a:t>23-09-2020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44DADB-BF94-499F-8AAF-A902EF3F0415}" type="slidenum">
              <a:rPr lang="en-IN" smtClean="0"/>
              <a:t>‹#›</a:t>
            </a:fld>
            <a:endParaRPr lang="en-IN"/>
          </a:p>
        </p:txBody>
      </p:sp>
    </p:spTree>
    <p:extLst>
      <p:ext uri="{BB962C8B-B14F-4D97-AF65-F5344CB8AC3E}">
        <p14:creationId xmlns:p14="http://schemas.microsoft.com/office/powerpoint/2010/main" val="33098069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25FD9D9-873F-4FB0-ACC5-B7C3FD4189CE}" type="datetimeFigureOut">
              <a:rPr lang="en-IN" smtClean="0"/>
              <a:t>23-09-2020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644DADB-BF94-499F-8AAF-A902EF3F0415}" type="slidenum">
              <a:rPr lang="en-IN" smtClean="0"/>
              <a:t>‹#›</a:t>
            </a:fld>
            <a:endParaRPr lang="en-IN"/>
          </a:p>
        </p:txBody>
      </p:sp>
    </p:spTree>
    <p:extLst>
      <p:ext uri="{BB962C8B-B14F-4D97-AF65-F5344CB8AC3E}">
        <p14:creationId xmlns:p14="http://schemas.microsoft.com/office/powerpoint/2010/main" val="6805275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25FD9D9-873F-4FB0-ACC5-B7C3FD4189CE}" type="datetimeFigureOut">
              <a:rPr lang="en-IN" smtClean="0"/>
              <a:t>23-09-2020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644DADB-BF94-499F-8AAF-A902EF3F0415}" type="slidenum">
              <a:rPr lang="en-IN" smtClean="0"/>
              <a:t>‹#›</a:t>
            </a:fld>
            <a:endParaRPr lang="en-IN"/>
          </a:p>
        </p:txBody>
      </p:sp>
    </p:spTree>
    <p:extLst>
      <p:ext uri="{BB962C8B-B14F-4D97-AF65-F5344CB8AC3E}">
        <p14:creationId xmlns:p14="http://schemas.microsoft.com/office/powerpoint/2010/main" val="38802642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5FD9D9-873F-4FB0-ACC5-B7C3FD4189CE}" type="datetimeFigureOut">
              <a:rPr lang="en-IN" smtClean="0"/>
              <a:t>23-09-2020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44DADB-BF94-499F-8AAF-A902EF3F0415}" type="slidenum">
              <a:rPr lang="en-IN" smtClean="0"/>
              <a:t>‹#›</a:t>
            </a:fld>
            <a:endParaRPr lang="en-IN"/>
          </a:p>
        </p:txBody>
      </p:sp>
    </p:spTree>
    <p:extLst>
      <p:ext uri="{BB962C8B-B14F-4D97-AF65-F5344CB8AC3E}">
        <p14:creationId xmlns:p14="http://schemas.microsoft.com/office/powerpoint/2010/main" val="9424859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5FD9D9-873F-4FB0-ACC5-B7C3FD4189CE}" type="datetimeFigureOut">
              <a:rPr lang="en-IN" smtClean="0"/>
              <a:t>23-09-2020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44DADB-BF94-499F-8AAF-A902EF3F0415}" type="slidenum">
              <a:rPr lang="en-IN" smtClean="0"/>
              <a:t>‹#›</a:t>
            </a:fld>
            <a:endParaRPr lang="en-IN"/>
          </a:p>
        </p:txBody>
      </p:sp>
    </p:spTree>
    <p:extLst>
      <p:ext uri="{BB962C8B-B14F-4D97-AF65-F5344CB8AC3E}">
        <p14:creationId xmlns:p14="http://schemas.microsoft.com/office/powerpoint/2010/main" val="17027459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04F71-558F-49CF-B105-2B4DC711245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C57F85B-5E0A-4CCE-8685-41A452E15B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BF8C4B-4E3F-4874-91B4-71D9A9C8A5BB}"/>
              </a:ext>
            </a:extLst>
          </p:cNvPr>
          <p:cNvSpPr>
            <a:spLocks noGrp="1"/>
          </p:cNvSpPr>
          <p:nvPr>
            <p:ph type="dt" sz="half" idx="10"/>
          </p:nvPr>
        </p:nvSpPr>
        <p:spPr/>
        <p:txBody>
          <a:bodyPr/>
          <a:lstStyle/>
          <a:p>
            <a:fld id="{725FD9D9-873F-4FB0-ACC5-B7C3FD4189CE}" type="datetimeFigureOut">
              <a:rPr lang="en-IN" smtClean="0"/>
              <a:t>23-09-2020</a:t>
            </a:fld>
            <a:endParaRPr lang="en-IN"/>
          </a:p>
        </p:txBody>
      </p:sp>
      <p:sp>
        <p:nvSpPr>
          <p:cNvPr id="5" name="Footer Placeholder 4">
            <a:extLst>
              <a:ext uri="{FF2B5EF4-FFF2-40B4-BE49-F238E27FC236}">
                <a16:creationId xmlns:a16="http://schemas.microsoft.com/office/drawing/2014/main" id="{1B7AAEAB-5097-4098-A09E-8EDA0F8468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E433E3-F78A-4971-8447-57F38FF62567}"/>
              </a:ext>
            </a:extLst>
          </p:cNvPr>
          <p:cNvSpPr>
            <a:spLocks noGrp="1"/>
          </p:cNvSpPr>
          <p:nvPr>
            <p:ph type="sldNum" sz="quarter" idx="12"/>
          </p:nvPr>
        </p:nvSpPr>
        <p:spPr/>
        <p:txBody>
          <a:bodyPr/>
          <a:lstStyle/>
          <a:p>
            <a:fld id="{C644DADB-BF94-499F-8AAF-A902EF3F0415}" type="slidenum">
              <a:rPr lang="en-IN" smtClean="0"/>
              <a:t>‹#›</a:t>
            </a:fld>
            <a:endParaRPr lang="en-IN"/>
          </a:p>
        </p:txBody>
      </p:sp>
    </p:spTree>
    <p:extLst>
      <p:ext uri="{BB962C8B-B14F-4D97-AF65-F5344CB8AC3E}">
        <p14:creationId xmlns:p14="http://schemas.microsoft.com/office/powerpoint/2010/main" val="2591159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5FD9D9-873F-4FB0-ACC5-B7C3FD4189CE}" type="datetimeFigureOut">
              <a:rPr lang="en-IN" smtClean="0"/>
              <a:t>23-09-2020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44DADB-BF94-499F-8AAF-A902EF3F0415}" type="slidenum">
              <a:rPr lang="en-IN" smtClean="0"/>
              <a:t>‹#›</a:t>
            </a:fld>
            <a:endParaRPr lang="en-IN"/>
          </a:p>
        </p:txBody>
      </p:sp>
    </p:spTree>
    <p:extLst>
      <p:ext uri="{BB962C8B-B14F-4D97-AF65-F5344CB8AC3E}">
        <p14:creationId xmlns:p14="http://schemas.microsoft.com/office/powerpoint/2010/main" val="3139410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5FD9D9-873F-4FB0-ACC5-B7C3FD4189CE}" type="datetimeFigureOut">
              <a:rPr lang="en-IN" smtClean="0"/>
              <a:t>23-09-2020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44DADB-BF94-499F-8AAF-A902EF3F0415}" type="slidenum">
              <a:rPr lang="en-IN" smtClean="0"/>
              <a:t>‹#›</a:t>
            </a:fld>
            <a:endParaRPr lang="en-IN"/>
          </a:p>
        </p:txBody>
      </p:sp>
    </p:spTree>
    <p:extLst>
      <p:ext uri="{BB962C8B-B14F-4D97-AF65-F5344CB8AC3E}">
        <p14:creationId xmlns:p14="http://schemas.microsoft.com/office/powerpoint/2010/main" val="2819011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5FD9D9-873F-4FB0-ACC5-B7C3FD4189CE}" type="datetimeFigureOut">
              <a:rPr lang="en-IN" smtClean="0"/>
              <a:t>23-09-2020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44DADB-BF94-499F-8AAF-A902EF3F0415}" type="slidenum">
              <a:rPr lang="en-IN" smtClean="0"/>
              <a:t>‹#›</a:t>
            </a:fld>
            <a:endParaRPr lang="en-IN"/>
          </a:p>
        </p:txBody>
      </p:sp>
    </p:spTree>
    <p:extLst>
      <p:ext uri="{BB962C8B-B14F-4D97-AF65-F5344CB8AC3E}">
        <p14:creationId xmlns:p14="http://schemas.microsoft.com/office/powerpoint/2010/main" val="2124374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5FD9D9-873F-4FB0-ACC5-B7C3FD4189CE}" type="datetimeFigureOut">
              <a:rPr lang="en-IN" smtClean="0"/>
              <a:t>23-09-2020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644DADB-BF94-499F-8AAF-A902EF3F0415}" type="slidenum">
              <a:rPr lang="en-IN" smtClean="0"/>
              <a:t>‹#›</a:t>
            </a:fld>
            <a:endParaRPr lang="en-IN"/>
          </a:p>
        </p:txBody>
      </p:sp>
    </p:spTree>
    <p:extLst>
      <p:ext uri="{BB962C8B-B14F-4D97-AF65-F5344CB8AC3E}">
        <p14:creationId xmlns:p14="http://schemas.microsoft.com/office/powerpoint/2010/main" val="4246845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5FD9D9-873F-4FB0-ACC5-B7C3FD4189CE}" type="datetimeFigureOut">
              <a:rPr lang="en-IN" smtClean="0"/>
              <a:t>23-09-2020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644DADB-BF94-499F-8AAF-A902EF3F0415}" type="slidenum">
              <a:rPr lang="en-IN" smtClean="0"/>
              <a:t>‹#›</a:t>
            </a:fld>
            <a:endParaRPr lang="en-IN"/>
          </a:p>
        </p:txBody>
      </p:sp>
    </p:spTree>
    <p:extLst>
      <p:ext uri="{BB962C8B-B14F-4D97-AF65-F5344CB8AC3E}">
        <p14:creationId xmlns:p14="http://schemas.microsoft.com/office/powerpoint/2010/main" val="30095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725FD9D9-873F-4FB0-ACC5-B7C3FD4189CE}" type="datetimeFigureOut">
              <a:rPr lang="en-IN" smtClean="0"/>
              <a:t>23-09-2020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644DADB-BF94-499F-8AAF-A902EF3F0415}" type="slidenum">
              <a:rPr lang="en-IN" smtClean="0"/>
              <a:t>‹#›</a:t>
            </a:fld>
            <a:endParaRPr lang="en-IN"/>
          </a:p>
        </p:txBody>
      </p:sp>
    </p:spTree>
    <p:extLst>
      <p:ext uri="{BB962C8B-B14F-4D97-AF65-F5344CB8AC3E}">
        <p14:creationId xmlns:p14="http://schemas.microsoft.com/office/powerpoint/2010/main" val="675527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5FD9D9-873F-4FB0-ACC5-B7C3FD4189CE}" type="datetimeFigureOut">
              <a:rPr lang="en-IN" smtClean="0"/>
              <a:t>23-09-2020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44DADB-BF94-499F-8AAF-A902EF3F0415}" type="slidenum">
              <a:rPr lang="en-IN" smtClean="0"/>
              <a:t>‹#›</a:t>
            </a:fld>
            <a:endParaRPr lang="en-IN"/>
          </a:p>
        </p:txBody>
      </p:sp>
    </p:spTree>
    <p:extLst>
      <p:ext uri="{BB962C8B-B14F-4D97-AF65-F5344CB8AC3E}">
        <p14:creationId xmlns:p14="http://schemas.microsoft.com/office/powerpoint/2010/main" val="3913747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5FD9D9-873F-4FB0-ACC5-B7C3FD4189CE}" type="datetimeFigureOut">
              <a:rPr lang="en-IN" smtClean="0"/>
              <a:t>23-09-2020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44DADB-BF94-499F-8AAF-A902EF3F0415}" type="slidenum">
              <a:rPr lang="en-IN" smtClean="0"/>
              <a:t>‹#›</a:t>
            </a:fld>
            <a:endParaRPr lang="en-IN"/>
          </a:p>
        </p:txBody>
      </p:sp>
    </p:spTree>
    <p:extLst>
      <p:ext uri="{BB962C8B-B14F-4D97-AF65-F5344CB8AC3E}">
        <p14:creationId xmlns:p14="http://schemas.microsoft.com/office/powerpoint/2010/main" val="3845533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725FD9D9-873F-4FB0-ACC5-B7C3FD4189CE}" type="datetimeFigureOut">
              <a:rPr lang="en-IN" smtClean="0"/>
              <a:t>23-09-2020</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C644DADB-BF94-499F-8AAF-A902EF3F0415}" type="slidenum">
              <a:rPr lang="en-IN" smtClean="0"/>
              <a:t>‹#›</a:t>
            </a:fld>
            <a:endParaRPr lang="en-IN"/>
          </a:p>
        </p:txBody>
      </p:sp>
    </p:spTree>
    <p:extLst>
      <p:ext uri="{BB962C8B-B14F-4D97-AF65-F5344CB8AC3E}">
        <p14:creationId xmlns:p14="http://schemas.microsoft.com/office/powerpoint/2010/main" val="1214082184"/>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2.gif"/><Relationship Id="rId4" Type="http://schemas.openxmlformats.org/officeDocument/2006/relationships/image" Target="../media/image11.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B42DE-DB01-4255-AF67-F4FF01BB34FD}"/>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Probability</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B68AE24-390A-42F0-8798-709A9E15564A}"/>
              </a:ext>
            </a:extLst>
          </p:cNvPr>
          <p:cNvSpPr>
            <a:spLocks noGrp="1"/>
          </p:cNvSpPr>
          <p:nvPr>
            <p:ph type="subTitle" idx="1"/>
          </p:nvPr>
        </p:nvSpPr>
        <p:spPr>
          <a:xfrm>
            <a:off x="7975600" y="4947920"/>
            <a:ext cx="2692400" cy="309880"/>
          </a:xfrm>
        </p:spPr>
        <p:txBody>
          <a:bodyPr>
            <a:normAutofit fontScale="62500" lnSpcReduction="20000"/>
          </a:bodyPr>
          <a:lstStyle/>
          <a:p>
            <a:r>
              <a:rPr lang="en-US" b="1" dirty="0">
                <a:solidFill>
                  <a:schemeClr val="tx1"/>
                </a:solidFill>
                <a:latin typeface="Times New Roman" panose="02020603050405020304" pitchFamily="18" charset="0"/>
                <a:cs typeface="Times New Roman" panose="02020603050405020304" pitchFamily="18" charset="0"/>
              </a:rPr>
              <a:t>Anuja P Sobhan</a:t>
            </a:r>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EFF7E06-DED4-4DA5-AB18-8C2FB4D400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1069" y="2296160"/>
            <a:ext cx="2086611" cy="2106931"/>
          </a:xfrm>
          <a:prstGeom prst="rect">
            <a:avLst/>
          </a:prstGeom>
        </p:spPr>
      </p:pic>
    </p:spTree>
    <p:extLst>
      <p:ext uri="{BB962C8B-B14F-4D97-AF65-F5344CB8AC3E}">
        <p14:creationId xmlns:p14="http://schemas.microsoft.com/office/powerpoint/2010/main" val="3720873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869832-3626-4DC7-96E4-EF07CF0AE8B4}"/>
              </a:ext>
            </a:extLst>
          </p:cNvPr>
          <p:cNvSpPr>
            <a:spLocks noGrp="1"/>
          </p:cNvSpPr>
          <p:nvPr>
            <p:ph idx="1"/>
          </p:nvPr>
        </p:nvSpPr>
        <p:spPr>
          <a:xfrm>
            <a:off x="690880" y="406400"/>
            <a:ext cx="10662920" cy="5770563"/>
          </a:xfrm>
        </p:spPr>
        <p:txBody>
          <a:bodyPr/>
          <a:lstStyle/>
          <a:p>
            <a:pPr marL="0" indent="0" algn="l">
              <a:buNone/>
            </a:pPr>
            <a:r>
              <a:rPr lang="en-IN" sz="2400" cap="none" dirty="0">
                <a:latin typeface="Times New Roman" panose="02020603050405020304" pitchFamily="18" charset="0"/>
                <a:cs typeface="Times New Roman" panose="02020603050405020304" pitchFamily="18" charset="0"/>
              </a:rPr>
              <a:t>E</a:t>
            </a:r>
            <a:r>
              <a:rPr lang="en-IN" sz="2400" b="0" i="0" cap="none" dirty="0">
                <a:effectLst/>
                <a:latin typeface="Times New Roman" panose="02020603050405020304" pitchFamily="18" charset="0"/>
                <a:cs typeface="Times New Roman" panose="02020603050405020304" pitchFamily="18" charset="0"/>
              </a:rPr>
              <a:t>xample 1: Find the probability of throwing a total of 8 in a single throw with two dice.</a:t>
            </a:r>
          </a:p>
          <a:p>
            <a:pPr marL="0" indent="0" algn="l">
              <a:buNone/>
            </a:pPr>
            <a:r>
              <a:rPr lang="en-IN" sz="2400" b="0" i="0" cap="none" dirty="0">
                <a:effectLst/>
                <a:latin typeface="Times New Roman" panose="02020603050405020304" pitchFamily="18" charset="0"/>
                <a:cs typeface="Times New Roman" panose="02020603050405020304" pitchFamily="18" charset="0"/>
              </a:rPr>
              <a:t>A. 1/36	B. 5/36		C. 25/36	D. 12/36</a:t>
            </a:r>
          </a:p>
          <a:p>
            <a:pPr marL="0" indent="0" algn="l">
              <a:buNone/>
            </a:pPr>
            <a:r>
              <a:rPr lang="en-IN" sz="2400" b="0" i="0" cap="none" dirty="0">
                <a:effectLst/>
                <a:latin typeface="Times New Roman" panose="02020603050405020304" pitchFamily="18" charset="0"/>
                <a:cs typeface="Times New Roman" panose="02020603050405020304" pitchFamily="18" charset="0"/>
              </a:rPr>
              <a:t> </a:t>
            </a:r>
          </a:p>
          <a:p>
            <a:pPr marL="0" indent="0" algn="l">
              <a:buNone/>
            </a:pPr>
            <a:r>
              <a:rPr lang="en-IN" sz="2400" cap="none" dirty="0">
                <a:latin typeface="Times New Roman" panose="02020603050405020304" pitchFamily="18" charset="0"/>
                <a:cs typeface="Times New Roman" panose="02020603050405020304" pitchFamily="18" charset="0"/>
              </a:rPr>
              <a:t>Ans: </a:t>
            </a:r>
            <a:r>
              <a:rPr lang="en-IN" sz="2400" b="0" i="0" cap="none" dirty="0">
                <a:effectLst/>
                <a:latin typeface="Times New Roman" panose="02020603050405020304" pitchFamily="18" charset="0"/>
                <a:cs typeface="Times New Roman" panose="02020603050405020304" pitchFamily="18" charset="0"/>
              </a:rPr>
              <a:t>Two dice are thrown, the total possible outcomes = 36.</a:t>
            </a:r>
            <a:br>
              <a:rPr lang="en-IN" sz="2400" cap="none" dirty="0">
                <a:latin typeface="Times New Roman" panose="02020603050405020304" pitchFamily="18" charset="0"/>
                <a:cs typeface="Times New Roman" panose="02020603050405020304" pitchFamily="18" charset="0"/>
              </a:rPr>
            </a:br>
            <a:endParaRPr lang="en-IN" sz="2400" cap="none" dirty="0">
              <a:latin typeface="Times New Roman" panose="02020603050405020304" pitchFamily="18" charset="0"/>
              <a:cs typeface="Times New Roman" panose="02020603050405020304" pitchFamily="18" charset="0"/>
            </a:endParaRPr>
          </a:p>
          <a:p>
            <a:pPr marL="0" indent="0" algn="l">
              <a:buNone/>
            </a:pPr>
            <a:r>
              <a:rPr lang="en-IN" sz="2400" b="0" i="0" cap="none" dirty="0">
                <a:effectLst/>
                <a:latin typeface="Times New Roman" panose="02020603050405020304" pitchFamily="18" charset="0"/>
                <a:cs typeface="Times New Roman" panose="02020603050405020304" pitchFamily="18" charset="0"/>
              </a:rPr>
              <a:t>Favourable outcomes = 5 i.e. (2, 6), (6, 2), (3, 5), (5, 3), (4, 4).</a:t>
            </a:r>
            <a:br>
              <a:rPr lang="en-IN" sz="2400" cap="none" dirty="0">
                <a:latin typeface="Times New Roman" panose="02020603050405020304" pitchFamily="18" charset="0"/>
                <a:cs typeface="Times New Roman" panose="02020603050405020304" pitchFamily="18" charset="0"/>
              </a:rPr>
            </a:br>
            <a:endParaRPr lang="en-IN" sz="2400" cap="none" dirty="0">
              <a:latin typeface="Times New Roman" panose="02020603050405020304" pitchFamily="18" charset="0"/>
              <a:cs typeface="Times New Roman" panose="02020603050405020304" pitchFamily="18" charset="0"/>
            </a:endParaRPr>
          </a:p>
          <a:p>
            <a:pPr marL="0" indent="0" algn="l">
              <a:buNone/>
            </a:pPr>
            <a:r>
              <a:rPr lang="en-IN" sz="2400" b="0" i="0" cap="none" dirty="0">
                <a:effectLst/>
                <a:latin typeface="Times New Roman" panose="02020603050405020304" pitchFamily="18" charset="0"/>
                <a:cs typeface="Times New Roman" panose="02020603050405020304" pitchFamily="18" charset="0"/>
              </a:rPr>
              <a:t>Therefore, probability = 5 / 36</a:t>
            </a:r>
          </a:p>
          <a:p>
            <a:endParaRPr lang="en-IN" cap="none" dirty="0"/>
          </a:p>
          <a:p>
            <a:endParaRPr lang="en-IN" dirty="0"/>
          </a:p>
        </p:txBody>
      </p:sp>
    </p:spTree>
    <p:extLst>
      <p:ext uri="{BB962C8B-B14F-4D97-AF65-F5344CB8AC3E}">
        <p14:creationId xmlns:p14="http://schemas.microsoft.com/office/powerpoint/2010/main" val="1166555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D305D3-A3B6-42D8-B8E1-ADDFA56D59D3}"/>
              </a:ext>
            </a:extLst>
          </p:cNvPr>
          <p:cNvSpPr>
            <a:spLocks noGrp="1"/>
          </p:cNvSpPr>
          <p:nvPr>
            <p:ph idx="1"/>
          </p:nvPr>
        </p:nvSpPr>
        <p:spPr>
          <a:xfrm>
            <a:off x="528320" y="386080"/>
            <a:ext cx="10825480" cy="5790883"/>
          </a:xfrm>
        </p:spPr>
        <p:txBody>
          <a:bodyPr>
            <a:normAutofit/>
          </a:bodyPr>
          <a:lstStyle/>
          <a:p>
            <a:pPr marL="0" indent="0" algn="l">
              <a:buNone/>
            </a:pPr>
            <a:r>
              <a:rPr lang="en-IN" sz="2400" cap="none" dirty="0">
                <a:latin typeface="Times New Roman" panose="02020603050405020304" pitchFamily="18" charset="0"/>
                <a:cs typeface="Times New Roman" panose="02020603050405020304" pitchFamily="18" charset="0"/>
              </a:rPr>
              <a:t>E</a:t>
            </a:r>
            <a:r>
              <a:rPr lang="en-IN" sz="2400" b="0" i="0" cap="none" dirty="0">
                <a:effectLst/>
                <a:latin typeface="Times New Roman" panose="02020603050405020304" pitchFamily="18" charset="0"/>
                <a:cs typeface="Times New Roman" panose="02020603050405020304" pitchFamily="18" charset="0"/>
              </a:rPr>
              <a:t>xample 2: Two cards are drawn in succession from a pack of 52 cards, without replacement. what is the probability, that the first is a queen and the second is a jack of a different suit?</a:t>
            </a:r>
          </a:p>
          <a:p>
            <a:pPr marL="0" indent="0" algn="l">
              <a:buNone/>
            </a:pPr>
            <a:r>
              <a:rPr lang="en-IN" sz="2400" b="0" i="0" dirty="0">
                <a:effectLst/>
                <a:latin typeface="Times New Roman" panose="02020603050405020304" pitchFamily="18" charset="0"/>
                <a:cs typeface="Times New Roman" panose="02020603050405020304" pitchFamily="18" charset="0"/>
              </a:rPr>
              <a:t>A. 1/52	B. 1/13			C. 4/13		D. 1/221</a:t>
            </a:r>
          </a:p>
          <a:p>
            <a:pPr marL="0" indent="0">
              <a:buNone/>
            </a:pPr>
            <a:r>
              <a:rPr lang="en-IN" sz="2400" b="0" i="0" dirty="0">
                <a:effectLst/>
                <a:latin typeface="Times New Roman" panose="02020603050405020304" pitchFamily="18" charset="0"/>
                <a:cs typeface="Times New Roman" panose="02020603050405020304" pitchFamily="18" charset="0"/>
              </a:rPr>
              <a:t> </a:t>
            </a:r>
          </a:p>
          <a:p>
            <a:pPr marL="0" indent="0">
              <a:buNone/>
            </a:pPr>
            <a:r>
              <a:rPr lang="en-IN" sz="2400" b="0" i="0" cap="none" dirty="0">
                <a:effectLst/>
                <a:latin typeface="Times New Roman" panose="02020603050405020304" pitchFamily="18" charset="0"/>
                <a:cs typeface="Times New Roman" panose="02020603050405020304" pitchFamily="18" charset="0"/>
              </a:rPr>
              <a:t>Ans: The probability of first queen = 4 / 52</a:t>
            </a:r>
            <a:br>
              <a:rPr lang="en-IN" sz="2400" cap="none" dirty="0">
                <a:latin typeface="Times New Roman" panose="02020603050405020304" pitchFamily="18" charset="0"/>
                <a:cs typeface="Times New Roman" panose="02020603050405020304" pitchFamily="18" charset="0"/>
              </a:rPr>
            </a:br>
            <a:endParaRPr lang="en-IN" sz="2400" cap="none" dirty="0">
              <a:latin typeface="Times New Roman" panose="02020603050405020304" pitchFamily="18" charset="0"/>
              <a:cs typeface="Times New Roman" panose="02020603050405020304" pitchFamily="18" charset="0"/>
            </a:endParaRPr>
          </a:p>
          <a:p>
            <a:pPr marL="0" indent="0">
              <a:buNone/>
            </a:pPr>
            <a:r>
              <a:rPr lang="en-IN" sz="2400" b="0" i="0" cap="none" dirty="0">
                <a:effectLst/>
                <a:latin typeface="Times New Roman" panose="02020603050405020304" pitchFamily="18" charset="0"/>
                <a:cs typeface="Times New Roman" panose="02020603050405020304" pitchFamily="18" charset="0"/>
              </a:rPr>
              <a:t>The probability of second jack of different suit = 3 / 51</a:t>
            </a:r>
            <a:br>
              <a:rPr lang="en-IN" sz="2400" cap="none" dirty="0">
                <a:latin typeface="Times New Roman" panose="02020603050405020304" pitchFamily="18" charset="0"/>
                <a:cs typeface="Times New Roman" panose="02020603050405020304" pitchFamily="18" charset="0"/>
              </a:rPr>
            </a:br>
            <a:endParaRPr lang="en-IN" sz="2400" cap="none" dirty="0">
              <a:latin typeface="Times New Roman" panose="02020603050405020304" pitchFamily="18" charset="0"/>
              <a:cs typeface="Times New Roman" panose="02020603050405020304" pitchFamily="18" charset="0"/>
            </a:endParaRPr>
          </a:p>
          <a:p>
            <a:pPr marL="0" indent="0">
              <a:buNone/>
            </a:pPr>
            <a:r>
              <a:rPr lang="en-IN" sz="2400" b="0" i="0" cap="none" dirty="0">
                <a:effectLst/>
                <a:latin typeface="Times New Roman" panose="02020603050405020304" pitchFamily="18" charset="0"/>
                <a:cs typeface="Times New Roman" panose="02020603050405020304" pitchFamily="18" charset="0"/>
              </a:rPr>
              <a:t>Probability = (4/52) x (3/51) = (1/13) x (1/17) = (1/221</a:t>
            </a:r>
            <a:r>
              <a:rPr lang="en-IN" sz="2400" b="0" i="0" cap="none" dirty="0">
                <a:solidFill>
                  <a:srgbClr val="666666"/>
                </a:solidFill>
                <a:effectLst/>
                <a:latin typeface="roboto-regular"/>
              </a:rPr>
              <a:t>)</a:t>
            </a:r>
            <a:endParaRPr lang="en-IN" sz="2400" cap="none" dirty="0"/>
          </a:p>
        </p:txBody>
      </p:sp>
      <p:pic>
        <p:nvPicPr>
          <p:cNvPr id="4" name="Picture 3">
            <a:extLst>
              <a:ext uri="{FF2B5EF4-FFF2-40B4-BE49-F238E27FC236}">
                <a16:creationId xmlns:a16="http://schemas.microsoft.com/office/drawing/2014/main" id="{45C53E12-C5D2-4AC4-A8ED-39002A09C4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1709" y="1889760"/>
            <a:ext cx="2851971" cy="1784388"/>
          </a:xfrm>
          <a:prstGeom prst="rect">
            <a:avLst/>
          </a:prstGeom>
        </p:spPr>
      </p:pic>
    </p:spTree>
    <p:extLst>
      <p:ext uri="{BB962C8B-B14F-4D97-AF65-F5344CB8AC3E}">
        <p14:creationId xmlns:p14="http://schemas.microsoft.com/office/powerpoint/2010/main" val="1880484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044388-4735-42BD-A058-834B5400DF33}"/>
              </a:ext>
            </a:extLst>
          </p:cNvPr>
          <p:cNvSpPr>
            <a:spLocks noGrp="1"/>
          </p:cNvSpPr>
          <p:nvPr>
            <p:ph idx="1"/>
          </p:nvPr>
        </p:nvSpPr>
        <p:spPr>
          <a:xfrm>
            <a:off x="762000" y="304800"/>
            <a:ext cx="10591800" cy="5872163"/>
          </a:xfrm>
        </p:spPr>
        <p:txBody>
          <a:bodyPr>
            <a:normAutofit/>
          </a:bodyPr>
          <a:lstStyle/>
          <a:p>
            <a:pPr marL="0" indent="0" algn="l">
              <a:buNone/>
            </a:pPr>
            <a:r>
              <a:rPr lang="en-IN" sz="2400" b="0" i="0" cap="none" dirty="0">
                <a:effectLst/>
                <a:latin typeface="Times New Roman" panose="02020603050405020304" pitchFamily="18" charset="0"/>
                <a:cs typeface="Times New Roman" panose="02020603050405020304" pitchFamily="18" charset="0"/>
              </a:rPr>
              <a:t>Example 3: Determine the probability that a number chosen at random from the digits 1, 2, 3, ……., 10 will be a multiple of 4.</a:t>
            </a:r>
          </a:p>
          <a:p>
            <a:pPr marL="0" indent="0" algn="l">
              <a:buNone/>
            </a:pPr>
            <a:r>
              <a:rPr lang="en-IN" sz="2400" b="0" i="0" dirty="0">
                <a:effectLst/>
                <a:latin typeface="Times New Roman" panose="02020603050405020304" pitchFamily="18" charset="0"/>
                <a:cs typeface="Times New Roman" panose="02020603050405020304" pitchFamily="18" charset="0"/>
              </a:rPr>
              <a:t>A. ¼			B. 1/3			C. 1/5			D. 1/2</a:t>
            </a:r>
          </a:p>
          <a:p>
            <a:pPr marL="0" indent="0">
              <a:buNone/>
            </a:pPr>
            <a:endParaRPr lang="en-IN" sz="2400" b="0" i="0" dirty="0">
              <a:effectLst/>
              <a:latin typeface="Times New Roman" panose="02020603050405020304" pitchFamily="18" charset="0"/>
              <a:cs typeface="Times New Roman" panose="02020603050405020304" pitchFamily="18" charset="0"/>
            </a:endParaRPr>
          </a:p>
          <a:p>
            <a:pPr marL="0" indent="0">
              <a:buNone/>
            </a:pPr>
            <a:r>
              <a:rPr lang="en-IN" sz="2400" b="0" i="0" cap="none" dirty="0">
                <a:effectLst/>
                <a:latin typeface="Times New Roman" panose="02020603050405020304" pitchFamily="18" charset="0"/>
                <a:cs typeface="Times New Roman" panose="02020603050405020304" pitchFamily="18" charset="0"/>
              </a:rPr>
              <a:t>Ans: Total possible outcomes = 10. </a:t>
            </a:r>
          </a:p>
          <a:p>
            <a:pPr marL="0" indent="0">
              <a:buNone/>
            </a:pPr>
            <a:endParaRPr lang="en-IN" sz="2400" b="0" i="0" cap="none" dirty="0">
              <a:effectLst/>
              <a:latin typeface="Times New Roman" panose="02020603050405020304" pitchFamily="18" charset="0"/>
              <a:cs typeface="Times New Roman" panose="02020603050405020304" pitchFamily="18" charset="0"/>
            </a:endParaRPr>
          </a:p>
          <a:p>
            <a:pPr marL="0" indent="0">
              <a:buNone/>
            </a:pPr>
            <a:r>
              <a:rPr lang="en-IN" sz="2400" b="0" i="0" cap="none" dirty="0">
                <a:effectLst/>
                <a:latin typeface="Times New Roman" panose="02020603050405020304" pitchFamily="18" charset="0"/>
                <a:cs typeface="Times New Roman" panose="02020603050405020304" pitchFamily="18" charset="0"/>
              </a:rPr>
              <a:t>Favourable outcomes = 2. (i.e. 4,8).</a:t>
            </a:r>
            <a:br>
              <a:rPr lang="en-IN" sz="2400" cap="none" dirty="0">
                <a:latin typeface="Times New Roman" panose="02020603050405020304" pitchFamily="18" charset="0"/>
                <a:cs typeface="Times New Roman" panose="02020603050405020304" pitchFamily="18" charset="0"/>
              </a:rPr>
            </a:br>
            <a:endParaRPr lang="en-IN" sz="2400" cap="none" dirty="0">
              <a:latin typeface="Times New Roman" panose="02020603050405020304" pitchFamily="18" charset="0"/>
              <a:cs typeface="Times New Roman" panose="02020603050405020304" pitchFamily="18" charset="0"/>
            </a:endParaRPr>
          </a:p>
          <a:p>
            <a:pPr marL="0" indent="0">
              <a:buNone/>
            </a:pPr>
            <a:r>
              <a:rPr lang="en-IN" sz="2400" b="0" i="0" cap="none" dirty="0">
                <a:effectLst/>
                <a:latin typeface="Times New Roman" panose="02020603050405020304" pitchFamily="18" charset="0"/>
                <a:cs typeface="Times New Roman" panose="02020603050405020304" pitchFamily="18" charset="0"/>
              </a:rPr>
              <a:t>Probability = 2 / 10 = 1 / 5</a:t>
            </a:r>
            <a:endParaRPr lang="en-IN" sz="24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2537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5D9A9D-1B79-476E-B7D6-FD4AF121AD61}"/>
              </a:ext>
            </a:extLst>
          </p:cNvPr>
          <p:cNvSpPr>
            <a:spLocks noGrp="1"/>
          </p:cNvSpPr>
          <p:nvPr>
            <p:ph idx="1"/>
          </p:nvPr>
        </p:nvSpPr>
        <p:spPr>
          <a:xfrm>
            <a:off x="640080" y="345440"/>
            <a:ext cx="10713720" cy="5831523"/>
          </a:xfrm>
        </p:spPr>
        <p:txBody>
          <a:bodyPr/>
          <a:lstStyle/>
          <a:p>
            <a:pPr marL="0" indent="0" algn="l">
              <a:buNone/>
            </a:pPr>
            <a:r>
              <a:rPr lang="en-IN" sz="2400" b="0" i="0" cap="none" dirty="0">
                <a:effectLst/>
                <a:latin typeface="Times New Roman" panose="02020603050405020304" pitchFamily="18" charset="0"/>
                <a:cs typeface="Times New Roman" panose="02020603050405020304" pitchFamily="18" charset="0"/>
              </a:rPr>
              <a:t>Example 4:The probability of A’s winning a game of chess against B is 2/3. What is the probability that A will win at least 1 of a total of two games?</a:t>
            </a:r>
          </a:p>
          <a:p>
            <a:pPr marL="0" indent="0" algn="l">
              <a:buNone/>
            </a:pPr>
            <a:r>
              <a:rPr lang="en-IN" sz="2400" b="0" i="0" dirty="0">
                <a:effectLst/>
                <a:latin typeface="Times New Roman" panose="02020603050405020304" pitchFamily="18" charset="0"/>
                <a:cs typeface="Times New Roman" panose="02020603050405020304" pitchFamily="18" charset="0"/>
              </a:rPr>
              <a:t>A. 1/27		B. 19/27		C. 2/27			D. 8/9</a:t>
            </a:r>
          </a:p>
          <a:p>
            <a:endParaRPr lang="en-IN" sz="2400" b="0" i="0" dirty="0">
              <a:effectLst/>
              <a:latin typeface="Times New Roman" panose="02020603050405020304" pitchFamily="18" charset="0"/>
              <a:cs typeface="Times New Roman" panose="02020603050405020304" pitchFamily="18" charset="0"/>
            </a:endParaRPr>
          </a:p>
          <a:p>
            <a:pPr marL="0" indent="0">
              <a:buNone/>
            </a:pPr>
            <a:r>
              <a:rPr lang="en-IN" sz="2400" b="0" i="0" cap="none" dirty="0">
                <a:effectLst/>
                <a:latin typeface="Times New Roman" panose="02020603050405020304" pitchFamily="18" charset="0"/>
                <a:cs typeface="Times New Roman" panose="02020603050405020304" pitchFamily="18" charset="0"/>
              </a:rPr>
              <a:t>Ans:</a:t>
            </a:r>
          </a:p>
          <a:p>
            <a:pPr marL="0" indent="0">
              <a:buNone/>
            </a:pPr>
            <a:r>
              <a:rPr lang="en-IN" sz="2400" b="0" i="0" cap="none" dirty="0">
                <a:effectLst/>
                <a:latin typeface="Times New Roman" panose="02020603050405020304" pitchFamily="18" charset="0"/>
                <a:cs typeface="Times New Roman" panose="02020603050405020304" pitchFamily="18" charset="0"/>
              </a:rPr>
              <a:t>Probability = 1 – (A not winning even one game out of 2)</a:t>
            </a:r>
          </a:p>
          <a:p>
            <a:pPr marL="0" indent="0">
              <a:buNone/>
            </a:pPr>
            <a:r>
              <a:rPr lang="en-IN" sz="2400" b="0" i="0" dirty="0">
                <a:effectLst/>
                <a:latin typeface="Times New Roman" panose="02020603050405020304" pitchFamily="18" charset="0"/>
                <a:cs typeface="Times New Roman" panose="02020603050405020304" pitchFamily="18" charset="0"/>
              </a:rPr>
              <a:t> =1 - (1/3)</a:t>
            </a:r>
            <a:r>
              <a:rPr lang="en-IN" sz="2400" b="0" i="0" baseline="30000" dirty="0">
                <a:effectLst/>
                <a:latin typeface="Times New Roman" panose="02020603050405020304" pitchFamily="18" charset="0"/>
                <a:cs typeface="Times New Roman" panose="02020603050405020304" pitchFamily="18" charset="0"/>
              </a:rPr>
              <a:t>2</a:t>
            </a:r>
          </a:p>
          <a:p>
            <a:pPr marL="0" indent="0">
              <a:buNone/>
            </a:pPr>
            <a:r>
              <a:rPr lang="en-IN" sz="2400" b="0" i="0" dirty="0">
                <a:effectLst/>
                <a:latin typeface="Times New Roman" panose="02020603050405020304" pitchFamily="18" charset="0"/>
                <a:cs typeface="Times New Roman" panose="02020603050405020304" pitchFamily="18" charset="0"/>
              </a:rPr>
              <a:t> = 1 - (1/9)</a:t>
            </a:r>
          </a:p>
          <a:p>
            <a:pPr marL="0" indent="0">
              <a:buNone/>
            </a:pPr>
            <a:r>
              <a:rPr lang="en-IN" sz="2400" b="0" i="0" dirty="0">
                <a:effectLst/>
                <a:latin typeface="Times New Roman" panose="02020603050405020304" pitchFamily="18" charset="0"/>
                <a:cs typeface="Times New Roman" panose="02020603050405020304" pitchFamily="18" charset="0"/>
              </a:rPr>
              <a:t> = (8/9)</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6110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1724F5B-79E8-4833-9A46-9B87A916F030}"/>
                  </a:ext>
                </a:extLst>
              </p:cNvPr>
              <p:cNvSpPr>
                <a:spLocks noGrp="1"/>
              </p:cNvSpPr>
              <p:nvPr>
                <p:ph idx="1"/>
              </p:nvPr>
            </p:nvSpPr>
            <p:spPr>
              <a:xfrm>
                <a:off x="650240" y="416560"/>
                <a:ext cx="10703560" cy="5760403"/>
              </a:xfrm>
            </p:spPr>
            <p:txBody>
              <a:bodyPr>
                <a:normAutofit/>
              </a:bodyPr>
              <a:lstStyle/>
              <a:p>
                <a:pPr marL="0" indent="0">
                  <a:buNone/>
                </a:pPr>
                <a:r>
                  <a:rPr lang="en-IN" sz="2400" b="0" i="0" cap="none" dirty="0">
                    <a:effectLst/>
                    <a:latin typeface="Times New Roman" panose="02020603050405020304" pitchFamily="18" charset="0"/>
                    <a:cs typeface="Times New Roman" panose="02020603050405020304" pitchFamily="18" charset="0"/>
                  </a:rPr>
                  <a:t>Example 5:The probability that A will pass the examination is 1/2 and the probability that B will pass the examination is 1/3.</a:t>
                </a:r>
              </a:p>
              <a:p>
                <a:pPr marL="0" indent="0" algn="l">
                  <a:buNone/>
                </a:pPr>
                <a:r>
                  <a:rPr lang="en-IN" sz="2400" b="0" i="0" cap="none" dirty="0">
                    <a:effectLst/>
                    <a:latin typeface="Times New Roman" panose="02020603050405020304" pitchFamily="18" charset="0"/>
                    <a:cs typeface="Times New Roman" panose="02020603050405020304" pitchFamily="18" charset="0"/>
                  </a:rPr>
                  <a:t>what is the probability that at least one person will pass the examination?</a:t>
                </a:r>
              </a:p>
              <a:p>
                <a:pPr marL="0" indent="0" algn="l">
                  <a:buNone/>
                </a:pPr>
                <a:r>
                  <a:rPr lang="en-IN" sz="2400" b="0" i="0" cap="none" dirty="0">
                    <a:effectLst/>
                    <a:latin typeface="Times New Roman" panose="02020603050405020304" pitchFamily="18" charset="0"/>
                    <a:cs typeface="Times New Roman" panose="02020603050405020304" pitchFamily="18" charset="0"/>
                  </a:rPr>
                  <a:t>A. </a:t>
                </a:r>
                <a:r>
                  <a:rPr lang="en-IN" sz="2400" cap="none" dirty="0">
                    <a:latin typeface="Times New Roman" panose="02020603050405020304" pitchFamily="18" charset="0"/>
                    <a:cs typeface="Times New Roman" panose="02020603050405020304" pitchFamily="18" charset="0"/>
                  </a:rPr>
                  <a:t>1		</a:t>
                </a:r>
                <a:r>
                  <a:rPr lang="en-IN" sz="2400" b="0" i="0" cap="none" dirty="0">
                    <a:effectLst/>
                    <a:latin typeface="Times New Roman" panose="02020603050405020304" pitchFamily="18" charset="0"/>
                    <a:cs typeface="Times New Roman" panose="02020603050405020304" pitchFamily="18" charset="0"/>
                  </a:rPr>
                  <a:t>B. ½  		C. 1/3 		 D. 2/3</a:t>
                </a:r>
              </a:p>
              <a:p>
                <a:pPr marL="0" indent="0" algn="l">
                  <a:buNone/>
                </a:pPr>
                <a:endParaRPr lang="en-IN" sz="2400" b="0" i="0" cap="none" dirty="0">
                  <a:effectLst/>
                  <a:latin typeface="Times New Roman" panose="02020603050405020304" pitchFamily="18" charset="0"/>
                  <a:cs typeface="Times New Roman" panose="02020603050405020304" pitchFamily="18" charset="0"/>
                </a:endParaRPr>
              </a:p>
              <a:p>
                <a:pPr marL="0" indent="0" algn="l">
                  <a:buNone/>
                </a:pPr>
                <a:r>
                  <a:rPr lang="en-IN" sz="2400" b="0" i="0" cap="none" dirty="0">
                    <a:effectLst/>
                    <a:latin typeface="Times New Roman" panose="02020603050405020304" pitchFamily="18" charset="0"/>
                    <a:cs typeface="Times New Roman" panose="02020603050405020304" pitchFamily="18" charset="0"/>
                  </a:rPr>
                  <a:t>Ans: Probability that at least one person, will pass, so the possibilities</a:t>
                </a:r>
                <a:br>
                  <a:rPr lang="en-IN" sz="2400" cap="none" dirty="0">
                    <a:latin typeface="Times New Roman" panose="02020603050405020304" pitchFamily="18" charset="0"/>
                    <a:cs typeface="Times New Roman" panose="02020603050405020304" pitchFamily="18" charset="0"/>
                  </a:rPr>
                </a:br>
                <a:r>
                  <a:rPr lang="en-IN" sz="2400" b="0" i="0" cap="none" dirty="0">
                    <a:effectLst/>
                    <a:latin typeface="Times New Roman" panose="02020603050405020304" pitchFamily="18" charset="0"/>
                    <a:cs typeface="Times New Roman" panose="02020603050405020304" pitchFamily="18" charset="0"/>
                  </a:rPr>
                  <a:t>can be </a:t>
                </a:r>
              </a:p>
              <a:p>
                <a:pPr marL="0" indent="0">
                  <a:buNone/>
                </a:pPr>
                <a:r>
                  <a:rPr lang="en-IN" sz="2400" b="0" i="0" cap="none" dirty="0">
                    <a:effectLst/>
                    <a:latin typeface="Times New Roman" panose="02020603050405020304" pitchFamily="18" charset="0"/>
                    <a:cs typeface="Times New Roman" panose="02020603050405020304" pitchFamily="18" charset="0"/>
                  </a:rPr>
                  <a:t>(A pass and B fails), or (A fails and B pass) or (both A and B pass)</a:t>
                </a:r>
                <a:br>
                  <a:rPr lang="en-IN" sz="2400" cap="none"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a:t>
                </a:r>
                <a:r>
                  <a:rPr lang="en-IN" sz="2400" b="0" i="0" dirty="0">
                    <a:effectLst/>
                    <a:latin typeface="Times New Roman" panose="02020603050405020304" pitchFamily="18" charset="0"/>
                    <a:cs typeface="Times New Roman" panose="02020603050405020304" pitchFamily="18" charset="0"/>
                  </a:rPr>
                  <a:t>(1/2) </a:t>
                </a:r>
                <a14:m>
                  <m:oMath xmlns:m="http://schemas.openxmlformats.org/officeDocument/2006/math">
                    <m:r>
                      <a:rPr lang="en-IN" sz="2400" i="1">
                        <a:latin typeface="Cambria Math" panose="02040503050406030204" pitchFamily="18" charset="0"/>
                        <a:ea typeface="Cambria Math" panose="02040503050406030204" pitchFamily="18" charset="0"/>
                      </a:rPr>
                      <m:t>×</m:t>
                    </m:r>
                  </m:oMath>
                </a14:m>
                <a:r>
                  <a:rPr lang="en-IN" sz="2400" b="0" i="0" dirty="0">
                    <a:effectLst/>
                    <a:latin typeface="Times New Roman" panose="02020603050405020304" pitchFamily="18" charset="0"/>
                    <a:cs typeface="Times New Roman" panose="02020603050405020304" pitchFamily="18" charset="0"/>
                  </a:rPr>
                  <a:t>(2/3) + (1/2) </a:t>
                </a:r>
                <a14:m>
                  <m:oMath xmlns:m="http://schemas.openxmlformats.org/officeDocument/2006/math">
                    <m:r>
                      <a:rPr lang="en-IN" sz="2400" i="1" smtClean="0">
                        <a:latin typeface="Cambria Math" panose="02040503050406030204" pitchFamily="18" charset="0"/>
                        <a:ea typeface="Cambria Math" panose="02040503050406030204" pitchFamily="18" charset="0"/>
                      </a:rPr>
                      <m:t>×</m:t>
                    </m:r>
                  </m:oMath>
                </a14:m>
                <a:r>
                  <a:rPr lang="en-IN" sz="2400" b="0" i="0" dirty="0">
                    <a:effectLst/>
                    <a:latin typeface="Times New Roman" panose="02020603050405020304" pitchFamily="18" charset="0"/>
                    <a:cs typeface="Times New Roman" panose="02020603050405020304" pitchFamily="18" charset="0"/>
                  </a:rPr>
                  <a:t> (1/3) + (1/2) </a:t>
                </a:r>
                <a14:m>
                  <m:oMath xmlns:m="http://schemas.openxmlformats.org/officeDocument/2006/math">
                    <m:r>
                      <a:rPr lang="en-IN" sz="2400" i="1">
                        <a:latin typeface="Cambria Math" panose="02040503050406030204" pitchFamily="18" charset="0"/>
                        <a:ea typeface="Cambria Math" panose="02040503050406030204" pitchFamily="18" charset="0"/>
                      </a:rPr>
                      <m:t>×</m:t>
                    </m:r>
                  </m:oMath>
                </a14:m>
                <a:r>
                  <a:rPr lang="en-IN" sz="2400" b="0" i="0" dirty="0">
                    <a:effectLst/>
                    <a:latin typeface="Times New Roman" panose="02020603050405020304" pitchFamily="18" charset="0"/>
                    <a:cs typeface="Times New Roman" panose="02020603050405020304" pitchFamily="18" charset="0"/>
                  </a:rPr>
                  <a:t>(1/3) </a:t>
                </a:r>
              </a:p>
              <a:p>
                <a:pPr marL="0" indent="0" algn="l">
                  <a:buNone/>
                </a:pPr>
                <a:r>
                  <a:rPr lang="en-IN" sz="2400" b="0" i="0" dirty="0">
                    <a:effectLst/>
                    <a:latin typeface="Times New Roman" panose="02020603050405020304" pitchFamily="18" charset="0"/>
                    <a:cs typeface="Times New Roman" panose="02020603050405020304" pitchFamily="18" charset="0"/>
                  </a:rPr>
                  <a:t>= 2/3</a:t>
                </a:r>
                <a:endParaRPr lang="en-IN" sz="2400" dirty="0">
                  <a:latin typeface="Times New Roman" panose="02020603050405020304" pitchFamily="18"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91724F5B-79E8-4833-9A46-9B87A916F030}"/>
                  </a:ext>
                </a:extLst>
              </p:cNvPr>
              <p:cNvSpPr>
                <a:spLocks noGrp="1" noRot="1" noChangeAspect="1" noMove="1" noResize="1" noEditPoints="1" noAdjustHandles="1" noChangeArrowheads="1" noChangeShapeType="1" noTextEdit="1"/>
              </p:cNvSpPr>
              <p:nvPr>
                <p:ph idx="1"/>
              </p:nvPr>
            </p:nvSpPr>
            <p:spPr>
              <a:xfrm>
                <a:off x="650240" y="416560"/>
                <a:ext cx="10703560" cy="5760403"/>
              </a:xfrm>
              <a:blipFill>
                <a:blip r:embed="rId2"/>
                <a:stretch>
                  <a:fillRect l="-911" t="-212" r="-171"/>
                </a:stretch>
              </a:blipFill>
            </p:spPr>
            <p:txBody>
              <a:bodyPr/>
              <a:lstStyle/>
              <a:p>
                <a:r>
                  <a:rPr lang="en-IN">
                    <a:noFill/>
                  </a:rPr>
                  <a:t> </a:t>
                </a:r>
              </a:p>
            </p:txBody>
          </p:sp>
        </mc:Fallback>
      </mc:AlternateContent>
    </p:spTree>
    <p:extLst>
      <p:ext uri="{BB962C8B-B14F-4D97-AF65-F5344CB8AC3E}">
        <p14:creationId xmlns:p14="http://schemas.microsoft.com/office/powerpoint/2010/main" val="4134648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BAF991-F49C-48AE-A85A-4DB948AC230E}"/>
              </a:ext>
            </a:extLst>
          </p:cNvPr>
          <p:cNvSpPr>
            <a:spLocks noGrp="1"/>
          </p:cNvSpPr>
          <p:nvPr>
            <p:ph idx="1"/>
          </p:nvPr>
        </p:nvSpPr>
        <p:spPr>
          <a:xfrm>
            <a:off x="497840" y="314960"/>
            <a:ext cx="10855960" cy="5862003"/>
          </a:xfrm>
        </p:spPr>
        <p:txBody>
          <a:bodyPr>
            <a:normAutofit lnSpcReduction="10000"/>
          </a:bodyPr>
          <a:lstStyle/>
          <a:p>
            <a:pPr marL="0" indent="0">
              <a:buNone/>
            </a:pPr>
            <a:r>
              <a:rPr lang="en-IN" sz="2400" cap="none" dirty="0">
                <a:latin typeface="Times New Roman" panose="02020603050405020304" pitchFamily="18" charset="0"/>
                <a:cs typeface="Times New Roman" panose="02020603050405020304" pitchFamily="18" charset="0"/>
              </a:rPr>
              <a:t>Example 6: A bag contains 3 white balls and 2 black balls. another bag contains 2 white and 4 black balls. a bag and a ball are picked random. the probability that the ball will be white is:</a:t>
            </a:r>
          </a:p>
          <a:p>
            <a:pPr marL="0" indent="0">
              <a:buNone/>
            </a:pPr>
            <a:r>
              <a:rPr lang="en-IN" sz="2400" dirty="0">
                <a:latin typeface="Times New Roman" panose="02020603050405020304" pitchFamily="18" charset="0"/>
                <a:cs typeface="Times New Roman" panose="02020603050405020304" pitchFamily="18" charset="0"/>
              </a:rPr>
              <a:t>A.7/11	B.7/30		C.5/11 		D.7/15</a:t>
            </a:r>
          </a:p>
          <a:p>
            <a:pPr marL="0" indent="0">
              <a:buNone/>
            </a:pPr>
            <a:r>
              <a:rPr lang="en-IN" sz="2400" cap="none" dirty="0">
                <a:latin typeface="Times New Roman" panose="02020603050405020304" pitchFamily="18" charset="0"/>
                <a:cs typeface="Times New Roman" panose="02020603050405020304" pitchFamily="18" charset="0"/>
              </a:rPr>
              <a:t>Ans: The probability of selecting one bag =1/2</a:t>
            </a:r>
          </a:p>
          <a:p>
            <a:pPr marL="0" indent="0">
              <a:buNone/>
            </a:pPr>
            <a:r>
              <a:rPr lang="en-IN" sz="2400" cap="none" dirty="0">
                <a:latin typeface="Times New Roman" panose="02020603050405020304" pitchFamily="18" charset="0"/>
                <a:cs typeface="Times New Roman" panose="02020603050405020304" pitchFamily="18" charset="0"/>
              </a:rPr>
              <a:t>now, probability of getting a white ball from bag A:</a:t>
            </a:r>
          </a:p>
          <a:p>
            <a:pPr marL="0" indent="0">
              <a:buNone/>
            </a:pPr>
            <a:r>
              <a:rPr lang="en-IN" sz="2400" cap="none" dirty="0">
                <a:latin typeface="Times New Roman" panose="02020603050405020304" pitchFamily="18" charset="0"/>
                <a:cs typeface="Times New Roman" panose="02020603050405020304" pitchFamily="18" charset="0"/>
              </a:rPr>
              <a:t>=1/2×3/5=3/10</a:t>
            </a:r>
          </a:p>
          <a:p>
            <a:pPr marL="0" indent="0">
              <a:buNone/>
            </a:pPr>
            <a:r>
              <a:rPr lang="en-IN" sz="2400" cap="none" dirty="0">
                <a:latin typeface="Times New Roman" panose="02020603050405020304" pitchFamily="18" charset="0"/>
                <a:cs typeface="Times New Roman" panose="02020603050405020304" pitchFamily="18" charset="0"/>
              </a:rPr>
              <a:t>and probability of getting a white ball from bag B:</a:t>
            </a:r>
          </a:p>
          <a:p>
            <a:pPr marL="0" indent="0">
              <a:buNone/>
            </a:pPr>
            <a:r>
              <a:rPr lang="en-IN" sz="2400" cap="none" dirty="0">
                <a:latin typeface="Times New Roman" panose="02020603050405020304" pitchFamily="18" charset="0"/>
                <a:cs typeface="Times New Roman" panose="02020603050405020304" pitchFamily="18" charset="0"/>
              </a:rPr>
              <a:t>=1/2×2/6=1/6</a:t>
            </a:r>
          </a:p>
          <a:p>
            <a:pPr marL="0" indent="0">
              <a:buNone/>
            </a:pPr>
            <a:r>
              <a:rPr lang="en-IN" sz="2400" cap="none" dirty="0">
                <a:latin typeface="Times New Roman" panose="02020603050405020304" pitchFamily="18" charset="0"/>
                <a:cs typeface="Times New Roman" panose="02020603050405020304" pitchFamily="18" charset="0"/>
              </a:rPr>
              <a:t>hence, probability that white ball is drawn either first or second bag:</a:t>
            </a:r>
          </a:p>
          <a:p>
            <a:pPr marL="0" indent="0">
              <a:buNone/>
            </a:pPr>
            <a:r>
              <a:rPr lang="en-IN" sz="2400" cap="none" dirty="0">
                <a:latin typeface="Times New Roman" panose="02020603050405020304" pitchFamily="18" charset="0"/>
                <a:cs typeface="Times New Roman" panose="02020603050405020304" pitchFamily="18" charset="0"/>
              </a:rPr>
              <a:t>=3/10+1/6=7/15</a:t>
            </a:r>
          </a:p>
          <a:p>
            <a:pPr marL="0" indent="0">
              <a:buNone/>
            </a:pPr>
            <a:endParaRPr lang="en-IN" dirty="0"/>
          </a:p>
        </p:txBody>
      </p:sp>
    </p:spTree>
    <p:extLst>
      <p:ext uri="{BB962C8B-B14F-4D97-AF65-F5344CB8AC3E}">
        <p14:creationId xmlns:p14="http://schemas.microsoft.com/office/powerpoint/2010/main" val="3444388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B22CC6-F7D1-4038-AF42-D619767ED805}"/>
              </a:ext>
            </a:extLst>
          </p:cNvPr>
          <p:cNvSpPr>
            <a:spLocks noGrp="1"/>
          </p:cNvSpPr>
          <p:nvPr>
            <p:ph idx="1"/>
          </p:nvPr>
        </p:nvSpPr>
        <p:spPr>
          <a:xfrm>
            <a:off x="619760" y="406400"/>
            <a:ext cx="10734040" cy="5770563"/>
          </a:xfrm>
        </p:spPr>
        <p:txBody>
          <a:bodyPr>
            <a:normAutofit fontScale="92500" lnSpcReduction="20000"/>
          </a:bodyPr>
          <a:lstStyle/>
          <a:p>
            <a:pPr marL="0" indent="0">
              <a:buNone/>
            </a:pPr>
            <a:r>
              <a:rPr lang="en-IN" sz="2600" cap="none" dirty="0">
                <a:latin typeface="Times New Roman" panose="02020603050405020304" pitchFamily="18" charset="0"/>
                <a:cs typeface="Times New Roman" panose="02020603050405020304" pitchFamily="18" charset="0"/>
              </a:rPr>
              <a:t>Example 7:I forgot the last digit of a 7-digit telephone number. if I randomly dial the final 3 digits after correctly dialling the first four, then what is the chance of dialling the correct number?</a:t>
            </a:r>
          </a:p>
          <a:p>
            <a:pPr marL="0" indent="0">
              <a:buNone/>
            </a:pPr>
            <a:r>
              <a:rPr lang="en-IN" sz="2600" dirty="0">
                <a:latin typeface="Times New Roman" panose="02020603050405020304" pitchFamily="18" charset="0"/>
                <a:cs typeface="Times New Roman" panose="02020603050405020304" pitchFamily="18" charset="0"/>
              </a:rPr>
              <a:t>A.1/1001		B.1/1000		C.1/999		D.1/990</a:t>
            </a:r>
          </a:p>
          <a:p>
            <a:endParaRPr lang="en-IN" sz="2600" dirty="0">
              <a:latin typeface="Times New Roman" panose="02020603050405020304" pitchFamily="18" charset="0"/>
              <a:cs typeface="Times New Roman" panose="02020603050405020304" pitchFamily="18" charset="0"/>
            </a:endParaRPr>
          </a:p>
          <a:p>
            <a:pPr marL="0" indent="0">
              <a:buNone/>
            </a:pPr>
            <a:r>
              <a:rPr lang="en-IN" sz="2600" cap="none" dirty="0">
                <a:latin typeface="Times New Roman" panose="02020603050405020304" pitchFamily="18" charset="0"/>
                <a:cs typeface="Times New Roman" panose="02020603050405020304" pitchFamily="18" charset="0"/>
              </a:rPr>
              <a:t>Ans: It is given that last three digits are randomly dialled, then each of the digit can be selected out of 10 digits in 10 ways.</a:t>
            </a:r>
          </a:p>
          <a:p>
            <a:endParaRPr lang="en-IN" sz="2600" cap="none" dirty="0">
              <a:latin typeface="Times New Roman" panose="02020603050405020304" pitchFamily="18" charset="0"/>
              <a:cs typeface="Times New Roman" panose="02020603050405020304" pitchFamily="18" charset="0"/>
            </a:endParaRPr>
          </a:p>
          <a:p>
            <a:pPr marL="0" indent="0">
              <a:buNone/>
            </a:pPr>
            <a:r>
              <a:rPr lang="en-IN" sz="2600" cap="none" dirty="0">
                <a:latin typeface="Times New Roman" panose="02020603050405020304" pitchFamily="18" charset="0"/>
                <a:cs typeface="Times New Roman" panose="02020603050405020304" pitchFamily="18" charset="0"/>
              </a:rPr>
              <a:t>hence required probability</a:t>
            </a:r>
          </a:p>
          <a:p>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=(1/10)3</a:t>
            </a:r>
          </a:p>
          <a:p>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=1/1000</a:t>
            </a:r>
          </a:p>
        </p:txBody>
      </p:sp>
    </p:spTree>
    <p:extLst>
      <p:ext uri="{BB962C8B-B14F-4D97-AF65-F5344CB8AC3E}">
        <p14:creationId xmlns:p14="http://schemas.microsoft.com/office/powerpoint/2010/main" val="2652316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9F0531-DAF5-4C7A-95CE-AD5BA20A794A}"/>
              </a:ext>
            </a:extLst>
          </p:cNvPr>
          <p:cNvSpPr>
            <a:spLocks noGrp="1"/>
          </p:cNvSpPr>
          <p:nvPr>
            <p:ph idx="1"/>
          </p:nvPr>
        </p:nvSpPr>
        <p:spPr>
          <a:xfrm>
            <a:off x="779780" y="203200"/>
            <a:ext cx="10632440" cy="5760403"/>
          </a:xfrm>
        </p:spPr>
        <p:txBody>
          <a:bodyPr>
            <a:normAutofit fontScale="92500" lnSpcReduction="10000"/>
          </a:bodyPr>
          <a:lstStyle/>
          <a:p>
            <a:pPr marL="0" indent="0">
              <a:buNone/>
            </a:pPr>
            <a:r>
              <a:rPr lang="en-IN" sz="2400" cap="none" dirty="0">
                <a:latin typeface="Times New Roman" panose="02020603050405020304" pitchFamily="18" charset="0"/>
                <a:cs typeface="Times New Roman" panose="02020603050405020304" pitchFamily="18" charset="0"/>
              </a:rPr>
              <a:t>Example 8:Two squares are chosen at random on a chessboard. what is the probability that they have a side in common?</a:t>
            </a:r>
          </a:p>
          <a:p>
            <a:pPr marL="0" indent="0">
              <a:buNone/>
            </a:pPr>
            <a:r>
              <a:rPr lang="en-IN" sz="2400" dirty="0">
                <a:latin typeface="Times New Roman" panose="02020603050405020304" pitchFamily="18" charset="0"/>
                <a:cs typeface="Times New Roman" panose="02020603050405020304" pitchFamily="18" charset="0"/>
              </a:rPr>
              <a:t>A.1/18				B.64/4032		C.63/64		D.1/9</a:t>
            </a:r>
          </a:p>
          <a:p>
            <a:pPr marL="0" indent="0">
              <a:buNone/>
            </a:pPr>
            <a:r>
              <a:rPr lang="en-IN" sz="2400" cap="none" dirty="0">
                <a:latin typeface="Times New Roman" panose="02020603050405020304" pitchFamily="18" charset="0"/>
                <a:cs typeface="Times New Roman" panose="02020603050405020304" pitchFamily="18" charset="0"/>
              </a:rPr>
              <a:t>Ans: Sample space will be total ways of selecting 2 squares (order doesn't matter) out of available 64 squares</a:t>
            </a:r>
            <a:r>
              <a:rPr lang="en-IN" sz="2400" dirty="0">
                <a:latin typeface="Times New Roman" panose="02020603050405020304" pitchFamily="18" charset="0"/>
                <a:cs typeface="Times New Roman" panose="02020603050405020304" pitchFamily="18" charset="0"/>
              </a:rPr>
              <a:t>.</a:t>
            </a:r>
          </a:p>
          <a:p>
            <a:pPr marL="0" indent="0">
              <a:buNone/>
            </a:pPr>
            <a:r>
              <a:rPr lang="en-IN" sz="2400" cap="none" dirty="0">
                <a:latin typeface="Times New Roman" panose="02020603050405020304" pitchFamily="18" charset="0"/>
                <a:cs typeface="Times New Roman" panose="02020603050405020304" pitchFamily="18" charset="0"/>
              </a:rPr>
              <a:t>so sample space</a:t>
            </a:r>
            <a:r>
              <a:rPr lang="en-IN" sz="2400" dirty="0">
                <a:latin typeface="Times New Roman" panose="02020603050405020304" pitchFamily="18" charset="0"/>
                <a:cs typeface="Times New Roman" panose="02020603050405020304" pitchFamily="18" charset="0"/>
              </a:rPr>
              <a:t>=64C2</a:t>
            </a:r>
          </a:p>
          <a:p>
            <a:pPr marL="0" indent="0">
              <a:buNone/>
            </a:pPr>
            <a:r>
              <a:rPr lang="en-IN" sz="2400" cap="none" dirty="0">
                <a:latin typeface="Times New Roman" panose="02020603050405020304" pitchFamily="18" charset="0"/>
                <a:cs typeface="Times New Roman" panose="02020603050405020304" pitchFamily="18" charset="0"/>
              </a:rPr>
              <a:t>now there are 7 unique adjacent square sets in each row and each column.</a:t>
            </a:r>
          </a:p>
          <a:p>
            <a:pPr marL="0" indent="0">
              <a:buNone/>
            </a:pPr>
            <a:r>
              <a:rPr lang="en-IN" sz="2400" cap="none" dirty="0">
                <a:latin typeface="Times New Roman" panose="02020603050405020304" pitchFamily="18" charset="0"/>
                <a:cs typeface="Times New Roman" panose="02020603050405020304" pitchFamily="18" charset="0"/>
              </a:rPr>
              <a:t>i.e. favourable cases will be 7×(8 rows + 8 columns) = 112.</a:t>
            </a:r>
          </a:p>
          <a:p>
            <a:pPr marL="0" indent="0">
              <a:buNone/>
            </a:pPr>
            <a:r>
              <a:rPr lang="en-IN" sz="2400" cap="none" dirty="0">
                <a:latin typeface="Times New Roman" panose="02020603050405020304" pitchFamily="18" charset="0"/>
                <a:cs typeface="Times New Roman" panose="02020603050405020304" pitchFamily="18" charset="0"/>
              </a:rPr>
              <a:t>hence required probability</a:t>
            </a:r>
          </a:p>
          <a:p>
            <a:pPr marL="0" indent="0">
              <a:buNone/>
            </a:pPr>
            <a:r>
              <a:rPr lang="en-IN" sz="2400" cap="none" dirty="0">
                <a:latin typeface="Times New Roman" panose="02020603050405020304" pitchFamily="18" charset="0"/>
                <a:cs typeface="Times New Roman" panose="02020603050405020304" pitchFamily="18" charset="0"/>
              </a:rPr>
              <a:t>=(favourable cases/sample space)</a:t>
            </a:r>
          </a:p>
          <a:p>
            <a:pPr marL="0" indent="0">
              <a:buNone/>
            </a:pPr>
            <a:r>
              <a:rPr lang="en-IN" dirty="0">
                <a:latin typeface="Times New Roman" panose="02020603050405020304" pitchFamily="18" charset="0"/>
                <a:cs typeface="Times New Roman" panose="02020603050405020304" pitchFamily="18" charset="0"/>
              </a:rPr>
              <a:t>=112/64C2</a:t>
            </a:r>
          </a:p>
          <a:p>
            <a:pPr marL="0" indent="0">
              <a:buNone/>
            </a:pPr>
            <a:r>
              <a:rPr lang="en-IN" dirty="0">
                <a:latin typeface="Times New Roman" panose="02020603050405020304" pitchFamily="18" charset="0"/>
                <a:cs typeface="Times New Roman" panose="02020603050405020304" pitchFamily="18" charset="0"/>
              </a:rPr>
              <a:t>=1/18</a:t>
            </a:r>
          </a:p>
          <a:p>
            <a:endParaRPr lang="en-IN" dirty="0"/>
          </a:p>
        </p:txBody>
      </p:sp>
      <p:pic>
        <p:nvPicPr>
          <p:cNvPr id="4" name="Picture 3">
            <a:extLst>
              <a:ext uri="{FF2B5EF4-FFF2-40B4-BE49-F238E27FC236}">
                <a16:creationId xmlns:a16="http://schemas.microsoft.com/office/drawing/2014/main" id="{E34B049D-A99E-43AC-9C21-7956DCC37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5817" y="2050979"/>
            <a:ext cx="1282766" cy="1378021"/>
          </a:xfrm>
          <a:prstGeom prst="rect">
            <a:avLst/>
          </a:prstGeom>
        </p:spPr>
      </p:pic>
    </p:spTree>
    <p:extLst>
      <p:ext uri="{BB962C8B-B14F-4D97-AF65-F5344CB8AC3E}">
        <p14:creationId xmlns:p14="http://schemas.microsoft.com/office/powerpoint/2010/main" val="713703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459CC-8010-4BFB-A84F-E7BDB49CE832}"/>
              </a:ext>
            </a:extLst>
          </p:cNvPr>
          <p:cNvSpPr>
            <a:spLocks noGrp="1"/>
          </p:cNvSpPr>
          <p:nvPr>
            <p:ph type="title"/>
          </p:nvPr>
        </p:nvSpPr>
        <p:spPr>
          <a:xfrm>
            <a:off x="1178560" y="618517"/>
            <a:ext cx="10099666" cy="367003"/>
          </a:xfrm>
        </p:spPr>
        <p:txBody>
          <a:bodyPr>
            <a:normAutofit fontScale="90000"/>
          </a:bodyPr>
          <a:lstStyle/>
          <a:p>
            <a:r>
              <a:rPr lang="en-US" sz="2800" dirty="0">
                <a:latin typeface="Times New Roman" panose="02020603050405020304" pitchFamily="18" charset="0"/>
                <a:cs typeface="Times New Roman" panose="02020603050405020304" pitchFamily="18" charset="0"/>
              </a:rPr>
              <a:t>Conditional Probability</a:t>
            </a:r>
            <a:endParaRPr lang="en-IN" sz="28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Rectangle 1">
                <a:extLst>
                  <a:ext uri="{FF2B5EF4-FFF2-40B4-BE49-F238E27FC236}">
                    <a16:creationId xmlns:a16="http://schemas.microsoft.com/office/drawing/2014/main" id="{ABAF4279-D3DE-4A57-8B6A-32EF1CA2088F}"/>
                  </a:ext>
                </a:extLst>
              </p:cNvPr>
              <p:cNvSpPr>
                <a:spLocks noGrp="1" noChangeArrowheads="1"/>
              </p:cNvSpPr>
              <p:nvPr>
                <p:ph sz="quarter" idx="13"/>
              </p:nvPr>
            </p:nvSpPr>
            <p:spPr bwMode="auto">
              <a:xfrm>
                <a:off x="711200" y="1432560"/>
                <a:ext cx="10363200" cy="6731312"/>
              </a:xfrm>
              <a:prstGeom prst="rect">
                <a:avLst/>
              </a:prstGeom>
              <a:solidFill>
                <a:srgbClr val="F6F4F2"/>
              </a:solidFill>
              <a:ln>
                <a:noFill/>
              </a:ln>
              <a:effectLst/>
              <a:extLs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cap="none" dirty="0">
                    <a:solidFill>
                      <a:srgbClr val="333333"/>
                    </a:solidFill>
                    <a:latin typeface="Times New Roman" panose="02020603050405020304" pitchFamily="18" charset="0"/>
                    <a:cs typeface="Times New Roman" panose="02020603050405020304" pitchFamily="18" charset="0"/>
                  </a:rPr>
                  <a:t>I</a:t>
                </a:r>
                <a:r>
                  <a:rPr kumimoji="0" lang="en-US" altLang="en-US" sz="2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f A and B are two events in a sample is defined as</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lvl="0" indent="0">
                  <a:lnSpc>
                    <a:spcPct val="100000"/>
                  </a:lnSpc>
                  <a:buClrTx/>
                  <a:buNone/>
                </a:pPr>
                <a:r>
                  <a:rPr kumimoji="0" lang="en-US" altLang="en-US" sz="2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P(A|B)=</a:t>
                </a:r>
                <a14:m>
                  <m:oMath xmlns:m="http://schemas.openxmlformats.org/officeDocument/2006/math">
                    <m:f>
                      <m:fPr>
                        <m:ctrlPr>
                          <a:rPr kumimoji="0" lang="en-US" altLang="en-US" sz="2400" b="0" i="1" u="none" strike="noStrike" cap="none" normalizeH="0" baseline="0" smtClean="0">
                            <a:ln>
                              <a:noFill/>
                            </a:ln>
                            <a:solidFill>
                              <a:srgbClr val="333333"/>
                            </a:solidFill>
                            <a:effectLst/>
                            <a:latin typeface="Cambria Math" panose="02040503050406030204" pitchFamily="18" charset="0"/>
                            <a:cs typeface="Times New Roman" panose="02020603050405020304" pitchFamily="18" charset="0"/>
                          </a:rPr>
                        </m:ctrlPr>
                      </m:fPr>
                      <m:num>
                        <m:r>
                          <m:rPr>
                            <m:nor/>
                          </m:rPr>
                          <a:rPr lang="en-US" altLang="en-US" sz="2400" cap="none" dirty="0">
                            <a:solidFill>
                              <a:srgbClr val="333333"/>
                            </a:solidFill>
                            <a:latin typeface="Times New Roman" panose="02020603050405020304" pitchFamily="18" charset="0"/>
                            <a:cs typeface="Times New Roman" panose="02020603050405020304" pitchFamily="18" charset="0"/>
                          </a:rPr>
                          <m:t>P</m:t>
                        </m:r>
                        <m:r>
                          <m:rPr>
                            <m:nor/>
                          </m:rPr>
                          <a:rPr lang="en-US" altLang="en-US" sz="2400" cap="none" dirty="0">
                            <a:solidFill>
                              <a:srgbClr val="333333"/>
                            </a:solidFill>
                            <a:latin typeface="Times New Roman" panose="02020603050405020304" pitchFamily="18" charset="0"/>
                            <a:cs typeface="Times New Roman" panose="02020603050405020304" pitchFamily="18" charset="0"/>
                          </a:rPr>
                          <m:t>(</m:t>
                        </m:r>
                        <m:r>
                          <m:rPr>
                            <m:nor/>
                          </m:rPr>
                          <a:rPr lang="en-US" altLang="en-US" sz="2400" cap="none" dirty="0">
                            <a:solidFill>
                              <a:srgbClr val="333333"/>
                            </a:solidFill>
                            <a:latin typeface="Times New Roman" panose="02020603050405020304" pitchFamily="18" charset="0"/>
                            <a:cs typeface="Times New Roman" panose="02020603050405020304" pitchFamily="18" charset="0"/>
                          </a:rPr>
                          <m:t>A</m:t>
                        </m:r>
                        <m:r>
                          <m:rPr>
                            <m:nor/>
                          </m:rPr>
                          <a:rPr lang="en-US" altLang="en-US" sz="2400" cap="none" dirty="0">
                            <a:solidFill>
                              <a:srgbClr val="333333"/>
                            </a:solidFill>
                            <a:latin typeface="Times New Roman" panose="02020603050405020304" pitchFamily="18" charset="0"/>
                            <a:cs typeface="Times New Roman" panose="02020603050405020304" pitchFamily="18" charset="0"/>
                          </a:rPr>
                          <m:t>∩</m:t>
                        </m:r>
                        <m:r>
                          <m:rPr>
                            <m:nor/>
                          </m:rPr>
                          <a:rPr lang="en-US" altLang="en-US" sz="2400" cap="none" dirty="0">
                            <a:solidFill>
                              <a:srgbClr val="333333"/>
                            </a:solidFill>
                            <a:latin typeface="Times New Roman" panose="02020603050405020304" pitchFamily="18" charset="0"/>
                            <a:cs typeface="Times New Roman" panose="02020603050405020304" pitchFamily="18" charset="0"/>
                          </a:rPr>
                          <m:t>B</m:t>
                        </m:r>
                        <m:r>
                          <m:rPr>
                            <m:nor/>
                          </m:rPr>
                          <a:rPr lang="en-US" altLang="en-US" sz="2400" cap="none" dirty="0">
                            <a:solidFill>
                              <a:srgbClr val="333333"/>
                            </a:solidFill>
                            <a:latin typeface="Times New Roman" panose="02020603050405020304" pitchFamily="18" charset="0"/>
                            <a:cs typeface="Times New Roman" panose="02020603050405020304" pitchFamily="18" charset="0"/>
                          </a:rPr>
                          <m:t>)</m:t>
                        </m:r>
                      </m:num>
                      <m:den>
                        <m:r>
                          <m:rPr>
                            <m:nor/>
                          </m:rPr>
                          <a:rPr lang="en-US" altLang="en-US" sz="2400" cap="none" dirty="0">
                            <a:solidFill>
                              <a:srgbClr val="333333"/>
                            </a:solidFill>
                            <a:latin typeface="Times New Roman" panose="02020603050405020304" pitchFamily="18" charset="0"/>
                            <a:cs typeface="Times New Roman" panose="02020603050405020304" pitchFamily="18" charset="0"/>
                          </a:rPr>
                          <m:t>P</m:t>
                        </m:r>
                        <m:r>
                          <m:rPr>
                            <m:nor/>
                          </m:rPr>
                          <a:rPr lang="en-US" altLang="en-US" sz="2400" cap="none" dirty="0">
                            <a:solidFill>
                              <a:srgbClr val="333333"/>
                            </a:solidFill>
                            <a:latin typeface="Times New Roman" panose="02020603050405020304" pitchFamily="18" charset="0"/>
                            <a:cs typeface="Times New Roman" panose="02020603050405020304" pitchFamily="18" charset="0"/>
                          </a:rPr>
                          <m:t>(</m:t>
                        </m:r>
                        <m:r>
                          <m:rPr>
                            <m:nor/>
                          </m:rPr>
                          <a:rPr lang="en-US" altLang="en-US" sz="2400" cap="none" dirty="0">
                            <a:solidFill>
                              <a:srgbClr val="333333"/>
                            </a:solidFill>
                            <a:latin typeface="Times New Roman" panose="02020603050405020304" pitchFamily="18" charset="0"/>
                            <a:cs typeface="Times New Roman" panose="02020603050405020304" pitchFamily="18" charset="0"/>
                          </a:rPr>
                          <m:t>B</m:t>
                        </m:r>
                        <m:r>
                          <m:rPr>
                            <m:nor/>
                          </m:rPr>
                          <a:rPr lang="en-US" altLang="en-US" sz="2400" cap="none" dirty="0">
                            <a:solidFill>
                              <a:srgbClr val="333333"/>
                            </a:solidFill>
                            <a:latin typeface="Times New Roman" panose="02020603050405020304" pitchFamily="18" charset="0"/>
                            <a:cs typeface="Times New Roman" panose="02020603050405020304" pitchFamily="18" charset="0"/>
                          </a:rPr>
                          <m:t>)</m:t>
                        </m:r>
                      </m:den>
                    </m:f>
                  </m:oMath>
                </a14:m>
                <a:r>
                  <a:rPr kumimoji="0" lang="en-US" altLang="en-US" sz="2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when P(B)&gt;0.</a:t>
                </a:r>
              </a:p>
              <a:p>
                <a:pPr marL="0" lvl="0" indent="0">
                  <a:lnSpc>
                    <a:spcPct val="100000"/>
                  </a:lnSpc>
                  <a:buClrTx/>
                  <a:buNone/>
                </a:pPr>
                <a:endParaRPr lang="en-US" altLang="en-US" sz="2400" cap="none" dirty="0">
                  <a:solidFill>
                    <a:srgbClr val="333333"/>
                  </a:solidFill>
                  <a:latin typeface="Times New Roman" panose="02020603050405020304" pitchFamily="18" charset="0"/>
                  <a:cs typeface="Times New Roman" panose="02020603050405020304" pitchFamily="18" charset="0"/>
                </a:endParaRPr>
              </a:p>
              <a:p>
                <a:pPr marL="0" indent="0">
                  <a:buNone/>
                </a:pPr>
                <a:r>
                  <a:rPr lang="en-IN" sz="2400" cap="none" dirty="0">
                    <a:latin typeface="Times New Roman" panose="02020603050405020304" pitchFamily="18" charset="0"/>
                    <a:cs typeface="Times New Roman" panose="02020603050405020304" pitchFamily="18" charset="0"/>
                  </a:rPr>
                  <a:t>Total probability theorem</a:t>
                </a:r>
              </a:p>
              <a:p>
                <a:pPr marL="0" indent="0">
                  <a:buNone/>
                </a:pPr>
                <a:r>
                  <a:rPr lang="en-IN" sz="2400" cap="none" dirty="0">
                    <a:latin typeface="Times New Roman" panose="02020603050405020304" pitchFamily="18" charset="0"/>
                    <a:cs typeface="Times New Roman" panose="02020603050405020304" pitchFamily="18" charset="0"/>
                  </a:rPr>
                  <a:t>Given n mutually exclusive events a1, a2, …</a:t>
                </a:r>
                <a:r>
                  <a:rPr lang="en-IN" sz="2400" cap="none" dirty="0" err="1">
                    <a:latin typeface="Times New Roman" panose="02020603050405020304" pitchFamily="18" charset="0"/>
                    <a:cs typeface="Times New Roman" panose="02020603050405020304" pitchFamily="18" charset="0"/>
                  </a:rPr>
                  <a:t>ak</a:t>
                </a:r>
                <a:r>
                  <a:rPr lang="en-IN" sz="2400" cap="none" dirty="0">
                    <a:latin typeface="Times New Roman" panose="02020603050405020304" pitchFamily="18" charset="0"/>
                    <a:cs typeface="Times New Roman" panose="02020603050405020304" pitchFamily="18" charset="0"/>
                  </a:rPr>
                  <a:t> such that their probabilities sum is unity </a:t>
                </a:r>
              </a:p>
              <a:p>
                <a:pPr marL="0" indent="0">
                  <a:buNone/>
                </a:pPr>
                <a:r>
                  <a:rPr lang="en-IN" sz="2400" cap="none" dirty="0">
                    <a:latin typeface="Times New Roman" panose="02020603050405020304" pitchFamily="18" charset="0"/>
                    <a:cs typeface="Times New Roman" panose="02020603050405020304" pitchFamily="18" charset="0"/>
                  </a:rPr>
                  <a:t>P(b)= P(b/a1). P(a1) + P(b/a2). P(a2) +……. P(b/</a:t>
                </a:r>
                <a:r>
                  <a:rPr lang="en-IN" sz="2400" cap="none" dirty="0" err="1">
                    <a:latin typeface="Times New Roman" panose="02020603050405020304" pitchFamily="18" charset="0"/>
                    <a:cs typeface="Times New Roman" panose="02020603050405020304" pitchFamily="18" charset="0"/>
                  </a:rPr>
                  <a:t>ak</a:t>
                </a:r>
                <a:r>
                  <a:rPr lang="en-IN" sz="2400" cap="none" dirty="0">
                    <a:latin typeface="Times New Roman" panose="02020603050405020304" pitchFamily="18" charset="0"/>
                    <a:cs typeface="Times New Roman" panose="02020603050405020304" pitchFamily="18" charset="0"/>
                  </a:rPr>
                  <a:t>).p(</a:t>
                </a:r>
                <a:r>
                  <a:rPr lang="en-IN" sz="2400" cap="none" dirty="0" err="1">
                    <a:latin typeface="Times New Roman" panose="02020603050405020304" pitchFamily="18" charset="0"/>
                    <a:cs typeface="Times New Roman" panose="02020603050405020304" pitchFamily="18" charset="0"/>
                  </a:rPr>
                  <a:t>ak</a:t>
                </a:r>
                <a:r>
                  <a:rPr lang="en-IN" sz="2400" cap="none" dirty="0">
                    <a:latin typeface="Times New Roman" panose="02020603050405020304" pitchFamily="18" charset="0"/>
                    <a:cs typeface="Times New Roman" panose="02020603050405020304" pitchFamily="18" charset="0"/>
                  </a:rPr>
                  <a:t>) </a:t>
                </a:r>
              </a:p>
              <a:p>
                <a:pPr marL="0" lvl="0" indent="0">
                  <a:lnSpc>
                    <a:spcPct val="100000"/>
                  </a:lnSpc>
                  <a:buClrTx/>
                  <a:buNone/>
                </a:pPr>
                <a:endParaRPr lang="en-US" altLang="en-US" sz="2800" cap="none" dirty="0">
                  <a:solidFill>
                    <a:srgbClr val="333333"/>
                  </a:solidFill>
                  <a:latin typeface="Times New Roman" panose="02020603050405020304" pitchFamily="18" charset="0"/>
                  <a:cs typeface="Times New Roman" panose="02020603050405020304" pitchFamily="18" charset="0"/>
                </a:endParaRPr>
              </a:p>
              <a:p>
                <a:pPr marL="0" lvl="0" indent="0">
                  <a:lnSpc>
                    <a:spcPct val="100000"/>
                  </a:lnSpc>
                  <a:buClrTx/>
                  <a:buNone/>
                </a:pPr>
                <a:r>
                  <a:rPr lang="en-US" altLang="en-US" sz="2800" cap="none" dirty="0">
                    <a:solidFill>
                      <a:srgbClr val="333333"/>
                    </a:solidFill>
                    <a:latin typeface="Times New Roman" panose="02020603050405020304" pitchFamily="18" charset="0"/>
                    <a:cs typeface="Times New Roman" panose="02020603050405020304" pitchFamily="18" charset="0"/>
                  </a:rPr>
                  <a:t>Bayes Theorem</a:t>
                </a:r>
              </a:p>
              <a:p>
                <a:pPr marL="0" indent="0">
                  <a:buNone/>
                </a:pPr>
                <a:r>
                  <a:rPr lang="en-US" altLang="en-US" sz="2400" cap="none" dirty="0">
                    <a:solidFill>
                      <a:srgbClr val="333333"/>
                    </a:solidFill>
                    <a:latin typeface="Times New Roman" panose="02020603050405020304" pitchFamily="18" charset="0"/>
                    <a:cs typeface="Times New Roman" panose="02020603050405020304" pitchFamily="18" charset="0"/>
                  </a:rPr>
                  <a:t>P(A|B)</a:t>
                </a:r>
                <a:r>
                  <a:rPr lang="en-IN" sz="2400" dirty="0"/>
                  <a:t> =</a:t>
                </a:r>
                <a:r>
                  <a:rPr lang="en-IN" sz="2400" dirty="0">
                    <a:latin typeface="Times New Roman" panose="02020603050405020304" pitchFamily="18" charset="0"/>
                    <a:cs typeface="Times New Roman" panose="02020603050405020304" pitchFamily="18" charset="0"/>
                  </a:rPr>
                  <a:t> P(A) </a:t>
                </a:r>
                <a14:m>
                  <m:oMath xmlns:m="http://schemas.openxmlformats.org/officeDocument/2006/math">
                    <m:f>
                      <m:fPr>
                        <m:ctrlPr>
                          <a:rPr lang="en-IN" sz="2400" b="1" i="1">
                            <a:latin typeface="Cambria Math" panose="02040503050406030204" pitchFamily="18" charset="0"/>
                          </a:rPr>
                        </m:ctrlPr>
                      </m:fPr>
                      <m:num>
                        <m:r>
                          <m:rPr>
                            <m:nor/>
                          </m:rPr>
                          <a:rPr lang="en-IN" sz="2400" dirty="0">
                            <a:latin typeface="Times New Roman" panose="02020603050405020304" pitchFamily="18" charset="0"/>
                            <a:cs typeface="Times New Roman" panose="02020603050405020304" pitchFamily="18" charset="0"/>
                          </a:rPr>
                          <m:t>P</m:t>
                        </m:r>
                        <m:r>
                          <m:rPr>
                            <m:nor/>
                          </m:rPr>
                          <a:rPr lang="en-IN" sz="2400" dirty="0">
                            <a:latin typeface="Times New Roman" panose="02020603050405020304" pitchFamily="18" charset="0"/>
                            <a:cs typeface="Times New Roman" panose="02020603050405020304" pitchFamily="18" charset="0"/>
                          </a:rPr>
                          <m:t>(</m:t>
                        </m:r>
                        <m:r>
                          <m:rPr>
                            <m:nor/>
                          </m:rPr>
                          <a:rPr lang="en-IN" sz="2400" dirty="0">
                            <a:latin typeface="Times New Roman" panose="02020603050405020304" pitchFamily="18" charset="0"/>
                            <a:cs typeface="Times New Roman" panose="02020603050405020304" pitchFamily="18" charset="0"/>
                          </a:rPr>
                          <m:t>B</m:t>
                        </m:r>
                        <m:r>
                          <m:rPr>
                            <m:nor/>
                          </m:rPr>
                          <a:rPr lang="en-IN" sz="2400" dirty="0">
                            <a:latin typeface="Times New Roman" panose="02020603050405020304" pitchFamily="18" charset="0"/>
                            <a:cs typeface="Times New Roman" panose="02020603050405020304" pitchFamily="18" charset="0"/>
                          </a:rPr>
                          <m:t>|</m:t>
                        </m:r>
                        <m:r>
                          <m:rPr>
                            <m:nor/>
                          </m:rPr>
                          <a:rPr lang="en-IN" sz="2400" dirty="0">
                            <a:latin typeface="Times New Roman" panose="02020603050405020304" pitchFamily="18" charset="0"/>
                            <a:cs typeface="Times New Roman" panose="02020603050405020304" pitchFamily="18" charset="0"/>
                          </a:rPr>
                          <m:t>A</m:t>
                        </m:r>
                        <m:r>
                          <m:rPr>
                            <m:nor/>
                          </m:rPr>
                          <a:rPr lang="en-IN" sz="2400" dirty="0">
                            <a:latin typeface="Times New Roman" panose="02020603050405020304" pitchFamily="18" charset="0"/>
                            <a:cs typeface="Times New Roman" panose="02020603050405020304" pitchFamily="18" charset="0"/>
                          </a:rPr>
                          <m:t>)</m:t>
                        </m:r>
                      </m:num>
                      <m:den>
                        <m:r>
                          <m:rPr>
                            <m:nor/>
                          </m:rPr>
                          <a:rPr lang="en-IN" sz="2400" dirty="0">
                            <a:latin typeface="Times New Roman" panose="02020603050405020304" pitchFamily="18" charset="0"/>
                            <a:cs typeface="Times New Roman" panose="02020603050405020304" pitchFamily="18" charset="0"/>
                          </a:rPr>
                          <m:t>P</m:t>
                        </m:r>
                        <m:r>
                          <m:rPr>
                            <m:nor/>
                          </m:rPr>
                          <a:rPr lang="en-IN" sz="2400" dirty="0">
                            <a:latin typeface="Times New Roman" panose="02020603050405020304" pitchFamily="18" charset="0"/>
                            <a:cs typeface="Times New Roman" panose="02020603050405020304" pitchFamily="18" charset="0"/>
                          </a:rPr>
                          <m:t>(</m:t>
                        </m:r>
                        <m:r>
                          <m:rPr>
                            <m:nor/>
                          </m:rPr>
                          <a:rPr lang="en-IN" sz="2400" dirty="0">
                            <a:latin typeface="Times New Roman" panose="02020603050405020304" pitchFamily="18" charset="0"/>
                            <a:cs typeface="Times New Roman" panose="02020603050405020304" pitchFamily="18" charset="0"/>
                          </a:rPr>
                          <m:t>B</m:t>
                        </m:r>
                        <m:r>
                          <m:rPr>
                            <m:nor/>
                          </m:rPr>
                          <a:rPr lang="en-IN" sz="2400" dirty="0">
                            <a:latin typeface="Times New Roman" panose="02020603050405020304" pitchFamily="18" charset="0"/>
                            <a:cs typeface="Times New Roman" panose="02020603050405020304" pitchFamily="18" charset="0"/>
                          </a:rPr>
                          <m:t>)</m:t>
                        </m:r>
                      </m:den>
                    </m:f>
                  </m:oMath>
                </a14:m>
                <a:endParaRPr lang="en-IN" sz="2400" cap="none" dirty="0">
                  <a:latin typeface="Times New Roman" panose="02020603050405020304" pitchFamily="18" charset="0"/>
                  <a:cs typeface="Times New Roman" panose="02020603050405020304" pitchFamily="18" charset="0"/>
                </a:endParaRPr>
              </a:p>
              <a:p>
                <a:pPr marL="0" indent="0">
                  <a:buNone/>
                </a:pPr>
                <a:br>
                  <a:rPr lang="en-IN" sz="2400" dirty="0">
                    <a:latin typeface="Times New Roman" panose="02020603050405020304" pitchFamily="18" charset="0"/>
                    <a:cs typeface="Times New Roman" panose="02020603050405020304" pitchFamily="18" charset="0"/>
                  </a:rPr>
                </a:br>
                <a:endParaRPr kumimoji="0" lang="en-US" altLang="en-US" sz="2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endParaRPr>
              </a:p>
              <a:p>
                <a:pPr marL="0" lvl="0" indent="0">
                  <a:lnSpc>
                    <a:spcPct val="100000"/>
                  </a:lnSpc>
                  <a:buClrTx/>
                  <a:buNone/>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mc:Choice>
        <mc:Fallback xmlns="">
          <p:sp>
            <p:nvSpPr>
              <p:cNvPr id="4" name="Rectangle 1">
                <a:extLst>
                  <a:ext uri="{FF2B5EF4-FFF2-40B4-BE49-F238E27FC236}">
                    <a16:creationId xmlns:a16="http://schemas.microsoft.com/office/drawing/2014/main" id="{ABAF4279-D3DE-4A57-8B6A-32EF1CA2088F}"/>
                  </a:ext>
                </a:extLst>
              </p:cNvPr>
              <p:cNvSpPr>
                <a:spLocks noGrp="1" noRot="1" noChangeAspect="1" noMove="1" noResize="1" noEditPoints="1" noAdjustHandles="1" noChangeArrowheads="1" noChangeShapeType="1" noTextEdit="1"/>
              </p:cNvSpPr>
              <p:nvPr>
                <p:ph sz="quarter" idx="13"/>
              </p:nvPr>
            </p:nvSpPr>
            <p:spPr bwMode="auto">
              <a:xfrm>
                <a:off x="711200" y="1432560"/>
                <a:ext cx="10363200" cy="6731312"/>
              </a:xfrm>
              <a:prstGeom prst="rect">
                <a:avLst/>
              </a:prstGeom>
              <a:blipFill>
                <a:blip r:embed="rId2"/>
                <a:stretch>
                  <a:fillRect l="-1235" t="-272" r="-59"/>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pic>
        <p:nvPicPr>
          <p:cNvPr id="1027" name="Picture 3" descr="n">
            <a:extLst>
              <a:ext uri="{FF2B5EF4-FFF2-40B4-BE49-F238E27FC236}">
                <a16:creationId xmlns:a16="http://schemas.microsoft.com/office/drawing/2014/main" id="{0A7FF87A-9110-40AF-A218-EACEEFF7E9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700" y="-206375"/>
            <a:ext cx="66675" cy="1428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_1">
            <a:extLst>
              <a:ext uri="{FF2B5EF4-FFF2-40B4-BE49-F238E27FC236}">
                <a16:creationId xmlns:a16="http://schemas.microsoft.com/office/drawing/2014/main" id="{1BF23254-7AF8-4D84-83B8-0B77C8D8B4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1350" y="-206375"/>
            <a:ext cx="142875" cy="14287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A_n">
            <a:extLst>
              <a:ext uri="{FF2B5EF4-FFF2-40B4-BE49-F238E27FC236}">
                <a16:creationId xmlns:a16="http://schemas.microsoft.com/office/drawing/2014/main" id="{C2EAF836-6585-40AB-85F7-D6CCFF84B6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5850" y="-206375"/>
            <a:ext cx="142875" cy="142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4161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3B65DA-72E5-486A-909D-046436F9392A}"/>
              </a:ext>
            </a:extLst>
          </p:cNvPr>
          <p:cNvSpPr>
            <a:spLocks noGrp="1"/>
          </p:cNvSpPr>
          <p:nvPr>
            <p:ph idx="1"/>
          </p:nvPr>
        </p:nvSpPr>
        <p:spPr>
          <a:xfrm>
            <a:off x="609600" y="314960"/>
            <a:ext cx="10744200" cy="5862003"/>
          </a:xfrm>
        </p:spPr>
        <p:txBody>
          <a:bodyPr>
            <a:normAutofit/>
          </a:bodyPr>
          <a:lstStyle/>
          <a:p>
            <a:pPr marL="0" indent="0">
              <a:buNone/>
            </a:pPr>
            <a:r>
              <a:rPr lang="en-IN" cap="none" dirty="0">
                <a:latin typeface="Times New Roman" panose="02020603050405020304" pitchFamily="18" charset="0"/>
                <a:cs typeface="Times New Roman" panose="02020603050405020304" pitchFamily="18" charset="0"/>
              </a:rPr>
              <a:t>Example 9:Two urns contain 5 white and 7 black balls and 3 white and 9 black balls respectively. One ball is transferred to the second urn and then one ball is drawn from the second urn. Find the probability that the first ball transferred is black, given that the ball drawn is black?</a:t>
            </a:r>
          </a:p>
          <a:p>
            <a:pPr marL="0" indent="0">
              <a:buNone/>
            </a:pPr>
            <a:r>
              <a:rPr lang="en-IN" dirty="0">
                <a:latin typeface="Times New Roman" panose="02020603050405020304" pitchFamily="18" charset="0"/>
                <a:cs typeface="Times New Roman" panose="02020603050405020304" pitchFamily="18" charset="0"/>
              </a:rPr>
              <a:t>A.13/23			B.11/23			C.14/23			D.7/23</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A</a:t>
            </a:r>
            <a:r>
              <a:rPr lang="en-IN" cap="none" dirty="0">
                <a:latin typeface="Times New Roman" panose="02020603050405020304" pitchFamily="18" charset="0"/>
                <a:cs typeface="Times New Roman" panose="02020603050405020304" pitchFamily="18" charset="0"/>
              </a:rPr>
              <a:t>ns</a:t>
            </a:r>
            <a:r>
              <a:rPr lang="en-IN" dirty="0">
                <a:latin typeface="Times New Roman" panose="02020603050405020304" pitchFamily="18" charset="0"/>
                <a:cs typeface="Times New Roman" panose="02020603050405020304" pitchFamily="18" charset="0"/>
              </a:rPr>
              <a:t>: P(A</a:t>
            </a:r>
            <a:r>
              <a:rPr lang="en-IN" cap="none" dirty="0">
                <a:latin typeface="Times New Roman" panose="02020603050405020304" pitchFamily="18" charset="0"/>
                <a:cs typeface="Times New Roman" panose="02020603050405020304" pitchFamily="18" charset="0"/>
              </a:rPr>
              <a:t>)=  probability that the ball transferred from urn first to second is black:</a:t>
            </a:r>
          </a:p>
          <a:p>
            <a:endParaRPr lang="en-IN" cap="none" dirty="0">
              <a:latin typeface="Times New Roman" panose="02020603050405020304" pitchFamily="18" charset="0"/>
              <a:cs typeface="Times New Roman" panose="02020603050405020304" pitchFamily="18" charset="0"/>
            </a:endParaRPr>
          </a:p>
          <a:p>
            <a:pPr marL="0" indent="0">
              <a:buNone/>
            </a:pPr>
            <a:r>
              <a:rPr lang="en-IN" cap="none" dirty="0">
                <a:latin typeface="Times New Roman" panose="02020603050405020304" pitchFamily="18" charset="0"/>
                <a:cs typeface="Times New Roman" panose="02020603050405020304" pitchFamily="18" charset="0"/>
              </a:rPr>
              <a:t>=7/12</a:t>
            </a:r>
          </a:p>
          <a:p>
            <a:endParaRPr lang="en-IN" cap="none" dirty="0">
              <a:latin typeface="Times New Roman" panose="02020603050405020304" pitchFamily="18" charset="0"/>
              <a:cs typeface="Times New Roman" panose="02020603050405020304" pitchFamily="18" charset="0"/>
            </a:endParaRPr>
          </a:p>
          <a:p>
            <a:pPr marL="0" indent="0">
              <a:buNone/>
            </a:pPr>
            <a:r>
              <a:rPr lang="en-IN" cap="none" dirty="0">
                <a:latin typeface="Times New Roman" panose="02020603050405020304" pitchFamily="18" charset="0"/>
                <a:cs typeface="Times New Roman" panose="02020603050405020304" pitchFamily="18" charset="0"/>
              </a:rPr>
              <a:t>p(B)= probability that the ball drawn from second urn is black</a:t>
            </a:r>
          </a:p>
          <a:p>
            <a:endParaRPr lang="en-IN" dirty="0"/>
          </a:p>
        </p:txBody>
      </p:sp>
    </p:spTree>
    <p:extLst>
      <p:ext uri="{BB962C8B-B14F-4D97-AF65-F5344CB8AC3E}">
        <p14:creationId xmlns:p14="http://schemas.microsoft.com/office/powerpoint/2010/main" val="651017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29B87-D6D1-410F-8303-0AAE991B832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Random Experiment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A295820-4D18-40EF-9962-10157C08D99A}"/>
              </a:ext>
            </a:extLst>
          </p:cNvPr>
          <p:cNvSpPr>
            <a:spLocks noGrp="1"/>
          </p:cNvSpPr>
          <p:nvPr>
            <p:ph idx="1"/>
          </p:nvPr>
        </p:nvSpPr>
        <p:spPr/>
        <p:txBody>
          <a:bodyPr>
            <a:normAutofit lnSpcReduction="10000"/>
          </a:bodyPr>
          <a:lstStyle/>
          <a:p>
            <a:pPr algn="l"/>
            <a:endParaRPr lang="en-IN" b="0" i="0" dirty="0">
              <a:solidFill>
                <a:srgbClr val="333333"/>
              </a:solidFill>
              <a:effectLst/>
              <a:latin typeface="Helvetica Neue"/>
            </a:endParaRPr>
          </a:p>
          <a:p>
            <a:pPr marL="0" indent="0" algn="l">
              <a:buNone/>
            </a:pPr>
            <a:r>
              <a:rPr lang="en-IN" sz="2400" cap="none" dirty="0">
                <a:solidFill>
                  <a:srgbClr val="333333"/>
                </a:solidFill>
                <a:latin typeface="Times New Roman" panose="02020603050405020304" pitchFamily="18" charset="0"/>
                <a:cs typeface="Times New Roman" panose="02020603050405020304" pitchFamily="18" charset="0"/>
              </a:rPr>
              <a:t>I</a:t>
            </a:r>
            <a:r>
              <a:rPr lang="en-IN" sz="2400" b="0" i="0" cap="none" dirty="0">
                <a:solidFill>
                  <a:srgbClr val="333333"/>
                </a:solidFill>
                <a:effectLst/>
                <a:latin typeface="Times New Roman" panose="02020603050405020304" pitchFamily="18" charset="0"/>
                <a:cs typeface="Times New Roman" panose="02020603050405020304" pitchFamily="18" charset="0"/>
              </a:rPr>
              <a:t>f an experiment is performed many times under similar conditions and the outcome of each time is not the same, then this experiment is called a random experiment</a:t>
            </a:r>
            <a:r>
              <a:rPr lang="en-IN" sz="2400" b="0" i="0" dirty="0">
                <a:solidFill>
                  <a:srgbClr val="333333"/>
                </a:solidFill>
                <a:effectLst/>
                <a:latin typeface="Times New Roman" panose="02020603050405020304" pitchFamily="18" charset="0"/>
                <a:cs typeface="Times New Roman" panose="02020603050405020304" pitchFamily="18" charset="0"/>
              </a:rPr>
              <a:t>.</a:t>
            </a:r>
          </a:p>
          <a:p>
            <a:pPr marL="0" indent="0" algn="l">
              <a:buNone/>
            </a:pPr>
            <a:r>
              <a:rPr lang="en-IN" sz="2400" b="0" i="0" u="sng" dirty="0">
                <a:solidFill>
                  <a:srgbClr val="333333"/>
                </a:solidFill>
                <a:effectLst/>
                <a:latin typeface="Times New Roman" panose="02020603050405020304" pitchFamily="18" charset="0"/>
                <a:cs typeface="Times New Roman" panose="02020603050405020304" pitchFamily="18" charset="0"/>
              </a:rPr>
              <a:t>E</a:t>
            </a:r>
            <a:r>
              <a:rPr lang="en-IN" sz="2400" b="0" i="0" u="sng" cap="none" dirty="0">
                <a:solidFill>
                  <a:srgbClr val="333333"/>
                </a:solidFill>
                <a:effectLst/>
                <a:latin typeface="Times New Roman" panose="02020603050405020304" pitchFamily="18" charset="0"/>
                <a:cs typeface="Times New Roman" panose="02020603050405020304" pitchFamily="18" charset="0"/>
              </a:rPr>
              <a:t>xample</a:t>
            </a:r>
            <a:r>
              <a:rPr lang="en-IN" sz="2400" b="0" i="0" u="sng" dirty="0">
                <a:solidFill>
                  <a:srgbClr val="333333"/>
                </a:solidFill>
                <a:effectLst/>
                <a:latin typeface="Times New Roman" panose="02020603050405020304" pitchFamily="18" charset="0"/>
                <a:cs typeface="Times New Roman" panose="02020603050405020304" pitchFamily="18" charset="0"/>
              </a:rPr>
              <a:t>:</a:t>
            </a:r>
          </a:p>
          <a:p>
            <a:pPr marL="0" indent="0" algn="l">
              <a:buNone/>
            </a:pPr>
            <a:r>
              <a:rPr lang="en-IN" sz="2400" b="0" dirty="0">
                <a:solidFill>
                  <a:srgbClr val="333333"/>
                </a:solidFill>
                <a:latin typeface="Times New Roman" panose="02020603050405020304" pitchFamily="18" charset="0"/>
                <a:cs typeface="Times New Roman" panose="02020603050405020304" pitchFamily="18" charset="0"/>
              </a:rPr>
              <a:t>1</a:t>
            </a:r>
            <a:r>
              <a:rPr lang="en-IN" sz="2400" dirty="0">
                <a:solidFill>
                  <a:srgbClr val="333333"/>
                </a:solidFill>
                <a:latin typeface="Times New Roman" panose="02020603050405020304" pitchFamily="18" charset="0"/>
                <a:cs typeface="Times New Roman" panose="02020603050405020304" pitchFamily="18" charset="0"/>
              </a:rPr>
              <a:t>. </a:t>
            </a:r>
            <a:r>
              <a:rPr lang="en-IN" sz="2400" cap="none" dirty="0">
                <a:solidFill>
                  <a:srgbClr val="333333"/>
                </a:solidFill>
                <a:latin typeface="Times New Roman" panose="02020603050405020304" pitchFamily="18" charset="0"/>
                <a:cs typeface="Times New Roman" panose="02020603050405020304" pitchFamily="18" charset="0"/>
              </a:rPr>
              <a:t>T</a:t>
            </a:r>
            <a:r>
              <a:rPr lang="en-IN" sz="2400" b="0" i="0" cap="none" dirty="0">
                <a:solidFill>
                  <a:srgbClr val="333333"/>
                </a:solidFill>
                <a:effectLst/>
                <a:latin typeface="Times New Roman" panose="02020603050405020304" pitchFamily="18" charset="0"/>
                <a:cs typeface="Times New Roman" panose="02020603050405020304" pitchFamily="18" charset="0"/>
              </a:rPr>
              <a:t>ossing of a fair coin</a:t>
            </a:r>
            <a:endParaRPr lang="en-IN" sz="2400" b="0" i="0" dirty="0">
              <a:solidFill>
                <a:srgbClr val="333333"/>
              </a:solidFill>
              <a:effectLst/>
              <a:latin typeface="Times New Roman" panose="02020603050405020304" pitchFamily="18" charset="0"/>
              <a:cs typeface="Times New Roman" panose="02020603050405020304" pitchFamily="18" charset="0"/>
            </a:endParaRPr>
          </a:p>
          <a:p>
            <a:pPr marL="0" indent="0" algn="l">
              <a:buNone/>
            </a:pPr>
            <a:r>
              <a:rPr lang="en-IN" sz="2400" dirty="0">
                <a:solidFill>
                  <a:srgbClr val="333333"/>
                </a:solidFill>
                <a:latin typeface="Times New Roman" panose="02020603050405020304" pitchFamily="18" charset="0"/>
                <a:cs typeface="Times New Roman" panose="02020603050405020304" pitchFamily="18" charset="0"/>
              </a:rPr>
              <a:t>2.</a:t>
            </a:r>
            <a:r>
              <a:rPr lang="en-IN" sz="2400" b="1" dirty="0">
                <a:solidFill>
                  <a:srgbClr val="333333"/>
                </a:solidFill>
                <a:latin typeface="Times New Roman" panose="02020603050405020304" pitchFamily="18" charset="0"/>
                <a:cs typeface="Times New Roman" panose="02020603050405020304" pitchFamily="18" charset="0"/>
              </a:rPr>
              <a:t> </a:t>
            </a:r>
            <a:r>
              <a:rPr lang="en-IN" sz="2400" cap="none" dirty="0">
                <a:solidFill>
                  <a:srgbClr val="333333"/>
                </a:solidFill>
                <a:latin typeface="Times New Roman" panose="02020603050405020304" pitchFamily="18" charset="0"/>
                <a:cs typeface="Times New Roman" panose="02020603050405020304" pitchFamily="18" charset="0"/>
              </a:rPr>
              <a:t>T</a:t>
            </a:r>
            <a:r>
              <a:rPr lang="en-IN" sz="2400" b="0" i="0" cap="none" dirty="0">
                <a:solidFill>
                  <a:srgbClr val="333333"/>
                </a:solidFill>
                <a:effectLst/>
                <a:latin typeface="Times New Roman" panose="02020603050405020304" pitchFamily="18" charset="0"/>
                <a:cs typeface="Times New Roman" panose="02020603050405020304" pitchFamily="18" charset="0"/>
              </a:rPr>
              <a:t>hrowing of an unbiased die</a:t>
            </a:r>
            <a:endParaRPr lang="en-IN" sz="2400" b="0" i="0" dirty="0">
              <a:solidFill>
                <a:srgbClr val="333333"/>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8443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55ABA5-7E68-4268-A22D-015DB65B687A}"/>
              </a:ext>
            </a:extLst>
          </p:cNvPr>
          <p:cNvSpPr>
            <a:spLocks noGrp="1"/>
          </p:cNvSpPr>
          <p:nvPr>
            <p:ph idx="1"/>
          </p:nvPr>
        </p:nvSpPr>
        <p:spPr>
          <a:xfrm>
            <a:off x="741680" y="660401"/>
            <a:ext cx="10536547" cy="5130800"/>
          </a:xfrm>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Case I: </a:t>
            </a:r>
            <a:r>
              <a:rPr lang="en-IN" sz="2400" cap="none" dirty="0">
                <a:latin typeface="Times New Roman" panose="02020603050405020304" pitchFamily="18" charset="0"/>
                <a:cs typeface="Times New Roman" panose="02020603050405020304" pitchFamily="18" charset="0"/>
              </a:rPr>
              <a:t>If white ball goes to urn II</a:t>
            </a: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 P(C)=5/12×9/13</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Case II: </a:t>
            </a:r>
            <a:r>
              <a:rPr lang="en-IN" sz="2400" cap="none" dirty="0">
                <a:latin typeface="Times New Roman" panose="02020603050405020304" pitchFamily="18" charset="0"/>
                <a:cs typeface="Times New Roman" panose="02020603050405020304" pitchFamily="18" charset="0"/>
              </a:rPr>
              <a:t>If black ball goes to urn II</a:t>
            </a: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P(D)=7/12×10/13</a:t>
            </a:r>
          </a:p>
          <a:p>
            <a:pPr marL="0" indent="0">
              <a:buNone/>
            </a:pPr>
            <a:r>
              <a:rPr lang="en-IN" sz="2400" dirty="0">
                <a:latin typeface="Times New Roman" panose="02020603050405020304" pitchFamily="18" charset="0"/>
                <a:cs typeface="Times New Roman" panose="02020603050405020304" pitchFamily="18" charset="0"/>
              </a:rPr>
              <a:t>T</a:t>
            </a:r>
            <a:r>
              <a:rPr lang="en-IN" sz="2400" cap="none" dirty="0">
                <a:latin typeface="Times New Roman" panose="02020603050405020304" pitchFamily="18" charset="0"/>
                <a:cs typeface="Times New Roman" panose="02020603050405020304" pitchFamily="18" charset="0"/>
              </a:rPr>
              <a:t>hus</a:t>
            </a:r>
            <a:r>
              <a:rPr lang="en-IN" sz="2400" dirty="0">
                <a:latin typeface="Times New Roman" panose="02020603050405020304" pitchFamily="18" charset="0"/>
                <a:cs typeface="Times New Roman" panose="02020603050405020304" pitchFamily="18" charset="0"/>
              </a:rPr>
              <a:t>,</a:t>
            </a:r>
          </a:p>
          <a:p>
            <a:pPr marL="0" indent="0">
              <a:buNone/>
            </a:pPr>
            <a:r>
              <a:rPr lang="en-IN" sz="2400" dirty="0">
                <a:latin typeface="Times New Roman" panose="02020603050405020304" pitchFamily="18" charset="0"/>
                <a:cs typeface="Times New Roman" panose="02020603050405020304" pitchFamily="18" charset="0"/>
              </a:rPr>
              <a:t>P(B)=P(C)+P(D)</a:t>
            </a:r>
          </a:p>
          <a:p>
            <a:endParaRPr lang="en-IN" dirty="0"/>
          </a:p>
          <a:p>
            <a:pPr marL="0" indent="0">
              <a:buNone/>
            </a:pP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32981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2D01FC8-BBC8-418D-A9EE-8CA66057CE05}"/>
                  </a:ext>
                </a:extLst>
              </p:cNvPr>
              <p:cNvSpPr>
                <a:spLocks noGrp="1"/>
              </p:cNvSpPr>
              <p:nvPr>
                <p:ph idx="1"/>
              </p:nvPr>
            </p:nvSpPr>
            <p:spPr>
              <a:xfrm>
                <a:off x="568960" y="264160"/>
                <a:ext cx="10784840" cy="5912803"/>
              </a:xfrm>
            </p:spPr>
            <p:txBody>
              <a:bodyPr>
                <a:normAutofit fontScale="40000" lnSpcReduction="20000"/>
              </a:bodyPr>
              <a:lstStyle/>
              <a:p>
                <a:pPr marL="0" indent="0">
                  <a:buNone/>
                </a:pPr>
                <a:r>
                  <a:rPr lang="en-IN" sz="5100" dirty="0">
                    <a:latin typeface="Times New Roman" panose="02020603050405020304" pitchFamily="18" charset="0"/>
                    <a:cs typeface="Times New Roman" panose="02020603050405020304" pitchFamily="18" charset="0"/>
                  </a:rPr>
                  <a:t>=(45/156)+(70/156)</a:t>
                </a:r>
              </a:p>
              <a:p>
                <a:endParaRPr lang="en-IN" sz="5100" dirty="0">
                  <a:latin typeface="Times New Roman" panose="02020603050405020304" pitchFamily="18" charset="0"/>
                  <a:cs typeface="Times New Roman" panose="02020603050405020304" pitchFamily="18" charset="0"/>
                </a:endParaRPr>
              </a:p>
              <a:p>
                <a:pPr marL="0" indent="0">
                  <a:buNone/>
                </a:pPr>
                <a:r>
                  <a:rPr lang="en-IN" sz="5100" dirty="0">
                    <a:latin typeface="Times New Roman" panose="02020603050405020304" pitchFamily="18" charset="0"/>
                    <a:cs typeface="Times New Roman" panose="02020603050405020304" pitchFamily="18" charset="0"/>
                  </a:rPr>
                  <a:t>=115/156</a:t>
                </a:r>
              </a:p>
              <a:p>
                <a:endParaRPr lang="en-IN" sz="5100" dirty="0">
                  <a:latin typeface="Times New Roman" panose="02020603050405020304" pitchFamily="18" charset="0"/>
                  <a:cs typeface="Times New Roman" panose="02020603050405020304" pitchFamily="18" charset="0"/>
                </a:endParaRPr>
              </a:p>
              <a:p>
                <a:pPr marL="0" indent="0">
                  <a:buNone/>
                </a:pPr>
                <a:r>
                  <a:rPr lang="en-IN" sz="5100" dirty="0">
                    <a:latin typeface="Times New Roman" panose="02020603050405020304" pitchFamily="18" charset="0"/>
                    <a:cs typeface="Times New Roman" panose="02020603050405020304" pitchFamily="18" charset="0"/>
                  </a:rPr>
                  <a:t>P(A/B)= </a:t>
                </a:r>
                <a:r>
                  <a:rPr lang="en-IN" sz="5100" cap="none" dirty="0">
                    <a:latin typeface="Times New Roman" panose="02020603050405020304" pitchFamily="18" charset="0"/>
                    <a:cs typeface="Times New Roman" panose="02020603050405020304" pitchFamily="18" charset="0"/>
                  </a:rPr>
                  <a:t>Probability of event a when b has occurred</a:t>
                </a:r>
                <a:endParaRPr lang="en-IN" sz="5100" dirty="0">
                  <a:latin typeface="Times New Roman" panose="02020603050405020304" pitchFamily="18" charset="0"/>
                  <a:cs typeface="Times New Roman" panose="02020603050405020304" pitchFamily="18" charset="0"/>
                </a:endParaRPr>
              </a:p>
              <a:p>
                <a:endParaRPr lang="en-IN" sz="5100" dirty="0">
                  <a:latin typeface="Times New Roman" panose="02020603050405020304" pitchFamily="18" charset="0"/>
                  <a:cs typeface="Times New Roman" panose="02020603050405020304" pitchFamily="18" charset="0"/>
                </a:endParaRPr>
              </a:p>
              <a:p>
                <a:pPr marL="0" indent="0">
                  <a:buNone/>
                </a:pPr>
                <a:r>
                  <a:rPr lang="en-IN" sz="5100" dirty="0">
                    <a:latin typeface="Times New Roman" panose="02020603050405020304" pitchFamily="18" charset="0"/>
                    <a:cs typeface="Times New Roman" panose="02020603050405020304" pitchFamily="18" charset="0"/>
                  </a:rPr>
                  <a:t>⇒A </a:t>
                </a:r>
                <a14:m>
                  <m:oMath xmlns:m="http://schemas.openxmlformats.org/officeDocument/2006/math">
                    <m:r>
                      <a:rPr lang="en-IN" sz="51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IN" sz="5100" dirty="0">
                    <a:latin typeface="Times New Roman" panose="02020603050405020304" pitchFamily="18" charset="0"/>
                    <a:cs typeface="Times New Roman" panose="02020603050405020304" pitchFamily="18" charset="0"/>
                  </a:rPr>
                  <a:t> B/B</a:t>
                </a:r>
              </a:p>
              <a:p>
                <a:pPr marL="0" indent="0">
                  <a:buNone/>
                </a:pPr>
                <a:r>
                  <a:rPr lang="en-IN" sz="5100" cap="none" dirty="0">
                    <a:latin typeface="Times New Roman" panose="02020603050405020304" pitchFamily="18" charset="0"/>
                    <a:cs typeface="Times New Roman" panose="02020603050405020304" pitchFamily="18" charset="0"/>
                  </a:rPr>
                  <a:t>=</a:t>
                </a:r>
                <a14:m>
                  <m:oMath xmlns:m="http://schemas.openxmlformats.org/officeDocument/2006/math">
                    <m:f>
                      <m:fPr>
                        <m:ctrlPr>
                          <a:rPr lang="en-IN" sz="5100" i="1" cap="none" smtClean="0">
                            <a:latin typeface="Cambria Math" panose="02040503050406030204" pitchFamily="18" charset="0"/>
                            <a:cs typeface="Times New Roman" panose="02020603050405020304" pitchFamily="18" charset="0"/>
                          </a:rPr>
                        </m:ctrlPr>
                      </m:fPr>
                      <m:num>
                        <m:r>
                          <m:rPr>
                            <m:nor/>
                          </m:rPr>
                          <a:rPr lang="en-IN" sz="5100" dirty="0">
                            <a:latin typeface="Times New Roman" panose="02020603050405020304" pitchFamily="18" charset="0"/>
                            <a:cs typeface="Times New Roman" panose="02020603050405020304" pitchFamily="18" charset="0"/>
                          </a:rPr>
                          <m:t>P</m:t>
                        </m:r>
                        <m:r>
                          <m:rPr>
                            <m:nor/>
                          </m:rPr>
                          <a:rPr lang="en-IN" sz="5100" dirty="0">
                            <a:latin typeface="Times New Roman" panose="02020603050405020304" pitchFamily="18" charset="0"/>
                            <a:cs typeface="Times New Roman" panose="02020603050405020304" pitchFamily="18" charset="0"/>
                          </a:rPr>
                          <m:t>(</m:t>
                        </m:r>
                        <m:r>
                          <m:rPr>
                            <m:nor/>
                          </m:rPr>
                          <a:rPr lang="en-IN" sz="5100" cap="none" dirty="0">
                            <a:latin typeface="Times New Roman" panose="02020603050405020304" pitchFamily="18" charset="0"/>
                            <a:cs typeface="Times New Roman" panose="02020603050405020304" pitchFamily="18" charset="0"/>
                          </a:rPr>
                          <m:t>the</m:t>
                        </m:r>
                        <m:r>
                          <m:rPr>
                            <m:nor/>
                          </m:rPr>
                          <a:rPr lang="en-IN" sz="5100" cap="none" dirty="0">
                            <a:latin typeface="Times New Roman" panose="02020603050405020304" pitchFamily="18" charset="0"/>
                            <a:cs typeface="Times New Roman" panose="02020603050405020304" pitchFamily="18" charset="0"/>
                          </a:rPr>
                          <m:t> </m:t>
                        </m:r>
                        <m:r>
                          <m:rPr>
                            <m:nor/>
                          </m:rPr>
                          <a:rPr lang="en-IN" sz="5100" cap="none" dirty="0">
                            <a:latin typeface="Times New Roman" panose="02020603050405020304" pitchFamily="18" charset="0"/>
                            <a:cs typeface="Times New Roman" panose="02020603050405020304" pitchFamily="18" charset="0"/>
                          </a:rPr>
                          <m:t>ball</m:t>
                        </m:r>
                        <m:r>
                          <m:rPr>
                            <m:nor/>
                          </m:rPr>
                          <a:rPr lang="en-IN" sz="5100" cap="none" dirty="0">
                            <a:latin typeface="Times New Roman" panose="02020603050405020304" pitchFamily="18" charset="0"/>
                            <a:cs typeface="Times New Roman" panose="02020603050405020304" pitchFamily="18" charset="0"/>
                          </a:rPr>
                          <m:t> </m:t>
                        </m:r>
                        <m:r>
                          <m:rPr>
                            <m:nor/>
                          </m:rPr>
                          <a:rPr lang="en-IN" sz="5100" cap="none" dirty="0">
                            <a:latin typeface="Times New Roman" panose="02020603050405020304" pitchFamily="18" charset="0"/>
                            <a:cs typeface="Times New Roman" panose="02020603050405020304" pitchFamily="18" charset="0"/>
                          </a:rPr>
                          <m:t>transferred</m:t>
                        </m:r>
                        <m:r>
                          <m:rPr>
                            <m:nor/>
                          </m:rPr>
                          <a:rPr lang="en-IN" sz="5100" cap="none" dirty="0">
                            <a:latin typeface="Times New Roman" panose="02020603050405020304" pitchFamily="18" charset="0"/>
                            <a:cs typeface="Times New Roman" panose="02020603050405020304" pitchFamily="18" charset="0"/>
                          </a:rPr>
                          <m:t> </m:t>
                        </m:r>
                        <m:r>
                          <m:rPr>
                            <m:nor/>
                          </m:rPr>
                          <a:rPr lang="en-IN" sz="5100" cap="none" dirty="0">
                            <a:latin typeface="Times New Roman" panose="02020603050405020304" pitchFamily="18" charset="0"/>
                            <a:cs typeface="Times New Roman" panose="02020603050405020304" pitchFamily="18" charset="0"/>
                          </a:rPr>
                          <m:t>from</m:t>
                        </m:r>
                        <m:r>
                          <m:rPr>
                            <m:nor/>
                          </m:rPr>
                          <a:rPr lang="en-IN" sz="5100" cap="none" dirty="0">
                            <a:latin typeface="Times New Roman" panose="02020603050405020304" pitchFamily="18" charset="0"/>
                            <a:cs typeface="Times New Roman" panose="02020603050405020304" pitchFamily="18" charset="0"/>
                          </a:rPr>
                          <m:t> </m:t>
                        </m:r>
                        <m:r>
                          <m:rPr>
                            <m:nor/>
                          </m:rPr>
                          <a:rPr lang="en-IN" sz="5100" cap="none" dirty="0">
                            <a:latin typeface="Times New Roman" panose="02020603050405020304" pitchFamily="18" charset="0"/>
                            <a:cs typeface="Times New Roman" panose="02020603050405020304" pitchFamily="18" charset="0"/>
                          </a:rPr>
                          <m:t>urn</m:t>
                        </m:r>
                        <m:r>
                          <m:rPr>
                            <m:nor/>
                          </m:rPr>
                          <a:rPr lang="en-IN" sz="5100" cap="none" dirty="0">
                            <a:latin typeface="Times New Roman" panose="02020603050405020304" pitchFamily="18" charset="0"/>
                            <a:cs typeface="Times New Roman" panose="02020603050405020304" pitchFamily="18" charset="0"/>
                          </a:rPr>
                          <m:t> </m:t>
                        </m:r>
                        <m:r>
                          <m:rPr>
                            <m:nor/>
                          </m:rPr>
                          <a:rPr lang="en-IN" sz="5100" cap="none" dirty="0">
                            <a:latin typeface="Times New Roman" panose="02020603050405020304" pitchFamily="18" charset="0"/>
                            <a:cs typeface="Times New Roman" panose="02020603050405020304" pitchFamily="18" charset="0"/>
                          </a:rPr>
                          <m:t>first</m:t>
                        </m:r>
                        <m:r>
                          <m:rPr>
                            <m:nor/>
                          </m:rPr>
                          <a:rPr lang="en-IN" sz="5100" cap="none" dirty="0">
                            <a:latin typeface="Times New Roman" panose="02020603050405020304" pitchFamily="18" charset="0"/>
                            <a:cs typeface="Times New Roman" panose="02020603050405020304" pitchFamily="18" charset="0"/>
                          </a:rPr>
                          <m:t> </m:t>
                        </m:r>
                        <m:r>
                          <m:rPr>
                            <m:nor/>
                          </m:rPr>
                          <a:rPr lang="en-IN" sz="5100" cap="none" dirty="0">
                            <a:latin typeface="Times New Roman" panose="02020603050405020304" pitchFamily="18" charset="0"/>
                            <a:cs typeface="Times New Roman" panose="02020603050405020304" pitchFamily="18" charset="0"/>
                          </a:rPr>
                          <m:t>to</m:t>
                        </m:r>
                        <m:r>
                          <m:rPr>
                            <m:nor/>
                          </m:rPr>
                          <a:rPr lang="en-IN" sz="5100" cap="none" dirty="0">
                            <a:latin typeface="Times New Roman" panose="02020603050405020304" pitchFamily="18" charset="0"/>
                            <a:cs typeface="Times New Roman" panose="02020603050405020304" pitchFamily="18" charset="0"/>
                          </a:rPr>
                          <m:t> </m:t>
                        </m:r>
                        <m:r>
                          <m:rPr>
                            <m:nor/>
                          </m:rPr>
                          <a:rPr lang="en-IN" sz="5100" cap="none" dirty="0">
                            <a:latin typeface="Times New Roman" panose="02020603050405020304" pitchFamily="18" charset="0"/>
                            <a:cs typeface="Times New Roman" panose="02020603050405020304" pitchFamily="18" charset="0"/>
                          </a:rPr>
                          <m:t>second</m:t>
                        </m:r>
                        <m:r>
                          <m:rPr>
                            <m:nor/>
                          </m:rPr>
                          <a:rPr lang="en-IN" sz="5100" cap="none" dirty="0">
                            <a:latin typeface="Times New Roman" panose="02020603050405020304" pitchFamily="18" charset="0"/>
                            <a:cs typeface="Times New Roman" panose="02020603050405020304" pitchFamily="18" charset="0"/>
                          </a:rPr>
                          <m:t> </m:t>
                        </m:r>
                        <m:r>
                          <m:rPr>
                            <m:nor/>
                          </m:rPr>
                          <a:rPr lang="en-IN" sz="5100" cap="none" dirty="0">
                            <a:latin typeface="Times New Roman" panose="02020603050405020304" pitchFamily="18" charset="0"/>
                            <a:cs typeface="Times New Roman" panose="02020603050405020304" pitchFamily="18" charset="0"/>
                          </a:rPr>
                          <m:t>is</m:t>
                        </m:r>
                        <m:r>
                          <m:rPr>
                            <m:nor/>
                          </m:rPr>
                          <a:rPr lang="en-IN" sz="5100" cap="none" dirty="0">
                            <a:latin typeface="Times New Roman" panose="02020603050405020304" pitchFamily="18" charset="0"/>
                            <a:cs typeface="Times New Roman" panose="02020603050405020304" pitchFamily="18" charset="0"/>
                          </a:rPr>
                          <m:t> </m:t>
                        </m:r>
                        <m:r>
                          <m:rPr>
                            <m:nor/>
                          </m:rPr>
                          <a:rPr lang="en-IN" sz="5100" cap="none" dirty="0">
                            <a:latin typeface="Times New Roman" panose="02020603050405020304" pitchFamily="18" charset="0"/>
                            <a:cs typeface="Times New Roman" panose="02020603050405020304" pitchFamily="18" charset="0"/>
                          </a:rPr>
                          <m:t>black</m:t>
                        </m:r>
                        <m:r>
                          <m:rPr>
                            <m:nor/>
                          </m:rPr>
                          <a:rPr lang="en-IN" sz="5100" cap="none" dirty="0">
                            <a:latin typeface="Times New Roman" panose="02020603050405020304" pitchFamily="18" charset="0"/>
                            <a:cs typeface="Times New Roman" panose="02020603050405020304" pitchFamily="18" charset="0"/>
                          </a:rPr>
                          <m:t> &amp; </m:t>
                        </m:r>
                        <m:r>
                          <m:rPr>
                            <m:nor/>
                          </m:rPr>
                          <a:rPr lang="en-IN" sz="5100" cap="none" dirty="0">
                            <a:latin typeface="Times New Roman" panose="02020603050405020304" pitchFamily="18" charset="0"/>
                            <a:cs typeface="Times New Roman" panose="02020603050405020304" pitchFamily="18" charset="0"/>
                          </a:rPr>
                          <m:t>ball</m:t>
                        </m:r>
                        <m:r>
                          <m:rPr>
                            <m:nor/>
                          </m:rPr>
                          <a:rPr lang="en-IN" sz="5100" cap="none" dirty="0">
                            <a:latin typeface="Times New Roman" panose="02020603050405020304" pitchFamily="18" charset="0"/>
                            <a:cs typeface="Times New Roman" panose="02020603050405020304" pitchFamily="18" charset="0"/>
                          </a:rPr>
                          <m:t> </m:t>
                        </m:r>
                        <m:r>
                          <m:rPr>
                            <m:nor/>
                          </m:rPr>
                          <a:rPr lang="en-IN" sz="5100" cap="none" dirty="0">
                            <a:latin typeface="Times New Roman" panose="02020603050405020304" pitchFamily="18" charset="0"/>
                            <a:cs typeface="Times New Roman" panose="02020603050405020304" pitchFamily="18" charset="0"/>
                          </a:rPr>
                          <m:t>drawn</m:t>
                        </m:r>
                        <m:r>
                          <m:rPr>
                            <m:nor/>
                          </m:rPr>
                          <a:rPr lang="en-IN" sz="5100" cap="none" dirty="0">
                            <a:latin typeface="Times New Roman" panose="02020603050405020304" pitchFamily="18" charset="0"/>
                            <a:cs typeface="Times New Roman" panose="02020603050405020304" pitchFamily="18" charset="0"/>
                          </a:rPr>
                          <m:t> </m:t>
                        </m:r>
                        <m:r>
                          <m:rPr>
                            <m:nor/>
                          </m:rPr>
                          <a:rPr lang="en-IN" sz="5100" cap="none" dirty="0">
                            <a:latin typeface="Times New Roman" panose="02020603050405020304" pitchFamily="18" charset="0"/>
                            <a:cs typeface="Times New Roman" panose="02020603050405020304" pitchFamily="18" charset="0"/>
                          </a:rPr>
                          <m:t>from</m:t>
                        </m:r>
                        <m:r>
                          <m:rPr>
                            <m:nor/>
                          </m:rPr>
                          <a:rPr lang="en-IN" sz="5100" cap="none" dirty="0">
                            <a:latin typeface="Times New Roman" panose="02020603050405020304" pitchFamily="18" charset="0"/>
                            <a:cs typeface="Times New Roman" panose="02020603050405020304" pitchFamily="18" charset="0"/>
                          </a:rPr>
                          <m:t> </m:t>
                        </m:r>
                        <m:r>
                          <m:rPr>
                            <m:nor/>
                          </m:rPr>
                          <a:rPr lang="en-IN" sz="5100" cap="none" dirty="0">
                            <a:latin typeface="Times New Roman" panose="02020603050405020304" pitchFamily="18" charset="0"/>
                            <a:cs typeface="Times New Roman" panose="02020603050405020304" pitchFamily="18" charset="0"/>
                          </a:rPr>
                          <m:t>second</m:t>
                        </m:r>
                        <m:r>
                          <m:rPr>
                            <m:nor/>
                          </m:rPr>
                          <a:rPr lang="en-IN" sz="5100" cap="none" dirty="0">
                            <a:latin typeface="Times New Roman" panose="02020603050405020304" pitchFamily="18" charset="0"/>
                            <a:cs typeface="Times New Roman" panose="02020603050405020304" pitchFamily="18" charset="0"/>
                          </a:rPr>
                          <m:t> </m:t>
                        </m:r>
                        <m:r>
                          <m:rPr>
                            <m:nor/>
                          </m:rPr>
                          <a:rPr lang="en-IN" sz="5100" cap="none" dirty="0">
                            <a:latin typeface="Times New Roman" panose="02020603050405020304" pitchFamily="18" charset="0"/>
                            <a:cs typeface="Times New Roman" panose="02020603050405020304" pitchFamily="18" charset="0"/>
                          </a:rPr>
                          <m:t>urn</m:t>
                        </m:r>
                        <m:r>
                          <m:rPr>
                            <m:nor/>
                          </m:rPr>
                          <a:rPr lang="en-IN" sz="5100" cap="none" dirty="0">
                            <a:latin typeface="Times New Roman" panose="02020603050405020304" pitchFamily="18" charset="0"/>
                            <a:cs typeface="Times New Roman" panose="02020603050405020304" pitchFamily="18" charset="0"/>
                          </a:rPr>
                          <m:t> </m:t>
                        </m:r>
                        <m:r>
                          <m:rPr>
                            <m:nor/>
                          </m:rPr>
                          <a:rPr lang="en-IN" sz="5100" cap="none" dirty="0">
                            <a:latin typeface="Times New Roman" panose="02020603050405020304" pitchFamily="18" charset="0"/>
                            <a:cs typeface="Times New Roman" panose="02020603050405020304" pitchFamily="18" charset="0"/>
                          </a:rPr>
                          <m:t>is</m:t>
                        </m:r>
                        <m:r>
                          <m:rPr>
                            <m:nor/>
                          </m:rPr>
                          <a:rPr lang="en-IN" sz="5100" cap="none" dirty="0">
                            <a:latin typeface="Times New Roman" panose="02020603050405020304" pitchFamily="18" charset="0"/>
                            <a:cs typeface="Times New Roman" panose="02020603050405020304" pitchFamily="18" charset="0"/>
                          </a:rPr>
                          <m:t> </m:t>
                        </m:r>
                        <m:r>
                          <m:rPr>
                            <m:nor/>
                          </m:rPr>
                          <a:rPr lang="en-IN" sz="5100" cap="none" dirty="0">
                            <a:latin typeface="Times New Roman" panose="02020603050405020304" pitchFamily="18" charset="0"/>
                            <a:cs typeface="Times New Roman" panose="02020603050405020304" pitchFamily="18" charset="0"/>
                          </a:rPr>
                          <m:t>black</m:t>
                        </m:r>
                        <m:r>
                          <m:rPr>
                            <m:nor/>
                          </m:rPr>
                          <a:rPr lang="en-IN" sz="5100" cap="none" dirty="0">
                            <a:latin typeface="Times New Roman" panose="02020603050405020304" pitchFamily="18" charset="0"/>
                            <a:cs typeface="Times New Roman" panose="02020603050405020304" pitchFamily="18" charset="0"/>
                          </a:rPr>
                          <m:t>)</m:t>
                        </m:r>
                      </m:num>
                      <m:den>
                        <m:r>
                          <m:rPr>
                            <m:nor/>
                          </m:rPr>
                          <a:rPr lang="en-IN" sz="5100" cap="none" dirty="0">
                            <a:latin typeface="Times New Roman" panose="02020603050405020304" pitchFamily="18" charset="0"/>
                            <a:cs typeface="Times New Roman" panose="02020603050405020304" pitchFamily="18" charset="0"/>
                          </a:rPr>
                          <m:t>P</m:t>
                        </m:r>
                        <m:r>
                          <m:rPr>
                            <m:nor/>
                          </m:rPr>
                          <a:rPr lang="en-IN" sz="5100" cap="none" dirty="0">
                            <a:latin typeface="Times New Roman" panose="02020603050405020304" pitchFamily="18" charset="0"/>
                            <a:cs typeface="Times New Roman" panose="02020603050405020304" pitchFamily="18" charset="0"/>
                          </a:rPr>
                          <m:t>(</m:t>
                        </m:r>
                        <m:r>
                          <m:rPr>
                            <m:nor/>
                          </m:rPr>
                          <a:rPr lang="en-IN" sz="5100" cap="none" dirty="0">
                            <a:latin typeface="Times New Roman" panose="02020603050405020304" pitchFamily="18" charset="0"/>
                            <a:cs typeface="Times New Roman" panose="02020603050405020304" pitchFamily="18" charset="0"/>
                          </a:rPr>
                          <m:t>Probability</m:t>
                        </m:r>
                        <m:r>
                          <m:rPr>
                            <m:nor/>
                          </m:rPr>
                          <a:rPr lang="en-IN" sz="5100" cap="none" dirty="0">
                            <a:latin typeface="Times New Roman" panose="02020603050405020304" pitchFamily="18" charset="0"/>
                            <a:cs typeface="Times New Roman" panose="02020603050405020304" pitchFamily="18" charset="0"/>
                          </a:rPr>
                          <m:t> </m:t>
                        </m:r>
                        <m:r>
                          <m:rPr>
                            <m:nor/>
                          </m:rPr>
                          <a:rPr lang="en-IN" sz="5100" cap="none" dirty="0">
                            <a:latin typeface="Times New Roman" panose="02020603050405020304" pitchFamily="18" charset="0"/>
                            <a:cs typeface="Times New Roman" panose="02020603050405020304" pitchFamily="18" charset="0"/>
                          </a:rPr>
                          <m:t>that</m:t>
                        </m:r>
                        <m:r>
                          <m:rPr>
                            <m:nor/>
                          </m:rPr>
                          <a:rPr lang="en-IN" sz="5100" cap="none" dirty="0">
                            <a:latin typeface="Times New Roman" panose="02020603050405020304" pitchFamily="18" charset="0"/>
                            <a:cs typeface="Times New Roman" panose="02020603050405020304" pitchFamily="18" charset="0"/>
                          </a:rPr>
                          <m:t> </m:t>
                        </m:r>
                        <m:r>
                          <m:rPr>
                            <m:nor/>
                          </m:rPr>
                          <a:rPr lang="en-IN" sz="5100" cap="none" dirty="0">
                            <a:latin typeface="Times New Roman" panose="02020603050405020304" pitchFamily="18" charset="0"/>
                            <a:cs typeface="Times New Roman" panose="02020603050405020304" pitchFamily="18" charset="0"/>
                          </a:rPr>
                          <m:t>ball</m:t>
                        </m:r>
                        <m:r>
                          <m:rPr>
                            <m:nor/>
                          </m:rPr>
                          <a:rPr lang="en-IN" sz="5100" cap="none" dirty="0">
                            <a:latin typeface="Times New Roman" panose="02020603050405020304" pitchFamily="18" charset="0"/>
                            <a:cs typeface="Times New Roman" panose="02020603050405020304" pitchFamily="18" charset="0"/>
                          </a:rPr>
                          <m:t> </m:t>
                        </m:r>
                        <m:r>
                          <m:rPr>
                            <m:nor/>
                          </m:rPr>
                          <a:rPr lang="en-IN" sz="5100" cap="none" dirty="0">
                            <a:latin typeface="Times New Roman" panose="02020603050405020304" pitchFamily="18" charset="0"/>
                            <a:cs typeface="Times New Roman" panose="02020603050405020304" pitchFamily="18" charset="0"/>
                          </a:rPr>
                          <m:t>drawn</m:t>
                        </m:r>
                        <m:r>
                          <m:rPr>
                            <m:nor/>
                          </m:rPr>
                          <a:rPr lang="en-IN" sz="5100" cap="none" dirty="0">
                            <a:latin typeface="Times New Roman" panose="02020603050405020304" pitchFamily="18" charset="0"/>
                            <a:cs typeface="Times New Roman" panose="02020603050405020304" pitchFamily="18" charset="0"/>
                          </a:rPr>
                          <m:t> </m:t>
                        </m:r>
                        <m:r>
                          <m:rPr>
                            <m:nor/>
                          </m:rPr>
                          <a:rPr lang="en-IN" sz="5100" cap="none" dirty="0">
                            <a:latin typeface="Times New Roman" panose="02020603050405020304" pitchFamily="18" charset="0"/>
                            <a:cs typeface="Times New Roman" panose="02020603050405020304" pitchFamily="18" charset="0"/>
                          </a:rPr>
                          <m:t>from</m:t>
                        </m:r>
                        <m:r>
                          <m:rPr>
                            <m:nor/>
                          </m:rPr>
                          <a:rPr lang="en-IN" sz="5100" cap="none" dirty="0">
                            <a:latin typeface="Times New Roman" panose="02020603050405020304" pitchFamily="18" charset="0"/>
                            <a:cs typeface="Times New Roman" panose="02020603050405020304" pitchFamily="18" charset="0"/>
                          </a:rPr>
                          <m:t> </m:t>
                        </m:r>
                        <m:r>
                          <m:rPr>
                            <m:nor/>
                          </m:rPr>
                          <a:rPr lang="en-IN" sz="5100" cap="none" dirty="0">
                            <a:latin typeface="Times New Roman" panose="02020603050405020304" pitchFamily="18" charset="0"/>
                            <a:cs typeface="Times New Roman" panose="02020603050405020304" pitchFamily="18" charset="0"/>
                          </a:rPr>
                          <m:t>II</m:t>
                        </m:r>
                        <m:r>
                          <m:rPr>
                            <m:nor/>
                          </m:rPr>
                          <a:rPr lang="en-IN" sz="5100" cap="none" dirty="0">
                            <a:latin typeface="Times New Roman" panose="02020603050405020304" pitchFamily="18" charset="0"/>
                            <a:cs typeface="Times New Roman" panose="02020603050405020304" pitchFamily="18" charset="0"/>
                          </a:rPr>
                          <m:t> </m:t>
                        </m:r>
                        <m:r>
                          <m:rPr>
                            <m:nor/>
                          </m:rPr>
                          <a:rPr lang="en-IN" sz="5100" cap="none" dirty="0">
                            <a:latin typeface="Times New Roman" panose="02020603050405020304" pitchFamily="18" charset="0"/>
                            <a:cs typeface="Times New Roman" panose="02020603050405020304" pitchFamily="18" charset="0"/>
                          </a:rPr>
                          <m:t>urn</m:t>
                        </m:r>
                        <m:r>
                          <m:rPr>
                            <m:nor/>
                          </m:rPr>
                          <a:rPr lang="en-IN" sz="5100" cap="none" dirty="0">
                            <a:latin typeface="Times New Roman" panose="02020603050405020304" pitchFamily="18" charset="0"/>
                            <a:cs typeface="Times New Roman" panose="02020603050405020304" pitchFamily="18" charset="0"/>
                          </a:rPr>
                          <m:t> </m:t>
                        </m:r>
                        <m:r>
                          <m:rPr>
                            <m:nor/>
                          </m:rPr>
                          <a:rPr lang="en-IN" sz="5100" cap="none" dirty="0">
                            <a:latin typeface="Times New Roman" panose="02020603050405020304" pitchFamily="18" charset="0"/>
                            <a:cs typeface="Times New Roman" panose="02020603050405020304" pitchFamily="18" charset="0"/>
                          </a:rPr>
                          <m:t>is</m:t>
                        </m:r>
                        <m:r>
                          <a:rPr lang="en-US" sz="5100" b="0" i="1" cap="none" dirty="0" smtClean="0">
                            <a:latin typeface="Cambria Math" panose="02040503050406030204" pitchFamily="18" charset="0"/>
                            <a:cs typeface="Times New Roman" panose="02020603050405020304" pitchFamily="18" charset="0"/>
                          </a:rPr>
                          <m:t> </m:t>
                        </m:r>
                        <m:r>
                          <m:rPr>
                            <m:sty m:val="p"/>
                          </m:rPr>
                          <a:rPr lang="en-US" sz="5100" b="0" i="0" cap="none" dirty="0" smtClean="0">
                            <a:latin typeface="Cambria Math" panose="02040503050406030204" pitchFamily="18" charset="0"/>
                            <a:cs typeface="Times New Roman" panose="02020603050405020304" pitchFamily="18" charset="0"/>
                          </a:rPr>
                          <m:t>black</m:t>
                        </m:r>
                        <m:r>
                          <a:rPr lang="en-US" sz="5100" b="0" i="1" cap="none" dirty="0" smtClean="0">
                            <a:latin typeface="Cambria Math" panose="02040503050406030204" pitchFamily="18" charset="0"/>
                            <a:cs typeface="Times New Roman" panose="02020603050405020304" pitchFamily="18" charset="0"/>
                          </a:rPr>
                          <m:t>)</m:t>
                        </m:r>
                      </m:den>
                    </m:f>
                  </m:oMath>
                </a14:m>
                <a:endParaRPr lang="en-IN" sz="5100" dirty="0">
                  <a:latin typeface="Times New Roman" panose="02020603050405020304" pitchFamily="18" charset="0"/>
                  <a:cs typeface="Times New Roman" panose="02020603050405020304" pitchFamily="18" charset="0"/>
                </a:endParaRPr>
              </a:p>
              <a:p>
                <a:endParaRPr lang="en-IN" sz="5100" dirty="0">
                  <a:latin typeface="Times New Roman" panose="02020603050405020304" pitchFamily="18" charset="0"/>
                  <a:cs typeface="Times New Roman" panose="02020603050405020304" pitchFamily="18" charset="0"/>
                </a:endParaRPr>
              </a:p>
              <a:p>
                <a:pPr marL="0" indent="0">
                  <a:buNone/>
                </a:pPr>
                <a:r>
                  <a:rPr lang="en-IN" sz="5100" dirty="0">
                    <a:latin typeface="Times New Roman" panose="02020603050405020304" pitchFamily="18" charset="0"/>
                    <a:cs typeface="Times New Roman" panose="02020603050405020304" pitchFamily="18" charset="0"/>
                  </a:rPr>
                  <a:t>=(7/12×10/13)/(115/156)</a:t>
                </a:r>
              </a:p>
              <a:p>
                <a:endParaRPr lang="en-IN" sz="5100" dirty="0">
                  <a:latin typeface="Times New Roman" panose="02020603050405020304" pitchFamily="18" charset="0"/>
                  <a:cs typeface="Times New Roman" panose="02020603050405020304" pitchFamily="18" charset="0"/>
                </a:endParaRPr>
              </a:p>
              <a:p>
                <a:pPr marL="0" indent="0">
                  <a:buNone/>
                </a:pPr>
                <a:r>
                  <a:rPr lang="en-IN" sz="5100" dirty="0">
                    <a:latin typeface="Times New Roman" panose="02020603050405020304" pitchFamily="18" charset="0"/>
                    <a:cs typeface="Times New Roman" panose="02020603050405020304" pitchFamily="18" charset="0"/>
                  </a:rPr>
                  <a:t>=14/23</a:t>
                </a:r>
              </a:p>
              <a:p>
                <a:endParaRPr lang="en-IN" dirty="0"/>
              </a:p>
            </p:txBody>
          </p:sp>
        </mc:Choice>
        <mc:Fallback xmlns="">
          <p:sp>
            <p:nvSpPr>
              <p:cNvPr id="3" name="Content Placeholder 2">
                <a:extLst>
                  <a:ext uri="{FF2B5EF4-FFF2-40B4-BE49-F238E27FC236}">
                    <a16:creationId xmlns:a16="http://schemas.microsoft.com/office/drawing/2014/main" id="{02D01FC8-BBC8-418D-A9EE-8CA66057CE05}"/>
                  </a:ext>
                </a:extLst>
              </p:cNvPr>
              <p:cNvSpPr>
                <a:spLocks noGrp="1" noRot="1" noChangeAspect="1" noMove="1" noResize="1" noEditPoints="1" noAdjustHandles="1" noChangeArrowheads="1" noChangeShapeType="1" noTextEdit="1"/>
              </p:cNvSpPr>
              <p:nvPr>
                <p:ph idx="1"/>
              </p:nvPr>
            </p:nvSpPr>
            <p:spPr>
              <a:xfrm>
                <a:off x="568960" y="264160"/>
                <a:ext cx="10784840" cy="5912803"/>
              </a:xfrm>
              <a:blipFill>
                <a:blip r:embed="rId2"/>
                <a:stretch>
                  <a:fillRect l="-565" t="-515"/>
                </a:stretch>
              </a:blipFill>
            </p:spPr>
            <p:txBody>
              <a:bodyPr/>
              <a:lstStyle/>
              <a:p>
                <a:r>
                  <a:rPr lang="en-IN">
                    <a:noFill/>
                  </a:rPr>
                  <a:t> </a:t>
                </a:r>
              </a:p>
            </p:txBody>
          </p:sp>
        </mc:Fallback>
      </mc:AlternateContent>
    </p:spTree>
    <p:extLst>
      <p:ext uri="{BB962C8B-B14F-4D97-AF65-F5344CB8AC3E}">
        <p14:creationId xmlns:p14="http://schemas.microsoft.com/office/powerpoint/2010/main" val="511015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998553-0534-4355-A106-83E707D90552}"/>
              </a:ext>
            </a:extLst>
          </p:cNvPr>
          <p:cNvSpPr>
            <a:spLocks noGrp="1"/>
          </p:cNvSpPr>
          <p:nvPr>
            <p:ph sz="quarter" idx="13"/>
          </p:nvPr>
        </p:nvSpPr>
        <p:spPr>
          <a:xfrm>
            <a:off x="762000" y="538480"/>
            <a:ext cx="10516226" cy="5222239"/>
          </a:xfrm>
        </p:spPr>
        <p:txBody>
          <a:bodyPr>
            <a:noAutofit/>
          </a:bodyPr>
          <a:lstStyle/>
          <a:p>
            <a:pPr marL="0" indent="0">
              <a:buNone/>
            </a:pPr>
            <a:r>
              <a:rPr lang="en-IN" sz="2400" cap="none" dirty="0">
                <a:latin typeface="Times New Roman" panose="02020603050405020304" pitchFamily="18" charset="0"/>
                <a:cs typeface="Times New Roman" panose="02020603050405020304" pitchFamily="18" charset="0"/>
              </a:rPr>
              <a:t>Example 10:Sita is getting married tomorrow, at an outdoor ceremony in the desert. In recent years, it has rained only 5 days each year. Unfortunately, the weatherman has predicted rain for tomorrow. When it actually rains, the weatherman correctly forecasts rain 90 of the time. When it doesn't rain, he incorrectly forecasts rain 10 of the </a:t>
            </a:r>
            <a:r>
              <a:rPr lang="en-IN" sz="2400" cap="none" dirty="0" err="1">
                <a:latin typeface="Times New Roman" panose="02020603050405020304" pitchFamily="18" charset="0"/>
                <a:cs typeface="Times New Roman" panose="02020603050405020304" pitchFamily="18" charset="0"/>
              </a:rPr>
              <a:t>time.What</a:t>
            </a:r>
            <a:r>
              <a:rPr lang="en-IN" sz="2400" cap="none" dirty="0">
                <a:latin typeface="Times New Roman" panose="02020603050405020304" pitchFamily="18" charset="0"/>
                <a:cs typeface="Times New Roman" panose="02020603050405020304" pitchFamily="18" charset="0"/>
              </a:rPr>
              <a:t> is the probability that it will rain on the day of </a:t>
            </a:r>
            <a:r>
              <a:rPr lang="en-IN" sz="2400" cap="none" dirty="0" err="1">
                <a:latin typeface="Times New Roman" panose="02020603050405020304" pitchFamily="18" charset="0"/>
                <a:cs typeface="Times New Roman" panose="02020603050405020304" pitchFamily="18" charset="0"/>
              </a:rPr>
              <a:t>sita's</a:t>
            </a:r>
            <a:r>
              <a:rPr lang="en-IN" sz="2400" cap="none" dirty="0">
                <a:latin typeface="Times New Roman" panose="02020603050405020304" pitchFamily="18" charset="0"/>
                <a:cs typeface="Times New Roman" panose="02020603050405020304" pitchFamily="18" charset="0"/>
              </a:rPr>
              <a:t> wedding?</a:t>
            </a:r>
          </a:p>
          <a:p>
            <a:pPr marL="0" indent="0">
              <a:buNone/>
            </a:pPr>
            <a:r>
              <a:rPr lang="en-IN" sz="2400" cap="none" dirty="0">
                <a:latin typeface="Times New Roman" panose="02020603050405020304" pitchFamily="18" charset="0"/>
                <a:cs typeface="Times New Roman" panose="02020603050405020304" pitchFamily="18" charset="0"/>
              </a:rPr>
              <a:t>A.0.567	B.0.111		C.0.332	D.0.732</a:t>
            </a:r>
          </a:p>
          <a:p>
            <a:pPr marL="0" indent="0">
              <a:buNone/>
            </a:pPr>
            <a:r>
              <a:rPr lang="en-IN" sz="2400" cap="none" dirty="0">
                <a:latin typeface="Times New Roman" panose="02020603050405020304" pitchFamily="18" charset="0"/>
                <a:cs typeface="Times New Roman" panose="02020603050405020304" pitchFamily="18" charset="0"/>
              </a:rPr>
              <a:t>Ans:</a:t>
            </a:r>
          </a:p>
          <a:p>
            <a:pPr marL="0" indent="0">
              <a:buNone/>
            </a:pPr>
            <a:r>
              <a:rPr lang="en-IN" sz="2400" cap="none" dirty="0">
                <a:latin typeface="Times New Roman" panose="02020603050405020304" pitchFamily="18" charset="0"/>
                <a:cs typeface="Times New Roman" panose="02020603050405020304" pitchFamily="18" charset="0"/>
              </a:rPr>
              <a:t>Event A1. It rains on Sita's wedding.</a:t>
            </a:r>
          </a:p>
          <a:p>
            <a:pPr marL="0" indent="0">
              <a:buNone/>
            </a:pPr>
            <a:r>
              <a:rPr lang="en-IN" sz="2400" cap="none" dirty="0">
                <a:latin typeface="Times New Roman" panose="02020603050405020304" pitchFamily="18" charset="0"/>
                <a:cs typeface="Times New Roman" panose="02020603050405020304" pitchFamily="18" charset="0"/>
              </a:rPr>
              <a:t>Event A2. It does not rain on Sita's wedding.</a:t>
            </a:r>
          </a:p>
          <a:p>
            <a:pPr marL="0" indent="0">
              <a:buNone/>
            </a:pPr>
            <a:r>
              <a:rPr lang="en-IN" sz="2400" cap="none" dirty="0">
                <a:latin typeface="Times New Roman" panose="02020603050405020304" pitchFamily="18" charset="0"/>
                <a:cs typeface="Times New Roman" panose="02020603050405020304" pitchFamily="18" charset="0"/>
              </a:rPr>
              <a:t>Event B. The weatherman predicts rain.</a:t>
            </a:r>
          </a:p>
        </p:txBody>
      </p:sp>
      <p:pic>
        <p:nvPicPr>
          <p:cNvPr id="5" name="Graphic 4" descr="Umbrella">
            <a:extLst>
              <a:ext uri="{FF2B5EF4-FFF2-40B4-BE49-F238E27FC236}">
                <a16:creationId xmlns:a16="http://schemas.microsoft.com/office/drawing/2014/main" id="{C2B878A7-FC39-4D1A-A94D-2F3AA731E3D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182881"/>
            <a:ext cx="914400" cy="914400"/>
          </a:xfrm>
          <a:prstGeom prst="rect">
            <a:avLst/>
          </a:prstGeom>
        </p:spPr>
      </p:pic>
    </p:spTree>
    <p:extLst>
      <p:ext uri="{BB962C8B-B14F-4D97-AF65-F5344CB8AC3E}">
        <p14:creationId xmlns:p14="http://schemas.microsoft.com/office/powerpoint/2010/main" val="1687783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3258E3-AF74-4AEC-AC6C-B4CE59ADFD03}"/>
              </a:ext>
            </a:extLst>
          </p:cNvPr>
          <p:cNvSpPr>
            <a:spLocks noGrp="1"/>
          </p:cNvSpPr>
          <p:nvPr>
            <p:ph sz="quarter" idx="13"/>
          </p:nvPr>
        </p:nvSpPr>
        <p:spPr>
          <a:xfrm>
            <a:off x="955040" y="457200"/>
            <a:ext cx="10322560" cy="5333999"/>
          </a:xfrm>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P(A1)=5/365=0.0136985  </a:t>
            </a:r>
            <a:r>
              <a:rPr lang="en-IN" sz="2400" cap="none" dirty="0">
                <a:latin typeface="Times New Roman" panose="02020603050405020304" pitchFamily="18" charset="0"/>
                <a:cs typeface="Times New Roman" panose="02020603050405020304" pitchFamily="18" charset="0"/>
              </a:rPr>
              <a:t>[it rains 5 days out of the year.]</a:t>
            </a: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P(A2)=360365=0.9863013 </a:t>
            </a:r>
            <a:r>
              <a:rPr lang="en-IN" sz="2400" cap="none" dirty="0">
                <a:latin typeface="Times New Roman" panose="02020603050405020304" pitchFamily="18" charset="0"/>
                <a:cs typeface="Times New Roman" panose="02020603050405020304" pitchFamily="18" charset="0"/>
              </a:rPr>
              <a:t>[it does not rain 360 days out of the year.]</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P(B|A1)=0.9 [</a:t>
            </a:r>
            <a:r>
              <a:rPr lang="en-IN" sz="2400" cap="none" dirty="0">
                <a:latin typeface="Times New Roman" panose="02020603050405020304" pitchFamily="18" charset="0"/>
                <a:cs typeface="Times New Roman" panose="02020603050405020304" pitchFamily="18" charset="0"/>
              </a:rPr>
              <a:t>when it rains, the weatherman predicts rain 90% of the time.]</a:t>
            </a: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P(B|A2)=0.1 [</a:t>
            </a:r>
            <a:r>
              <a:rPr lang="en-IN" sz="2400" cap="none" dirty="0">
                <a:latin typeface="Times New Roman" panose="02020603050405020304" pitchFamily="18" charset="0"/>
                <a:cs typeface="Times New Roman" panose="02020603050405020304" pitchFamily="18" charset="0"/>
              </a:rPr>
              <a:t>when it does not rain, the weatherman predicts rain 10% of the time.]</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1789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4684A03-89D1-4BC5-95B2-091EE25CBA4C}"/>
                  </a:ext>
                </a:extLst>
              </p:cNvPr>
              <p:cNvSpPr>
                <a:spLocks noGrp="1"/>
              </p:cNvSpPr>
              <p:nvPr>
                <p:ph sz="quarter" idx="13"/>
              </p:nvPr>
            </p:nvSpPr>
            <p:spPr>
              <a:xfrm>
                <a:off x="690880" y="609600"/>
                <a:ext cx="10586720" cy="5181599"/>
              </a:xfrm>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P(A1|B)=</a:t>
                </a:r>
                <a14:m>
                  <m:oMath xmlns:m="http://schemas.openxmlformats.org/officeDocument/2006/math">
                    <m:f>
                      <m:fPr>
                        <m:ctrlPr>
                          <a:rPr lang="en-IN" sz="2400" i="1" smtClean="0">
                            <a:latin typeface="Cambria Math" panose="02040503050406030204" pitchFamily="18" charset="0"/>
                          </a:rPr>
                        </m:ctrlPr>
                      </m:fPr>
                      <m:num>
                        <m:r>
                          <m:rPr>
                            <m:nor/>
                          </m:rPr>
                          <a:rPr lang="en-IN" sz="2400" dirty="0">
                            <a:latin typeface="Times New Roman" panose="02020603050405020304" pitchFamily="18" charset="0"/>
                            <a:cs typeface="Times New Roman" panose="02020603050405020304" pitchFamily="18" charset="0"/>
                          </a:rPr>
                          <m:t>P</m:t>
                        </m:r>
                        <m:r>
                          <m:rPr>
                            <m:nor/>
                          </m:rPr>
                          <a:rPr lang="en-IN" sz="2400" dirty="0">
                            <a:latin typeface="Times New Roman" panose="02020603050405020304" pitchFamily="18" charset="0"/>
                            <a:cs typeface="Times New Roman" panose="02020603050405020304" pitchFamily="18" charset="0"/>
                          </a:rPr>
                          <m:t>(</m:t>
                        </m:r>
                        <m:r>
                          <m:rPr>
                            <m:nor/>
                          </m:rPr>
                          <a:rPr lang="en-IN" sz="2400" dirty="0">
                            <a:latin typeface="Times New Roman" panose="02020603050405020304" pitchFamily="18" charset="0"/>
                            <a:cs typeface="Times New Roman" panose="02020603050405020304" pitchFamily="18" charset="0"/>
                          </a:rPr>
                          <m:t>A</m:t>
                        </m:r>
                        <m:r>
                          <m:rPr>
                            <m:nor/>
                          </m:rPr>
                          <a:rPr lang="en-IN" sz="2400" dirty="0">
                            <a:latin typeface="Times New Roman" panose="02020603050405020304" pitchFamily="18" charset="0"/>
                            <a:cs typeface="Times New Roman" panose="02020603050405020304" pitchFamily="18" charset="0"/>
                          </a:rPr>
                          <m:t>1)</m:t>
                        </m:r>
                        <m:r>
                          <m:rPr>
                            <m:nor/>
                          </m:rPr>
                          <a:rPr lang="en-IN" sz="2400" dirty="0">
                            <a:latin typeface="Times New Roman" panose="02020603050405020304" pitchFamily="18" charset="0"/>
                            <a:cs typeface="Times New Roman" panose="02020603050405020304" pitchFamily="18" charset="0"/>
                          </a:rPr>
                          <m:t>P</m:t>
                        </m:r>
                        <m:r>
                          <m:rPr>
                            <m:nor/>
                          </m:rPr>
                          <a:rPr lang="en-IN" sz="2400" dirty="0">
                            <a:latin typeface="Times New Roman" panose="02020603050405020304" pitchFamily="18" charset="0"/>
                            <a:cs typeface="Times New Roman" panose="02020603050405020304" pitchFamily="18" charset="0"/>
                          </a:rPr>
                          <m:t>(</m:t>
                        </m:r>
                        <m:r>
                          <m:rPr>
                            <m:nor/>
                          </m:rPr>
                          <a:rPr lang="en-IN" sz="2400" dirty="0">
                            <a:latin typeface="Times New Roman" panose="02020603050405020304" pitchFamily="18" charset="0"/>
                            <a:cs typeface="Times New Roman" panose="02020603050405020304" pitchFamily="18" charset="0"/>
                          </a:rPr>
                          <m:t>B</m:t>
                        </m:r>
                        <m:r>
                          <m:rPr>
                            <m:nor/>
                          </m:rPr>
                          <a:rPr lang="en-IN" sz="2400" dirty="0">
                            <a:latin typeface="Times New Roman" panose="02020603050405020304" pitchFamily="18" charset="0"/>
                            <a:cs typeface="Times New Roman" panose="02020603050405020304" pitchFamily="18" charset="0"/>
                          </a:rPr>
                          <m:t>|</m:t>
                        </m:r>
                        <m:r>
                          <m:rPr>
                            <m:nor/>
                          </m:rPr>
                          <a:rPr lang="en-IN" sz="2400" dirty="0">
                            <a:latin typeface="Times New Roman" panose="02020603050405020304" pitchFamily="18" charset="0"/>
                            <a:cs typeface="Times New Roman" panose="02020603050405020304" pitchFamily="18" charset="0"/>
                          </a:rPr>
                          <m:t>A</m:t>
                        </m:r>
                        <m:r>
                          <m:rPr>
                            <m:nor/>
                          </m:rPr>
                          <a:rPr lang="en-IN" sz="2400" dirty="0">
                            <a:latin typeface="Times New Roman" panose="02020603050405020304" pitchFamily="18" charset="0"/>
                            <a:cs typeface="Times New Roman" panose="02020603050405020304" pitchFamily="18" charset="0"/>
                          </a:rPr>
                          <m:t>1)</m:t>
                        </m:r>
                      </m:num>
                      <m:den>
                        <m:r>
                          <m:rPr>
                            <m:sty m:val="p"/>
                          </m:rPr>
                          <a:rPr lang="en-US" sz="2400" b="0" i="0" smtClean="0">
                            <a:latin typeface="Cambria Math" panose="02040503050406030204" pitchFamily="18" charset="0"/>
                          </a:rPr>
                          <m:t>P</m:t>
                        </m:r>
                        <m:r>
                          <a:rPr lang="en-US" sz="2400" b="0" i="0" smtClean="0">
                            <a:latin typeface="Cambria Math" panose="02040503050406030204" pitchFamily="18" charset="0"/>
                          </a:rPr>
                          <m:t>(</m:t>
                        </m:r>
                        <m:r>
                          <m:rPr>
                            <m:sty m:val="p"/>
                          </m:rPr>
                          <a:rPr lang="en-US" sz="2400" b="0" i="0" smtClean="0">
                            <a:latin typeface="Cambria Math" panose="02040503050406030204" pitchFamily="18" charset="0"/>
                          </a:rPr>
                          <m:t>B</m:t>
                        </m:r>
                        <m:r>
                          <a:rPr lang="en-US" sz="2400" b="0" i="0" smtClean="0">
                            <a:latin typeface="Cambria Math" panose="02040503050406030204" pitchFamily="18" charset="0"/>
                          </a:rPr>
                          <m:t>)</m:t>
                        </m:r>
                      </m:den>
                    </m:f>
                  </m:oMath>
                </a14:m>
                <a:r>
                  <a:rPr lang="en-IN" sz="2400" dirty="0">
                    <a:latin typeface="Times New Roman" panose="02020603050405020304" pitchFamily="18" charset="0"/>
                    <a:cs typeface="Times New Roman" panose="02020603050405020304" pitchFamily="18" charset="0"/>
                  </a:rPr>
                  <a:t>= </a:t>
                </a:r>
                <a14:m>
                  <m:oMath xmlns:m="http://schemas.openxmlformats.org/officeDocument/2006/math">
                    <m:f>
                      <m:fPr>
                        <m:ctrlPr>
                          <a:rPr lang="en-IN" sz="2400" i="1">
                            <a:latin typeface="Cambria Math" panose="02040503050406030204" pitchFamily="18" charset="0"/>
                          </a:rPr>
                        </m:ctrlPr>
                      </m:fPr>
                      <m:num>
                        <m:r>
                          <m:rPr>
                            <m:nor/>
                          </m:rPr>
                          <a:rPr lang="en-IN" sz="2400" dirty="0">
                            <a:latin typeface="Times New Roman" panose="02020603050405020304" pitchFamily="18" charset="0"/>
                            <a:cs typeface="Times New Roman" panose="02020603050405020304" pitchFamily="18" charset="0"/>
                          </a:rPr>
                          <m:t>P</m:t>
                        </m:r>
                        <m:r>
                          <m:rPr>
                            <m:nor/>
                          </m:rPr>
                          <a:rPr lang="en-IN" sz="2400" dirty="0">
                            <a:latin typeface="Times New Roman" panose="02020603050405020304" pitchFamily="18" charset="0"/>
                            <a:cs typeface="Times New Roman" panose="02020603050405020304" pitchFamily="18" charset="0"/>
                          </a:rPr>
                          <m:t>(</m:t>
                        </m:r>
                        <m:r>
                          <m:rPr>
                            <m:nor/>
                          </m:rPr>
                          <a:rPr lang="en-IN" sz="2400" dirty="0">
                            <a:latin typeface="Times New Roman" panose="02020603050405020304" pitchFamily="18" charset="0"/>
                            <a:cs typeface="Times New Roman" panose="02020603050405020304" pitchFamily="18" charset="0"/>
                          </a:rPr>
                          <m:t>A</m:t>
                        </m:r>
                        <m:r>
                          <m:rPr>
                            <m:nor/>
                          </m:rPr>
                          <a:rPr lang="en-IN" sz="2400" dirty="0">
                            <a:latin typeface="Times New Roman" panose="02020603050405020304" pitchFamily="18" charset="0"/>
                            <a:cs typeface="Times New Roman" panose="02020603050405020304" pitchFamily="18" charset="0"/>
                          </a:rPr>
                          <m:t>1)</m:t>
                        </m:r>
                        <m:r>
                          <m:rPr>
                            <m:nor/>
                          </m:rPr>
                          <a:rPr lang="en-IN" sz="2400" dirty="0">
                            <a:latin typeface="Times New Roman" panose="02020603050405020304" pitchFamily="18" charset="0"/>
                            <a:cs typeface="Times New Roman" panose="02020603050405020304" pitchFamily="18" charset="0"/>
                          </a:rPr>
                          <m:t>P</m:t>
                        </m:r>
                        <m:r>
                          <m:rPr>
                            <m:nor/>
                          </m:rPr>
                          <a:rPr lang="en-IN" sz="2400" dirty="0">
                            <a:latin typeface="Times New Roman" panose="02020603050405020304" pitchFamily="18" charset="0"/>
                            <a:cs typeface="Times New Roman" panose="02020603050405020304" pitchFamily="18" charset="0"/>
                          </a:rPr>
                          <m:t>(</m:t>
                        </m:r>
                        <m:r>
                          <m:rPr>
                            <m:nor/>
                          </m:rPr>
                          <a:rPr lang="en-IN" sz="2400" dirty="0">
                            <a:latin typeface="Times New Roman" panose="02020603050405020304" pitchFamily="18" charset="0"/>
                            <a:cs typeface="Times New Roman" panose="02020603050405020304" pitchFamily="18" charset="0"/>
                          </a:rPr>
                          <m:t>B</m:t>
                        </m:r>
                        <m:r>
                          <m:rPr>
                            <m:nor/>
                          </m:rPr>
                          <a:rPr lang="en-IN" sz="2400" dirty="0">
                            <a:latin typeface="Times New Roman" panose="02020603050405020304" pitchFamily="18" charset="0"/>
                            <a:cs typeface="Times New Roman" panose="02020603050405020304" pitchFamily="18" charset="0"/>
                          </a:rPr>
                          <m:t>|</m:t>
                        </m:r>
                        <m:r>
                          <m:rPr>
                            <m:nor/>
                          </m:rPr>
                          <a:rPr lang="en-IN" sz="2400" dirty="0">
                            <a:latin typeface="Times New Roman" panose="02020603050405020304" pitchFamily="18" charset="0"/>
                            <a:cs typeface="Times New Roman" panose="02020603050405020304" pitchFamily="18" charset="0"/>
                          </a:rPr>
                          <m:t>A</m:t>
                        </m:r>
                        <m:r>
                          <m:rPr>
                            <m:nor/>
                          </m:rPr>
                          <a:rPr lang="en-IN" sz="2400" dirty="0">
                            <a:latin typeface="Times New Roman" panose="02020603050405020304" pitchFamily="18" charset="0"/>
                            <a:cs typeface="Times New Roman" panose="02020603050405020304" pitchFamily="18" charset="0"/>
                          </a:rPr>
                          <m:t>1)</m:t>
                        </m:r>
                      </m:num>
                      <m:den>
                        <m:r>
                          <m:rPr>
                            <m:sty m:val="p"/>
                          </m:rPr>
                          <a:rPr lang="en-US" sz="2400" i="1">
                            <a:latin typeface="Cambria Math" panose="02040503050406030204" pitchFamily="18" charset="0"/>
                          </a:rPr>
                          <m:t>P</m:t>
                        </m:r>
                        <m:r>
                          <a:rPr lang="en-US" sz="2400" i="1">
                            <a:latin typeface="Cambria Math" panose="02040503050406030204" pitchFamily="18" charset="0"/>
                          </a:rPr>
                          <m:t>(</m:t>
                        </m:r>
                        <m:r>
                          <m:rPr>
                            <m:sty m:val="p"/>
                          </m:rPr>
                          <a:rPr lang="en-US" sz="2400" i="1">
                            <a:latin typeface="Cambria Math" panose="02040503050406030204" pitchFamily="18" charset="0"/>
                          </a:rPr>
                          <m:t>A</m:t>
                        </m:r>
                        <m:r>
                          <a:rPr lang="en-US" sz="2400" i="1">
                            <a:latin typeface="Cambria Math" panose="02040503050406030204" pitchFamily="18" charset="0"/>
                          </a:rPr>
                          <m:t>1)</m:t>
                        </m:r>
                        <m:r>
                          <m:rPr>
                            <m:sty m:val="p"/>
                          </m:rPr>
                          <a:rPr lang="en-US" sz="2400" i="1">
                            <a:latin typeface="Cambria Math" panose="02040503050406030204" pitchFamily="18" charset="0"/>
                          </a:rPr>
                          <m:t>P</m:t>
                        </m:r>
                        <m:r>
                          <a:rPr lang="en-US" sz="2400" i="1">
                            <a:latin typeface="Cambria Math" panose="02040503050406030204" pitchFamily="18" charset="0"/>
                          </a:rPr>
                          <m:t>(</m:t>
                        </m:r>
                        <m:r>
                          <m:rPr>
                            <m:sty m:val="p"/>
                          </m:rPr>
                          <a:rPr lang="en-US" sz="2400" i="1">
                            <a:latin typeface="Cambria Math" panose="02040503050406030204" pitchFamily="18" charset="0"/>
                          </a:rPr>
                          <m:t>B</m:t>
                        </m:r>
                        <m:r>
                          <a:rPr lang="en-US" sz="2400" i="1">
                            <a:latin typeface="Cambria Math" panose="02040503050406030204" pitchFamily="18" charset="0"/>
                          </a:rPr>
                          <m:t>|</m:t>
                        </m:r>
                        <m:r>
                          <m:rPr>
                            <m:sty m:val="p"/>
                          </m:rPr>
                          <a:rPr lang="en-US" sz="2400" i="1">
                            <a:latin typeface="Cambria Math" panose="02040503050406030204" pitchFamily="18" charset="0"/>
                          </a:rPr>
                          <m:t>A</m:t>
                        </m:r>
                        <m:r>
                          <a:rPr lang="en-US" sz="2400" i="1">
                            <a:latin typeface="Cambria Math" panose="02040503050406030204" pitchFamily="18" charset="0"/>
                          </a:rPr>
                          <m:t>1)+</m:t>
                        </m:r>
                        <m:r>
                          <m:rPr>
                            <m:sty m:val="p"/>
                          </m:rPr>
                          <a:rPr lang="en-US" sz="2400" i="1">
                            <a:latin typeface="Cambria Math" panose="02040503050406030204" pitchFamily="18" charset="0"/>
                          </a:rPr>
                          <m:t>P</m:t>
                        </m:r>
                        <m:r>
                          <a:rPr lang="en-US" sz="2400" i="1">
                            <a:latin typeface="Cambria Math" panose="02040503050406030204" pitchFamily="18" charset="0"/>
                          </a:rPr>
                          <m:t>(</m:t>
                        </m:r>
                        <m:r>
                          <m:rPr>
                            <m:sty m:val="p"/>
                          </m:rPr>
                          <a:rPr lang="en-US" sz="2400" i="1">
                            <a:latin typeface="Cambria Math" panose="02040503050406030204" pitchFamily="18" charset="0"/>
                          </a:rPr>
                          <m:t>A</m:t>
                        </m:r>
                        <m:r>
                          <a:rPr lang="en-US" sz="2400" i="1">
                            <a:latin typeface="Cambria Math" panose="02040503050406030204" pitchFamily="18" charset="0"/>
                          </a:rPr>
                          <m:t>2)</m:t>
                        </m:r>
                        <m:r>
                          <m:rPr>
                            <m:sty m:val="p"/>
                          </m:rPr>
                          <a:rPr lang="en-US" sz="2400" i="1">
                            <a:latin typeface="Cambria Math" panose="02040503050406030204" pitchFamily="18" charset="0"/>
                          </a:rPr>
                          <m:t>P</m:t>
                        </m:r>
                        <m:r>
                          <a:rPr lang="en-US" sz="2400" i="1">
                            <a:latin typeface="Cambria Math" panose="02040503050406030204" pitchFamily="18" charset="0"/>
                          </a:rPr>
                          <m:t>(</m:t>
                        </m:r>
                        <m:r>
                          <m:rPr>
                            <m:sty m:val="p"/>
                          </m:rPr>
                          <a:rPr lang="en-US" sz="2400" i="1">
                            <a:latin typeface="Cambria Math" panose="02040503050406030204" pitchFamily="18" charset="0"/>
                          </a:rPr>
                          <m:t>B</m:t>
                        </m:r>
                        <m:r>
                          <a:rPr lang="en-US" sz="2400" i="1">
                            <a:latin typeface="Cambria Math" panose="02040503050406030204" pitchFamily="18" charset="0"/>
                          </a:rPr>
                          <m:t>|</m:t>
                        </m:r>
                        <m:r>
                          <m:rPr>
                            <m:sty m:val="p"/>
                          </m:rPr>
                          <a:rPr lang="en-US" sz="2400" i="1">
                            <a:latin typeface="Cambria Math" panose="02040503050406030204" pitchFamily="18" charset="0"/>
                          </a:rPr>
                          <m:t>A</m:t>
                        </m:r>
                        <m:r>
                          <a:rPr lang="en-US" sz="2400" i="1">
                            <a:latin typeface="Cambria Math" panose="02040503050406030204" pitchFamily="18" charset="0"/>
                          </a:rPr>
                          <m:t>2</m:t>
                        </m:r>
                        <m:r>
                          <a:rPr lang="en-US" sz="2400">
                            <a:latin typeface="Cambria Math" panose="02040503050406030204" pitchFamily="18" charset="0"/>
                          </a:rPr>
                          <m:t>)</m:t>
                        </m:r>
                      </m:den>
                    </m:f>
                  </m:oMath>
                </a14:m>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P(A1|B)=0.014×0.90.014×0.9+0.986×0.1</a:t>
                </a:r>
              </a:p>
              <a:p>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P(A1|B)=0.111</a:t>
                </a:r>
              </a:p>
            </p:txBody>
          </p:sp>
        </mc:Choice>
        <mc:Fallback xmlns="">
          <p:sp>
            <p:nvSpPr>
              <p:cNvPr id="3" name="Content Placeholder 2">
                <a:extLst>
                  <a:ext uri="{FF2B5EF4-FFF2-40B4-BE49-F238E27FC236}">
                    <a16:creationId xmlns:a16="http://schemas.microsoft.com/office/drawing/2014/main" id="{F4684A03-89D1-4BC5-95B2-091EE25CBA4C}"/>
                  </a:ext>
                </a:extLst>
              </p:cNvPr>
              <p:cNvSpPr>
                <a:spLocks noGrp="1" noRot="1" noChangeAspect="1" noMove="1" noResize="1" noEditPoints="1" noAdjustHandles="1" noChangeArrowheads="1" noChangeShapeType="1" noTextEdit="1"/>
              </p:cNvSpPr>
              <p:nvPr>
                <p:ph sz="quarter" idx="13"/>
              </p:nvPr>
            </p:nvSpPr>
            <p:spPr>
              <a:xfrm>
                <a:off x="690880" y="609600"/>
                <a:ext cx="10586720" cy="5181599"/>
              </a:xfrm>
              <a:blipFill>
                <a:blip r:embed="rId2"/>
                <a:stretch>
                  <a:fillRect l="-864"/>
                </a:stretch>
              </a:blipFill>
            </p:spPr>
            <p:txBody>
              <a:bodyPr/>
              <a:lstStyle/>
              <a:p>
                <a:r>
                  <a:rPr lang="en-IN">
                    <a:noFill/>
                  </a:rPr>
                  <a:t> </a:t>
                </a:r>
              </a:p>
            </p:txBody>
          </p:sp>
        </mc:Fallback>
      </mc:AlternateContent>
    </p:spTree>
    <p:extLst>
      <p:ext uri="{BB962C8B-B14F-4D97-AF65-F5344CB8AC3E}">
        <p14:creationId xmlns:p14="http://schemas.microsoft.com/office/powerpoint/2010/main" val="1461201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BD887-97D9-49E5-8A87-7E3CD9DCFFF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Sample Space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EB345EB-FF17-46F7-BE84-10AAF35E736F}"/>
              </a:ext>
            </a:extLst>
          </p:cNvPr>
          <p:cNvSpPr>
            <a:spLocks noGrp="1"/>
          </p:cNvSpPr>
          <p:nvPr>
            <p:ph idx="1"/>
          </p:nvPr>
        </p:nvSpPr>
        <p:spPr>
          <a:xfrm>
            <a:off x="913774" y="1798321"/>
            <a:ext cx="10364453" cy="3992880"/>
          </a:xfrm>
        </p:spPr>
        <p:txBody>
          <a:bodyPr/>
          <a:lstStyle/>
          <a:p>
            <a:pPr marL="0" indent="0" algn="l">
              <a:buNone/>
            </a:pPr>
            <a:r>
              <a:rPr lang="en-IN" sz="2400" cap="none" dirty="0">
                <a:solidFill>
                  <a:srgbClr val="333333"/>
                </a:solidFill>
                <a:latin typeface="Times New Roman" panose="02020603050405020304" pitchFamily="18" charset="0"/>
                <a:cs typeface="Times New Roman" panose="02020603050405020304" pitchFamily="18" charset="0"/>
              </a:rPr>
              <a:t>T</a:t>
            </a:r>
            <a:r>
              <a:rPr lang="en-IN" sz="2400" b="0" i="0" cap="none" dirty="0">
                <a:solidFill>
                  <a:srgbClr val="333333"/>
                </a:solidFill>
                <a:effectLst/>
                <a:latin typeface="Times New Roman" panose="02020603050405020304" pitchFamily="18" charset="0"/>
                <a:cs typeface="Times New Roman" panose="02020603050405020304" pitchFamily="18" charset="0"/>
              </a:rPr>
              <a:t>he set of all possible outcomes of a random experiment is called the sample space for that experiment. it is usually denoted by S</a:t>
            </a:r>
            <a:r>
              <a:rPr lang="en-IN" sz="2400" b="0" i="0" dirty="0">
                <a:solidFill>
                  <a:srgbClr val="333333"/>
                </a:solidFill>
                <a:effectLst/>
                <a:latin typeface="Times New Roman" panose="02020603050405020304" pitchFamily="18" charset="0"/>
                <a:cs typeface="Times New Roman" panose="02020603050405020304" pitchFamily="18" charset="0"/>
              </a:rPr>
              <a:t>.</a:t>
            </a:r>
          </a:p>
          <a:p>
            <a:pPr marL="0" indent="0" algn="l">
              <a:buNone/>
            </a:pPr>
            <a:r>
              <a:rPr lang="en-IN" sz="2400" b="0" i="0" u="sng" dirty="0">
                <a:solidFill>
                  <a:srgbClr val="333333"/>
                </a:solidFill>
                <a:effectLst/>
                <a:latin typeface="Times New Roman" panose="02020603050405020304" pitchFamily="18" charset="0"/>
                <a:cs typeface="Times New Roman" panose="02020603050405020304" pitchFamily="18" charset="0"/>
              </a:rPr>
              <a:t>E</a:t>
            </a:r>
            <a:r>
              <a:rPr lang="en-IN" sz="2400" b="0" i="0" u="sng" cap="none" dirty="0">
                <a:solidFill>
                  <a:srgbClr val="333333"/>
                </a:solidFill>
                <a:effectLst/>
                <a:latin typeface="Times New Roman" panose="02020603050405020304" pitchFamily="18" charset="0"/>
                <a:cs typeface="Times New Roman" panose="02020603050405020304" pitchFamily="18" charset="0"/>
              </a:rPr>
              <a:t>xample</a:t>
            </a:r>
            <a:r>
              <a:rPr lang="en-IN" sz="2400" b="0" i="0" u="sng" dirty="0">
                <a:solidFill>
                  <a:srgbClr val="333333"/>
                </a:solidFill>
                <a:effectLst/>
                <a:latin typeface="Times New Roman" panose="02020603050405020304" pitchFamily="18" charset="0"/>
                <a:cs typeface="Times New Roman" panose="02020603050405020304" pitchFamily="18" charset="0"/>
              </a:rPr>
              <a:t>:</a:t>
            </a:r>
          </a:p>
          <a:p>
            <a:pPr marL="0" indent="0" algn="l">
              <a:buNone/>
            </a:pPr>
            <a:r>
              <a:rPr lang="en-IN" sz="2400" cap="none" dirty="0">
                <a:solidFill>
                  <a:srgbClr val="333333"/>
                </a:solidFill>
                <a:latin typeface="Times New Roman" panose="02020603050405020304" pitchFamily="18" charset="0"/>
                <a:cs typeface="Times New Roman" panose="02020603050405020304" pitchFamily="18" charset="0"/>
              </a:rPr>
              <a:t>W</a:t>
            </a:r>
            <a:r>
              <a:rPr lang="en-IN" sz="2400" b="0" i="0" cap="none" dirty="0">
                <a:solidFill>
                  <a:srgbClr val="333333"/>
                </a:solidFill>
                <a:effectLst/>
                <a:latin typeface="Times New Roman" panose="02020603050405020304" pitchFamily="18" charset="0"/>
                <a:cs typeface="Times New Roman" panose="02020603050405020304" pitchFamily="18" charset="0"/>
              </a:rPr>
              <a:t>hen a die is thrown, any one of the numbers 1, 2, 3, 4, 5, 6 can come up.</a:t>
            </a:r>
          </a:p>
          <a:p>
            <a:pPr marL="0" indent="0" algn="l">
              <a:buNone/>
            </a:pPr>
            <a:r>
              <a:rPr lang="en-IN" sz="2400" b="0" i="0" cap="none" dirty="0">
                <a:solidFill>
                  <a:srgbClr val="333333"/>
                </a:solidFill>
                <a:effectLst/>
                <a:latin typeface="Times New Roman" panose="02020603050405020304" pitchFamily="18" charset="0"/>
                <a:cs typeface="Times New Roman" panose="02020603050405020304" pitchFamily="18" charset="0"/>
              </a:rPr>
              <a:t>therefore, sample space:</a:t>
            </a:r>
          </a:p>
          <a:p>
            <a:pPr marL="0" indent="0" algn="l">
              <a:buNone/>
            </a:pPr>
            <a:r>
              <a:rPr lang="en-IN" sz="2400" b="0" i="0" dirty="0">
                <a:solidFill>
                  <a:srgbClr val="333333"/>
                </a:solidFill>
                <a:effectLst/>
                <a:latin typeface="Times New Roman" panose="02020603050405020304" pitchFamily="18" charset="0"/>
                <a:cs typeface="Times New Roman" panose="02020603050405020304" pitchFamily="18" charset="0"/>
              </a:rPr>
              <a:t>S = {1, 2, 3, 4, 5, 6}</a:t>
            </a:r>
          </a:p>
          <a:p>
            <a:endParaRPr lang="en-IN" dirty="0"/>
          </a:p>
        </p:txBody>
      </p:sp>
      <p:pic>
        <p:nvPicPr>
          <p:cNvPr id="5" name="Picture 4">
            <a:extLst>
              <a:ext uri="{FF2B5EF4-FFF2-40B4-BE49-F238E27FC236}">
                <a16:creationId xmlns:a16="http://schemas.microsoft.com/office/drawing/2014/main" id="{3FE2DD8C-914C-4727-A99C-693D2B5932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6975" y="4062095"/>
            <a:ext cx="2381250" cy="1924050"/>
          </a:xfrm>
          <a:prstGeom prst="rect">
            <a:avLst/>
          </a:prstGeom>
        </p:spPr>
      </p:pic>
    </p:spTree>
    <p:extLst>
      <p:ext uri="{BB962C8B-B14F-4D97-AF65-F5344CB8AC3E}">
        <p14:creationId xmlns:p14="http://schemas.microsoft.com/office/powerpoint/2010/main" val="3603142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81F02-73F4-4F38-A6D6-9A535BE86CA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Definition</a:t>
            </a:r>
            <a:endParaRPr lang="en-IN"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91FF5D-B488-418C-85AD-D20CAEBE1FA4}"/>
                  </a:ext>
                </a:extLst>
              </p:cNvPr>
              <p:cNvSpPr>
                <a:spLocks noGrp="1"/>
              </p:cNvSpPr>
              <p:nvPr>
                <p:ph idx="1"/>
              </p:nvPr>
            </p:nvSpPr>
            <p:spPr/>
            <p:txBody>
              <a:bodyPr/>
              <a:lstStyle/>
              <a:p>
                <a:pPr marL="0" indent="0" algn="l">
                  <a:buNone/>
                </a:pPr>
                <a:r>
                  <a:rPr lang="en-IN" sz="2400" cap="none" dirty="0">
                    <a:latin typeface="Times New Roman" panose="02020603050405020304" pitchFamily="18" charset="0"/>
                    <a:cs typeface="Times New Roman" panose="02020603050405020304" pitchFamily="18" charset="0"/>
                  </a:rPr>
                  <a:t>P</a:t>
                </a:r>
                <a:r>
                  <a:rPr lang="en-IN" sz="2400" b="0" i="0" cap="none" dirty="0">
                    <a:effectLst/>
                    <a:latin typeface="Times New Roman" panose="02020603050405020304" pitchFamily="18" charset="0"/>
                    <a:cs typeface="Times New Roman" panose="02020603050405020304" pitchFamily="18" charset="0"/>
                  </a:rPr>
                  <a:t>robability in simple language is defined as ratio of favourable </a:t>
                </a:r>
                <a:r>
                  <a:rPr lang="en-IN" sz="2400" cap="none" dirty="0">
                    <a:latin typeface="Times New Roman" panose="02020603050405020304" pitchFamily="18" charset="0"/>
                    <a:cs typeface="Times New Roman" panose="02020603050405020304" pitchFamily="18" charset="0"/>
                  </a:rPr>
                  <a:t>outcomes</a:t>
                </a:r>
                <a:r>
                  <a:rPr lang="en-IN" sz="2400" b="0" i="0" cap="none" dirty="0">
                    <a:effectLst/>
                    <a:latin typeface="Times New Roman" panose="02020603050405020304" pitchFamily="18" charset="0"/>
                    <a:cs typeface="Times New Roman" panose="02020603050405020304" pitchFamily="18" charset="0"/>
                  </a:rPr>
                  <a:t> to the total number of </a:t>
                </a:r>
                <a:r>
                  <a:rPr lang="en-IN" sz="2400" cap="none" dirty="0">
                    <a:latin typeface="Times New Roman" panose="02020603050405020304" pitchFamily="18" charset="0"/>
                    <a:cs typeface="Times New Roman" panose="02020603050405020304" pitchFamily="18" charset="0"/>
                  </a:rPr>
                  <a:t>outcomes</a:t>
                </a:r>
                <a:r>
                  <a:rPr lang="en-IN" sz="2400" b="0" i="0" dirty="0">
                    <a:effectLst/>
                    <a:latin typeface="Times New Roman" panose="02020603050405020304" pitchFamily="18" charset="0"/>
                    <a:cs typeface="Times New Roman" panose="02020603050405020304" pitchFamily="18" charset="0"/>
                  </a:rPr>
                  <a:t>.</a:t>
                </a:r>
              </a:p>
              <a:p>
                <a:pPr marL="0" indent="0" algn="l">
                  <a:buNone/>
                </a:pPr>
                <a:endParaRPr lang="en-IN" sz="2400" b="0" i="0" dirty="0">
                  <a:effectLst/>
                  <a:latin typeface="Times New Roman" panose="02020603050405020304" pitchFamily="18" charset="0"/>
                  <a:cs typeface="Times New Roman" panose="02020603050405020304" pitchFamily="18" charset="0"/>
                </a:endParaRPr>
              </a:p>
              <a:p>
                <a:pPr marL="0" indent="0" algn="l">
                  <a:buNone/>
                </a:pPr>
                <a:r>
                  <a:rPr lang="en-IN" sz="2400" cap="none" dirty="0">
                    <a:latin typeface="Times New Roman" panose="02020603050405020304" pitchFamily="18" charset="0"/>
                    <a:cs typeface="Times New Roman" panose="02020603050405020304" pitchFamily="18" charset="0"/>
                  </a:rPr>
                  <a:t>P</a:t>
                </a:r>
                <a:r>
                  <a:rPr lang="en-IN" sz="2400" b="0" i="0" cap="none" dirty="0">
                    <a:effectLst/>
                    <a:latin typeface="Times New Roman" panose="02020603050405020304" pitchFamily="18" charset="0"/>
                    <a:cs typeface="Times New Roman" panose="02020603050405020304" pitchFamily="18" charset="0"/>
                  </a:rPr>
                  <a:t>robability of happening of any event </a:t>
                </a:r>
                <a:r>
                  <a:rPr lang="en-IN" sz="2400" b="0" i="0" dirty="0">
                    <a:effectLst/>
                    <a:latin typeface="Times New Roman" panose="02020603050405020304" pitchFamily="18" charset="0"/>
                    <a:cs typeface="Times New Roman" panose="02020603050405020304" pitchFamily="18" charset="0"/>
                  </a:rPr>
                  <a:t>P(A)</a:t>
                </a:r>
              </a:p>
              <a:p>
                <a:pPr marL="0" indent="0">
                  <a:buNone/>
                </a:pPr>
                <a:r>
                  <a:rPr lang="en-IN" sz="2400" b="0" i="0" dirty="0">
                    <a:effectLst/>
                    <a:latin typeface="Times New Roman" panose="02020603050405020304" pitchFamily="18" charset="0"/>
                    <a:cs typeface="Times New Roman" panose="02020603050405020304" pitchFamily="18" charset="0"/>
                  </a:rPr>
                  <a:t> =    </a:t>
                </a:r>
                <a14:m>
                  <m:oMath xmlns:m="http://schemas.openxmlformats.org/officeDocument/2006/math">
                    <m:f>
                      <m:fPr>
                        <m:ctrlPr>
                          <a:rPr lang="en-IN" sz="2400" b="0" i="1" smtClean="0">
                            <a:effectLst/>
                            <a:latin typeface="Cambria Math" panose="02040503050406030204" pitchFamily="18" charset="0"/>
                            <a:cs typeface="Times New Roman" panose="02020603050405020304" pitchFamily="18" charset="0"/>
                          </a:rPr>
                        </m:ctrlPr>
                      </m:fPr>
                      <m:num>
                        <m:r>
                          <m:rPr>
                            <m:nor/>
                          </m:rPr>
                          <a:rPr lang="en-US" sz="2400" b="0" smtClean="0">
                            <a:effectLst/>
                            <a:latin typeface="Times New Roman" panose="02020603050405020304" pitchFamily="18" charset="0"/>
                            <a:cs typeface="Times New Roman" panose="02020603050405020304" pitchFamily="18" charset="0"/>
                          </a:rPr>
                          <m:t>  </m:t>
                        </m:r>
                        <m:r>
                          <m:rPr>
                            <m:nor/>
                          </m:rPr>
                          <a:rPr lang="en-US" sz="2400" b="0" smtClean="0">
                            <a:effectLst/>
                            <a:latin typeface="Times New Roman" panose="02020603050405020304" pitchFamily="18" charset="0"/>
                            <a:cs typeface="Times New Roman" panose="02020603050405020304" pitchFamily="18" charset="0"/>
                          </a:rPr>
                          <m:t>F</m:t>
                        </m:r>
                        <m:r>
                          <m:rPr>
                            <m:nor/>
                          </m:rPr>
                          <a:rPr lang="en-IN" sz="2400" b="0" cap="none" dirty="0" smtClean="0">
                            <a:effectLst/>
                            <a:latin typeface="Times New Roman" panose="02020603050405020304" pitchFamily="18" charset="0"/>
                            <a:cs typeface="Times New Roman" panose="02020603050405020304" pitchFamily="18" charset="0"/>
                          </a:rPr>
                          <m:t>av</m:t>
                        </m:r>
                        <m:r>
                          <m:rPr>
                            <m:nor/>
                          </m:rPr>
                          <a:rPr lang="en-US" sz="2400" b="0" cap="none" dirty="0" smtClean="0">
                            <a:effectLst/>
                            <a:latin typeface="Times New Roman" panose="02020603050405020304" pitchFamily="18" charset="0"/>
                            <a:cs typeface="Times New Roman" panose="02020603050405020304" pitchFamily="18" charset="0"/>
                          </a:rPr>
                          <m:t>ourable</m:t>
                        </m:r>
                        <m:r>
                          <m:rPr>
                            <m:nor/>
                          </m:rPr>
                          <a:rPr lang="en-IN" sz="2400" b="0" cap="none" dirty="0" smtClean="0">
                            <a:effectLst/>
                            <a:latin typeface="Times New Roman" panose="02020603050405020304" pitchFamily="18" charset="0"/>
                            <a:cs typeface="Times New Roman" panose="02020603050405020304" pitchFamily="18" charset="0"/>
                          </a:rPr>
                          <m:t> </m:t>
                        </m:r>
                        <m:r>
                          <m:rPr>
                            <m:nor/>
                          </m:rPr>
                          <a:rPr lang="en-IN" sz="2400" b="0" cap="none" dirty="0" smtClean="0">
                            <a:effectLst/>
                            <a:latin typeface="Times New Roman" panose="02020603050405020304" pitchFamily="18" charset="0"/>
                            <a:cs typeface="Times New Roman" panose="02020603050405020304" pitchFamily="18" charset="0"/>
                          </a:rPr>
                          <m:t>number</m:t>
                        </m:r>
                        <m:r>
                          <m:rPr>
                            <m:nor/>
                          </m:rPr>
                          <a:rPr lang="en-IN" sz="2400" b="0" cap="none" dirty="0" smtClean="0">
                            <a:effectLst/>
                            <a:latin typeface="Times New Roman" panose="02020603050405020304" pitchFamily="18" charset="0"/>
                            <a:cs typeface="Times New Roman" panose="02020603050405020304" pitchFamily="18" charset="0"/>
                          </a:rPr>
                          <m:t> </m:t>
                        </m:r>
                        <m:r>
                          <m:rPr>
                            <m:nor/>
                          </m:rPr>
                          <a:rPr lang="en-IN" sz="2400" b="0" cap="none" dirty="0" smtClean="0">
                            <a:effectLst/>
                            <a:latin typeface="Times New Roman" panose="02020603050405020304" pitchFamily="18" charset="0"/>
                            <a:cs typeface="Times New Roman" panose="02020603050405020304" pitchFamily="18" charset="0"/>
                          </a:rPr>
                          <m:t>of</m:t>
                        </m:r>
                        <m:r>
                          <m:rPr>
                            <m:nor/>
                          </m:rPr>
                          <a:rPr lang="en-IN" sz="2400" b="0" cap="none" dirty="0" smtClean="0">
                            <a:effectLst/>
                            <a:latin typeface="Times New Roman" panose="02020603050405020304" pitchFamily="18" charset="0"/>
                            <a:cs typeface="Times New Roman" panose="02020603050405020304" pitchFamily="18" charset="0"/>
                          </a:rPr>
                          <m:t> </m:t>
                        </m:r>
                        <m:r>
                          <m:rPr>
                            <m:sty m:val="p"/>
                          </m:rPr>
                          <a:rPr lang="en-US" sz="2400" b="0" i="0" cap="none" dirty="0" smtClean="0">
                            <a:effectLst/>
                            <a:latin typeface="Cambria Math" panose="02040503050406030204" pitchFamily="18" charset="0"/>
                            <a:cs typeface="Times New Roman" panose="02020603050405020304" pitchFamily="18" charset="0"/>
                          </a:rPr>
                          <m:t>outcomes</m:t>
                        </m:r>
                      </m:num>
                      <m:den>
                        <m:r>
                          <m:rPr>
                            <m:nor/>
                          </m:rPr>
                          <a:rPr lang="en-US" sz="2400" b="0" i="0" dirty="0" smtClean="0">
                            <a:effectLst/>
                            <a:latin typeface="Times New Roman" panose="02020603050405020304" pitchFamily="18" charset="0"/>
                            <a:cs typeface="Times New Roman" panose="02020603050405020304" pitchFamily="18" charset="0"/>
                          </a:rPr>
                          <m:t>T</m:t>
                        </m:r>
                        <m:r>
                          <m:rPr>
                            <m:nor/>
                          </m:rPr>
                          <a:rPr lang="en-IN" sz="2400" b="0" cap="none" dirty="0" smtClean="0">
                            <a:effectLst/>
                            <a:latin typeface="Times New Roman" panose="02020603050405020304" pitchFamily="18" charset="0"/>
                            <a:cs typeface="Times New Roman" panose="02020603050405020304" pitchFamily="18" charset="0"/>
                          </a:rPr>
                          <m:t>otal</m:t>
                        </m:r>
                        <m:r>
                          <m:rPr>
                            <m:nor/>
                          </m:rPr>
                          <a:rPr lang="en-IN" sz="2400" b="0" cap="none" dirty="0" smtClean="0">
                            <a:effectLst/>
                            <a:latin typeface="Times New Roman" panose="02020603050405020304" pitchFamily="18" charset="0"/>
                            <a:cs typeface="Times New Roman" panose="02020603050405020304" pitchFamily="18" charset="0"/>
                          </a:rPr>
                          <m:t> </m:t>
                        </m:r>
                        <m:r>
                          <m:rPr>
                            <m:nor/>
                          </m:rPr>
                          <a:rPr lang="en-IN" sz="2400" b="0" cap="none" dirty="0" smtClean="0">
                            <a:effectLst/>
                            <a:latin typeface="Times New Roman" panose="02020603050405020304" pitchFamily="18" charset="0"/>
                            <a:cs typeface="Times New Roman" panose="02020603050405020304" pitchFamily="18" charset="0"/>
                          </a:rPr>
                          <m:t>no</m:t>
                        </m:r>
                        <m:r>
                          <m:rPr>
                            <m:nor/>
                          </m:rPr>
                          <a:rPr lang="en-IN" sz="2400" b="0" cap="none" dirty="0" smtClean="0">
                            <a:effectLst/>
                            <a:latin typeface="Times New Roman" panose="02020603050405020304" pitchFamily="18" charset="0"/>
                            <a:cs typeface="Times New Roman" panose="02020603050405020304" pitchFamily="18" charset="0"/>
                          </a:rPr>
                          <m:t>. </m:t>
                        </m:r>
                        <m:r>
                          <m:rPr>
                            <m:nor/>
                          </m:rPr>
                          <a:rPr lang="en-IN" sz="2400" b="0" cap="none" dirty="0" smtClean="0">
                            <a:effectLst/>
                            <a:latin typeface="Times New Roman" panose="02020603050405020304" pitchFamily="18" charset="0"/>
                            <a:cs typeface="Times New Roman" panose="02020603050405020304" pitchFamily="18" charset="0"/>
                          </a:rPr>
                          <m:t>of</m:t>
                        </m:r>
                        <m:r>
                          <m:rPr>
                            <m:nor/>
                          </m:rPr>
                          <a:rPr lang="en-IN" sz="2400" b="0" cap="none" dirty="0" smtClean="0">
                            <a:effectLst/>
                            <a:latin typeface="Times New Roman" panose="02020603050405020304" pitchFamily="18" charset="0"/>
                            <a:cs typeface="Times New Roman" panose="02020603050405020304" pitchFamily="18" charset="0"/>
                          </a:rPr>
                          <m:t> </m:t>
                        </m:r>
                        <m:r>
                          <m:rPr>
                            <m:sty m:val="p"/>
                          </m:rPr>
                          <a:rPr lang="en-US" sz="2400" b="0" i="0" cap="none" dirty="0" smtClean="0">
                            <a:effectLst/>
                            <a:latin typeface="Cambria Math" panose="02040503050406030204" pitchFamily="18" charset="0"/>
                            <a:cs typeface="Times New Roman" panose="02020603050405020304" pitchFamily="18" charset="0"/>
                          </a:rPr>
                          <m:t>outcomes</m:t>
                        </m:r>
                      </m:den>
                    </m:f>
                  </m:oMath>
                </a14:m>
                <a:endParaRPr lang="en-IN" sz="24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7291FF5D-B488-418C-85AD-D20CAEBE1FA4}"/>
                  </a:ext>
                </a:extLst>
              </p:cNvPr>
              <p:cNvSpPr>
                <a:spLocks noGrp="1" noRot="1" noChangeAspect="1" noMove="1" noResize="1" noEditPoints="1" noAdjustHandles="1" noChangeArrowheads="1" noChangeShapeType="1" noTextEdit="1"/>
              </p:cNvSpPr>
              <p:nvPr>
                <p:ph idx="1"/>
              </p:nvPr>
            </p:nvSpPr>
            <p:spPr>
              <a:blipFill>
                <a:blip r:embed="rId2"/>
                <a:stretch>
                  <a:fillRect l="-941" t="-356"/>
                </a:stretch>
              </a:blipFill>
            </p:spPr>
            <p:txBody>
              <a:bodyPr/>
              <a:lstStyle/>
              <a:p>
                <a:r>
                  <a:rPr lang="en-IN">
                    <a:noFill/>
                  </a:rPr>
                  <a:t> </a:t>
                </a:r>
              </a:p>
            </p:txBody>
          </p:sp>
        </mc:Fallback>
      </mc:AlternateContent>
    </p:spTree>
    <p:extLst>
      <p:ext uri="{BB962C8B-B14F-4D97-AF65-F5344CB8AC3E}">
        <p14:creationId xmlns:p14="http://schemas.microsoft.com/office/powerpoint/2010/main" val="3537760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4A2031-20A2-45E9-BCCA-E29AB639C250}"/>
              </a:ext>
            </a:extLst>
          </p:cNvPr>
          <p:cNvSpPr>
            <a:spLocks noGrp="1"/>
          </p:cNvSpPr>
          <p:nvPr>
            <p:ph idx="1"/>
          </p:nvPr>
        </p:nvSpPr>
        <p:spPr>
          <a:xfrm>
            <a:off x="660400" y="711013"/>
            <a:ext cx="10434947" cy="5659307"/>
          </a:xfrm>
        </p:spPr>
        <p:txBody>
          <a:bodyPr/>
          <a:lstStyle/>
          <a:p>
            <a:pPr marL="0" indent="0" algn="l">
              <a:buNone/>
            </a:pPr>
            <a:r>
              <a:rPr lang="en-IN" sz="2400" cap="none" dirty="0">
                <a:latin typeface="Times New Roman" panose="02020603050405020304" pitchFamily="18" charset="0"/>
                <a:cs typeface="Times New Roman" panose="02020603050405020304" pitchFamily="18" charset="0"/>
              </a:rPr>
              <a:t>I</a:t>
            </a:r>
            <a:r>
              <a:rPr lang="en-IN" sz="2400" b="0" i="0" cap="none" dirty="0">
                <a:effectLst/>
                <a:latin typeface="Times New Roman" panose="02020603050405020304" pitchFamily="18" charset="0"/>
                <a:cs typeface="Times New Roman" panose="02020603050405020304" pitchFamily="18" charset="0"/>
              </a:rPr>
              <a:t>f the probability of happening of an event is 0, then it is an impossible event.</a:t>
            </a:r>
          </a:p>
          <a:p>
            <a:pPr marL="0" indent="0" algn="l">
              <a:buNone/>
            </a:pPr>
            <a:endParaRPr lang="en-IN" sz="2400" b="0" i="0" dirty="0">
              <a:effectLst/>
              <a:latin typeface="Times New Roman" panose="02020603050405020304" pitchFamily="18" charset="0"/>
              <a:cs typeface="Times New Roman" panose="02020603050405020304" pitchFamily="18" charset="0"/>
            </a:endParaRPr>
          </a:p>
          <a:p>
            <a:pPr marL="0" indent="0" algn="l">
              <a:buNone/>
            </a:pPr>
            <a:r>
              <a:rPr lang="en-IN" sz="2400" cap="none" dirty="0">
                <a:latin typeface="Times New Roman" panose="02020603050405020304" pitchFamily="18" charset="0"/>
                <a:cs typeface="Times New Roman" panose="02020603050405020304" pitchFamily="18" charset="0"/>
              </a:rPr>
              <a:t>I</a:t>
            </a:r>
            <a:r>
              <a:rPr lang="en-IN" sz="2400" b="0" i="0" cap="none" dirty="0">
                <a:effectLst/>
                <a:latin typeface="Times New Roman" panose="02020603050405020304" pitchFamily="18" charset="0"/>
                <a:cs typeface="Times New Roman" panose="02020603050405020304" pitchFamily="18" charset="0"/>
              </a:rPr>
              <a:t>f the probability of happening of an event is 1, then it is a  sure event.</a:t>
            </a:r>
          </a:p>
          <a:p>
            <a:pPr algn="l"/>
            <a:endParaRPr lang="en-IN" sz="2400" dirty="0">
              <a:latin typeface="Times New Roman" panose="02020603050405020304" pitchFamily="18" charset="0"/>
              <a:cs typeface="Times New Roman" panose="02020603050405020304" pitchFamily="18" charset="0"/>
            </a:endParaRPr>
          </a:p>
          <a:p>
            <a:pPr marL="0" indent="0">
              <a:buNone/>
            </a:pPr>
            <a:r>
              <a:rPr lang="en-IN" sz="2400" cap="none" dirty="0">
                <a:latin typeface="Times New Roman" panose="02020603050405020304" pitchFamily="18" charset="0"/>
                <a:cs typeface="Times New Roman" panose="02020603050405020304" pitchFamily="18" charset="0"/>
              </a:rPr>
              <a:t>I</a:t>
            </a:r>
            <a:r>
              <a:rPr lang="en-IN" sz="2400" b="0" i="0" cap="none" dirty="0">
                <a:effectLst/>
                <a:latin typeface="Times New Roman" panose="02020603050405020304" pitchFamily="18" charset="0"/>
                <a:cs typeface="Times New Roman" panose="02020603050405020304" pitchFamily="18" charset="0"/>
              </a:rPr>
              <a:t>f P is the probability of happening of an event A, then  the probability of not happening of that event is</a:t>
            </a:r>
            <a:r>
              <a:rPr lang="en-IN" sz="2400" b="0" i="0" dirty="0">
                <a:effectLst/>
                <a:latin typeface="Times New Roman" panose="02020603050405020304" pitchFamily="18" charset="0"/>
                <a:cs typeface="Times New Roman" panose="02020603050405020304" pitchFamily="18" charset="0"/>
              </a:rPr>
              <a:t> P(Ā) = 1- p</a:t>
            </a:r>
          </a:p>
          <a:p>
            <a:pPr algn="l"/>
            <a:endParaRPr lang="en-IN" b="0" i="0" dirty="0">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12864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43094C-76E1-4893-BF03-63AC4C085434}"/>
              </a:ext>
            </a:extLst>
          </p:cNvPr>
          <p:cNvSpPr>
            <a:spLocks noGrp="1"/>
          </p:cNvSpPr>
          <p:nvPr>
            <p:ph idx="1"/>
          </p:nvPr>
        </p:nvSpPr>
        <p:spPr>
          <a:xfrm>
            <a:off x="609600" y="538481"/>
            <a:ext cx="10668627" cy="5252720"/>
          </a:xfrm>
        </p:spPr>
        <p:txBody>
          <a:bodyPr>
            <a:normAutofit/>
          </a:bodyPr>
          <a:lstStyle/>
          <a:p>
            <a:pPr marL="0" indent="0" algn="l">
              <a:buNone/>
            </a:pPr>
            <a:r>
              <a:rPr lang="en-IN" b="0" i="0" dirty="0">
                <a:effectLst/>
                <a:latin typeface="Times New Roman" panose="02020603050405020304" pitchFamily="18" charset="0"/>
                <a:cs typeface="Times New Roman" panose="02020603050405020304" pitchFamily="18" charset="0"/>
              </a:rPr>
              <a:t>Probability Equations: P (A) ≤ 1, P(A) + P(Ā) = 1.</a:t>
            </a:r>
          </a:p>
          <a:p>
            <a:pPr marL="0" indent="0" algn="l">
              <a:buNone/>
            </a:pPr>
            <a:endParaRPr lang="en-IN" b="0" i="0" dirty="0">
              <a:effectLst/>
              <a:latin typeface="Times New Roman" panose="02020603050405020304" pitchFamily="18" charset="0"/>
              <a:cs typeface="Times New Roman" panose="02020603050405020304" pitchFamily="18" charset="0"/>
            </a:endParaRPr>
          </a:p>
          <a:p>
            <a:pPr marL="0" indent="0" algn="l">
              <a:buNone/>
            </a:pPr>
            <a:r>
              <a:rPr lang="en-IN" b="0" i="0" dirty="0">
                <a:effectLst/>
                <a:latin typeface="Times New Roman" panose="02020603050405020304" pitchFamily="18" charset="0"/>
                <a:cs typeface="Times New Roman" panose="02020603050405020304" pitchFamily="18" charset="0"/>
              </a:rPr>
              <a:t>Addition theorem: P(X or Y) = P(X) + P(Y) – P (X∩Y)</a:t>
            </a:r>
          </a:p>
          <a:p>
            <a:pPr marL="0" indent="0" algn="l">
              <a:buNone/>
            </a:pPr>
            <a:endParaRPr lang="en-IN" b="0" i="0" dirty="0">
              <a:effectLst/>
              <a:latin typeface="Times New Roman" panose="02020603050405020304" pitchFamily="18" charset="0"/>
              <a:cs typeface="Times New Roman" panose="02020603050405020304" pitchFamily="18" charset="0"/>
            </a:endParaRPr>
          </a:p>
          <a:p>
            <a:pPr marL="0" indent="0" algn="l">
              <a:buNone/>
            </a:pPr>
            <a:r>
              <a:rPr lang="en-IN" b="0" i="0" dirty="0">
                <a:effectLst/>
                <a:latin typeface="Times New Roman" panose="02020603050405020304" pitchFamily="18" charset="0"/>
                <a:cs typeface="Times New Roman" panose="02020603050405020304" pitchFamily="18" charset="0"/>
              </a:rPr>
              <a:t>or P(X⋃Y) = P(X) + P(Y) – P(X∩Y)</a:t>
            </a:r>
          </a:p>
          <a:p>
            <a:pPr marL="0" indent="0">
              <a:buNone/>
            </a:pPr>
            <a:endParaRPr lang="en-IN" i="0" dirty="0">
              <a:effectLst/>
              <a:latin typeface="Times New Roman" panose="02020603050405020304" pitchFamily="18" charset="0"/>
              <a:cs typeface="Times New Roman" panose="02020603050405020304" pitchFamily="18" charset="0"/>
            </a:endParaRPr>
          </a:p>
          <a:p>
            <a:pPr marL="0" indent="0">
              <a:buNone/>
            </a:pPr>
            <a:r>
              <a:rPr lang="en-IN" i="0" dirty="0">
                <a:effectLst/>
                <a:latin typeface="Times New Roman" panose="02020603050405020304" pitchFamily="18" charset="0"/>
                <a:cs typeface="Times New Roman" panose="02020603050405020304" pitchFamily="18" charset="0"/>
              </a:rPr>
              <a:t>Odds in </a:t>
            </a:r>
            <a:r>
              <a:rPr lang="en-IN" i="0" dirty="0" err="1">
                <a:effectLst/>
                <a:latin typeface="Times New Roman" panose="02020603050405020304" pitchFamily="18" charset="0"/>
                <a:cs typeface="Times New Roman" panose="02020603050405020304" pitchFamily="18" charset="0"/>
              </a:rPr>
              <a:t>favor</a:t>
            </a:r>
            <a:r>
              <a:rPr lang="en-IN" i="0" dirty="0">
                <a:effectLst/>
                <a:latin typeface="Times New Roman" panose="02020603050405020304" pitchFamily="18" charset="0"/>
                <a:cs typeface="Times New Roman" panose="02020603050405020304" pitchFamily="18" charset="0"/>
              </a:rPr>
              <a:t> of certain event = No. of successes: No. of failures</a:t>
            </a:r>
          </a:p>
          <a:p>
            <a:pPr marL="0" indent="0">
              <a:buNone/>
            </a:pPr>
            <a:endParaRPr lang="en-IN" i="0" dirty="0">
              <a:effectLst/>
              <a:latin typeface="Times New Roman" panose="02020603050405020304" pitchFamily="18" charset="0"/>
              <a:cs typeface="Times New Roman" panose="02020603050405020304" pitchFamily="18" charset="0"/>
            </a:endParaRPr>
          </a:p>
          <a:p>
            <a:pPr marL="0" indent="0">
              <a:buNone/>
            </a:pPr>
            <a:r>
              <a:rPr lang="en-IN" i="0" dirty="0">
                <a:effectLst/>
                <a:latin typeface="Times New Roman" panose="02020603050405020304" pitchFamily="18" charset="0"/>
                <a:cs typeface="Times New Roman" panose="02020603050405020304" pitchFamily="18" charset="0"/>
              </a:rPr>
              <a:t>Odds against of an event = No. of failures: No. of successes</a:t>
            </a:r>
          </a:p>
          <a:p>
            <a:pPr marL="0" indent="0" algn="l">
              <a:buNone/>
            </a:pPr>
            <a:endParaRPr lang="en-IN" b="0" i="0" dirty="0">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10332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691E6-049A-4E60-A2F8-9CCE90594510}"/>
              </a:ext>
            </a:extLst>
          </p:cNvPr>
          <p:cNvSpPr>
            <a:spLocks noGrp="1"/>
          </p:cNvSpPr>
          <p:nvPr>
            <p:ph type="title"/>
          </p:nvPr>
        </p:nvSpPr>
        <p:spPr/>
        <p:txBody>
          <a:bodyPr/>
          <a:lstStyle/>
          <a:p>
            <a:r>
              <a:rPr lang="en-IN" b="0" i="0" cap="small" dirty="0">
                <a:effectLst/>
                <a:latin typeface="Times New Roman" panose="02020603050405020304" pitchFamily="18" charset="0"/>
                <a:cs typeface="Times New Roman" panose="02020603050405020304" pitchFamily="18" charset="0"/>
              </a:rPr>
              <a:t>Equally Likely Events</a:t>
            </a:r>
            <a:br>
              <a:rPr lang="en-IN" b="0" i="0" cap="small" dirty="0">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B279231-C722-48E2-8967-B6907BB62281}"/>
              </a:ext>
            </a:extLst>
          </p:cNvPr>
          <p:cNvSpPr>
            <a:spLocks noGrp="1"/>
          </p:cNvSpPr>
          <p:nvPr>
            <p:ph idx="1"/>
          </p:nvPr>
        </p:nvSpPr>
        <p:spPr/>
        <p:txBody>
          <a:bodyPr/>
          <a:lstStyle/>
          <a:p>
            <a:pPr marL="0" indent="0" algn="l">
              <a:buNone/>
            </a:pPr>
            <a:r>
              <a:rPr lang="en-IN" sz="2400" cap="none" dirty="0">
                <a:solidFill>
                  <a:srgbClr val="333333"/>
                </a:solidFill>
                <a:latin typeface="Times New Roman" panose="02020603050405020304" pitchFamily="18" charset="0"/>
                <a:cs typeface="Times New Roman" panose="02020603050405020304" pitchFamily="18" charset="0"/>
              </a:rPr>
              <a:t>O</a:t>
            </a:r>
            <a:r>
              <a:rPr lang="en-IN" sz="2400" b="0" i="0" cap="none" dirty="0">
                <a:solidFill>
                  <a:srgbClr val="333333"/>
                </a:solidFill>
                <a:effectLst/>
                <a:latin typeface="Times New Roman" panose="02020603050405020304" pitchFamily="18" charset="0"/>
                <a:cs typeface="Times New Roman" panose="02020603050405020304" pitchFamily="18" charset="0"/>
              </a:rPr>
              <a:t>utcomes are said to be equally likely when we have no reason to believe that one is more likely to occur than the other</a:t>
            </a:r>
            <a:r>
              <a:rPr lang="en-IN" sz="2400" b="0" i="0" dirty="0">
                <a:solidFill>
                  <a:srgbClr val="333333"/>
                </a:solidFill>
                <a:effectLst/>
                <a:latin typeface="Times New Roman" panose="02020603050405020304" pitchFamily="18" charset="0"/>
                <a:cs typeface="Times New Roman" panose="02020603050405020304" pitchFamily="18" charset="0"/>
              </a:rPr>
              <a:t>.</a:t>
            </a:r>
          </a:p>
          <a:p>
            <a:pPr marL="0" indent="0" algn="l">
              <a:buNone/>
            </a:pPr>
            <a:r>
              <a:rPr lang="en-IN" sz="2400" b="0" i="0" u="sng" dirty="0">
                <a:solidFill>
                  <a:srgbClr val="333333"/>
                </a:solidFill>
                <a:effectLst/>
                <a:latin typeface="Times New Roman" panose="02020603050405020304" pitchFamily="18" charset="0"/>
                <a:cs typeface="Times New Roman" panose="02020603050405020304" pitchFamily="18" charset="0"/>
              </a:rPr>
              <a:t>E</a:t>
            </a:r>
            <a:r>
              <a:rPr lang="en-IN" sz="2400" b="0" i="0" u="sng" cap="none" dirty="0">
                <a:solidFill>
                  <a:srgbClr val="333333"/>
                </a:solidFill>
                <a:effectLst/>
                <a:latin typeface="Times New Roman" panose="02020603050405020304" pitchFamily="18" charset="0"/>
                <a:cs typeface="Times New Roman" panose="02020603050405020304" pitchFamily="18" charset="0"/>
              </a:rPr>
              <a:t>xample</a:t>
            </a:r>
            <a:r>
              <a:rPr lang="en-IN" sz="2400" b="0" i="0" u="sng" dirty="0">
                <a:solidFill>
                  <a:srgbClr val="333333"/>
                </a:solidFill>
                <a:effectLst/>
                <a:latin typeface="Times New Roman" panose="02020603050405020304" pitchFamily="18" charset="0"/>
                <a:cs typeface="Times New Roman" panose="02020603050405020304" pitchFamily="18" charset="0"/>
              </a:rPr>
              <a:t>:</a:t>
            </a:r>
          </a:p>
          <a:p>
            <a:pPr marL="0" indent="0" algn="l">
              <a:buNone/>
            </a:pPr>
            <a:r>
              <a:rPr lang="en-IN" sz="2400" cap="none" dirty="0">
                <a:solidFill>
                  <a:srgbClr val="333333"/>
                </a:solidFill>
                <a:latin typeface="Times New Roman" panose="02020603050405020304" pitchFamily="18" charset="0"/>
                <a:cs typeface="Times New Roman" panose="02020603050405020304" pitchFamily="18" charset="0"/>
              </a:rPr>
              <a:t>W</a:t>
            </a:r>
            <a:r>
              <a:rPr lang="en-IN" sz="2400" b="0" i="0" cap="none" dirty="0">
                <a:solidFill>
                  <a:srgbClr val="333333"/>
                </a:solidFill>
                <a:effectLst/>
                <a:latin typeface="Times New Roman" panose="02020603050405020304" pitchFamily="18" charset="0"/>
                <a:cs typeface="Times New Roman" panose="02020603050405020304" pitchFamily="18" charset="0"/>
              </a:rPr>
              <a:t>hen an unbiased die is thrown all the six faces 1, 2, 3, 4, 5, 6 are equally likely to come up.</a:t>
            </a:r>
          </a:p>
          <a:p>
            <a:endParaRPr lang="en-IN" dirty="0"/>
          </a:p>
        </p:txBody>
      </p:sp>
    </p:spTree>
    <p:extLst>
      <p:ext uri="{BB962C8B-B14F-4D97-AF65-F5344CB8AC3E}">
        <p14:creationId xmlns:p14="http://schemas.microsoft.com/office/powerpoint/2010/main" val="646109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6368F-9490-40B3-B5FC-7F4B290261BC}"/>
              </a:ext>
            </a:extLst>
          </p:cNvPr>
          <p:cNvSpPr>
            <a:spLocks noGrp="1"/>
          </p:cNvSpPr>
          <p:nvPr>
            <p:ph type="title"/>
          </p:nvPr>
        </p:nvSpPr>
        <p:spPr/>
        <p:txBody>
          <a:bodyPr>
            <a:normAutofit/>
          </a:bodyPr>
          <a:lstStyle/>
          <a:p>
            <a:r>
              <a:rPr lang="en-IN" sz="3200" i="0" dirty="0">
                <a:effectLst/>
                <a:latin typeface="Times New Roman" panose="02020603050405020304" pitchFamily="18" charset="0"/>
                <a:cs typeface="Times New Roman" panose="02020603050405020304" pitchFamily="18" charset="0"/>
              </a:rPr>
              <a:t>Mutually exclusive events</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9DA2598-DB52-4F42-A67E-1F32DA245252}"/>
              </a:ext>
            </a:extLst>
          </p:cNvPr>
          <p:cNvSpPr>
            <a:spLocks noGrp="1"/>
          </p:cNvSpPr>
          <p:nvPr>
            <p:ph idx="1"/>
          </p:nvPr>
        </p:nvSpPr>
        <p:spPr>
          <a:xfrm>
            <a:off x="802640" y="1737361"/>
            <a:ext cx="10475587" cy="4053840"/>
          </a:xfrm>
        </p:spPr>
        <p:txBody>
          <a:bodyPr/>
          <a:lstStyle/>
          <a:p>
            <a:pPr marL="0" indent="0" algn="l">
              <a:buNone/>
            </a:pPr>
            <a:r>
              <a:rPr lang="en-IN" sz="2400" b="0" i="0" cap="none" dirty="0">
                <a:effectLst/>
                <a:latin typeface="Times New Roman" panose="02020603050405020304" pitchFamily="18" charset="0"/>
                <a:cs typeface="Times New Roman" panose="02020603050405020304" pitchFamily="18" charset="0"/>
              </a:rPr>
              <a:t>Two events are mutually exclusive if they cannot occur simultaneously</a:t>
            </a:r>
            <a:r>
              <a:rPr lang="en-IN" sz="2400" b="0" i="0" dirty="0">
                <a:effectLst/>
                <a:latin typeface="Times New Roman" panose="02020603050405020304" pitchFamily="18" charset="0"/>
                <a:cs typeface="Times New Roman" panose="02020603050405020304" pitchFamily="18" charset="0"/>
              </a:rPr>
              <a:t>. </a:t>
            </a:r>
          </a:p>
          <a:p>
            <a:pPr marL="0" indent="0" algn="l">
              <a:buNone/>
            </a:pPr>
            <a:r>
              <a:rPr lang="en-IN" sz="2400" b="0" i="0" dirty="0">
                <a:effectLst/>
                <a:latin typeface="Times New Roman" panose="02020603050405020304" pitchFamily="18" charset="0"/>
                <a:cs typeface="Times New Roman" panose="02020603050405020304" pitchFamily="18" charset="0"/>
              </a:rPr>
              <a:t>P (A or B) = P (A) + P (B) </a:t>
            </a:r>
          </a:p>
          <a:p>
            <a:pPr marL="0" indent="0" algn="l">
              <a:buNone/>
            </a:pPr>
            <a:r>
              <a:rPr lang="en-IN" sz="2400" b="0" i="0" cap="none" dirty="0">
                <a:effectLst/>
                <a:latin typeface="Times New Roman" panose="02020603050405020304" pitchFamily="18" charset="0"/>
                <a:cs typeface="Times New Roman" panose="02020603050405020304" pitchFamily="18" charset="0"/>
              </a:rPr>
              <a:t>where A and B denote mutually exclusive events. </a:t>
            </a:r>
          </a:p>
          <a:p>
            <a:pPr marL="0" indent="0" algn="l">
              <a:buNone/>
            </a:pPr>
            <a:r>
              <a:rPr lang="en-IN" sz="2400" b="0" i="0" cap="none" dirty="0">
                <a:solidFill>
                  <a:srgbClr val="333333"/>
                </a:solidFill>
                <a:effectLst/>
                <a:latin typeface="Times New Roman" panose="02020603050405020304" pitchFamily="18" charset="0"/>
                <a:cs typeface="Times New Roman" panose="02020603050405020304" pitchFamily="18" charset="0"/>
              </a:rPr>
              <a:t>Example:</a:t>
            </a:r>
          </a:p>
          <a:p>
            <a:pPr marL="0" indent="0" algn="l">
              <a:buNone/>
            </a:pPr>
            <a:r>
              <a:rPr lang="en-IN" sz="2400" b="0" i="0" cap="none" dirty="0">
                <a:solidFill>
                  <a:srgbClr val="333333"/>
                </a:solidFill>
                <a:effectLst/>
                <a:latin typeface="Times New Roman" panose="02020603050405020304" pitchFamily="18" charset="0"/>
                <a:cs typeface="Times New Roman" panose="02020603050405020304" pitchFamily="18" charset="0"/>
              </a:rPr>
              <a:t>Tossing a coin: heads and tails are mutually exclusive</a:t>
            </a:r>
          </a:p>
          <a:p>
            <a:pPr marL="0" indent="0" algn="l">
              <a:buNone/>
            </a:pPr>
            <a:r>
              <a:rPr lang="en-IN" sz="2400" cap="none" dirty="0">
                <a:solidFill>
                  <a:srgbClr val="333333"/>
                </a:solidFill>
                <a:latin typeface="Times New Roman" panose="02020603050405020304" pitchFamily="18" charset="0"/>
                <a:cs typeface="Times New Roman" panose="02020603050405020304" pitchFamily="18" charset="0"/>
              </a:rPr>
              <a:t>C</a:t>
            </a:r>
            <a:r>
              <a:rPr lang="en-IN" sz="2400" b="0" i="0" cap="none" dirty="0">
                <a:solidFill>
                  <a:srgbClr val="333333"/>
                </a:solidFill>
                <a:effectLst/>
                <a:latin typeface="Times New Roman" panose="02020603050405020304" pitchFamily="18" charset="0"/>
                <a:cs typeface="Times New Roman" panose="02020603050405020304" pitchFamily="18" charset="0"/>
              </a:rPr>
              <a:t>ards: kings and aces are mutually exclusive</a:t>
            </a:r>
          </a:p>
          <a:p>
            <a:pPr marL="0" indent="0" algn="l">
              <a:buNone/>
            </a:pPr>
            <a:endParaRPr lang="en-IN" b="0" i="0" cap="none" dirty="0">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03847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E1384-88E2-45E7-B23B-9A913769FF82}"/>
              </a:ext>
            </a:extLst>
          </p:cNvPr>
          <p:cNvSpPr>
            <a:spLocks noGrp="1"/>
          </p:cNvSpPr>
          <p:nvPr>
            <p:ph type="title"/>
          </p:nvPr>
        </p:nvSpPr>
        <p:spPr/>
        <p:txBody>
          <a:bodyPr>
            <a:normAutofit/>
          </a:bodyPr>
          <a:lstStyle/>
          <a:p>
            <a:r>
              <a:rPr lang="en-IN" sz="3200" i="0" dirty="0">
                <a:effectLst/>
                <a:latin typeface="Times New Roman" panose="02020603050405020304" pitchFamily="18" charset="0"/>
                <a:cs typeface="Times New Roman" panose="02020603050405020304" pitchFamily="18" charset="0"/>
              </a:rPr>
              <a:t>Independent events</a:t>
            </a:r>
            <a:endParaRPr lang="en-IN" sz="3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E14A75B-5156-4868-9DF9-D1603AFAE04B}"/>
                  </a:ext>
                </a:extLst>
              </p:cNvPr>
              <p:cNvSpPr>
                <a:spLocks noGrp="1"/>
              </p:cNvSpPr>
              <p:nvPr>
                <p:ph idx="1"/>
              </p:nvPr>
            </p:nvSpPr>
            <p:spPr/>
            <p:txBody>
              <a:bodyPr>
                <a:normAutofit/>
              </a:bodyPr>
              <a:lstStyle/>
              <a:p>
                <a:pPr marL="0" indent="0" algn="l">
                  <a:buNone/>
                </a:pPr>
                <a:r>
                  <a:rPr lang="en-IN" sz="2400" cap="none" dirty="0">
                    <a:latin typeface="Times New Roman" panose="02020603050405020304" pitchFamily="18" charset="0"/>
                    <a:cs typeface="Times New Roman" panose="02020603050405020304" pitchFamily="18" charset="0"/>
                  </a:rPr>
                  <a:t>T</a:t>
                </a:r>
                <a:r>
                  <a:rPr lang="en-IN" sz="2400" b="0" i="0" cap="none" dirty="0">
                    <a:effectLst/>
                    <a:latin typeface="Times New Roman" panose="02020603050405020304" pitchFamily="18" charset="0"/>
                    <a:cs typeface="Times New Roman" panose="02020603050405020304" pitchFamily="18" charset="0"/>
                  </a:rPr>
                  <a:t>wo events are independent if the occurrence of one event does not influence the occurrence of other events.</a:t>
                </a:r>
              </a:p>
              <a:p>
                <a:pPr marL="0" indent="0" algn="l">
                  <a:buNone/>
                </a:pPr>
                <a:endParaRPr lang="en-IN" sz="2400" dirty="0">
                  <a:latin typeface="Times New Roman" panose="02020603050405020304" pitchFamily="18" charset="0"/>
                  <a:cs typeface="Times New Roman" panose="02020603050405020304" pitchFamily="18" charset="0"/>
                </a:endParaRPr>
              </a:p>
              <a:p>
                <a:pPr marL="0" indent="0" algn="l">
                  <a:buNone/>
                </a:pPr>
                <a:r>
                  <a:rPr lang="en-IN" sz="2400" b="0" i="0" dirty="0">
                    <a:effectLst/>
                    <a:latin typeface="Times New Roman" panose="02020603050405020304" pitchFamily="18" charset="0"/>
                    <a:cs typeface="Times New Roman" panose="02020603050405020304" pitchFamily="18" charset="0"/>
                  </a:rPr>
                  <a:t> P(X and Y) = P(X) </a:t>
                </a:r>
                <a14:m>
                  <m:oMath xmlns:m="http://schemas.openxmlformats.org/officeDocument/2006/math">
                    <m:r>
                      <a:rPr lang="en-IN" sz="2400" b="0" i="1" smtClean="0">
                        <a:effectLst/>
                        <a:latin typeface="Cambria Math" panose="02040503050406030204" pitchFamily="18" charset="0"/>
                        <a:ea typeface="Cambria Math" panose="02040503050406030204" pitchFamily="18" charset="0"/>
                        <a:cs typeface="Times New Roman" panose="02020603050405020304" pitchFamily="18" charset="0"/>
                      </a:rPr>
                      <m:t>×</m:t>
                    </m:r>
                  </m:oMath>
                </a14:m>
                <a:r>
                  <a:rPr lang="en-IN" sz="2400" b="0" i="0" dirty="0">
                    <a:effectLst/>
                    <a:latin typeface="Times New Roman" panose="02020603050405020304" pitchFamily="18" charset="0"/>
                    <a:cs typeface="Times New Roman" panose="02020603050405020304" pitchFamily="18" charset="0"/>
                  </a:rPr>
                  <a:t> P(Y) , </a:t>
                </a:r>
                <a:r>
                  <a:rPr lang="en-IN" sz="2400" b="0" i="0" cap="none" dirty="0">
                    <a:effectLst/>
                    <a:latin typeface="Times New Roman" panose="02020603050405020304" pitchFamily="18" charset="0"/>
                    <a:cs typeface="Times New Roman" panose="02020603050405020304" pitchFamily="18" charset="0"/>
                  </a:rPr>
                  <a:t>where X and Y denote independent events</a:t>
                </a:r>
              </a:p>
              <a:p>
                <a:pPr marL="0" indent="0" algn="l">
                  <a:buNone/>
                </a:pPr>
                <a:r>
                  <a:rPr lang="en-IN" sz="2400" cap="none" dirty="0">
                    <a:latin typeface="Times New Roman" panose="02020603050405020304" pitchFamily="18" charset="0"/>
                    <a:cs typeface="Times New Roman" panose="02020603050405020304" pitchFamily="18" charset="0"/>
                  </a:rPr>
                  <a:t>E</a:t>
                </a:r>
                <a:r>
                  <a:rPr lang="en-IN" sz="2400" b="0" i="0" cap="none" dirty="0">
                    <a:effectLst/>
                    <a:latin typeface="Times New Roman" panose="02020603050405020304" pitchFamily="18" charset="0"/>
                    <a:cs typeface="Times New Roman" panose="02020603050405020304" pitchFamily="18" charset="0"/>
                  </a:rPr>
                  <a:t>xample: If we toss a coin and throw a dice then outcome of coin is independent of outcome of dice, both are independent events</a:t>
                </a:r>
              </a:p>
              <a:p>
                <a:endParaRPr lang="en-IN" dirty="0"/>
              </a:p>
            </p:txBody>
          </p:sp>
        </mc:Choice>
        <mc:Fallback xmlns="">
          <p:sp>
            <p:nvSpPr>
              <p:cNvPr id="3" name="Content Placeholder 2">
                <a:extLst>
                  <a:ext uri="{FF2B5EF4-FFF2-40B4-BE49-F238E27FC236}">
                    <a16:creationId xmlns:a16="http://schemas.microsoft.com/office/drawing/2014/main" id="{FE14A75B-5156-4868-9DF9-D1603AFAE04B}"/>
                  </a:ext>
                </a:extLst>
              </p:cNvPr>
              <p:cNvSpPr>
                <a:spLocks noGrp="1" noRot="1" noChangeAspect="1" noMove="1" noResize="1" noEditPoints="1" noAdjustHandles="1" noChangeArrowheads="1" noChangeShapeType="1" noTextEdit="1"/>
              </p:cNvSpPr>
              <p:nvPr>
                <p:ph idx="1"/>
              </p:nvPr>
            </p:nvSpPr>
            <p:spPr>
              <a:blipFill>
                <a:blip r:embed="rId2"/>
                <a:stretch>
                  <a:fillRect l="-941" t="-356" r="-1471"/>
                </a:stretch>
              </a:blipFill>
            </p:spPr>
            <p:txBody>
              <a:bodyPr/>
              <a:lstStyle/>
              <a:p>
                <a:r>
                  <a:rPr lang="en-IN">
                    <a:noFill/>
                  </a:rPr>
                  <a:t> </a:t>
                </a:r>
              </a:p>
            </p:txBody>
          </p:sp>
        </mc:Fallback>
      </mc:AlternateContent>
    </p:spTree>
    <p:extLst>
      <p:ext uri="{BB962C8B-B14F-4D97-AF65-F5344CB8AC3E}">
        <p14:creationId xmlns:p14="http://schemas.microsoft.com/office/powerpoint/2010/main" val="2794538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49A3F505756643BAAF4005DE8F9755" ma:contentTypeVersion="6" ma:contentTypeDescription="Create a new document." ma:contentTypeScope="" ma:versionID="adf1a731234444a10d93a8f88f690ad4">
  <xsd:schema xmlns:xsd="http://www.w3.org/2001/XMLSchema" xmlns:xs="http://www.w3.org/2001/XMLSchema" xmlns:p="http://schemas.microsoft.com/office/2006/metadata/properties" xmlns:ns2="0a5e08d4-347f-4eb6-8109-830a3db9c730" targetNamespace="http://schemas.microsoft.com/office/2006/metadata/properties" ma:root="true" ma:fieldsID="3789905a13564f0899afef1983878d09" ns2:_="">
    <xsd:import namespace="0a5e08d4-347f-4eb6-8109-830a3db9c73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5e08d4-347f-4eb6-8109-830a3db9c7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A5A0E72-31B6-41CA-A2E2-93FABB06726D}"/>
</file>

<file path=customXml/itemProps2.xml><?xml version="1.0" encoding="utf-8"?>
<ds:datastoreItem xmlns:ds="http://schemas.openxmlformats.org/officeDocument/2006/customXml" ds:itemID="{FD6F1654-15C7-4812-B940-5D0EC7889AAD}"/>
</file>

<file path=customXml/itemProps3.xml><?xml version="1.0" encoding="utf-8"?>
<ds:datastoreItem xmlns:ds="http://schemas.openxmlformats.org/officeDocument/2006/customXml" ds:itemID="{B5722D7B-6615-4B6F-B3AA-A4717B260B39}"/>
</file>

<file path=docProps/app.xml><?xml version="1.0" encoding="utf-8"?>
<Properties xmlns="http://schemas.openxmlformats.org/officeDocument/2006/extended-properties" xmlns:vt="http://schemas.openxmlformats.org/officeDocument/2006/docPropsVTypes">
  <Template>Droplet</Template>
  <TotalTime>256</TotalTime>
  <Words>1868</Words>
  <Application>Microsoft Office PowerPoint</Application>
  <PresentationFormat>Widescreen</PresentationFormat>
  <Paragraphs>171</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Cambria Math</vt:lpstr>
      <vt:lpstr>Helvetica Neue</vt:lpstr>
      <vt:lpstr>roboto-regular</vt:lpstr>
      <vt:lpstr>Times New Roman</vt:lpstr>
      <vt:lpstr>Tw Cen MT</vt:lpstr>
      <vt:lpstr>Droplet</vt:lpstr>
      <vt:lpstr>Probability</vt:lpstr>
      <vt:lpstr>Random Experiment</vt:lpstr>
      <vt:lpstr>Sample Space</vt:lpstr>
      <vt:lpstr>Definition</vt:lpstr>
      <vt:lpstr>PowerPoint Presentation</vt:lpstr>
      <vt:lpstr>PowerPoint Presentation</vt:lpstr>
      <vt:lpstr>Equally Likely Events </vt:lpstr>
      <vt:lpstr>Mutually exclusive events</vt:lpstr>
      <vt:lpstr>Independent events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Conditional Probability</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dc:title>
  <dc:creator>Anuja P. Sobhan</dc:creator>
  <cp:lastModifiedBy>Narayanan R S</cp:lastModifiedBy>
  <cp:revision>54</cp:revision>
  <dcterms:created xsi:type="dcterms:W3CDTF">2020-09-14T10:05:49Z</dcterms:created>
  <dcterms:modified xsi:type="dcterms:W3CDTF">2020-09-22T19:15:47Z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0x010100A249A3F505756643BAAF4005DE8F9755</vt:lpwstr>
  </property>
</Properties>
</file>