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1"/>
  </p:notesMasterIdLst>
  <p:handoutMasterIdLst>
    <p:handoutMasterId r:id="rId22"/>
  </p:handoutMasterIdLst>
  <p:sldIdLst>
    <p:sldId id="261" r:id="rId5"/>
    <p:sldId id="771" r:id="rId6"/>
    <p:sldId id="772" r:id="rId7"/>
    <p:sldId id="773" r:id="rId8"/>
    <p:sldId id="776" r:id="rId9"/>
    <p:sldId id="778" r:id="rId10"/>
    <p:sldId id="780" r:id="rId11"/>
    <p:sldId id="781" r:id="rId12"/>
    <p:sldId id="770" r:id="rId13"/>
    <p:sldId id="783" r:id="rId14"/>
    <p:sldId id="785" r:id="rId15"/>
    <p:sldId id="786" r:id="rId16"/>
    <p:sldId id="787" r:id="rId17"/>
    <p:sldId id="768" r:id="rId18"/>
    <p:sldId id="788" r:id="rId19"/>
    <p:sldId id="7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4"/>
    <a:srgbClr val="B8114F"/>
    <a:srgbClr val="CA0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5210F-C710-D9FF-C392-A14BBC314600}" v="4" dt="2020-12-01T02:54:44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082" autoAdjust="0"/>
  </p:normalViewPr>
  <p:slideViewPr>
    <p:cSldViewPr snapToGrid="0" snapToObjects="1">
      <p:cViewPr varScale="1">
        <p:scale>
          <a:sx n="75" d="100"/>
          <a:sy n="75" d="100"/>
        </p:scale>
        <p:origin x="175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295210F-C710-D9FF-C392-A14BBC314600}"/>
    <pc:docChg chg="modSld">
      <pc:chgData name="" userId="" providerId="" clId="Web-{D295210F-C710-D9FF-C392-A14BBC314600}" dt="2020-12-01T02:54:42.294" v="1" actId="20577"/>
      <pc:docMkLst>
        <pc:docMk/>
      </pc:docMkLst>
      <pc:sldChg chg="modSp">
        <pc:chgData name="" userId="" providerId="" clId="Web-{D295210F-C710-D9FF-C392-A14BBC314600}" dt="2020-12-01T02:54:42.294" v="1" actId="20577"/>
        <pc:sldMkLst>
          <pc:docMk/>
          <pc:sldMk cId="3005922939" sldId="261"/>
        </pc:sldMkLst>
        <pc:spChg chg="mod">
          <ac:chgData name="" userId="" providerId="" clId="Web-{D295210F-C710-D9FF-C392-A14BBC314600}" dt="2020-12-01T02:54:42.294" v="1" actId="20577"/>
          <ac:spMkLst>
            <pc:docMk/>
            <pc:sldMk cId="3005922939" sldId="261"/>
            <ac:spMk id="8" creationId="{BE776D66-1F2F-B348-8DC7-42BD5D86556D}"/>
          </ac:spMkLst>
        </pc:spChg>
      </pc:sldChg>
    </pc:docChg>
  </pc:docChgLst>
  <pc:docChgLst>
    <pc:chgData name="saraths" userId="S::saraths@am.amrita.edu::244d0ad9-751b-45dc-a37d-eb545e66f5d8" providerId="AD" clId="Web-{D295210F-C710-D9FF-C392-A14BBC314600}"/>
    <pc:docChg chg="modSld">
      <pc:chgData name="saraths" userId="S::saraths@am.amrita.edu::244d0ad9-751b-45dc-a37d-eb545e66f5d8" providerId="AD" clId="Web-{D295210F-C710-D9FF-C392-A14BBC314600}" dt="2020-12-01T02:54:44.029" v="1"/>
      <pc:docMkLst>
        <pc:docMk/>
      </pc:docMkLst>
      <pc:sldChg chg="delSp">
        <pc:chgData name="saraths" userId="S::saraths@am.amrita.edu::244d0ad9-751b-45dc-a37d-eb545e66f5d8" providerId="AD" clId="Web-{D295210F-C710-D9FF-C392-A14BBC314600}" dt="2020-12-01T02:54:44.029" v="1"/>
        <pc:sldMkLst>
          <pc:docMk/>
          <pc:sldMk cId="3005922939" sldId="261"/>
        </pc:sldMkLst>
        <pc:spChg chg="del">
          <ac:chgData name="saraths" userId="S::saraths@am.amrita.edu::244d0ad9-751b-45dc-a37d-eb545e66f5d8" providerId="AD" clId="Web-{D295210F-C710-D9FF-C392-A14BBC314600}" dt="2020-12-01T02:54:44.029" v="1"/>
          <ac:spMkLst>
            <pc:docMk/>
            <pc:sldMk cId="3005922939" sldId="261"/>
            <ac:spMk id="8" creationId="{BE776D66-1F2F-B348-8DC7-42BD5D8655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62435" y="0"/>
            <a:ext cx="9144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64021-FB77-4465-B1F9-F63A06E73FBD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0-1 knapsack problem using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i="0" u="sng" dirty="0">
                <a:solidFill>
                  <a:srgbClr val="303030"/>
                </a:solidFill>
                <a:effectLst/>
                <a:latin typeface="Roboto Condensed"/>
              </a:rPr>
              <a:t>Finding T(1,2)-</a:t>
            </a:r>
            <a:endParaRPr lang="en-US" b="1" i="0" dirty="0">
              <a:solidFill>
                <a:srgbClr val="303030"/>
              </a:solidFill>
              <a:effectLst/>
              <a:latin typeface="Roboto Condensed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lvl="1" fontAlgn="base"/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2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T(1,2) = max { T(1-1 , 2) , 3 + T(1-1 , 2-2) }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T(1,2) = max { T(0,2) , 3 + T(0,0) }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T(1,2) = max {0 , 3+0}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T(1,2) =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59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b="1" i="0" u="sng" dirty="0">
                <a:solidFill>
                  <a:srgbClr val="303030"/>
                </a:solidFill>
                <a:effectLst/>
                <a:latin typeface="Roboto Condensed"/>
              </a:rPr>
              <a:t>Finding T(1,3)-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lvl="1" fontAlgn="base"/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3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T(1,3) = max { T(1-1 , 3) , 3 + T(1-1 , 3-2) }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T(1,3) = max { T(0,3) , 3 + T(0,1) }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T(1,3) = max {0 , 3+0}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T(1,3) = 3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1868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b="1" i="0" u="sng" dirty="0">
                <a:solidFill>
                  <a:srgbClr val="303030"/>
                </a:solidFill>
                <a:effectLst/>
                <a:latin typeface="Roboto Condensed"/>
              </a:rPr>
              <a:t>Finding T(1,4)-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lvl="1" fontAlgn="base"/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4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T(1,4) = max { T(1-1 , 4) , 3 + T(1-1 , 4-2) }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T(1,4) = max { T(0,4) , 3 + T(0,2) }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T(1,4) = max {0 , 3+0}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T(1,4) = 3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8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b="1" i="0" u="sng" dirty="0">
                <a:solidFill>
                  <a:srgbClr val="303030"/>
                </a:solidFill>
                <a:effectLst/>
                <a:latin typeface="Roboto Condensed"/>
              </a:rPr>
              <a:t>Finding T(1,5)-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lvl="1" fontAlgn="base"/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5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T(1,5) = max { T(1-1 , 5) , 3 + T(1-1 , 5-2) }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T(1,5) = max { T(0,5) , 3 + T(0,3) }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T(1,5) = max {0 , 3+0}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T(1,5) = 3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960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T(2,3)-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have,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3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(value)2 = 4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(weight)2 =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Substituting the values, we get-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T(2,3) = max { T(2-1 , 3) , 4 + T(2-1 , 3-3) 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T(2,3) = max { T(1,3) , 4 + T(1,0) 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T(2,3) = max { 3 , 4+0 }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T(2,3) =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3818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Similarly, compute all the entries.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After all the entries are computed and filled in the table, we get the following table-</a:t>
            </a:r>
          </a:p>
          <a:p>
            <a:pPr algn="l" fontAlgn="base"/>
            <a:endParaRPr lang="en-US" dirty="0">
              <a:solidFill>
                <a:srgbClr val="303030"/>
              </a:solidFill>
              <a:latin typeface="Arimo"/>
            </a:endParaRP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endParaRPr lang="en-US" dirty="0">
              <a:solidFill>
                <a:srgbClr val="303030"/>
              </a:solidFill>
              <a:latin typeface="Arimo"/>
            </a:endParaRP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endParaRPr lang="en-US" dirty="0">
              <a:solidFill>
                <a:srgbClr val="303030"/>
              </a:solidFill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03030"/>
              </a:solidFill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03030"/>
              </a:solidFill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last entry represents the maximum possible value that can be put into the knapsack.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So, maximum possible value that can be put into the knapsack = 7.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3DB8EC-A992-4699-BD54-B1693BD8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4719E37-CAF3-46DB-84D9-EDA5F36A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1510"/>
            <a:ext cx="5720080" cy="25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4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Step-04,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mark the rows labelled “1” and “2”.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items that must be put into the knapsack to obtain the maximum value 7 are-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Item-1 and Item-2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3DB8EC-A992-4699-BD54-B1693BD8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Items To Be Put Into Knapsack-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12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41087-9374-48A1-9698-C0C25952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0/1 Knapsack Problem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8ED14B-B40E-47C9-90BD-C04249B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0/1 Knapsack Problem,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suggests, items are indivisible here.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take the fraction of any item.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either take an item completely or leave it completely.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solved using dynamic programming approach.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θ(</a:t>
            </a:r>
            <a:r>
              <a:rPr lang="en-US" dirty="0" err="1"/>
              <a:t>nw</a:t>
            </a:r>
            <a:r>
              <a:rPr lang="en-US" dirty="0"/>
              <a:t>) time is taken to solve 0/1 knapsack problem using dynamic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18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0ABE-A508-4107-B03A-91CFB383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solve using Dynamic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E9BD-C78A-426E-AA0E-85AE457D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Consider a Knapsack of </a:t>
            </a:r>
          </a:p>
          <a:p>
            <a:pPr lvl="1"/>
            <a:r>
              <a:rPr lang="en-US" dirty="0"/>
              <a:t>weight capacity = w</a:t>
            </a:r>
          </a:p>
          <a:p>
            <a:pPr lvl="1"/>
            <a:r>
              <a:rPr lang="en-US" dirty="0"/>
              <a:t>Number of items =n </a:t>
            </a:r>
          </a:p>
          <a:p>
            <a:pPr marL="457200" lvl="1" indent="0">
              <a:buNone/>
            </a:pPr>
            <a:r>
              <a:rPr lang="en-US" dirty="0"/>
              <a:t>	each having some weight and value </a:t>
            </a:r>
          </a:p>
          <a:p>
            <a:r>
              <a:rPr lang="en-US" dirty="0"/>
              <a:t>0/1 knapsack problem is solved using dynamic programming in the following steps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67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53FF-40E3-4105-A43F-34CA4E9D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182880"/>
            <a:ext cx="8407032" cy="822960"/>
          </a:xfrm>
        </p:spPr>
        <p:txBody>
          <a:bodyPr/>
          <a:lstStyle/>
          <a:p>
            <a:r>
              <a:rPr lang="en-US" dirty="0"/>
              <a:t>Step-01: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246B-EF02-4253-8FFA-E538488E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005840"/>
            <a:ext cx="8407032" cy="5039498"/>
          </a:xfrm>
        </p:spPr>
        <p:txBody>
          <a:bodyPr>
            <a:normAutofit/>
          </a:bodyPr>
          <a:lstStyle/>
          <a:p>
            <a:pPr lvl="1" indent="-457200" algn="just">
              <a:lnSpc>
                <a:spcPct val="150000"/>
              </a:lnSpc>
              <a:tabLst>
                <a:tab pos="4476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table say ‘T’ with (n+1) number of rows and (w+1) number of columns.</a:t>
            </a:r>
          </a:p>
          <a:p>
            <a:pPr lvl="1" indent="-457200" algn="just">
              <a:lnSpc>
                <a:spcPct val="150000"/>
              </a:lnSpc>
              <a:tabLst>
                <a:tab pos="4476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all the boxes of 0th row and 0th column with zeroes as shown-</a:t>
            </a:r>
          </a:p>
          <a:p>
            <a:pPr lvl="1" indent="-457200" algn="just">
              <a:lnSpc>
                <a:spcPct val="150000"/>
              </a:lnSpc>
              <a:tabLst>
                <a:tab pos="447675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34925" algn="just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447675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 descr="A picture containing screen, building, clock&#10;&#10;Description automatically generated">
            <a:extLst>
              <a:ext uri="{FF2B5EF4-FFF2-40B4-BE49-F238E27FC236}">
                <a16:creationId xmlns:a16="http://schemas.microsoft.com/office/drawing/2014/main" id="{E0F5F5F4-D406-4A9F-8270-57C7F636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54" y="3429000"/>
            <a:ext cx="432244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5282-9BF3-4AD4-8C2D-0D97519A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Step-02: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8DB3-496B-4F3C-8D93-72CE52E2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812662"/>
            <a:ext cx="8407032" cy="54865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filling the table row wise top to bottom from left to right.</a:t>
            </a:r>
          </a:p>
          <a:p>
            <a:endParaRPr lang="en-US" dirty="0"/>
          </a:p>
          <a:p>
            <a:r>
              <a:rPr lang="en-US" dirty="0"/>
              <a:t>Use the following formula-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 (</a:t>
            </a:r>
            <a:r>
              <a:rPr lang="en-US" dirty="0" err="1"/>
              <a:t>i</a:t>
            </a:r>
            <a:r>
              <a:rPr lang="en-US" dirty="0"/>
              <a:t> , j) = max { T ( i-1 , j ) , </a:t>
            </a:r>
            <a:r>
              <a:rPr lang="en-US" dirty="0" err="1"/>
              <a:t>value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dirty="0"/>
              <a:t>+ T( i-1 , j – </a:t>
            </a:r>
            <a:r>
              <a:rPr lang="en-US" dirty="0" err="1"/>
              <a:t>weight</a:t>
            </a:r>
            <a:r>
              <a:rPr lang="en-US" sz="1700" dirty="0" err="1"/>
              <a:t>i</a:t>
            </a:r>
            <a:r>
              <a:rPr lang="en-US" dirty="0"/>
              <a:t> ) }</a:t>
            </a:r>
          </a:p>
          <a:p>
            <a:endParaRPr lang="en-US" dirty="0"/>
          </a:p>
          <a:p>
            <a:r>
              <a:rPr lang="en-US" dirty="0"/>
              <a:t>Here, T(</a:t>
            </a:r>
            <a:r>
              <a:rPr lang="en-US" dirty="0" err="1"/>
              <a:t>i</a:t>
            </a:r>
            <a:r>
              <a:rPr lang="en-US" dirty="0"/>
              <a:t> , j) = maximum value of the selected items if we can take items 1 to </a:t>
            </a:r>
            <a:r>
              <a:rPr lang="en-US" dirty="0" err="1"/>
              <a:t>i</a:t>
            </a:r>
            <a:r>
              <a:rPr lang="en-US" dirty="0"/>
              <a:t> and have weight restrictions of j.</a:t>
            </a:r>
          </a:p>
          <a:p>
            <a:r>
              <a:rPr lang="en-US" dirty="0"/>
              <a:t>This step leads to completely filling the table.</a:t>
            </a:r>
          </a:p>
          <a:p>
            <a:r>
              <a:rPr lang="en-US" dirty="0"/>
              <a:t>Then, value of the last box represents the maximum possible value that can be put into the knapsack.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58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02E2-EEFC-4DDB-AD37-D5C03890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Step-03: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F034-2822-4B47-AE7E-E2AA2B79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identify the items that must be put into the knapsack to obtain that maximum profit,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Consider the last column of the table.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Start scanning the entries from bottom to top.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On encountering an entry whose value is not same as the value stored in the entry immediately above it, mark the row label of that entry.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After all the entries are scanned, the marked labels represent the items that must be put into the knapsack.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20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D2BC-6BE9-4958-B866-64AB06B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4407-2517-4FD6-8768-2384858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set of items and knapsack capacity = 5 kg, find the optimal solution for the 0/1 knapsack problem making use of dynamic programming approach.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7A3F-14FE-4B64-ABFA-CAE9A8CB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7" y="3077874"/>
            <a:ext cx="3705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9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C3EC-B349-4E68-97DB-8A3AD9F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41A3-60EA-4C08-84FA-A60E3A55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lvl="1"/>
            <a:r>
              <a:rPr lang="en-US" dirty="0"/>
              <a:t>Draw a table say ‘T’ with (n+1) = 4 + 1 = 5 number of rows and (w+1) = 5 + 1 = 6 number of columns.</a:t>
            </a:r>
          </a:p>
          <a:p>
            <a:pPr lvl="1"/>
            <a:r>
              <a:rPr lang="en-US" dirty="0"/>
              <a:t>Fill all the boxes of 0th row and 0th column with 0.</a:t>
            </a:r>
          </a:p>
          <a:p>
            <a:pPr lvl="1"/>
            <a:endParaRPr lang="en-IN" dirty="0"/>
          </a:p>
        </p:txBody>
      </p:sp>
      <p:pic>
        <p:nvPicPr>
          <p:cNvPr id="5" name="Picture 4" descr="A picture containing screen, building, clock&#10;&#10;Description automatically generated">
            <a:extLst>
              <a:ext uri="{FF2B5EF4-FFF2-40B4-BE49-F238E27FC236}">
                <a16:creationId xmlns:a16="http://schemas.microsoft.com/office/drawing/2014/main" id="{27DD974F-D50E-47A5-B2C5-D468830E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74" y="2937510"/>
            <a:ext cx="4657725" cy="27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239452-2898-471B-8700-930894F2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Start filling the table row wise top to bottom from left to right using the formula-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Finding T(1,1)</a:t>
            </a:r>
          </a:p>
          <a:p>
            <a:r>
              <a:rPr lang="en-US" dirty="0"/>
              <a:t>We have,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j = 1</a:t>
            </a:r>
          </a:p>
          <a:p>
            <a:pPr lvl="1"/>
            <a:r>
              <a:rPr lang="en-US" dirty="0"/>
              <a:t>(value)</a:t>
            </a:r>
            <a:r>
              <a:rPr lang="en-US" sz="2000" dirty="0" err="1"/>
              <a:t>i</a:t>
            </a:r>
            <a:r>
              <a:rPr lang="en-US" dirty="0"/>
              <a:t> = (value)</a:t>
            </a:r>
            <a:r>
              <a:rPr lang="en-US" sz="2000" dirty="0"/>
              <a:t>1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(weight)</a:t>
            </a:r>
            <a:r>
              <a:rPr lang="en-US" sz="2100" dirty="0" err="1"/>
              <a:t>i</a:t>
            </a:r>
            <a:r>
              <a:rPr lang="en-US" dirty="0"/>
              <a:t> = (weight)</a:t>
            </a:r>
            <a:r>
              <a:rPr lang="en-US" sz="2100" dirty="0"/>
              <a:t>1</a:t>
            </a:r>
            <a:r>
              <a:rPr lang="en-US" dirty="0"/>
              <a:t> = 2</a:t>
            </a:r>
          </a:p>
          <a:p>
            <a:r>
              <a:rPr lang="en-US" dirty="0"/>
              <a:t>Substituting the values, we get-</a:t>
            </a:r>
          </a:p>
          <a:p>
            <a:pPr lvl="1"/>
            <a:r>
              <a:rPr lang="en-US" dirty="0"/>
              <a:t>T(1,1) = max { T(1-1 , 1) , 3 + T(1-1 , 1-2) }</a:t>
            </a:r>
          </a:p>
          <a:p>
            <a:pPr lvl="1"/>
            <a:r>
              <a:rPr lang="en-US" dirty="0"/>
              <a:t>T(1,1) = max { T(0,1) , 3 + T(0,-1) }</a:t>
            </a:r>
          </a:p>
          <a:p>
            <a:pPr lvl="1"/>
            <a:r>
              <a:rPr lang="en-US" dirty="0"/>
              <a:t>T(1,1) = T(0,1)             { Ignore T(0,-1) }</a:t>
            </a:r>
          </a:p>
          <a:p>
            <a:r>
              <a:rPr lang="en-US" dirty="0"/>
              <a:t>T(1,1) = 0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EA2C8-B8F5-4772-8589-CADEB986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1" y="1740217"/>
            <a:ext cx="7176537" cy="5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5" ma:contentTypeDescription="Create a new document." ma:contentTypeScope="" ma:versionID="1a043ba2e6a9e470062d36879bcfe772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cf75f525e73cb82e30f3054b9dd72c06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5AC8F7-9154-4E20-AEAE-9203097D95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717F37-588A-4ECD-8CB9-E7B20AEDA1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e90ff-cc29-4983-940b-a0acd1bbe2bf"/>
    <ds:schemaRef ds:uri="65c36307-fa2a-4e50-9c3a-b3d30686fd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39C993-EBC7-4D95-A743-73F954F6D7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1167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   0/1 Knapsack Problem</vt:lpstr>
      <vt:lpstr>Steps to solve using Dynamic Programming</vt:lpstr>
      <vt:lpstr>Step-01: </vt:lpstr>
      <vt:lpstr>Step-02:</vt:lpstr>
      <vt:lpstr>Step-03:</vt:lpstr>
      <vt:lpstr>Example</vt:lpstr>
      <vt:lpstr>Example contd.</vt:lpstr>
      <vt:lpstr>Example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Identifying Items To Be Put Into Knapsack-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11</cp:revision>
  <dcterms:created xsi:type="dcterms:W3CDTF">2020-11-02T11:24:53Z</dcterms:created>
  <dcterms:modified xsi:type="dcterms:W3CDTF">2020-12-01T02:54:47Z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