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3"/>
  </p:sldMasterIdLst>
  <p:notesMasterIdLst>
    <p:notesMasterId r:id="rId71"/>
  </p:notesMasterIdLst>
  <p:sldIdLst>
    <p:sldId id="256" r:id="rId4"/>
    <p:sldId id="294" r:id="rId5"/>
    <p:sldId id="293" r:id="rId6"/>
    <p:sldId id="292" r:id="rId7"/>
    <p:sldId id="295" r:id="rId8"/>
    <p:sldId id="334" r:id="rId9"/>
    <p:sldId id="335" r:id="rId10"/>
    <p:sldId id="312" r:id="rId11"/>
    <p:sldId id="296" r:id="rId12"/>
    <p:sldId id="297" r:id="rId13"/>
    <p:sldId id="317" r:id="rId14"/>
    <p:sldId id="313" r:id="rId15"/>
    <p:sldId id="314" r:id="rId16"/>
    <p:sldId id="315" r:id="rId17"/>
    <p:sldId id="316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62" r:id="rId34"/>
    <p:sldId id="363" r:id="rId35"/>
    <p:sldId id="333" r:id="rId36"/>
    <p:sldId id="353" r:id="rId37"/>
    <p:sldId id="354" r:id="rId38"/>
    <p:sldId id="357" r:id="rId39"/>
    <p:sldId id="359" r:id="rId40"/>
    <p:sldId id="298" r:id="rId41"/>
    <p:sldId id="299" r:id="rId42"/>
    <p:sldId id="300" r:id="rId43"/>
    <p:sldId id="301" r:id="rId44"/>
    <p:sldId id="336" r:id="rId45"/>
    <p:sldId id="337" r:id="rId46"/>
    <p:sldId id="302" r:id="rId47"/>
    <p:sldId id="303" r:id="rId48"/>
    <p:sldId id="338" r:id="rId49"/>
    <p:sldId id="30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55" r:id="rId60"/>
    <p:sldId id="356" r:id="rId61"/>
    <p:sldId id="348" r:id="rId62"/>
    <p:sldId id="350" r:id="rId63"/>
    <p:sldId id="310" r:id="rId64"/>
    <p:sldId id="351" r:id="rId65"/>
    <p:sldId id="352" r:id="rId66"/>
    <p:sldId id="360" r:id="rId67"/>
    <p:sldId id="361" r:id="rId68"/>
    <p:sldId id="349" r:id="rId69"/>
    <p:sldId id="311" r:id="rId70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customXml" Target="../customXml/item3.xml"/><Relationship Id="rId7" Type="http://schemas.openxmlformats.org/officeDocument/2006/relationships/slide" Target="slides/slide4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CE4D55C-0710-485D-9B79-2AD28C4037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2F66492-2393-4123-B037-BE9C9B8EE97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C41AE9F-46B5-44AD-B15F-37493CA21E7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D87F69F9-8C27-4848-8BBE-6AB2820B00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14EE839C-25D5-4491-967B-63EEB0A162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C3C3F9FA-8667-49D0-BBF5-361F2D7FB0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8CADB55-0303-4524-8E4A-7BE96F8B23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739C8D63-BCC5-46DF-8FEE-9FD7D9A24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08AFDE09-BDC3-4796-8809-D6B5A904CD23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4FB50268-0E95-403F-8931-333126EBB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8C3D24B2-7238-47AE-B38E-DD8B6EA7D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72528130-57E2-4101-AD54-ECC289B4B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33484008-3CBF-4ABC-9FC4-E0503E39A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77D66642-4AE2-4EB3-87F6-00DCA4143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A31A3D43-DAE0-4B40-ADA9-A5D1B17D3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5D8E8D9C-44FD-4718-B7D8-0CB21FD0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B68178B3-1223-4145-8AA7-DF94D3714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E601C739-0698-437D-B896-E3D18003D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F05D42D3-5955-42E9-9F17-FE28CF305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DFF75CBE-971E-4D26-8B11-3A989D503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02773D85-4EF0-4269-A929-3A3074778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279238D7-931C-4F6C-8C18-038A5AC88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AACA4EDD-18FA-4CFD-A243-E7021D16A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6CED51F-BA3A-4DD3-94D2-2D2EBAC4A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0ADF9042-DA45-4C24-BC67-67BBBD4DC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9B1A821F-43BB-4084-ABAC-A4FF98903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42933B42-A811-4D50-A639-43AEFA8BF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4E90F55E-7993-4711-8FA3-39EEE9E92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FF7DB766-6049-4131-BE76-2137A937A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3B597250-2A04-430D-90E3-6EE2373F3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AE1EBAD8-7390-49F8-8998-F762766B7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46709B4E-3A22-457B-8F38-F9D9E9BC2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14B52954-CD9E-46E3-8299-D467C355B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FCED8D5A-75DA-4EE7-84D0-6FCA801BF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F22830BC-EA35-4AE7-BFC3-6FB7BAF92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806C3839-C69B-4968-957B-4957ECE67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94733C30-804E-46F5-A91F-EACF18975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716830E0-4405-4837-A0B0-DBB026D8C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A97C7A70-C5B2-476C-BB96-773A0A4B4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BBBDAB70-B677-4604-86B2-17E078ED8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9E564A80-C512-48E3-9AE8-F9957DB87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7B6BA701-338F-43A1-B63B-A56A12425A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4D969595-50AB-495F-9E94-4F84459873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51E205C8-689C-471B-8C78-621AA6A4AE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02E97C-7C60-4E10-92BB-E5FE195F48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22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1E0C86-CDDD-40B6-A221-C2D64992F6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5EA791-F357-4702-BA4A-07BEC47E97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6D7D33A-5C8C-4D0F-B189-E1EE049DC2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9496C-E9F0-4E4D-858F-87C7CC41CE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882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7F326A-1B71-4430-A687-1E1C5DFCD6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076336C-B963-46BB-A6A0-6823FBAB5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6455418-80B5-4610-AF79-AAC5FCDC8B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09693-E63B-4760-B544-A727F8EE89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672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1F6618-F80B-4892-B6FB-5163C50B3A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849FAC-ED87-4367-A2A7-36ED63D68D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69811C5-467D-4662-ACC7-7C763C31D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26084-9980-4567-9FAB-C72C133083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758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E7C146-E4D6-4E38-B34D-C046353091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605ABE-E914-4656-8901-B245F5DCD0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5957399-01E8-400C-8B26-646E11C16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4C3C2-FE2A-40D9-84A2-8CF8B8BF97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139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7D2634-A649-45BA-842C-281873FFC9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3A1A33-AE12-4970-A968-06F586412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B5DD055-4615-4A06-8163-86FE2990AB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6752D-E986-49F5-B560-91F6B4DDC1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334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D8E31D-2048-41C6-A0B0-5C594948F5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4CB4DE-A5F4-4C4E-B000-7361B2FB44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3C0C51D-2414-478A-86FD-356C494171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28011-B08E-4ED6-B592-0A8328B904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382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5C021D5-2577-4CF5-88F9-705553B49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AA016B8-6C05-4B72-B7F8-8C52BE428E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54C59FE-83EC-4177-BF5A-7479F91F0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F3834-1E9E-44C6-B4E8-2CBFFEA8D2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49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794BE39-B58B-45B7-BA9B-98BAAD06C2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B17D063-897C-4831-B9CA-0EE587EA58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C23E870-9D26-4F74-A143-D83FA96BCA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74F64-61A8-4493-AAA0-620CF992C9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771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92BDBE7-71A9-4423-9289-266C972251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6F1D5C1-B115-4676-9D4C-69A0463342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09ACA5A-9C82-4E9A-8EA0-631CE2B32A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44E0B-E476-4468-8DC5-EFBB724F71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608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64642D-968D-4B16-ADFE-B4F8949BF0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D5D0B3-5D24-43FB-8ED7-E0A54FAC86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0D6693F-6A38-4F01-B93A-E1A2B04E2B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0F7E5-E398-4ECD-9795-54CEFE934B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08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90E805-196B-4F92-9D6F-F9970EA8E7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523FFC-8AD4-4F94-9D4D-C6290F841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CDDD14D-6ED9-4B4A-AEB9-77789A35EB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3FD56-7212-4F43-A41A-B0D184CF36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420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8E1B1847-5D09-43AA-8911-157AE8A51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906E108-6085-4932-B02D-836CF0406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C38D46F-9932-4A22-ABFB-6259C5B43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47CD1AF9-B77C-4751-870A-E52DAE9A66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46D8250-1155-4B24-8E7E-6D2C440E0F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186E5282-4012-4178-9E8D-22E9739B33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 smtClean="0"/>
            </a:lvl1pPr>
          </a:lstStyle>
          <a:p>
            <a:pPr>
              <a:defRPr/>
            </a:pPr>
            <a:fld id="{449EC393-796C-4CA5-9C71-C648218789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9AEA8744-F33C-413E-A2AA-7AE390DC842F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3005BDC0-8ED4-4370-B6F7-A79371318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9B5DA6F6-7440-4980-82CA-A0B0252E3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EF0FDCA2-6839-49F5-84ED-F0D1DF6EB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8EC3EC6B-90ED-472C-954C-8698659C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EB81F37B-9D25-4E8B-997D-8747D3724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E1DE60F8-7E43-4772-9D85-855EA6B6C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BA234996-BF11-4ED8-84BE-26FC4F65C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4E19970C-7FD8-4DE2-A6DE-22FC9859F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6FA78F2E-8066-470F-BA32-8CE89BEEE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D2D7C8D3-0639-43B3-98BE-D9EA0B82E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4CF1D88B-4686-41C7-875F-9BC24029D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3E4139F1-E506-4105-935A-BB1EA2BD4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66AD367B-8B29-473E-8596-8EC298930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B1D5337B-2ABF-47C5-92B2-17966EEBA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80ACD1F9-5BB9-467C-B5AB-F67024C5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791D2AB5-C3BD-4D6B-ABAD-38C2BF851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77E8E10F-7465-422C-BD4D-0178F8EF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88E41E52-60CA-4D1D-BE28-0C5F844ED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1E830B4F-8E79-41A5-9BA1-A555AC0B3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C8FFAFFA-195F-4E1A-A48C-787084989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947BB61D-D752-4B1E-BBFB-52B71F27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79CBDA6E-7632-4C21-A90F-2C311C02D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0BA06A-F587-4DE3-9A3C-1B8CBC0C4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DCC0EA4E-22E0-4871-AD6D-0559D7C3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F1B5A4A7-ABF6-404E-8989-5E0FCB6D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6AF5B8C0-A587-48FC-8618-81BC4F8F4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F6332871-299D-4094-81CC-C8FE5DF1F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EDC4975F-AB1E-4A0C-A1ED-1D0474BF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8D37CBD5-E030-4684-B9B0-071C48C9F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56D13404-348D-477F-9E6D-0E3D96ECA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50951FEB-C568-4659-9E92-4D9A8DA86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m.zjut.edu.c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m.zjut.edu.cn/" TargetMode="Externa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l/deque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l/list/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l/set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acm.zjut.edu.cn/" TargetMode="Externa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l/ma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acm.zju.edu.cn/" TargetMode="Externa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l/multimap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l/vector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3BA53020-C677-40FE-BBB9-741F72D177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0D5B50-869A-4745-9168-0F342CBA5273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0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9CE56431-660E-408B-AE42-220521F9E2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590550"/>
            <a:ext cx="8523287" cy="1385888"/>
          </a:xfrm>
        </p:spPr>
        <p:txBody>
          <a:bodyPr/>
          <a:lstStyle/>
          <a:p>
            <a:pPr algn="l" eaLnBrk="1" hangingPunct="1"/>
            <a:br>
              <a:rPr lang="en-US" altLang="zh-CN"/>
            </a:br>
            <a:br>
              <a:rPr lang="en-US" altLang="zh-CN"/>
            </a:br>
            <a:r>
              <a:rPr lang="en-US" altLang="zh-CN"/>
              <a:t>Introduction to STL</a:t>
            </a:r>
            <a:br>
              <a:rPr lang="en-US" altLang="zh-TW"/>
            </a:br>
            <a:br>
              <a:rPr lang="en-US" altLang="zh-TW"/>
            </a:br>
            <a:endParaRPr lang="en-US" altLang="zh-TW" sz="2000">
              <a:solidFill>
                <a:srgbClr val="FF0000"/>
              </a:solidFill>
            </a:endParaRPr>
          </a:p>
        </p:txBody>
      </p:sp>
      <p:sp>
        <p:nvSpPr>
          <p:cNvPr id="4100" name="Subtitle 1">
            <a:extLst>
              <a:ext uri="{FF2B5EF4-FFF2-40B4-BE49-F238E27FC236}">
                <a16:creationId xmlns:a16="http://schemas.microsoft.com/office/drawing/2014/main" id="{72246FC8-1FFE-421F-B87D-EC25D4C18F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D1E0B17B-393A-4D4A-A1BD-CA0867FF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1532E8-D397-4F4F-8905-6CFDBEE42F8E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0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F7683F0-BBDB-4763-90C7-E74F0109B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Vector Example</a:t>
            </a:r>
            <a:endParaRPr lang="en-US" altLang="en-US"/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23093CC1-10BC-4888-A5CD-A3137C380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4038600" cy="474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// vector1.cpp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#include &lt;vector&gt;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vector&lt;int&gt; coll;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for (int i = 1; i &lt;= 6; ++i)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    coll.push_back(i);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for (int i = 0; i &lt; coll.size(); ++i)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    cout &lt;&lt; coll[i] &lt;&lt; “ “;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return 0;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  <a:endParaRPr lang="en-US" altLang="en-US" sz="2000"/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FF9B224F-4983-42FA-B9BD-A1BEEF30F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5" y="1687513"/>
            <a:ext cx="3657600" cy="979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The output will be:</a:t>
            </a:r>
            <a:endParaRPr lang="en-US" altLang="en-US" sz="24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1 2 3 4 5 6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1778EA2-06B2-4176-9AF9-546B9040C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B214-7645-41DE-91E7-5C78235B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/>
              <a:t>begin(): return iterator to beginning</a:t>
            </a:r>
          </a:p>
          <a:p>
            <a:pPr eaLnBrk="1" hangingPunct="1">
              <a:defRPr/>
            </a:pPr>
            <a:r>
              <a:rPr lang="en-US" dirty="0"/>
              <a:t>end(): return iterator to one after the last element</a:t>
            </a:r>
          </a:p>
          <a:p>
            <a:pPr eaLnBrk="1" hangingPunct="1">
              <a:defRPr/>
            </a:pPr>
            <a:r>
              <a:rPr lang="en-US" dirty="0" err="1"/>
              <a:t>push_back</a:t>
            </a:r>
            <a:r>
              <a:rPr lang="en-US" dirty="0"/>
              <a:t>(): add element at the end</a:t>
            </a:r>
          </a:p>
          <a:p>
            <a:pPr eaLnBrk="1" hangingPunct="1">
              <a:defRPr/>
            </a:pPr>
            <a:r>
              <a:rPr lang="en-US" dirty="0"/>
              <a:t>insert(): insert elements at some position</a:t>
            </a:r>
          </a:p>
          <a:p>
            <a:pPr eaLnBrk="1" hangingPunct="1">
              <a:defRPr/>
            </a:pPr>
            <a:r>
              <a:rPr lang="en-US" dirty="0"/>
              <a:t>erase(): erase elements at some range</a:t>
            </a:r>
          </a:p>
          <a:p>
            <a:pPr eaLnBrk="1" hangingPunct="1">
              <a:defRPr/>
            </a:pPr>
            <a:r>
              <a:rPr lang="en-US" dirty="0"/>
              <a:t>clear(): remove all elements</a:t>
            </a:r>
          </a:p>
          <a:p>
            <a:pPr eaLnBrk="1" hangingPunct="1">
              <a:defRPr/>
            </a:pPr>
            <a:r>
              <a:rPr lang="en-US" dirty="0"/>
              <a:t>size(): return the number of elements</a:t>
            </a:r>
          </a:p>
          <a:p>
            <a:pPr eaLnBrk="1" hangingPunct="1">
              <a:defRPr/>
            </a:pPr>
            <a:r>
              <a:rPr lang="en-US" dirty="0"/>
              <a:t>empty(): test whether vector is empty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4734C003-D7F1-40EF-AE9E-2252465A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9FA159-DF86-401C-908D-AB83B8B9E51A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45DFBC7-CC56-40B4-B6BD-3328C7F6E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Creation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555AF7A-59B8-42D7-B166-5EAFA925C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an empty vector</a:t>
            </a:r>
          </a:p>
          <a:p>
            <a:pPr lvl="1" eaLnBrk="1" hangingPunct="1"/>
            <a:r>
              <a:rPr lang="en-US" altLang="en-US"/>
              <a:t>vector&lt;int&gt; v;</a:t>
            </a:r>
          </a:p>
          <a:p>
            <a:pPr eaLnBrk="1" hangingPunct="1"/>
            <a:r>
              <a:rPr lang="en-US" altLang="en-US"/>
              <a:t>Specify the size of the vector</a:t>
            </a:r>
          </a:p>
          <a:p>
            <a:pPr lvl="1" eaLnBrk="1" hangingPunct="1"/>
            <a:r>
              <a:rPr lang="en-US" altLang="en-US"/>
              <a:t>vector&lt;double&gt; v(20);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/* 20 items, all initialized to 0 */</a:t>
            </a:r>
          </a:p>
          <a:p>
            <a:pPr eaLnBrk="1" hangingPunct="1"/>
            <a:r>
              <a:rPr lang="en-US" altLang="en-US"/>
              <a:t>Specify the size and initial value</a:t>
            </a:r>
          </a:p>
          <a:p>
            <a:pPr lvl="1" eaLnBrk="1" hangingPunct="1"/>
            <a:r>
              <a:rPr lang="en-US" altLang="en-US"/>
              <a:t>vector&lt;double&gt; v(20, 1.0);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/* 20 items, all initialized to 1.0 */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FE1D570-D3FC-4BFC-B45D-74ED731F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8E3A5B-04D2-45B0-B874-C11CDFFC65A6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6648987-5F40-4246-8A6A-28B39E741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a new element at the end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E94C507-3A57-44B2-8E6A-709BF5B29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push_back()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904023F6-0270-4034-AD15-9DD06A9D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CCA218-C1DD-46AF-804F-F40F32CCC286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000"/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07C9BE85-A94D-4F2A-AFCC-DA6C4296C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98725"/>
            <a:ext cx="4038600" cy="329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#include &lt;vector&gt;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vector&lt;int&gt; v;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v.push_back(5);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v.push_back(8);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v.push_back(2);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return 0;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  <a:endParaRPr lang="en-US" altLang="en-US" sz="2000"/>
          </a:p>
        </p:txBody>
      </p:sp>
      <p:sp>
        <p:nvSpPr>
          <p:cNvPr id="16390" name="TextBox 5">
            <a:extLst>
              <a:ext uri="{FF2B5EF4-FFF2-40B4-BE49-F238E27FC236}">
                <a16:creationId xmlns:a16="http://schemas.microsoft.com/office/drawing/2014/main" id="{6B02F938-32C6-40F7-9CB3-7D5FC57D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943600"/>
            <a:ext cx="7678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vector will contain three integers at the end: 5, 8, 2</a:t>
            </a:r>
          </a:p>
        </p:txBody>
      </p:sp>
      <p:sp>
        <p:nvSpPr>
          <p:cNvPr id="16391" name="TextBox 6">
            <a:extLst>
              <a:ext uri="{FF2B5EF4-FFF2-40B4-BE49-F238E27FC236}">
                <a16:creationId xmlns:a16="http://schemas.microsoft.com/office/drawing/2014/main" id="{01F3B5F2-77CA-447A-9BD8-48622EC9D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514600"/>
            <a:ext cx="3746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push_bakc() can automatically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allocate memory.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51D00EA-96EC-476D-A6E0-03073A8F7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vector like an array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2824A45C-37DB-41C3-BC8A-A7DD4113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99AEDB-0C6B-45C2-A3AF-9B4BC08CF25D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000"/>
          </a:p>
        </p:txBody>
      </p:sp>
      <p:sp>
        <p:nvSpPr>
          <p:cNvPr id="17412" name="Text Box 5">
            <a:extLst>
              <a:ext uri="{FF2B5EF4-FFF2-40B4-BE49-F238E27FC236}">
                <a16:creationId xmlns:a16="http://schemas.microsoft.com/office/drawing/2014/main" id="{0455DBB6-9179-4CA1-A1AD-94B09113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5943600" cy="403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#include &lt;vector&gt;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vector&lt;int&gt; v(3);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v[0] =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v[1] = 8;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v[2] = 2;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cout &lt;&lt; v[0] &lt;&lt; “ “ &lt;&lt; v[1] &lt;&lt; “ “ &lt;&lt; v[2]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return 0;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  <a:endParaRPr lang="en-US" altLang="en-US" sz="2000"/>
          </a:p>
        </p:txBody>
      </p:sp>
      <p:sp>
        <p:nvSpPr>
          <p:cNvPr id="17413" name="TextBox 5">
            <a:extLst>
              <a:ext uri="{FF2B5EF4-FFF2-40B4-BE49-F238E27FC236}">
                <a16:creationId xmlns:a16="http://schemas.microsoft.com/office/drawing/2014/main" id="{12D5C0A0-E073-4CC4-AE70-EAF4E064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943600"/>
            <a:ext cx="896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</a:rPr>
              <a:t>Remark: </a:t>
            </a:r>
            <a:r>
              <a:rPr lang="en-US" altLang="en-US" sz="2400"/>
              <a:t>make sure the vector has enough space when using [].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Overflow will make your program crash.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8C5A66B-E60A-460A-AFFD-1D0CD3317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iterator to access vector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09C9E8DC-3415-40B0-AE2A-28274F20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A786E-FF73-4FF4-AD00-1926A41AD82C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000"/>
          </a:p>
        </p:txBody>
      </p:sp>
      <p:sp>
        <p:nvSpPr>
          <p:cNvPr id="18436" name="Text Box 5">
            <a:extLst>
              <a:ext uri="{FF2B5EF4-FFF2-40B4-BE49-F238E27FC236}">
                <a16:creationId xmlns:a16="http://schemas.microsoft.com/office/drawing/2014/main" id="{F18DE1CF-062D-4FF1-B683-C22217AC8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6096000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#include &lt;vector&gt;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vector&lt;int&gt; v(3);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v[0] =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v[1] = 8;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v[2] = 2;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vector&lt;int&gt;::iterator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for( it = v.begin(); it != v.end(); it++)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cout &lt;&lt; *it &lt;&lt; “ “;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return 0;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  <a:endParaRPr lang="en-US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5EF05E3-B146-4480-953D-B37773C49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 elements by insert()</a:t>
            </a:r>
            <a:br>
              <a:rPr lang="en-US" altLang="en-US"/>
            </a:br>
            <a:r>
              <a:rPr lang="en-US" altLang="en-US" sz="2200"/>
              <a:t>http://www.cplusplus.com/reference/stl/vector/insert/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244F464E-C3BB-4215-92E6-72CC9198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E965F0-4E04-4F4E-A7D6-F9376588DF0E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000"/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019984E3-B165-47E5-9ABB-4FA65492A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19225"/>
            <a:ext cx="45720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#include &lt;vector&gt;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vector&lt;int&gt; v(3);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v[0] =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v[1] = 8;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v[2] = 2;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v.insert(v.begin(), 7);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v.insert(v.begin() + 2, 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v.insert(v.end(), 3);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vector&lt;int&gt;::iterator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for( it = v.begin(); it != v.end(); it++)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cout &lt;&lt; *it &lt;&lt; “ “;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return 0;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  <a:endParaRPr lang="en-US" altLang="en-US" sz="1800"/>
          </a:p>
        </p:txBody>
      </p:sp>
      <p:sp>
        <p:nvSpPr>
          <p:cNvPr id="19461" name="TextBox 5">
            <a:extLst>
              <a:ext uri="{FF2B5EF4-FFF2-40B4-BE49-F238E27FC236}">
                <a16:creationId xmlns:a16="http://schemas.microsoft.com/office/drawing/2014/main" id="{791E16E0-C95B-410F-9BB3-6F9F2D766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0"/>
            <a:ext cx="26844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7 5 1 8 2 3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7055AD2-2ED2-4531-BEB5-F4D27199F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Delete elements by erase()</a:t>
            </a:r>
            <a:br>
              <a:rPr lang="en-US" altLang="en-US"/>
            </a:br>
            <a:r>
              <a:rPr lang="en-US" altLang="en-US" sz="2200"/>
              <a:t>http://www.cplusplus.com/reference/stl/vector/erase/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9A04F0F8-4B0D-4198-845A-94DF6A61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7CD7F4-55F2-4EC4-BEBF-B098CDA66F23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000"/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17708408-7606-47C8-B96D-0E80C1EB1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19225"/>
            <a:ext cx="41148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#include &lt;vector&gt;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vector&lt;int&gt; v(10);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for (int i = 0; i &lt; 10; i++)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v[i] = i;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</a:t>
            </a:r>
            <a:r>
              <a:rPr lang="en-US" altLang="en-US" sz="1800">
                <a:solidFill>
                  <a:srgbClr val="FF0000"/>
                </a:solidFill>
              </a:rPr>
              <a:t>// erase a single element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v.erase(v.begin()+2);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vector&lt;int&gt;::iterator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for( it = v.begin(); it != v.end(); it++)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cout &lt;&lt; *it &lt;&lt; “ “;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</a:t>
            </a:r>
            <a:r>
              <a:rPr lang="en-US" altLang="en-US" sz="1800">
                <a:solidFill>
                  <a:srgbClr val="FF0000"/>
                </a:solidFill>
              </a:rPr>
              <a:t>// erase a range: [1, 5)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v.erase(v.begin()+1, v.begin()+5);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for( it = v.begin(); it != v.end(); it++)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cout &lt;&lt; *it &lt;&lt; “ “;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return 0;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  <a:endParaRPr lang="en-US" altLang="en-US" sz="1800"/>
          </a:p>
        </p:txBody>
      </p:sp>
      <p:sp>
        <p:nvSpPr>
          <p:cNvPr id="20485" name="TextBox 6">
            <a:extLst>
              <a:ext uri="{FF2B5EF4-FFF2-40B4-BE49-F238E27FC236}">
                <a16:creationId xmlns:a16="http://schemas.microsoft.com/office/drawing/2014/main" id="{5E21DD77-0A36-4BA7-B16F-CFA454CC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0"/>
            <a:ext cx="327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0 1 3 4 5 6 7 8 9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0 6 7 8 9 </a:t>
            </a:r>
          </a:p>
        </p:txBody>
      </p:sp>
      <p:sp>
        <p:nvSpPr>
          <p:cNvPr id="20486" name="TextBox 7">
            <a:extLst>
              <a:ext uri="{FF2B5EF4-FFF2-40B4-BE49-F238E27FC236}">
                <a16:creationId xmlns:a16="http://schemas.microsoft.com/office/drawing/2014/main" id="{5F78CB36-0F5D-4A97-91CF-C4D8B62DD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114800"/>
            <a:ext cx="38830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</a:rPr>
              <a:t>Remark: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When erasing a range, the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first location will be erased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but the last one won’t.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1D30C02-2F6D-4F3E-B6BB-A4915EAF8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Reverse the elements</a:t>
            </a:r>
            <a:br>
              <a:rPr lang="en-US" altLang="en-US"/>
            </a:br>
            <a:r>
              <a:rPr lang="en-US" altLang="en-US" sz="2200"/>
              <a:t>http://www.cplusplus.com/reference/algorithm/reverse/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E9FFBE7-C3E0-4D4C-B6EA-2EEBAC35A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en-US"/>
              <a:t>reverse() is an algorithm, not a method 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F2EFAC2D-4BCA-413E-BF61-1E861B42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AB365F-AD44-4C0C-8E76-B29204ABE5A0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000"/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FEF0D76D-3350-417E-A8CE-227C2659D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81225"/>
            <a:ext cx="4038600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#include &lt;vector&gt;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#include &lt;algorithm&gt;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vector&lt;int&gt; v(10);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for (int i = 0; i &lt; 10; i++)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v[i] = i;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reverse(v.begin(), v.end());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vector&lt;int&gt;::iterator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for( it = v.begin(); it != v.end(); it++)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cout &lt;&lt; *it &lt;&lt; “ “;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return 0;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  <a:endParaRPr lang="en-US" altLang="en-US" sz="1800"/>
          </a:p>
        </p:txBody>
      </p:sp>
      <p:sp>
        <p:nvSpPr>
          <p:cNvPr id="21510" name="TextBox 5">
            <a:extLst>
              <a:ext uri="{FF2B5EF4-FFF2-40B4-BE49-F238E27FC236}">
                <a16:creationId xmlns:a16="http://schemas.microsoft.com/office/drawing/2014/main" id="{03E557E9-A423-4221-B96F-E96C2850E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743200"/>
            <a:ext cx="327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9 8 7 6 5 4 3 2 1 0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6CB48AD-80CD-4FD1-B726-8D874712D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 the elements</a:t>
            </a:r>
            <a:br>
              <a:rPr lang="en-US" altLang="en-US"/>
            </a:br>
            <a:r>
              <a:rPr lang="en-US" altLang="en-US" sz="2200"/>
              <a:t>http://www.cplusplus.com/reference/algorithm/sort/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41D4B728-052D-42DE-8531-4F0B4A2B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EAA6E5-A0C5-4ED6-92DE-DD452306FC3E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000"/>
          </a:p>
        </p:txBody>
      </p:sp>
      <p:sp>
        <p:nvSpPr>
          <p:cNvPr id="22532" name="Content Placeholder 2">
            <a:extLst>
              <a:ext uri="{FF2B5EF4-FFF2-40B4-BE49-F238E27FC236}">
                <a16:creationId xmlns:a16="http://schemas.microsoft.com/office/drawing/2014/main" id="{33DAA94E-70E6-4683-A89C-5AD5F1ACB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en-US"/>
              <a:t>sort() is an algorithm, not a method 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FFDFAA11-7F5C-48A2-9071-EA0E861B3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81225"/>
            <a:ext cx="4038600" cy="442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&lt;vector&gt;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#include &lt;algorithm&gt;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vector&lt;int&gt; v;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for (int i = 0; i &lt; 10; i++)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v.push_back(9-i);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for (i = 0; i &lt; 10; i++)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cout &lt;&lt; v[i] &lt;&lt; “ “;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sort(v.begin(), v.end());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for (i = 0; i &lt; 10; i++)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cout &lt;&lt; v[i] &lt;&lt; “ “;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  <p:sp>
        <p:nvSpPr>
          <p:cNvPr id="22534" name="TextBox 6">
            <a:extLst>
              <a:ext uri="{FF2B5EF4-FFF2-40B4-BE49-F238E27FC236}">
                <a16:creationId xmlns:a16="http://schemas.microsoft.com/office/drawing/2014/main" id="{D16A38A7-13F9-4646-B61B-20C96DDC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743200"/>
            <a:ext cx="327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9 8 7 6 5 4 3 2 1 0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0 1 2 3 4 5 6 7 8 9</a:t>
            </a:r>
          </a:p>
        </p:txBody>
      </p:sp>
      <p:sp>
        <p:nvSpPr>
          <p:cNvPr id="22535" name="TextBox 7">
            <a:extLst>
              <a:ext uri="{FF2B5EF4-FFF2-40B4-BE49-F238E27FC236}">
                <a16:creationId xmlns:a16="http://schemas.microsoft.com/office/drawing/2014/main" id="{0A5BA973-AD20-409D-8D2B-FEBC055B6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62463"/>
            <a:ext cx="35814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Question: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Why do we use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</a:t>
            </a:r>
            <a:r>
              <a:rPr lang="en-US" altLang="en-US" sz="2400">
                <a:solidFill>
                  <a:srgbClr val="FF0000"/>
                </a:solidFill>
              </a:rPr>
              <a:t>vector&lt;int&gt; v;</a:t>
            </a:r>
            <a:r>
              <a:rPr lang="en-US" altLang="en-US" sz="2400"/>
              <a:t>” here, instead of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</a:t>
            </a:r>
            <a:r>
              <a:rPr lang="en-US" altLang="en-US" sz="2400">
                <a:solidFill>
                  <a:srgbClr val="FF0000"/>
                </a:solidFill>
              </a:rPr>
              <a:t>vector&lt;int&gt; v(10);</a:t>
            </a:r>
            <a:r>
              <a:rPr lang="en-US" altLang="en-US" sz="2400"/>
              <a:t>”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834A9885-EAEA-4001-BEB1-3EC09D47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62F150-1C3F-4760-B663-61DF55EA073F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0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880E09F-68A1-487F-A9F8-35EEE2E35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500">
                <a:latin typeface="Times New Roman" panose="02020603050405020304" pitchFamily="18" charset="0"/>
                <a:ea typeface="宋体" panose="02010600030101010101" pitchFamily="2" charset="-122"/>
              </a:rPr>
              <a:t>The heart of the C++ standard library is the </a:t>
            </a:r>
            <a:r>
              <a:rPr lang="en-US" altLang="zh-CN" sz="25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standard template library</a:t>
            </a:r>
            <a:r>
              <a:rPr lang="en-US" altLang="zh-CN" sz="250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5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STL</a:t>
            </a:r>
            <a:r>
              <a:rPr lang="en-US" altLang="zh-CN" sz="2500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>
                <a:latin typeface="Times New Roman" panose="02020603050405020304" pitchFamily="18" charset="0"/>
                <a:ea typeface="宋体" panose="02010600030101010101" pitchFamily="2" charset="-122"/>
              </a:rPr>
              <a:t>STL is a generic library that provides solutions to managing </a:t>
            </a:r>
            <a:r>
              <a:rPr lang="en-US" altLang="zh-CN" sz="25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collections of data</a:t>
            </a:r>
            <a:r>
              <a:rPr lang="en-US" altLang="zh-CN" sz="2500">
                <a:latin typeface="Times New Roman" panose="02020603050405020304" pitchFamily="18" charset="0"/>
                <a:ea typeface="宋体" panose="02010600030101010101" pitchFamily="2" charset="-122"/>
              </a:rPr>
              <a:t> with modern and efficient </a:t>
            </a:r>
            <a:r>
              <a:rPr lang="en-US" altLang="zh-CN" sz="25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algorithms</a:t>
            </a:r>
            <a:r>
              <a:rPr lang="en-US" altLang="zh-CN" sz="25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It provides a bunch of collection classes that meet different needs, together with several algorithms that operate on them.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All components of STL are templates, so they can be used for arbitrary element types.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>
                <a:latin typeface="Times New Roman" panose="02020603050405020304" pitchFamily="18" charset="0"/>
                <a:ea typeface="宋体" panose="02010600030101010101" pitchFamily="2" charset="-122"/>
              </a:rPr>
              <a:t>STL components: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700">
                <a:solidFill>
                  <a:srgbClr val="FF3300"/>
                </a:solidFill>
                <a:ea typeface="宋体" panose="02010600030101010101" pitchFamily="2" charset="-122"/>
              </a:rPr>
              <a:t>Containers</a:t>
            </a:r>
            <a:r>
              <a:rPr lang="en-US" altLang="zh-CN" sz="1700">
                <a:ea typeface="宋体" panose="02010600030101010101" pitchFamily="2" charset="-122"/>
              </a:rPr>
              <a:t>: used to manage collections of objects of a certain kind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700">
                <a:solidFill>
                  <a:srgbClr val="FF3300"/>
                </a:solidFill>
                <a:ea typeface="宋体" panose="02010600030101010101" pitchFamily="2" charset="-122"/>
              </a:rPr>
              <a:t>Iterators</a:t>
            </a:r>
            <a:r>
              <a:rPr lang="en-US" altLang="zh-CN" sz="1700">
                <a:ea typeface="宋体" panose="02010600030101010101" pitchFamily="2" charset="-122"/>
              </a:rPr>
              <a:t>: used to step through the elements of collections of objects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700">
                <a:solidFill>
                  <a:srgbClr val="FF3300"/>
                </a:solidFill>
                <a:ea typeface="宋体" panose="02010600030101010101" pitchFamily="2" charset="-122"/>
              </a:rPr>
              <a:t>Algorithms</a:t>
            </a:r>
            <a:r>
              <a:rPr lang="en-US" altLang="zh-CN" sz="1700">
                <a:ea typeface="宋体" panose="02010600030101010101" pitchFamily="2" charset="-122"/>
              </a:rPr>
              <a:t>: used to process the elements of collections, e.g., search, sort, modify, etc. Algorithms use iterators.</a:t>
            </a:r>
            <a:endParaRPr lang="en-US" altLang="en-US" sz="170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4D01796-BFC8-4E6B-8E41-819260254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Standard Template Library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AB5C8E0-E1E4-4E9D-8A87-501884BD7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/>
              <a:t>Sort as you wish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FE9A3CE-7434-47E5-A8B6-BDD7D16523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85863"/>
            <a:ext cx="8229600" cy="1176337"/>
          </a:xfrm>
        </p:spPr>
        <p:txBody>
          <a:bodyPr/>
          <a:lstStyle/>
          <a:p>
            <a:pPr eaLnBrk="1" hangingPunct="1"/>
            <a:r>
              <a:rPr lang="en-US" altLang="en-US"/>
              <a:t>By default, sort() follows the ascending order</a:t>
            </a:r>
          </a:p>
          <a:p>
            <a:pPr eaLnBrk="1" hangingPunct="1"/>
            <a:r>
              <a:rPr lang="en-US" altLang="en-US"/>
              <a:t>But you can specify how to sort!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BF1A44B1-9E1E-4DB9-9DD0-83AD4FB8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EFB77B-7F09-4CCB-B579-F7664363F7AE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000"/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48CFDB28-45EC-4CE7-A818-36235FE2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0"/>
            <a:ext cx="4038600" cy="422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&lt;vector&gt;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#include &lt;algorithm&gt;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/* design your own comparison function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bool Comp(const int &amp;a, const int &amp;b)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a &gt; b;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vector&lt;int&gt; v;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for (int i = 0; i &lt; 10; i++)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v.push_back(i);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for (i = 0; i &lt; 10; i++)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cout &lt;&lt; v[i] &lt;&lt; “ “;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</a:t>
            </a:r>
            <a:r>
              <a:rPr lang="en-US" altLang="en-US" sz="1600" b="1">
                <a:solidFill>
                  <a:srgbClr val="FF0000"/>
                </a:solidFill>
              </a:rPr>
              <a:t>sort(v.begin(), v.end(), Comp);</a:t>
            </a: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709C8FF2-2CA7-4B62-8183-30E1E003A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86000"/>
            <a:ext cx="4038600" cy="2259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for (i = 0; i &lt; 10; i++)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cout &lt;&lt; v[i] &lt;&lt; “ “;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</a:t>
            </a:r>
            <a:r>
              <a:rPr lang="en-US" altLang="en-US" sz="1600" b="1">
                <a:solidFill>
                  <a:srgbClr val="FF0000"/>
                </a:solidFill>
              </a:rPr>
              <a:t>sort(v.begin(), v.end());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for (i = 0; i &lt; 10; i++)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cout &lt;&lt; v[i] &lt;&lt; “ “;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  <p:sp>
        <p:nvSpPr>
          <p:cNvPr id="23559" name="TextBox 6">
            <a:extLst>
              <a:ext uri="{FF2B5EF4-FFF2-40B4-BE49-F238E27FC236}">
                <a16:creationId xmlns:a16="http://schemas.microsoft.com/office/drawing/2014/main" id="{A03D2DA0-0211-4467-B290-512FEDEB9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00600"/>
            <a:ext cx="3276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0 1 2 3 4 5 6 7 8 9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9 8 7 6 5 4 3 2 1 0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0 1 2 3 4 5 6 7 8 9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E6E4637-C2CE-469F-AF9D-19CA9FC9F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Size of a vector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BBC52A2E-6BE4-47D5-A005-C9E2F96C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B239D9-40FB-471A-BA00-31F3201CEED7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TW" sz="1000"/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CE7106CA-B47C-4827-8116-0BE1C6B39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4038600" cy="481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&lt;vector&gt;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vector&lt;int&gt; v(10);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for (int i = 0; i &lt; 10; i++)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v[i] = i;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    /* the number of elements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v.size()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    /* is the vector empty?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v.empty()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    /* remove all elements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v. clear();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    /* is the vector empty?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v.empty()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  <p:sp>
        <p:nvSpPr>
          <p:cNvPr id="24581" name="TextBox 5">
            <a:extLst>
              <a:ext uri="{FF2B5EF4-FFF2-40B4-BE49-F238E27FC236}">
                <a16:creationId xmlns:a16="http://schemas.microsoft.com/office/drawing/2014/main" id="{FD40B300-03A4-40C0-9933-A0BF368DA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95600"/>
            <a:ext cx="3276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B4E402A-EC25-4E08-B9F3-98BA3BF1B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(II) string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D6A4EF7-B0F1-4FEF-BC8E-BA4DA3D1E6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hlinkClick r:id="rId2"/>
              </a:rPr>
              <a:t>http://www.cplusplus.com/reference/string/string/</a:t>
            </a:r>
            <a:endParaRPr lang="en-US" altLang="en-US" sz="2800"/>
          </a:p>
          <a:p>
            <a:pPr eaLnBrk="1" hangingPunct="1"/>
            <a:r>
              <a:rPr lang="en-US" altLang="en-US"/>
              <a:t>C++ string class is designed like a fundamental data type</a:t>
            </a:r>
          </a:p>
          <a:p>
            <a:pPr eaLnBrk="1" hangingPunct="1"/>
            <a:r>
              <a:rPr lang="en-US" altLang="en-US"/>
              <a:t>To create an empty string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5647A4A-8FDC-41E4-8AED-3D42C12F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C73DD9-50B4-4D95-927B-82940C023F48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TW" sz="1000"/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6D83C9E8-75F7-424C-939D-0BEA86D34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44938"/>
            <a:ext cx="4038600" cy="2455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s.length()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  <p:sp>
        <p:nvSpPr>
          <p:cNvPr id="25606" name="TextBox 5">
            <a:extLst>
              <a:ext uri="{FF2B5EF4-FFF2-40B4-BE49-F238E27FC236}">
                <a16:creationId xmlns:a16="http://schemas.microsoft.com/office/drawing/2014/main" id="{4EEAFD44-F438-4D19-957B-E90B073F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981450"/>
            <a:ext cx="327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CE62E6C-7A24-4B57-BDE3-50F318B92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 value to string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D8C38592-FB3D-48DE-9AB6-66EB3804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CA407E-EC1D-4F65-AFEA-F2D8E5F48CE4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TW" sz="1000"/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FD464C3A-B37D-488C-A627-04C810F14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4343400" cy="3243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/* assign a string directly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 = “Hello, HKBU.”; // a space in the middle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s.length()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  <p:sp>
        <p:nvSpPr>
          <p:cNvPr id="26629" name="TextBox 5">
            <a:extLst>
              <a:ext uri="{FF2B5EF4-FFF2-40B4-BE49-F238E27FC236}">
                <a16:creationId xmlns:a16="http://schemas.microsoft.com/office/drawing/2014/main" id="{0FC3AF6D-8240-4F63-9B34-142B18E98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648200"/>
            <a:ext cx="403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Hello, HKBU.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A70A2291-4D97-4FA8-B727-96FC12A74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447800"/>
            <a:ext cx="4343400" cy="3638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/* read in a string by scanf()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char ss[100];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scanf(“%s”, &amp;ss);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 = ss;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s.length()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  <p:sp>
        <p:nvSpPr>
          <p:cNvPr id="26631" name="TextBox 7">
            <a:extLst>
              <a:ext uri="{FF2B5EF4-FFF2-40B4-BE49-F238E27FC236}">
                <a16:creationId xmlns:a16="http://schemas.microsoft.com/office/drawing/2014/main" id="{8C5187AF-EC9C-40EE-B6E0-5A4120515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403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Example output: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are you?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0572B69-6F7E-466C-A8E3-7F2CD6D15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Append string to string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3A329451-8A7B-42BB-B4DE-FAA94B8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1BF002-B3FB-4DDF-A90F-463A095AD997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TW" sz="1000"/>
          </a:p>
        </p:txBody>
      </p:sp>
      <p:sp>
        <p:nvSpPr>
          <p:cNvPr id="27652" name="Text Box 5">
            <a:extLst>
              <a:ext uri="{FF2B5EF4-FFF2-40B4-BE49-F238E27FC236}">
                <a16:creationId xmlns:a16="http://schemas.microsoft.com/office/drawing/2014/main" id="{58B25D29-85F6-43D7-8068-057C1119B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4343400" cy="3243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/* use operator +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 = s + “abc”;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 = s + “123”;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B16F984A-E21B-4048-AC05-3A9CFC954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447800"/>
            <a:ext cx="4343400" cy="3243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/* use append()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s.append(“abc”);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s.append(“123”);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  <p:sp>
        <p:nvSpPr>
          <p:cNvPr id="27654" name="TextBox 6">
            <a:extLst>
              <a:ext uri="{FF2B5EF4-FFF2-40B4-BE49-F238E27FC236}">
                <a16:creationId xmlns:a16="http://schemas.microsoft.com/office/drawing/2014/main" id="{9976B55A-54CC-4EE6-96C7-5D090F27D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648200"/>
            <a:ext cx="403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abc123</a:t>
            </a:r>
          </a:p>
        </p:txBody>
      </p:sp>
      <p:sp>
        <p:nvSpPr>
          <p:cNvPr id="27655" name="TextBox 7">
            <a:extLst>
              <a:ext uri="{FF2B5EF4-FFF2-40B4-BE49-F238E27FC236}">
                <a16:creationId xmlns:a16="http://schemas.microsoft.com/office/drawing/2014/main" id="{43AD6911-2E94-47CF-8A49-2D7537F5D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48200"/>
            <a:ext cx="403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abc123</a:t>
            </a:r>
          </a:p>
        </p:txBody>
      </p:sp>
      <p:sp>
        <p:nvSpPr>
          <p:cNvPr id="27656" name="TextBox 8">
            <a:extLst>
              <a:ext uri="{FF2B5EF4-FFF2-40B4-BE49-F238E27FC236}">
                <a16:creationId xmlns:a16="http://schemas.microsoft.com/office/drawing/2014/main" id="{A20B350E-049D-40B6-8413-E8A5B4056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91200"/>
            <a:ext cx="7424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Remark: you can also append a character as follows: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 = s + ‘a’;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F3BA115-846F-4A2C-A2D5-5FDFB64E0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 characters by insert()</a:t>
            </a:r>
          </a:p>
        </p:txBody>
      </p:sp>
      <p:sp>
        <p:nvSpPr>
          <p:cNvPr id="28675" name="Text Box 5">
            <a:extLst>
              <a:ext uri="{FF2B5EF4-FFF2-40B4-BE49-F238E27FC236}">
                <a16:creationId xmlns:a16="http://schemas.microsoft.com/office/drawing/2014/main" id="{8019CE5E-B430-4BC5-A46A-E2DF508CC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2743200" cy="422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 = “123456”;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it = s.begin();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</a:t>
            </a:r>
            <a:r>
              <a:rPr lang="en-US" altLang="en-US" sz="1600">
                <a:solidFill>
                  <a:srgbClr val="FF0000"/>
                </a:solidFill>
              </a:rPr>
              <a:t>/* insert  a single p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s.insert(it + 1, ‘p’);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  <p:sp>
        <p:nvSpPr>
          <p:cNvPr id="28676" name="TextBox 5">
            <a:extLst>
              <a:ext uri="{FF2B5EF4-FFF2-40B4-BE49-F238E27FC236}">
                <a16:creationId xmlns:a16="http://schemas.microsoft.com/office/drawing/2014/main" id="{4C5B992A-C928-43B7-8A92-451FA5FDE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9138"/>
            <a:ext cx="2819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1p23456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F5F1E9AC-88C7-4D54-9461-244BB69D2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447800"/>
            <a:ext cx="2743200" cy="422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 = “123456”;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it = s.begin();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    /* insert 3 p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s.insert(it + 1, 3, ‘p’);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  <p:sp>
        <p:nvSpPr>
          <p:cNvPr id="28678" name="TextBox 7">
            <a:extLst>
              <a:ext uri="{FF2B5EF4-FFF2-40B4-BE49-F238E27FC236}">
                <a16:creationId xmlns:a16="http://schemas.microsoft.com/office/drawing/2014/main" id="{50E8DC81-E46F-4171-AC00-5655939B2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9138"/>
            <a:ext cx="2743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1ppp23456</a:t>
            </a:r>
          </a:p>
        </p:txBody>
      </p:sp>
      <p:sp>
        <p:nvSpPr>
          <p:cNvPr id="28679" name="TextBox 8">
            <a:extLst>
              <a:ext uri="{FF2B5EF4-FFF2-40B4-BE49-F238E27FC236}">
                <a16:creationId xmlns:a16="http://schemas.microsoft.com/office/drawing/2014/main" id="{F88C0DB6-C37C-4654-9555-FA8CF853A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91000"/>
            <a:ext cx="28717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</a:rPr>
              <a:t>Remark: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You cannot insert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 string into a string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by insert()!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00D2BA03-A681-446F-947E-5F4938023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Delete characters by erase()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69D57892-5428-4314-91C9-F5E74AF5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9FF793-4826-4C98-8485-52F31D3ED133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TW" sz="1000"/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902CC0F1-FA62-40D0-B2DB-B7B9CE61C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4648200" cy="403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 = “abc123456”;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string::iterator it = s.begin();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s.erase(it + 3);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s.erase(it, it+4);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  <p:sp>
        <p:nvSpPr>
          <p:cNvPr id="29701" name="TextBox 5">
            <a:extLst>
              <a:ext uri="{FF2B5EF4-FFF2-40B4-BE49-F238E27FC236}">
                <a16:creationId xmlns:a16="http://schemas.microsoft.com/office/drawing/2014/main" id="{08BEE76E-0C77-408F-84AE-76E83F90D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5486400"/>
            <a:ext cx="4776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abc23456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3456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C27C078-18F0-4709-B99F-F7A87FDD7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 characters by replace()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CD4C22D9-8701-45C3-9C62-8EF665BE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286DE4-2EF4-4EC7-9129-236DD0B1B235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TW" sz="1000"/>
          </a:p>
        </p:txBody>
      </p:sp>
      <p:sp>
        <p:nvSpPr>
          <p:cNvPr id="30724" name="Text Box 5">
            <a:extLst>
              <a:ext uri="{FF2B5EF4-FFF2-40B4-BE49-F238E27FC236}">
                <a16:creationId xmlns:a16="http://schemas.microsoft.com/office/drawing/2014/main" id="{16C3F3F8-C88A-4A9F-AD8F-B15BCF70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4648200" cy="3243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 = “abc123456”;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</a:t>
            </a:r>
            <a:r>
              <a:rPr lang="en-US" altLang="en-US" sz="1600">
                <a:solidFill>
                  <a:srgbClr val="FF0000"/>
                </a:solidFill>
              </a:rPr>
              <a:t>/* replace 2 characters, from s[3], by good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s.replace(3, 2, “good”);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  <p:sp>
        <p:nvSpPr>
          <p:cNvPr id="30725" name="TextBox 5">
            <a:extLst>
              <a:ext uri="{FF2B5EF4-FFF2-40B4-BE49-F238E27FC236}">
                <a16:creationId xmlns:a16="http://schemas.microsoft.com/office/drawing/2014/main" id="{56A73BE1-B423-4F79-B969-075F25D98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53000"/>
            <a:ext cx="477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abcgood3456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576E4A4-F7C4-473E-A7A7-B25D38E9E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 in a string by find()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7731E713-FC89-444E-AF93-420AB799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2DE21C-5290-4F64-BDD7-FBCA967C515D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TW" sz="1000"/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14558487-9E08-4162-B364-B332C987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3505200" cy="422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 = “cat dog cat”;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s.find(‘c’)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s.find(“c”)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s.find(“cat”)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s.find(“dog”)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s.find(“dogc”)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  <p:sp>
        <p:nvSpPr>
          <p:cNvPr id="31749" name="TextBox 5">
            <a:extLst>
              <a:ext uri="{FF2B5EF4-FFF2-40B4-BE49-F238E27FC236}">
                <a16:creationId xmlns:a16="http://schemas.microsoft.com/office/drawing/2014/main" id="{039980E2-B3D7-4ACE-B0D7-83F5E923F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447800"/>
            <a:ext cx="3862388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find() returns the position of the first occurrence in the string.</a:t>
            </a:r>
            <a:br>
              <a:rPr lang="en-US" altLang="en-US" sz="2000"/>
            </a:br>
            <a:r>
              <a:rPr lang="en-US" altLang="en-US" sz="2000"/>
              <a:t>If the content is not found, the member value </a:t>
            </a:r>
            <a:r>
              <a:rPr lang="en-US" altLang="en-US" sz="2000" b="1" i="1">
                <a:solidFill>
                  <a:srgbClr val="FF0000"/>
                </a:solidFill>
              </a:rPr>
              <a:t>npos</a:t>
            </a:r>
            <a:r>
              <a:rPr lang="en-US" altLang="en-US" sz="2000"/>
              <a:t> is returned.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4294967295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EB3F981-02E2-46A4-8576-03EC761C9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comparison by compare()</a:t>
            </a: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94801F37-1F82-484D-A1D9-E9FBD063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5F309D-17FC-446C-AB4A-CCC96CF98D34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TW" sz="1000"/>
          </a:p>
        </p:txBody>
      </p:sp>
      <p:sp>
        <p:nvSpPr>
          <p:cNvPr id="32772" name="Text Box 5">
            <a:extLst>
              <a:ext uri="{FF2B5EF4-FFF2-40B4-BE49-F238E27FC236}">
                <a16:creationId xmlns:a16="http://schemas.microsoft.com/office/drawing/2014/main" id="{D32A420B-ADB3-469A-92DB-51AAEAED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4724400" cy="344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 = “cat dog cat”;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s.compare(“cat”)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s.compare(“cat dog cat”)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s.compare(“dog”)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  <p:sp>
        <p:nvSpPr>
          <p:cNvPr id="32773" name="TextBox 5">
            <a:extLst>
              <a:ext uri="{FF2B5EF4-FFF2-40B4-BE49-F238E27FC236}">
                <a16:creationId xmlns:a16="http://schemas.microsoft.com/office/drawing/2014/main" id="{A27DA94F-643F-4CB0-9F70-7F104869D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53000"/>
            <a:ext cx="47767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-1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66102A58-9359-4BD3-A4A3-9B48A310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E9CC49-8180-41DF-B327-5F0C7D163925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000"/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77C2A2C9-DA51-426D-B4AE-4EF17793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534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tx2"/>
                </a:solidFill>
                <a:ea typeface="宋体" panose="02010600030101010101" pitchFamily="2" charset="-122"/>
              </a:rPr>
              <a:t>Standard Template Library</a:t>
            </a:r>
            <a:endParaRPr lang="en-US" altLang="en-US" sz="4000" b="1">
              <a:solidFill>
                <a:schemeClr val="tx2"/>
              </a:solidFill>
            </a:endParaRPr>
          </a:p>
        </p:txBody>
      </p:sp>
      <p:graphicFrame>
        <p:nvGraphicFramePr>
          <p:cNvPr id="6148" name="Object 6">
            <a:extLst>
              <a:ext uri="{FF2B5EF4-FFF2-40B4-BE49-F238E27FC236}">
                <a16:creationId xmlns:a16="http://schemas.microsoft.com/office/drawing/2014/main" id="{7952234F-DA7F-46E6-AE6E-B1AA48D05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447800"/>
          <a:ext cx="5105400" cy="417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SmartDraw" r:id="rId3" imgW="5971032" imgH="4884420" progId="SmartDraw.2">
                  <p:embed/>
                </p:oleObj>
              </mc:Choice>
              <mc:Fallback>
                <p:oleObj name="SmartDraw" r:id="rId3" imgW="5971032" imgH="4884420" progId="SmartDraw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5105400" cy="417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F7F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D21E8DB-C255-439E-880A-63E9BD1D5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Transform a string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118F25DB-1E76-4497-B3A9-9044D398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31652C-A94B-4ECA-B9D8-19480671A840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TW" sz="1000"/>
          </a:p>
        </p:txBody>
      </p:sp>
      <p:sp>
        <p:nvSpPr>
          <p:cNvPr id="33796" name="Text Box 5">
            <a:extLst>
              <a:ext uri="{FF2B5EF4-FFF2-40B4-BE49-F238E27FC236}">
                <a16:creationId xmlns:a16="http://schemas.microsoft.com/office/drawing/2014/main" id="{D56C72EB-DF26-42F1-B47A-BF5EAD4FB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4724400" cy="521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#include &lt;algorithm&gt;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&lt;cctype&gt;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 s(“The zip code of Beijing is 100000”);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“original: “ &lt;&lt; s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// lowercase all characters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transform(s.begin(), s.end(),  // source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            s.begin(),               // destination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            tolower);                // operation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“lowered: “ &lt;&lt; s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// uppercase all characters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transform(s.begin(), s.end(),  // source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            s.begin(),               // destination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            toupper);                // operation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“uppered: “ &lt;&lt; s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  <p:sp>
        <p:nvSpPr>
          <p:cNvPr id="33797" name="TextBox 5">
            <a:extLst>
              <a:ext uri="{FF2B5EF4-FFF2-40B4-BE49-F238E27FC236}">
                <a16:creationId xmlns:a16="http://schemas.microsoft.com/office/drawing/2014/main" id="{232108C8-C3CE-4D52-950A-AC929273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524000"/>
            <a:ext cx="3733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original: The zip code of Beijing is 100000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lowered: the zip code of beijing is 100000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uppered: THE ZIP CODE OF BEIJING IS 100000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070B5AF-AC40-45B8-BD81-2C9369382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Compare and search strings in a case-insensitive way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4DC450DA-541B-4065-B205-9C4C704D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0F5044-06A5-4C4A-A026-8B6B78FB8EC5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TW" sz="1000"/>
          </a:p>
        </p:txBody>
      </p:sp>
      <p:sp>
        <p:nvSpPr>
          <p:cNvPr id="34820" name="Text Box 5">
            <a:extLst>
              <a:ext uri="{FF2B5EF4-FFF2-40B4-BE49-F238E27FC236}">
                <a16:creationId xmlns:a16="http://schemas.microsoft.com/office/drawing/2014/main" id="{FD638FCF-EC9A-46AD-9FD7-108A621D2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5562600" cy="462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#include &lt;algorithm&gt;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bool nocase_compare(char c1, char c2)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toupper(c1) == toupper(c2);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 s1(“This is a string”);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 s2(“STRING”);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// compare case insensitive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if (s1.size() == s2.size() &amp;&amp;     // ensure same sizes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equal(s1.begin(), s1.end(),  // first source string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          s2.begin(),                 // second source string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          nocase_compare) )   // comparions criterion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cout &lt;&lt; “the strings are equal”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else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cout &lt;&lt;</a:t>
            </a:r>
            <a:r>
              <a:rPr lang="zh-CN" altLang="en-US" sz="1600"/>
              <a:t> </a:t>
            </a:r>
            <a:r>
              <a:rPr lang="en-US" altLang="en-US" sz="1600"/>
              <a:t>“the strings are not equal”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7E27DF9-4FDC-4915-AF2D-0757C60B3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(Cont.)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301CFE27-0652-4CBF-B95D-1B5DB2F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F47ADC-A95F-4EA6-953D-25BFC90CC93D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TW" sz="1000"/>
          </a:p>
        </p:txBody>
      </p:sp>
      <p:sp>
        <p:nvSpPr>
          <p:cNvPr id="35844" name="Text Box 5">
            <a:extLst>
              <a:ext uri="{FF2B5EF4-FFF2-40B4-BE49-F238E27FC236}">
                <a16:creationId xmlns:a16="http://schemas.microsoft.com/office/drawing/2014/main" id="{BC176CA7-B139-41EF-98A8-8D24E30BA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7239000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// search case insensitive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string::iterator pos;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pos = search (s1.begin(), s1.end(), // source string in which to search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                   s2.begin(), s2.end(), //substring to search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                   nocase_compare);  // comparison criterion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if (pos == s1.end())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cout &lt;&lt; s2 &lt;&lt; " is not a substring of " &lt;&lt; s1 &lt;&lt; endl;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else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cout &lt;&lt; s2 &lt;&lt; " is a substring of " &lt;&lt; s1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}</a:t>
            </a:r>
          </a:p>
        </p:txBody>
      </p:sp>
      <p:sp>
        <p:nvSpPr>
          <p:cNvPr id="35845" name="TextBox 5">
            <a:extLst>
              <a:ext uri="{FF2B5EF4-FFF2-40B4-BE49-F238E27FC236}">
                <a16:creationId xmlns:a16="http://schemas.microsoft.com/office/drawing/2014/main" id="{AE2EC521-58F6-4F8F-8E78-4C9C9606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95800"/>
            <a:ext cx="678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The strings are not equal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STRING is a substring of This is a string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34F363A-B12D-42BE-A22D-D82B84602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Handle more strings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DF72CF3-7BA1-4121-A40D-D3999D0B67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en-US"/>
              <a:t>We can store a number of strings in a vector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23423E37-805F-4EC7-8576-70823219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9000A5-04E1-4D32-A4AE-55A62D14EB60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TW" sz="1000"/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DDACCCA6-28D6-453A-B808-847F9F7B7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3429000" cy="403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#include &lt;vector&gt;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vector&lt;string&gt; v;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v.push_back(“Jack”);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v.push_back(“Mike”);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v.push_back(“Tom”);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v[0]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v[1]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v[2]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v[0][0]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v[1][0]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cout &lt;&lt; v[2].length()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  <p:sp>
        <p:nvSpPr>
          <p:cNvPr id="36870" name="TextBox 5">
            <a:extLst>
              <a:ext uri="{FF2B5EF4-FFF2-40B4-BE49-F238E27FC236}">
                <a16:creationId xmlns:a16="http://schemas.microsoft.com/office/drawing/2014/main" id="{95812D8D-FFB1-4790-A3DC-ED13B0B63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133600"/>
            <a:ext cx="3429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Jack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Mike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Tom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J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75519759-BAF3-4C67-AA27-10D5BD751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  <a:br>
              <a:rPr lang="en-US" altLang="en-US"/>
            </a:br>
            <a:r>
              <a:rPr lang="en-US" altLang="en-US">
                <a:hlinkClick r:id="rId2"/>
              </a:rPr>
              <a:t>http://acm.zjut.edu.cn</a:t>
            </a:r>
            <a:r>
              <a:rPr lang="en-US" altLang="en-US"/>
              <a:t> #1044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CA8E2EAF-931F-41BF-8FD0-1B46BB72B5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900" b="1"/>
              <a:t>Description: </a:t>
            </a:r>
            <a:r>
              <a:rPr lang="en-US" altLang="zh-CN" sz="1900"/>
              <a:t>	</a:t>
            </a:r>
            <a:r>
              <a:rPr lang="zh-CN" altLang="en-US" sz="1900"/>
              <a:t>有一些</a:t>
            </a:r>
            <a:r>
              <a:rPr lang="en-US" altLang="zh-CN" sz="1900"/>
              <a:t>01</a:t>
            </a:r>
            <a:r>
              <a:rPr lang="zh-CN" altLang="en-US" sz="1900"/>
              <a:t>字串，将其按</a:t>
            </a:r>
            <a:r>
              <a:rPr lang="en-US" altLang="zh-CN" sz="1900"/>
              <a:t>1</a:t>
            </a:r>
            <a:r>
              <a:rPr lang="zh-CN" altLang="en-US" sz="1900"/>
              <a:t>的个数的多少的顺序进行输出。</a:t>
            </a:r>
          </a:p>
          <a:p>
            <a:pPr>
              <a:lnSpc>
                <a:spcPct val="80000"/>
              </a:lnSpc>
            </a:pPr>
            <a:r>
              <a:rPr lang="en-US" altLang="en-US" sz="1900" b="1"/>
              <a:t>Sample Input: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10011111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00001101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1010101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1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0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1100 </a:t>
            </a:r>
          </a:p>
          <a:p>
            <a:pPr>
              <a:lnSpc>
                <a:spcPct val="80000"/>
              </a:lnSpc>
            </a:pPr>
            <a:r>
              <a:rPr lang="en-US" altLang="en-US" sz="1900" b="1"/>
              <a:t>Sample Output: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0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1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1100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00001101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1010101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10011111 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4B6A4863-56DC-47F0-B53A-5F94D131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439236-2C38-48BD-AFDC-73A4E694B27C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TW" sz="1000"/>
          </a:p>
        </p:txBody>
      </p:sp>
      <p:sp>
        <p:nvSpPr>
          <p:cNvPr id="37893" name="TextBox 4">
            <a:extLst>
              <a:ext uri="{FF2B5EF4-FFF2-40B4-BE49-F238E27FC236}">
                <a16:creationId xmlns:a16="http://schemas.microsoft.com/office/drawing/2014/main" id="{4D7377F5-8713-420E-B2E3-DA7CA7D90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495800"/>
            <a:ext cx="57277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</a:rPr>
              <a:t>Remark: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Use a vector of string to hold all input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Write your own comparison function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Sort the vector based on the number </a:t>
            </a:r>
            <a:br>
              <a:rPr lang="en-US" altLang="en-US" sz="2400"/>
            </a:br>
            <a:r>
              <a:rPr lang="en-US" altLang="en-US" sz="2400"/>
              <a:t>of 1s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7FC38F37-03C4-475C-B0B4-2399FA982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33B4A18F-F039-4DEB-81B6-6C606DD8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42AFDF-56D3-421D-980E-47EBF5629F13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TW" sz="1000"/>
          </a:p>
        </p:txBody>
      </p:sp>
      <p:sp>
        <p:nvSpPr>
          <p:cNvPr id="38916" name="Text Box 5">
            <a:extLst>
              <a:ext uri="{FF2B5EF4-FFF2-40B4-BE49-F238E27FC236}">
                <a16:creationId xmlns:a16="http://schemas.microsoft.com/office/drawing/2014/main" id="{EB5D0958-B004-4ED4-9DF9-B15CE67E9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53340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&lt;vector&gt;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#include &lt;algorithm&gt;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bool myComp(const string &amp;s1, const string &amp;s2)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int c1 = count(s1.begin(), s1.end(), ‘1’);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int c2 = count(s2.begin(), s2.end(), ‘1’);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</a:t>
            </a:r>
            <a:r>
              <a:rPr lang="en-US" altLang="en-US" sz="1600">
                <a:solidFill>
                  <a:srgbClr val="FF0000"/>
                </a:solidFill>
              </a:rPr>
              <a:t>c1 &lt; c2</a:t>
            </a:r>
            <a:r>
              <a:rPr lang="en-US" altLang="en-US" sz="160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vector&lt;string&gt; v;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string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while (cin &gt;&gt; s)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v.push_back(s);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sort(v.begin(), v.end(), myComp);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vector&lt;string&gt;::iterator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for(it = v.begin(); it != v.end(); it++)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cout &lt;&lt; *it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return 0;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  <a:endParaRPr lang="en-US" altLang="en-US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9F7089B-467B-4284-8E54-14D68B8EB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  <a:br>
              <a:rPr lang="en-US" altLang="en-US"/>
            </a:br>
            <a:r>
              <a:rPr lang="en-US" altLang="en-US">
                <a:hlinkClick r:id="rId2"/>
              </a:rPr>
              <a:t>http://acm.zjut.edu.cn</a:t>
            </a:r>
            <a:r>
              <a:rPr lang="en-US" altLang="en-US"/>
              <a:t> #1208</a:t>
            </a:r>
          </a:p>
        </p:txBody>
      </p:sp>
      <p:sp>
        <p:nvSpPr>
          <p:cNvPr id="39939" name="Text Placeholder 4">
            <a:extLst>
              <a:ext uri="{FF2B5EF4-FFF2-40B4-BE49-F238E27FC236}">
                <a16:creationId xmlns:a16="http://schemas.microsoft.com/office/drawing/2014/main" id="{CA299A29-E854-4470-BD17-7698449C44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300" b="1"/>
              <a:t>Description:</a:t>
            </a:r>
          </a:p>
          <a:p>
            <a:pPr lvl="1">
              <a:lnSpc>
                <a:spcPct val="80000"/>
              </a:lnSpc>
            </a:pPr>
            <a:r>
              <a:rPr lang="zh-CN" altLang="en-US" sz="2000"/>
              <a:t>很多字串，有些是对称的，有些是不对称的，请将那些对称的字串按从小到大的顺序输出。字串先以长度论大小，如 果长度相同，再以</a:t>
            </a:r>
            <a:r>
              <a:rPr lang="en-US" altLang="zh-CN" sz="2000"/>
              <a:t>ASCII</a:t>
            </a:r>
            <a:r>
              <a:rPr lang="zh-CN" altLang="en-US" sz="2000"/>
              <a:t>码值为大小标准。</a:t>
            </a:r>
          </a:p>
          <a:p>
            <a:pPr>
              <a:lnSpc>
                <a:spcPct val="80000"/>
              </a:lnSpc>
            </a:pPr>
            <a:r>
              <a:rPr lang="en-US" altLang="zh-CN" sz="2300" b="1"/>
              <a:t>Input:</a:t>
            </a:r>
          </a:p>
          <a:p>
            <a:pPr lvl="1">
              <a:lnSpc>
                <a:spcPct val="80000"/>
              </a:lnSpc>
            </a:pPr>
            <a:r>
              <a:rPr lang="zh-CN" altLang="en-US" sz="2000"/>
              <a:t>输入数据中含有一些字串（</a:t>
            </a:r>
            <a:r>
              <a:rPr lang="en-US" altLang="zh-CN" sz="2000"/>
              <a:t>1≤</a:t>
            </a:r>
            <a:r>
              <a:rPr lang="zh-CN" altLang="en-US" sz="2000"/>
              <a:t>串长≤</a:t>
            </a:r>
            <a:r>
              <a:rPr lang="en-US" altLang="zh-CN" sz="2000"/>
              <a:t>256</a:t>
            </a:r>
            <a:r>
              <a:rPr lang="zh-CN" altLang="en-US" sz="2000"/>
              <a:t>）。 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300" b="1"/>
              <a:t>Output:</a:t>
            </a:r>
          </a:p>
          <a:p>
            <a:pPr lvl="1">
              <a:lnSpc>
                <a:spcPct val="80000"/>
              </a:lnSpc>
            </a:pPr>
            <a:r>
              <a:rPr lang="zh-CN" altLang="en-US" sz="2000"/>
              <a:t>根据每个字串，输出对称的那些串，并且要求按从小到大的顺序输出。</a:t>
            </a:r>
            <a:endParaRPr lang="en-US" altLang="en-US" sz="2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6F3AA-1968-404C-8146-F94FFC682E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b="1" dirty="0"/>
              <a:t>Sample Input: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123321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123454321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123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321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</a:t>
            </a:r>
            <a:r>
              <a:rPr lang="en-US" dirty="0" err="1"/>
              <a:t>sdfsdfd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121212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 \\dd\\ </a:t>
            </a:r>
          </a:p>
          <a:p>
            <a:pPr>
              <a:defRPr/>
            </a:pPr>
            <a:r>
              <a:rPr lang="en-US" b="1" dirty="0"/>
              <a:t>Sample Output: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123321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 \\dd\\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 123454321</a:t>
            </a:r>
          </a:p>
        </p:txBody>
      </p:sp>
      <p:sp>
        <p:nvSpPr>
          <p:cNvPr id="39941" name="Slide Number Placeholder 3">
            <a:extLst>
              <a:ext uri="{FF2B5EF4-FFF2-40B4-BE49-F238E27FC236}">
                <a16:creationId xmlns:a16="http://schemas.microsoft.com/office/drawing/2014/main" id="{F5F37D02-8A48-42EC-BDCE-EC056105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D00F0E-9694-4F9D-B05D-65FCD77E0C60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TW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EA8AC90-DF39-47AF-88F1-02DB1BD8A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5CB2501E-26B7-42A2-8917-4EE60EA0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C6BC91-D975-4A35-9022-F4DA76529A9C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TW" sz="1000"/>
          </a:p>
        </p:txBody>
      </p:sp>
      <p:sp>
        <p:nvSpPr>
          <p:cNvPr id="40964" name="Text Box 5">
            <a:extLst>
              <a:ext uri="{FF2B5EF4-FFF2-40B4-BE49-F238E27FC236}">
                <a16:creationId xmlns:a16="http://schemas.microsoft.com/office/drawing/2014/main" id="{1E65F3E5-2200-4A97-BBBE-5B2A569ED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7391400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#include &lt;string&gt;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#include &lt;vector&gt;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#include &lt;algorithm&gt;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using namespace std;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bool Comp(const string &amp;s1, const string &amp;s2)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return s1.length() != s2.length() ? s1.length() &lt; s2.length() : s1 &lt; s2;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vector&lt;string&gt; v;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string t, 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while (cin &gt;&gt; 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t = 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reverse(t.begin(), t.end());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if (t == 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	v.push_back(s);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sort(v.begin(), v.end(), Comp);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n-NO" altLang="en-US" sz="1200"/>
              <a:t>	for( int i = 0; i &lt; v.size();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cout &lt;&lt; v[i] &lt;&lt; endl;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>
            <a:extLst>
              <a:ext uri="{FF2B5EF4-FFF2-40B4-BE49-F238E27FC236}">
                <a16:creationId xmlns:a16="http://schemas.microsoft.com/office/drawing/2014/main" id="{62473BD4-7D94-42F1-BF22-D517FD25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569B67-B787-4926-A95A-1BF5BCE3DAE7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TW" sz="10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292224B-A675-4E48-B29D-BBE4069FA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(III) deque</a:t>
            </a:r>
            <a:endParaRPr lang="en-US" altLang="en-US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F003225-C81A-4EB0-81F4-FF247C5B87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086600" cy="2776537"/>
          </a:xfrm>
        </p:spPr>
        <p:txBody>
          <a:bodyPr/>
          <a:lstStyle/>
          <a:p>
            <a:pPr eaLnBrk="1" hangingPunct="1"/>
            <a:r>
              <a:rPr lang="en-US" altLang="zh-CN" sz="2200"/>
              <a:t>deque is an abbreviation for “double-ended queue”</a:t>
            </a:r>
          </a:p>
          <a:p>
            <a:pPr lvl="1" eaLnBrk="1" hangingPunct="1"/>
            <a:r>
              <a:rPr lang="en-US" altLang="zh-CN" sz="2000"/>
              <a:t>A dynamic array that can grow in both directions</a:t>
            </a:r>
          </a:p>
          <a:p>
            <a:pPr lvl="1" eaLnBrk="1" hangingPunct="1"/>
            <a:r>
              <a:rPr lang="en-US" altLang="zh-CN" sz="2000"/>
              <a:t>Inserting elements at the end and at the beginning is fast</a:t>
            </a:r>
          </a:p>
          <a:p>
            <a:pPr lvl="1" eaLnBrk="1" hangingPunct="1"/>
            <a:r>
              <a:rPr lang="en-US" altLang="zh-CN" sz="2000"/>
              <a:t>Inserting elements in the middle takes time</a:t>
            </a:r>
          </a:p>
          <a:p>
            <a:pPr eaLnBrk="1" hangingPunct="1"/>
            <a:r>
              <a:rPr lang="en-US" altLang="en-US" sz="2200">
                <a:hlinkClick r:id="rId3"/>
              </a:rPr>
              <a:t>http://www.cplusplus.com/reference/stl/deque</a:t>
            </a:r>
            <a:endParaRPr lang="en-US" altLang="en-US" sz="2200"/>
          </a:p>
        </p:txBody>
      </p:sp>
      <p:graphicFrame>
        <p:nvGraphicFramePr>
          <p:cNvPr id="41989" name="Object 4">
            <a:extLst>
              <a:ext uri="{FF2B5EF4-FFF2-40B4-BE49-F238E27FC236}">
                <a16:creationId xmlns:a16="http://schemas.microsoft.com/office/drawing/2014/main" id="{CDBCED74-E9AA-48ED-8B9A-1EA40B810ED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81200" y="4724400"/>
          <a:ext cx="4038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SmartDraw" r:id="rId4" imgW="4177284" imgH="487680" progId="SmartDraw.2">
                  <p:embed/>
                </p:oleObj>
              </mc:Choice>
              <mc:Fallback>
                <p:oleObj name="SmartDraw" r:id="rId4" imgW="4177284" imgH="487680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24400"/>
                        <a:ext cx="4038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8C252D2A-BC9E-4449-BFBC-7C53D924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37E867-B1D9-4790-9EF4-D1A402E6CFF7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TW" sz="1000"/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D612EE69-CACD-4441-8CFC-31D85535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900" b="1">
                <a:solidFill>
                  <a:schemeClr val="tx2"/>
                </a:solidFill>
              </a:rPr>
              <a:t>Deque Example</a:t>
            </a:r>
            <a:endParaRPr lang="en-US" altLang="en-US" sz="3900" b="1">
              <a:solidFill>
                <a:schemeClr val="tx2"/>
              </a:solidFill>
            </a:endParaRPr>
          </a:p>
        </p:txBody>
      </p:sp>
      <p:sp>
        <p:nvSpPr>
          <p:cNvPr id="43012" name="Text Box 5">
            <a:extLst>
              <a:ext uri="{FF2B5EF4-FFF2-40B4-BE49-F238E27FC236}">
                <a16:creationId xmlns:a16="http://schemas.microsoft.com/office/drawing/2014/main" id="{726BFF82-085E-4949-A3BC-5BF26CA54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4038600" cy="474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// deque1.cpp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#include &lt;</a:t>
            </a:r>
            <a:r>
              <a:rPr lang="en-US" altLang="zh-CN" sz="2000"/>
              <a:t>deque</a:t>
            </a:r>
            <a:r>
              <a:rPr lang="en-US" altLang="en-US" sz="200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</a:t>
            </a:r>
            <a:r>
              <a:rPr lang="en-US" altLang="zh-CN" sz="2000"/>
              <a:t>deque</a:t>
            </a:r>
            <a:r>
              <a:rPr lang="en-US" altLang="en-US" sz="2000"/>
              <a:t>&lt;</a:t>
            </a:r>
            <a:r>
              <a:rPr lang="en-US" altLang="zh-CN" sz="2000"/>
              <a:t>float</a:t>
            </a:r>
            <a:r>
              <a:rPr lang="en-US" altLang="en-US" sz="2000"/>
              <a:t>&gt; coll;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for (int i = 1; i &lt;= 6; ++i)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    coll.push_</a:t>
            </a:r>
            <a:r>
              <a:rPr lang="en-US" altLang="zh-CN" sz="2000"/>
              <a:t>front</a:t>
            </a:r>
            <a:r>
              <a:rPr lang="en-US" altLang="en-US" sz="2000"/>
              <a:t>(i</a:t>
            </a:r>
            <a:r>
              <a:rPr lang="en-US" altLang="zh-CN" sz="2000"/>
              <a:t>*1.1</a:t>
            </a:r>
            <a:r>
              <a:rPr lang="en-US" altLang="en-US" sz="2000"/>
              <a:t>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for (int i = 0; i &lt; coll.size(); ++i)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    cout &lt;&lt; coll[i] &lt;&lt; ' 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return 0;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  <a:endParaRPr lang="en-US" altLang="en-US" sz="2000"/>
          </a:p>
        </p:txBody>
      </p:sp>
      <p:sp>
        <p:nvSpPr>
          <p:cNvPr id="43013" name="Text Box 6">
            <a:extLst>
              <a:ext uri="{FF2B5EF4-FFF2-40B4-BE49-F238E27FC236}">
                <a16:creationId xmlns:a16="http://schemas.microsoft.com/office/drawing/2014/main" id="{A0351217-A27A-4146-8D2C-4B6EC8A5D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5" y="1687513"/>
            <a:ext cx="3657600" cy="127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$ g++ deque1.cpp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$ ./a.out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6.6</a:t>
            </a:r>
            <a:r>
              <a:rPr lang="en-US" altLang="en-US" sz="2400"/>
              <a:t> </a:t>
            </a:r>
            <a:r>
              <a:rPr lang="en-US" altLang="zh-CN" sz="2400"/>
              <a:t>5.5</a:t>
            </a:r>
            <a:r>
              <a:rPr lang="en-US" altLang="en-US" sz="2400"/>
              <a:t> </a:t>
            </a:r>
            <a:r>
              <a:rPr lang="en-US" altLang="zh-CN" sz="2400"/>
              <a:t>4.4</a:t>
            </a:r>
            <a:r>
              <a:rPr lang="en-US" altLang="en-US" sz="2400"/>
              <a:t> </a:t>
            </a:r>
            <a:r>
              <a:rPr lang="en-US" altLang="zh-CN" sz="2400"/>
              <a:t>3.3</a:t>
            </a:r>
            <a:r>
              <a:rPr lang="en-US" altLang="en-US" sz="2400"/>
              <a:t> </a:t>
            </a:r>
            <a:r>
              <a:rPr lang="en-US" altLang="zh-CN" sz="2400"/>
              <a:t>2.2</a:t>
            </a:r>
            <a:r>
              <a:rPr lang="en-US" altLang="en-US" sz="2400"/>
              <a:t> </a:t>
            </a:r>
            <a:r>
              <a:rPr lang="en-US" altLang="zh-CN" sz="2400"/>
              <a:t>1.1</a:t>
            </a:r>
            <a:r>
              <a:rPr lang="en-US" altLang="en-US" sz="2400"/>
              <a:t> 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$</a:t>
            </a: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3498C9F2-303F-49F6-8AD9-21B23B83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73EDE5-3276-439F-85F4-0A9B0187CF73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D030FB1-7576-41F1-8FC1-7AF1B4B33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Containers</a:t>
            </a:r>
            <a:endParaRPr lang="en-US" alt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BE3B7C4-73BC-49E9-BA0B-6528CC977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/>
              <a:t>Containers are used to store and manage objects </a:t>
            </a:r>
            <a:r>
              <a:rPr lang="en-US" altLang="zh-CN" sz="2600" b="1">
                <a:solidFill>
                  <a:srgbClr val="FF0000"/>
                </a:solidFill>
              </a:rPr>
              <a:t>of a certain kind </a:t>
            </a:r>
            <a:r>
              <a:rPr lang="en-US" altLang="zh-CN" sz="2600"/>
              <a:t>(such as int, double, string, etc.)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/>
              <a:t>STL provides different kinds of containers to meeting different needs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/>
              <a:t>Sequence containers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/>
              <a:t>Ordered collections – every element has a certain position that depends on the time and place of the insertion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b="1">
                <a:solidFill>
                  <a:srgbClr val="FF0000"/>
                </a:solidFill>
              </a:rPr>
              <a:t>vector, deque, list,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/>
              <a:t>Associative containers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/>
              <a:t>Sorted collections – the position of an element depends on its value due to a certain sorting criterion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b="1">
                <a:solidFill>
                  <a:srgbClr val="FF0000"/>
                </a:solidFill>
              </a:rPr>
              <a:t>set, multiset, map, multimap</a:t>
            </a:r>
            <a:endParaRPr lang="en-US" altLang="en-US" sz="21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>
            <a:extLst>
              <a:ext uri="{FF2B5EF4-FFF2-40B4-BE49-F238E27FC236}">
                <a16:creationId xmlns:a16="http://schemas.microsoft.com/office/drawing/2014/main" id="{77ADD7FB-D9C7-4464-99ED-45453E1E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6A035-F889-438A-A774-CD3CFD327A1E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TW" sz="1000"/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CA6636F8-569B-4F67-BA0E-905459F06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(IV) list</a:t>
            </a:r>
            <a:endParaRPr lang="en-US" altLang="en-US"/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F054813B-6675-40F8-ADBC-06F67060644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153400" cy="36909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/>
              <a:t>List is implemented as a doubly linked list of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/>
              <a:t>Each element in a list has its own segment of memory and refers to its predecessor and its successor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/>
              <a:t>Disadvantage: Lists do not provide random access. General access to an arbitrary element takes linear time.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/>
              <a:t>Hence lists don’t support the [ ]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/>
              <a:t>Advantage: insertion or removal of an element is fast at any position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>
                <a:hlinkClick r:id="rId3"/>
              </a:rPr>
              <a:t>http://www.cplusplus.com/reference/stl/list/</a:t>
            </a:r>
            <a:endParaRPr lang="en-US" altLang="en-US" sz="2600"/>
          </a:p>
        </p:txBody>
      </p:sp>
      <p:graphicFrame>
        <p:nvGraphicFramePr>
          <p:cNvPr id="44037" name="Object 7">
            <a:extLst>
              <a:ext uri="{FF2B5EF4-FFF2-40B4-BE49-F238E27FC236}">
                <a16:creationId xmlns:a16="http://schemas.microsoft.com/office/drawing/2014/main" id="{F3329410-8DDD-4ABA-B11F-6B664093EE1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286000" y="5638800"/>
          <a:ext cx="4038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SmartDraw" r:id="rId4" imgW="4255008" imgH="556260" progId="SmartDraw.2">
                  <p:embed/>
                </p:oleObj>
              </mc:Choice>
              <mc:Fallback>
                <p:oleObj name="SmartDraw" r:id="rId4" imgW="4255008" imgH="556260" progId="SmartDraw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38800"/>
                        <a:ext cx="40386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707A40FB-1B2D-4522-AB88-06EE1018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570DE7-8562-4A5E-8A50-A56487835E7D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TW" sz="1000"/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AD9220E0-786C-4442-924B-E92241019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List Example 1</a:t>
            </a:r>
            <a:endParaRPr lang="en-US" altLang="en-US"/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174B18EE-67A3-4D5B-BBCD-115523165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4038600" cy="503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// list1.cpp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#include &lt;</a:t>
            </a:r>
            <a:r>
              <a:rPr lang="en-US" altLang="zh-CN" sz="2000"/>
              <a:t>list</a:t>
            </a:r>
            <a:r>
              <a:rPr lang="en-US" altLang="en-US" sz="200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</a:t>
            </a:r>
            <a:r>
              <a:rPr lang="en-US" altLang="zh-CN" sz="2000"/>
              <a:t>list</a:t>
            </a:r>
            <a:r>
              <a:rPr lang="en-US" altLang="en-US" sz="2000"/>
              <a:t>&lt;</a:t>
            </a:r>
            <a:r>
              <a:rPr lang="en-US" altLang="zh-CN" sz="2000"/>
              <a:t>char</a:t>
            </a:r>
            <a:r>
              <a:rPr lang="en-US" altLang="en-US" sz="2000"/>
              <a:t>&gt; coll;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for (</a:t>
            </a:r>
            <a:r>
              <a:rPr lang="en-US" altLang="zh-CN" sz="2000"/>
              <a:t>char</a:t>
            </a:r>
            <a:r>
              <a:rPr lang="en-US" altLang="en-US" sz="2000"/>
              <a:t> </a:t>
            </a:r>
            <a:r>
              <a:rPr lang="en-US" altLang="zh-CN" sz="2000"/>
              <a:t>c</a:t>
            </a:r>
            <a:r>
              <a:rPr lang="en-US" altLang="en-US" sz="2000"/>
              <a:t> = </a:t>
            </a:r>
            <a:r>
              <a:rPr lang="en-US" altLang="en-US" sz="2400"/>
              <a:t>'</a:t>
            </a:r>
            <a:r>
              <a:rPr lang="en-US" altLang="zh-CN" sz="2000"/>
              <a:t>a</a:t>
            </a:r>
            <a:r>
              <a:rPr lang="en-US" altLang="en-US" sz="2400"/>
              <a:t>'</a:t>
            </a:r>
            <a:r>
              <a:rPr lang="en-US" altLang="en-US" sz="2000"/>
              <a:t>; </a:t>
            </a:r>
            <a:r>
              <a:rPr lang="en-US" altLang="zh-CN" sz="2000"/>
              <a:t>c</a:t>
            </a:r>
            <a:r>
              <a:rPr lang="en-US" altLang="en-US" sz="2000"/>
              <a:t> &lt;= </a:t>
            </a:r>
            <a:r>
              <a:rPr lang="en-US" altLang="en-US" sz="2400"/>
              <a:t>'</a:t>
            </a:r>
            <a:r>
              <a:rPr lang="en-US" altLang="zh-CN" sz="2000"/>
              <a:t>z</a:t>
            </a:r>
            <a:r>
              <a:rPr lang="en-US" altLang="en-US" sz="2400"/>
              <a:t>'</a:t>
            </a:r>
            <a:r>
              <a:rPr lang="en-US" altLang="en-US" sz="2000"/>
              <a:t>; ++</a:t>
            </a:r>
            <a:r>
              <a:rPr lang="en-US" altLang="zh-CN" sz="2000"/>
              <a:t>c</a:t>
            </a:r>
            <a:r>
              <a:rPr lang="en-US" altLang="en-US" sz="2000"/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    coll.push_back(</a:t>
            </a:r>
            <a:r>
              <a:rPr lang="en-US" altLang="zh-CN" sz="2000"/>
              <a:t>c</a:t>
            </a:r>
            <a:r>
              <a:rPr lang="en-US" altLang="en-US" sz="2000"/>
              <a:t>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</a:t>
            </a:r>
            <a:r>
              <a:rPr lang="en-US" altLang="zh-CN" sz="2000"/>
              <a:t>while </a:t>
            </a:r>
            <a:r>
              <a:rPr lang="en-US" altLang="en-US" sz="2000"/>
              <a:t>(</a:t>
            </a:r>
            <a:r>
              <a:rPr lang="en-US" altLang="zh-CN" sz="2000"/>
              <a:t>! coll.empty() 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</a:t>
            </a:r>
            <a:r>
              <a:rPr lang="en-US" altLang="en-US" sz="2000"/>
              <a:t> </a:t>
            </a:r>
            <a:r>
              <a:rPr lang="en-US" altLang="zh-CN" sz="2000"/>
              <a:t>    </a:t>
            </a:r>
            <a:r>
              <a:rPr lang="en-US" altLang="en-US" sz="2000"/>
              <a:t>cout &lt;&lt; coll</a:t>
            </a:r>
            <a:r>
              <a:rPr lang="en-US" altLang="zh-CN" sz="2000"/>
              <a:t>.front()</a:t>
            </a:r>
            <a:r>
              <a:rPr lang="en-US" altLang="en-US" sz="2000"/>
              <a:t> &lt;&lt; ' 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coll.pop_front();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return 0;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}</a:t>
            </a:r>
            <a:endParaRPr lang="en-US" altLang="en-US" sz="2000"/>
          </a:p>
        </p:txBody>
      </p:sp>
      <p:sp>
        <p:nvSpPr>
          <p:cNvPr id="45061" name="Text Box 6">
            <a:extLst>
              <a:ext uri="{FF2B5EF4-FFF2-40B4-BE49-F238E27FC236}">
                <a16:creationId xmlns:a16="http://schemas.microsoft.com/office/drawing/2014/main" id="{6E3BCB23-6C39-4D16-8096-E8573AC3B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5" y="1687513"/>
            <a:ext cx="36576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$ g++ list1.cpp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$ ./a.out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a b c d e f g h i j k l m n o p q r s t u v w x y z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$</a:t>
            </a:r>
            <a:endParaRPr lang="en-US" altLang="en-US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EB64BDAE-5DE1-4ADE-8B38-8B27F137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59682B-DCF1-4649-975F-520D8EAABA4B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TW" sz="10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17173DD-FA46-4CF2-9A3D-880EBA95D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List Example 2</a:t>
            </a:r>
            <a:endParaRPr lang="en-US" altLang="en-US"/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12AE3299-6BFC-4944-B635-B0E6BA431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5943600" cy="382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// list2.cpp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#include &lt;</a:t>
            </a:r>
            <a:r>
              <a:rPr lang="en-US" altLang="zh-CN" sz="1800"/>
              <a:t>list</a:t>
            </a:r>
            <a:r>
              <a:rPr lang="en-US" altLang="en-US" sz="180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list&lt;char&gt; coll;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for (char c='a'; c&lt;='z'; ++c)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coll.push_back(c);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list&lt;char&gt;::const_iterator pos;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for (pos = coll.begin(); pos != coll.end(); ++pos)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cout &lt;&lt; *pos &lt;&lt; ' 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1B97DDCC-95CF-458F-98CE-7B11189BE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0"/>
            <a:ext cx="59436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$ g++ list2.cpp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$ ./a.out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a b c d e f g h i j k l m n o p q r s t u v w x y z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$</a:t>
            </a:r>
            <a:endParaRPr lang="en-US" altLang="en-US" sz="2000"/>
          </a:p>
        </p:txBody>
      </p:sp>
      <p:graphicFrame>
        <p:nvGraphicFramePr>
          <p:cNvPr id="46086" name="Object 2">
            <a:extLst>
              <a:ext uri="{FF2B5EF4-FFF2-40B4-BE49-F238E27FC236}">
                <a16:creationId xmlns:a16="http://schemas.microsoft.com/office/drawing/2014/main" id="{E169AF43-9040-440F-80B0-B755CF604A5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5334000" y="2438400"/>
          <a:ext cx="35814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SmartDraw" r:id="rId3" imgW="3579876" imgH="1379220" progId="SmartDraw.2">
                  <p:embed/>
                </p:oleObj>
              </mc:Choice>
              <mc:Fallback>
                <p:oleObj name="SmartDraw" r:id="rId3" imgW="3579876" imgH="1379220" progId="SmartDraw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38400"/>
                        <a:ext cx="35814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7AE341CB-BEAD-4A8A-89E4-F2AF8549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37D73D-1FA3-4B10-8256-68090C1494CE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TW" sz="10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AD975A6-3B85-4BEB-A9AD-E047135BE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List Example 3</a:t>
            </a:r>
            <a:endParaRPr lang="en-US" altLang="en-US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2DB93011-08F0-41B5-92F2-797DF3B89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5943600" cy="426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// list3.cpp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#include &lt;</a:t>
            </a:r>
            <a:r>
              <a:rPr lang="en-US" altLang="zh-CN" sz="1800"/>
              <a:t>list</a:t>
            </a:r>
            <a:r>
              <a:rPr lang="en-US" altLang="en-US" sz="180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list&lt;char&gt; coll;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for (char c='a'; c&lt;='z'; ++c)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coll.push_back(c);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list&lt;char&gt;::iterator pos;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for (pos = coll.begin(); pos != coll.end(); ++pos)</a:t>
            </a:r>
            <a:r>
              <a:rPr lang="en-US" altLang="zh-CN" sz="1800"/>
              <a:t>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*pos = toupper(*pos);</a:t>
            </a: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cout &lt;&lt; *pos &lt;&lt; ' ';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}</a:t>
            </a: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25F3F1B8-661C-4434-8609-021A1656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CFB1A7-9C07-48A2-A835-1BA2923E9BCD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TW" sz="10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1074184-9438-4241-ACFC-12EC9015F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Associative Containers</a:t>
            </a:r>
            <a:endParaRPr lang="en-US" altLang="en-US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1417121-2FBD-4B3C-B4AB-BEA53A4AD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Associative containers sort their elements automatically according to a certain ordering criterion</a:t>
            </a:r>
          </a:p>
          <a:p>
            <a:pPr lvl="1" eaLnBrk="1" hangingPunct="1"/>
            <a:r>
              <a:rPr lang="en-US" altLang="zh-CN"/>
              <a:t>By default, the containers compare the elements with </a:t>
            </a:r>
            <a:r>
              <a:rPr lang="en-US" altLang="zh-CN" b="1">
                <a:solidFill>
                  <a:srgbClr val="FF0000"/>
                </a:solidFill>
              </a:rPr>
              <a:t>operator &lt;</a:t>
            </a:r>
          </a:p>
          <a:p>
            <a:pPr lvl="1" eaLnBrk="1" hangingPunct="1"/>
            <a:r>
              <a:rPr lang="en-US" altLang="zh-CN"/>
              <a:t>You can supply your own comparison function to define another ordering criterion</a:t>
            </a:r>
          </a:p>
          <a:p>
            <a:pPr eaLnBrk="1" hangingPunct="1"/>
            <a:r>
              <a:rPr lang="en-US" altLang="zh-CN"/>
              <a:t>Examples will be given later, after introducing iterators</a:t>
            </a:r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A2256745-59E5-4F42-8FA7-225CE64C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70D937-D354-4CA3-8C93-8E5ACF57FA51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TW" sz="10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DD8E04D0-6620-4551-9940-097B909D7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Associative Containers</a:t>
            </a:r>
            <a:endParaRPr lang="en-US" altLang="en-US"/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80898BC-6722-4025-A376-056F56451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/>
              <a:t>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A set is a collection in which elements are sorted according to their own values. </a:t>
            </a:r>
            <a:r>
              <a:rPr lang="en-US" altLang="zh-CN" sz="2000" b="1">
                <a:solidFill>
                  <a:srgbClr val="FF0000"/>
                </a:solidFill>
              </a:rPr>
              <a:t>Duplicates are not allowed</a:t>
            </a:r>
            <a:r>
              <a:rPr lang="en-US" altLang="zh-CN" sz="20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Multisets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A multiset is the same as a set except that </a:t>
            </a:r>
            <a:r>
              <a:rPr lang="en-US" altLang="zh-CN" sz="2000" b="1">
                <a:solidFill>
                  <a:srgbClr val="FF0000"/>
                </a:solidFill>
              </a:rPr>
              <a:t>duplicates are allowed</a:t>
            </a:r>
            <a:r>
              <a:rPr lang="en-US" altLang="zh-CN" sz="20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Maps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A map contains elements that are key/value pairs. Each element has a key that is the basis for the sorting criterion and a value. </a:t>
            </a:r>
            <a:r>
              <a:rPr lang="en-US" altLang="zh-CN" sz="2000" b="1">
                <a:solidFill>
                  <a:srgbClr val="FF0000"/>
                </a:solidFill>
              </a:rPr>
              <a:t>Duplicate keys are not allowed</a:t>
            </a:r>
            <a:r>
              <a:rPr lang="en-US" altLang="zh-CN" sz="20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Multimaps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A multimap is the same as a map except that </a:t>
            </a:r>
            <a:r>
              <a:rPr lang="en-US" altLang="zh-CN" sz="2000" b="1">
                <a:solidFill>
                  <a:srgbClr val="FF0000"/>
                </a:solidFill>
              </a:rPr>
              <a:t>duplicate keys are allowed</a:t>
            </a:r>
            <a:r>
              <a:rPr lang="en-US" altLang="zh-CN" sz="20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Can also be used as </a:t>
            </a:r>
            <a:r>
              <a:rPr lang="en-US" altLang="zh-CN" sz="2000" b="1">
                <a:solidFill>
                  <a:srgbClr val="FF0000"/>
                </a:solidFill>
              </a:rPr>
              <a:t>dictionary</a:t>
            </a:r>
            <a:r>
              <a:rPr lang="en-US" altLang="zh-CN" sz="2000"/>
              <a:t>.</a:t>
            </a:r>
            <a:endParaRPr lang="en-US" altLang="en-US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783E1C5C-D23B-4D54-9B24-8A4A67E7E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(V) set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1F057DB8-FA93-40A8-B0ED-67C851E6F3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2852737"/>
          </a:xfrm>
        </p:spPr>
        <p:txBody>
          <a:bodyPr/>
          <a:lstStyle/>
          <a:p>
            <a:pPr eaLnBrk="1" hangingPunct="1"/>
            <a:r>
              <a:rPr lang="en-US" altLang="en-US">
                <a:hlinkClick r:id="rId2"/>
              </a:rPr>
              <a:t>http://www.cplusplus.com/reference/stl/set/</a:t>
            </a:r>
            <a:endParaRPr lang="en-US" altLang="en-US"/>
          </a:p>
          <a:p>
            <a:pPr eaLnBrk="1" hangingPunct="1"/>
            <a:r>
              <a:rPr lang="en-US" altLang="en-US"/>
              <a:t>A </a:t>
            </a:r>
            <a:r>
              <a:rPr lang="en-US" altLang="en-US" b="1">
                <a:solidFill>
                  <a:srgbClr val="FF0000"/>
                </a:solidFill>
              </a:rPr>
              <a:t>set</a:t>
            </a:r>
            <a:r>
              <a:rPr lang="en-US" altLang="en-US"/>
              <a:t> maintains a sequence of elements sorted in an order (</a:t>
            </a:r>
            <a:r>
              <a:rPr lang="en-US" altLang="en-US" i="1"/>
              <a:t>ascending</a:t>
            </a:r>
            <a:r>
              <a:rPr lang="en-US" altLang="en-US"/>
              <a:t> by default)</a:t>
            </a:r>
          </a:p>
          <a:p>
            <a:pPr lvl="1" eaLnBrk="1" hangingPunct="1"/>
            <a:r>
              <a:rPr lang="en-US" altLang="en-US"/>
              <a:t>Implemented by a balanced binary search tree</a:t>
            </a:r>
          </a:p>
          <a:p>
            <a:pPr lvl="1" eaLnBrk="1" hangingPunct="1"/>
            <a:r>
              <a:rPr lang="en-US" altLang="en-US"/>
              <a:t>Good for search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7312E36C-404C-4481-A9D5-B5B8100A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11C06-DCFE-4864-94F8-3D955687BB56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TW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D383998C-491E-407B-A487-20A712ED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7B9768-996C-4C1C-9094-0B89B052F47F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TW" sz="10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3B8DDD2-C2FD-479C-BA3E-1B9CC06F5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altLang="zh-CN"/>
              <a:t>Insert elements into a set</a:t>
            </a:r>
            <a:endParaRPr lang="en-US" altLang="en-US"/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AA56C26B-356E-4AF7-B5BA-CEC87EA12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5410200" cy="579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set&lt;int&gt; coll;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/* insert 1 to 6 in arbitrary order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* 1 gets inserted twice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coll.insert(3);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coll.insert(4);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coll.insert(2);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set&lt;int&gt;::const_iterator pos;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 (pos = coll.begin(); pos != coll.end(); ++pos)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*pos &lt;&lt; ' 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D5F63BCF-A53A-4173-B604-6CF68686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914400"/>
            <a:ext cx="2895600" cy="452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FF0000"/>
                </a:solidFill>
              </a:rPr>
              <a:t>Remark</a:t>
            </a:r>
            <a:r>
              <a:rPr lang="en-US" altLang="zh-CN" sz="2000"/>
              <a:t>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000"/>
              <a:t>All associative containers provide an </a:t>
            </a:r>
            <a:r>
              <a:rPr lang="en-US" altLang="zh-CN" sz="2000">
                <a:solidFill>
                  <a:srgbClr val="FF0000"/>
                </a:solidFill>
              </a:rPr>
              <a:t>insert() </a:t>
            </a:r>
            <a:r>
              <a:rPr lang="en-US" altLang="zh-CN" sz="2000"/>
              <a:t>member function.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000"/>
              <a:t>You cannot use push_back() or push_front() because you can’t specify the position of the new element.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000"/>
              <a:t>Duplicates are not allowed in a set.</a:t>
            </a:r>
            <a:endParaRPr lang="en-US" altLang="en-US" sz="2000"/>
          </a:p>
        </p:txBody>
      </p:sp>
      <p:sp>
        <p:nvSpPr>
          <p:cNvPr id="51206" name="TextBox 5">
            <a:extLst>
              <a:ext uri="{FF2B5EF4-FFF2-40B4-BE49-F238E27FC236}">
                <a16:creationId xmlns:a16="http://schemas.microsoft.com/office/drawing/2014/main" id="{9AF6D599-E50A-476D-881C-7E4026A2B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6388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1 2 3 4 5 6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FC3EE316-E5F7-4D08-B932-434CF3138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/>
              <a:t>Reverse traversal of a set</a:t>
            </a: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AC706FE7-0AFA-4808-B478-25E8259F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245FA0-C301-4DAC-A846-951D4D90B022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TW" sz="100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E1F5529F-F84D-4E80-8581-D88CEA45B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5410200" cy="4967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set&lt;int&gt;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s.insert(12);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set&lt;int&gt;::reverse_iterator rit;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 (rit = s.rbegin(); rit!= s.rend(); ++rit)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*rit &lt;&lt; ' 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2229" name="TextBox 5">
            <a:extLst>
              <a:ext uri="{FF2B5EF4-FFF2-40B4-BE49-F238E27FC236}">
                <a16:creationId xmlns:a16="http://schemas.microsoft.com/office/drawing/2014/main" id="{068B5740-2A8E-4391-864B-90EDD3D22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0292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12 8 6 1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AF40FC5E-F470-47C0-8854-20FCFEA06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/>
              <a:t>Delete an element in a set</a:t>
            </a: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56BC7167-FA1E-40BD-A389-14381758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2B1DAB-7A47-4A40-B8D1-AEFFAB14DFF0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TW" sz="1000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533A1276-36F3-447B-8AB6-0812736D6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54102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set&lt;int&gt;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s.insert(12);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s.erase(6);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set&lt;int&gt;::reverse_iterator rit;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 (rit = s.rbegin(); rit!= s.rend(); ++rit)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*rit &lt;&lt; ' 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cout &lt;&lt; endl &lt;&lt; s.size()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3253" name="TextBox 5">
            <a:extLst>
              <a:ext uri="{FF2B5EF4-FFF2-40B4-BE49-F238E27FC236}">
                <a16:creationId xmlns:a16="http://schemas.microsoft.com/office/drawing/2014/main" id="{10900E0E-B22F-420B-8CD1-B5C6E4E85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029200"/>
            <a:ext cx="297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12 8 1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1DE94AC2-D302-4AC8-802F-31354649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5D1C11-C3AC-47B3-95F0-66B9468EFA4C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0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7ADC25B-B572-400C-A130-CD5C5249B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Container Adapters</a:t>
            </a:r>
            <a:endParaRPr lang="en-US" altLang="en-US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AA64C46-B8D8-4F32-B406-07599BB6B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STL also provides special predefined </a:t>
            </a:r>
            <a:r>
              <a:rPr lang="en-US" altLang="zh-CN" b="1" i="1">
                <a:solidFill>
                  <a:srgbClr val="FF0000"/>
                </a:solidFill>
              </a:rPr>
              <a:t>container adapters </a:t>
            </a:r>
            <a:r>
              <a:rPr lang="en-US" altLang="zh-CN"/>
              <a:t>that meet special needs</a:t>
            </a:r>
          </a:p>
          <a:p>
            <a:pPr lvl="1" eaLnBrk="1" hangingPunct="1"/>
            <a:r>
              <a:rPr lang="en-US" altLang="zh-CN" b="1">
                <a:solidFill>
                  <a:srgbClr val="FF0000"/>
                </a:solidFill>
              </a:rPr>
              <a:t>stack, queue, priority_queue</a:t>
            </a:r>
          </a:p>
          <a:p>
            <a:pPr eaLnBrk="1" hangingPunct="1"/>
            <a:r>
              <a:rPr lang="en-US" altLang="zh-CN"/>
              <a:t>These adapters use the general framework of containers, iterators, and algorithms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7842A2CE-97AD-45B7-A905-DB71CC6FD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/>
              <a:t>Search in a set by find()</a:t>
            </a: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16DBD30B-E841-4D1A-8018-ED4860E4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B68445-DDA0-4DD9-B18E-5CC45C6E9FB5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TW" sz="1000"/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2160FC42-05B6-4B8E-98EF-EDF0607DD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4495800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set&lt;int&gt;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s.insert(12);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s.insert(8);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</a:t>
            </a:r>
            <a:r>
              <a:rPr lang="en-US" altLang="zh-CN" sz="1800"/>
              <a:t>   set&lt;int&gt;::iterator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it = s.find(6);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if (it != s.end())  cout &lt;&lt; *it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else  cout &lt;&lt; “not find it”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it = s.find(20);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if (it != s.end())  cout &lt;&lt; *it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else  cout &lt;&lt; “not find it”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4277" name="TextBox 5">
            <a:extLst>
              <a:ext uri="{FF2B5EF4-FFF2-40B4-BE49-F238E27FC236}">
                <a16:creationId xmlns:a16="http://schemas.microsoft.com/office/drawing/2014/main" id="{16EBA6F8-BC04-4750-B1FA-47DDB4A4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8200"/>
            <a:ext cx="297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not find it</a:t>
            </a:r>
          </a:p>
        </p:txBody>
      </p:sp>
      <p:sp>
        <p:nvSpPr>
          <p:cNvPr id="54278" name="TextBox 6">
            <a:extLst>
              <a:ext uri="{FF2B5EF4-FFF2-40B4-BE49-F238E27FC236}">
                <a16:creationId xmlns:a16="http://schemas.microsoft.com/office/drawing/2014/main" id="{1A54EE6B-A77E-4328-A16C-9AC07B3DA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2133600"/>
            <a:ext cx="3297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</a:rPr>
              <a:t>Remark: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Search in a set is very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efficient.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2033A78-3153-40CF-8D7F-81CD20AB2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Define your own order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5CBDC413-CE16-4A32-88FA-0E8DD823B5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methods</a:t>
            </a:r>
          </a:p>
          <a:p>
            <a:pPr lvl="1" eaLnBrk="1" hangingPunct="1"/>
            <a:r>
              <a:rPr lang="en-US" altLang="en-US"/>
              <a:t>If the element of the set is not a structure or class, you need to provide a comparison function</a:t>
            </a:r>
          </a:p>
          <a:p>
            <a:pPr lvl="1" eaLnBrk="1" hangingPunct="1"/>
            <a:r>
              <a:rPr lang="en-US" altLang="en-US"/>
              <a:t>If the element of the set is a structure or class, you can overload the &lt; operator for the element data type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E58EDC2F-9833-4A88-A000-81F7A805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677F9C-B5EF-4BA1-B6BB-9DD1F52AE4F5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TW"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14A229AD-7470-4574-A19A-80D56DCD4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/>
              <a:t>Example 1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E5E12D18-930F-4629-BF3A-AEB9DD95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A9C6A9-1431-416C-A6C1-081C465C1DA9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TW" sz="1000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9DC5E307-62BA-426F-A2FF-BB4111B10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51054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struct myComp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bool operator()(const int &amp;a, const int &amp;b)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return a &gt; b;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set&lt;int, myComp&gt; 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s.insert(8);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s.insert(1);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s.insert(12);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s.insert(6);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s.insert(8);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 </a:t>
            </a:r>
            <a:r>
              <a:rPr lang="en-US" altLang="zh-CN" sz="1600"/>
              <a:t>   set&lt;int, myComp&gt;::iterator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for( it = s.begin(); it != s.end(); it++)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    cout &lt;&lt; *it &lt;&lt; ' 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56325" name="TextBox 5">
            <a:extLst>
              <a:ext uri="{FF2B5EF4-FFF2-40B4-BE49-F238E27FC236}">
                <a16:creationId xmlns:a16="http://schemas.microsoft.com/office/drawing/2014/main" id="{8A1B0408-859B-4490-9AFC-551820F5B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12 8 6 1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BE03DD49-5415-41BB-81B3-03269B802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4572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/>
              <a:t>Example 2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B0C448C2-CAC8-4AA0-A5D6-7A7AC6CF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92218A-0FEF-41F4-92FB-254390F197FD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zh-TW" sz="1000"/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68276FD4-2653-488A-822F-76B7D883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0"/>
            <a:ext cx="5105400" cy="594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struct Info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string name;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float score;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bool operator &lt; (const Info &amp;a) const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return a.score &lt; score;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set&lt;Info&gt; s;     Info a;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a.name = “Jack”;    a.score = 80;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s.insert(a);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a.name = “Tom”;    a.score = 70;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s.insert(a);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a.name = “Mary”;   a.score = 85;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a.insert(a);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 </a:t>
            </a:r>
            <a:r>
              <a:rPr lang="en-US" altLang="zh-CN" sz="1600"/>
              <a:t>   set&lt;stu&gt;::iterator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for( it = s.begin(); it != s.end(); it++)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    cout &lt;&lt; (*it).name &lt;&lt; “: “ &lt;&lt; (*it).score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57349" name="TextBox 5">
            <a:extLst>
              <a:ext uri="{FF2B5EF4-FFF2-40B4-BE49-F238E27FC236}">
                <a16:creationId xmlns:a16="http://schemas.microsoft.com/office/drawing/2014/main" id="{3FF46961-9FC8-4369-9FB9-D39F53988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2971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Mary: 85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Jack: 80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Tom: 70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BA06B35E-CD52-4675-81B9-22C8B2FC2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543800" cy="1295400"/>
          </a:xfrm>
        </p:spPr>
        <p:txBody>
          <a:bodyPr/>
          <a:lstStyle/>
          <a:p>
            <a:r>
              <a:rPr lang="en-US" altLang="en-US"/>
              <a:t>(VI) Multiset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 sz="2200"/>
              <a:t>http://www.cplusplus.com/reference/stl/multiset/</a:t>
            </a: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E5DEE9ED-843A-4567-BC11-DD4C5A78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D5EA9B-A054-4900-8BD9-DFAC4E3611D3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zh-TW" sz="1000"/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80CF12A7-C7F1-4685-A86C-B35AE4897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25575"/>
            <a:ext cx="5410200" cy="474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multiset&lt;string&gt;  ms;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ms.insert(“abc”);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ms.insert(“111”);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ms.insert(“aaa”);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multiset&lt;string&gt;::iterator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 (it = ms.begin(); it!= ms.end(); ++it)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*it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8373" name="TextBox 5">
            <a:extLst>
              <a:ext uri="{FF2B5EF4-FFF2-40B4-BE49-F238E27FC236}">
                <a16:creationId xmlns:a16="http://schemas.microsoft.com/office/drawing/2014/main" id="{1D89820D-267B-4F04-AD5C-CF0336EB6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406775"/>
            <a:ext cx="2971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111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aaa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abc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3AF8FB2A-0219-45BE-AFF1-37749E7C9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533400"/>
            <a:ext cx="7543800" cy="1295400"/>
          </a:xfrm>
        </p:spPr>
        <p:txBody>
          <a:bodyPr/>
          <a:lstStyle/>
          <a:p>
            <a:r>
              <a:rPr lang="en-US" altLang="en-US"/>
              <a:t>Delete element by erase()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8AD6B7F1-3C66-44CB-B762-41916B5C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1FDE6F-86AD-4E2B-A8EF-971BFE1CC7BC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TW" sz="1000"/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5097BADB-C56E-4F6A-BB1A-0230E4D38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4648200" cy="5854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multiset&lt;string&gt;  ms;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ms.insert(“abc”);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ms.insert(“111”);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ms.insert(“aaa”);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multiset&lt;string&gt;::iterator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 (it = ms.begin(); it!= ms.end(); ++it)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*it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int n = ms.erase(“123”);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cout &lt;&lt; “Total deleted: “ &lt;&lt; n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 (it = ms.begin(); it!= ms.end(); ++it)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*it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9397" name="TextBox 5">
            <a:extLst>
              <a:ext uri="{FF2B5EF4-FFF2-40B4-BE49-F238E27FC236}">
                <a16:creationId xmlns:a16="http://schemas.microsoft.com/office/drawing/2014/main" id="{AA61630D-B1D6-4EB6-ABA0-9F7B6FA0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600200"/>
            <a:ext cx="2971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111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aaa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abc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Total deleted: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111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aaa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abc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6540F179-8BE8-4683-8049-D650FA0F6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457200"/>
            <a:ext cx="7543800" cy="1295400"/>
          </a:xfrm>
        </p:spPr>
        <p:txBody>
          <a:bodyPr/>
          <a:lstStyle/>
          <a:p>
            <a:r>
              <a:rPr lang="en-US" altLang="en-US"/>
              <a:t>Search element by find()</a:t>
            </a: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E3BF0A1C-21AC-474E-9FC6-D2FCA6EC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C39283-58B2-495D-A634-9808B1F87913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zh-TW" sz="1000"/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D3016015-580A-4098-A946-A1FD0F916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46482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&lt;set&gt;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multiset&lt;string&gt;  ms;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ms.insert(“abc”);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ms.insert(“111”);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ms.insert(“aaa”);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ms.insert(“123”);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multiset&lt;string&gt;::iterator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it = ms.find(“123”);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if (it != ms.end()) // bingo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*it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else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“not find it”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421" name="TextBox 5">
            <a:extLst>
              <a:ext uri="{FF2B5EF4-FFF2-40B4-BE49-F238E27FC236}">
                <a16:creationId xmlns:a16="http://schemas.microsoft.com/office/drawing/2014/main" id="{F9EF910C-B93F-4B80-AA66-FDD4179DD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123</a:t>
            </a:r>
          </a:p>
        </p:txBody>
      </p:sp>
      <p:sp>
        <p:nvSpPr>
          <p:cNvPr id="60422" name="TextBox 6">
            <a:extLst>
              <a:ext uri="{FF2B5EF4-FFF2-40B4-BE49-F238E27FC236}">
                <a16:creationId xmlns:a16="http://schemas.microsoft.com/office/drawing/2014/main" id="{F925C1EB-24BD-4994-9747-0E1858562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1905000"/>
            <a:ext cx="390366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find() will return an iterator to one of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elements with that value, if such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an element is found,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or multiset::end() if the specified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Value  is not found in the container.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C3761062-AADC-4C07-8C59-20BDDD942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>
                <a:hlinkClick r:id="rId2"/>
              </a:rPr>
              <a:t>http://acm.zjut.edu.cn</a:t>
            </a:r>
            <a:r>
              <a:rPr lang="en-US" altLang="en-US"/>
              <a:t> #1204</a:t>
            </a:r>
          </a:p>
        </p:txBody>
      </p:sp>
      <p:sp>
        <p:nvSpPr>
          <p:cNvPr id="61443" name="Text Placeholder 4">
            <a:extLst>
              <a:ext uri="{FF2B5EF4-FFF2-40B4-BE49-F238E27FC236}">
                <a16:creationId xmlns:a16="http://schemas.microsoft.com/office/drawing/2014/main" id="{A66A3B32-FBB4-45F2-96B7-C70641A042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300" b="1"/>
              <a:t>Description:</a:t>
            </a:r>
          </a:p>
          <a:p>
            <a:pPr lvl="1">
              <a:lnSpc>
                <a:spcPct val="80000"/>
              </a:lnSpc>
            </a:pPr>
            <a:r>
              <a:rPr lang="zh-CN" altLang="en-US" sz="2000"/>
              <a:t>将</a:t>
            </a:r>
            <a:r>
              <a:rPr lang="en-US" altLang="zh-CN" sz="2000"/>
              <a:t>01</a:t>
            </a:r>
            <a:r>
              <a:rPr lang="zh-CN" altLang="en-US" sz="2000"/>
              <a:t>串首先按长度排序，长度相同时，按</a:t>
            </a:r>
            <a:r>
              <a:rPr lang="en-US" altLang="zh-CN" sz="2000"/>
              <a:t>1</a:t>
            </a:r>
            <a:r>
              <a:rPr lang="zh-CN" altLang="en-US" sz="2000"/>
              <a:t>的个数多少进行排序，</a:t>
            </a:r>
            <a:r>
              <a:rPr lang="en-US" altLang="zh-CN" sz="2000"/>
              <a:t>1</a:t>
            </a:r>
            <a:r>
              <a:rPr lang="zh-CN" altLang="en-US" sz="2000"/>
              <a:t>的个数相同时再按</a:t>
            </a:r>
            <a:r>
              <a:rPr lang="en-US" altLang="zh-CN" sz="2000"/>
              <a:t>ASCII</a:t>
            </a:r>
            <a:r>
              <a:rPr lang="zh-CN" altLang="en-US" sz="2000"/>
              <a:t>码值排序。</a:t>
            </a:r>
          </a:p>
          <a:p>
            <a:pPr>
              <a:lnSpc>
                <a:spcPct val="80000"/>
              </a:lnSpc>
            </a:pPr>
            <a:endParaRPr lang="en-US" altLang="zh-CN" sz="2300" b="1"/>
          </a:p>
          <a:p>
            <a:pPr>
              <a:lnSpc>
                <a:spcPct val="80000"/>
              </a:lnSpc>
            </a:pPr>
            <a:r>
              <a:rPr lang="en-US" altLang="zh-CN" sz="2300" b="1"/>
              <a:t>Input:</a:t>
            </a:r>
          </a:p>
          <a:p>
            <a:pPr lvl="1">
              <a:lnSpc>
                <a:spcPct val="80000"/>
              </a:lnSpc>
            </a:pPr>
            <a:r>
              <a:rPr lang="zh-CN" altLang="en-US" sz="2000"/>
              <a:t>输入数据中含有一些</a:t>
            </a:r>
            <a:r>
              <a:rPr lang="en-US" altLang="zh-CN" sz="2000"/>
              <a:t>01</a:t>
            </a:r>
            <a:r>
              <a:rPr lang="zh-CN" altLang="en-US" sz="2000"/>
              <a:t>串，</a:t>
            </a:r>
            <a:r>
              <a:rPr lang="en-US" altLang="zh-CN" sz="2000"/>
              <a:t>01</a:t>
            </a:r>
            <a:r>
              <a:rPr lang="zh-CN" altLang="en-US" sz="2000"/>
              <a:t>串的长度不大于</a:t>
            </a:r>
            <a:r>
              <a:rPr lang="en-US" altLang="zh-CN" sz="2000"/>
              <a:t>256</a:t>
            </a:r>
            <a:r>
              <a:rPr lang="zh-CN" altLang="en-US" sz="2000"/>
              <a:t>个字符。 </a:t>
            </a:r>
            <a:endParaRPr lang="en-US" altLang="zh-CN" sz="2000"/>
          </a:p>
          <a:p>
            <a:pPr>
              <a:lnSpc>
                <a:spcPct val="80000"/>
              </a:lnSpc>
            </a:pPr>
            <a:endParaRPr lang="en-US" altLang="zh-CN" sz="2300" b="1"/>
          </a:p>
          <a:p>
            <a:pPr>
              <a:lnSpc>
                <a:spcPct val="80000"/>
              </a:lnSpc>
            </a:pPr>
            <a:r>
              <a:rPr lang="en-US" altLang="zh-CN" sz="2300" b="1"/>
              <a:t>Output:</a:t>
            </a:r>
          </a:p>
          <a:p>
            <a:pPr lvl="1">
              <a:lnSpc>
                <a:spcPct val="80000"/>
              </a:lnSpc>
            </a:pPr>
            <a:r>
              <a:rPr lang="zh-CN" altLang="en-US" sz="2000"/>
              <a:t>重新排列</a:t>
            </a:r>
            <a:r>
              <a:rPr lang="en-US" altLang="zh-CN" sz="2000"/>
              <a:t>01</a:t>
            </a:r>
            <a:r>
              <a:rPr lang="zh-CN" altLang="en-US" sz="2000"/>
              <a:t>串的顺序。使得串按基本描述的方式排序。</a:t>
            </a:r>
            <a:endParaRPr lang="en-US" altLang="en-US" sz="2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3B912-B3A4-4A3F-B1D4-40F77F9CEA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b="1" dirty="0"/>
              <a:t>Sample Input: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10011111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00001101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1010101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1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0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1100 </a:t>
            </a:r>
          </a:p>
          <a:p>
            <a:pPr>
              <a:defRPr/>
            </a:pPr>
            <a:r>
              <a:rPr lang="en-US" b="1" dirty="0"/>
              <a:t>Sample Output: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0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1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1100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1010101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00001101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10011111</a:t>
            </a:r>
          </a:p>
        </p:txBody>
      </p:sp>
      <p:sp>
        <p:nvSpPr>
          <p:cNvPr id="61445" name="Slide Number Placeholder 3">
            <a:extLst>
              <a:ext uri="{FF2B5EF4-FFF2-40B4-BE49-F238E27FC236}">
                <a16:creationId xmlns:a16="http://schemas.microsoft.com/office/drawing/2014/main" id="{BAFC26B0-7CB6-4D82-AC7C-71EBBCD8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E39587-A1C6-4D04-8514-716C94A987FD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zh-TW"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AA6B4BF9-3422-4267-93C8-CF58B80B0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533400"/>
            <a:ext cx="7543800" cy="1295400"/>
          </a:xfrm>
        </p:spPr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id="{FBB5B990-FF7F-4C3B-A7B5-47D3A297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13C993-778B-443F-8E7E-A7619174D669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zh-TW" sz="1000"/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EEA94099-7344-4213-AADB-C60DCE00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7620000" cy="544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#include &lt;string&gt;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#include &lt;set&gt;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#include &lt;algorithm&gt;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using namespace std;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struct Comp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bool operator () (const string &amp;s1, const string &amp;s2)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if (s1.length() != s2.length())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	return s1.length() &lt; s2.length();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int c1 = count(s1.begin(), s1.end(), '1');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int c2 = count(s2.begin(), s2.end(), '1');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return c1 != c2 ? c1 &lt; c2 : s1 &lt; s2;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multiset&lt;string, Comp&gt; ms;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string 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while (cin &gt;&gt; 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ms.insert(s);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multiset&lt;string, Comp&gt;::iterator 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for(it = ms.begin(); it != ms.end(); it++)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cout &lt;&lt; *it &lt;&lt; endl;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}</a:t>
            </a:r>
            <a:endParaRPr lang="en-US" altLang="zh-CN" sz="12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1C2D8A28-4C4A-4014-915B-FE0662E88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(VII)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E4A3-A31F-4820-8A75-D8087263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>
                <a:hlinkClick r:id="rId2"/>
              </a:rPr>
              <a:t>http://www.cplusplus.com/reference/stl/map/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Maps are a kind of associative containers that stores elements formed by the combination of a </a:t>
            </a:r>
            <a:r>
              <a:rPr lang="en-US" i="1" dirty="0">
                <a:solidFill>
                  <a:srgbClr val="FF0000"/>
                </a:solidFill>
              </a:rPr>
              <a:t>key value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a </a:t>
            </a:r>
            <a:r>
              <a:rPr lang="en-US" i="1" dirty="0">
                <a:solidFill>
                  <a:srgbClr val="FF0000"/>
                </a:solidFill>
              </a:rPr>
              <a:t>mapped value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designed to be efficient accessing elements by their </a:t>
            </a:r>
            <a:r>
              <a:rPr lang="en-US" i="1" dirty="0">
                <a:solidFill>
                  <a:srgbClr val="FF0000"/>
                </a:solidFill>
              </a:rPr>
              <a:t>key value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a map, the </a:t>
            </a:r>
            <a:r>
              <a:rPr lang="en-US" i="1" dirty="0">
                <a:solidFill>
                  <a:srgbClr val="FF0000"/>
                </a:solidFill>
              </a:rPr>
              <a:t>key value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generally used to uniquely identify the element, while the </a:t>
            </a:r>
            <a:r>
              <a:rPr lang="en-US" i="1" dirty="0">
                <a:solidFill>
                  <a:srgbClr val="FF0000"/>
                </a:solidFill>
              </a:rPr>
              <a:t>mapped value</a:t>
            </a:r>
            <a:r>
              <a:rPr lang="en-US" dirty="0"/>
              <a:t> is some sort of value associated to this </a:t>
            </a:r>
            <a:r>
              <a:rPr lang="en-US" i="1" dirty="0"/>
              <a:t>key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a typical example of a map is a telephone guide where the name is the </a:t>
            </a:r>
            <a:r>
              <a:rPr lang="en-US" i="1" dirty="0">
                <a:solidFill>
                  <a:srgbClr val="FF0000"/>
                </a:solidFill>
              </a:rPr>
              <a:t>key value</a:t>
            </a:r>
            <a:r>
              <a:rPr lang="en-US" dirty="0"/>
              <a:t> and the telephone number is the </a:t>
            </a:r>
            <a:r>
              <a:rPr lang="en-US" i="1" dirty="0">
                <a:solidFill>
                  <a:srgbClr val="FF0000"/>
                </a:solidFill>
              </a:rPr>
              <a:t>mapped value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DFABA409-0D2F-4E71-ABC3-153F1206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3C537B-6A0B-4276-8626-FC386A836753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zh-TW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5244044F-B60E-4CA0-A44D-590C3879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F88EBC-6DCD-4C7A-8642-6D76864D5E56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0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1DA897D-4E33-42F9-830C-FDDA3D517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Iterators</a:t>
            </a:r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DD1C003-7112-4296-BED0-542F97A84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411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/>
              <a:t>An iterator is an object that can “iterate” (navigate) over the elements of an STL container.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Question: what is the data type of iterator?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An iterator represents a certain position in a container. It supports the following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Operator *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/>
              <a:t>Returns the element of the current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Operators ++ and --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/>
              <a:t>Lets the iterator step forward or backward to the next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Operators == and !=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/>
              <a:t>Return whether two iterators represent the same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Operator =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/>
              <a:t>Assigns an iterator</a:t>
            </a:r>
            <a:endParaRPr lang="en-US" altLang="en-US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A4CA7D4A-4884-42A2-A99F-7374C54B4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altLang="en-US"/>
              <a:t>Map creation and traversal</a:t>
            </a: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7976EAD8-BF4D-4CE8-A074-9937A99B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FBB9AF-3800-45AA-8934-4CC39DC849B2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TW" sz="1000"/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1D34EEF2-5365-491A-B561-B12BC782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5562600" cy="430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#include &lt;map&gt;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</a:t>
            </a:r>
            <a:r>
              <a:rPr lang="en-US" altLang="zh-CN" sz="1800">
                <a:solidFill>
                  <a:srgbClr val="FF0000"/>
                </a:solidFill>
              </a:rPr>
              <a:t>map&lt;string, float&gt;  m;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m[“Jack”] = 98.5;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m[“Bob”] = 96.0;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m[“Kate”] = 97.5;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</a:t>
            </a:r>
            <a:r>
              <a:rPr lang="en-US" altLang="zh-CN" sz="1800">
                <a:solidFill>
                  <a:srgbClr val="FF0000"/>
                </a:solidFill>
              </a:rPr>
              <a:t>map&lt;string, float&gt;::iterator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for(it = m.begin(); it != m.end(); it++)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</a:t>
            </a:r>
            <a:r>
              <a:rPr lang="en-US" altLang="zh-CN" sz="1800">
                <a:solidFill>
                  <a:srgbClr val="FF0000"/>
                </a:solidFill>
              </a:rPr>
              <a:t>(*it).first </a:t>
            </a:r>
            <a:r>
              <a:rPr lang="en-US" altLang="zh-CN" sz="1800"/>
              <a:t>&lt;&lt; “ : “ &lt;&lt; </a:t>
            </a:r>
            <a:r>
              <a:rPr lang="en-US" altLang="zh-CN" sz="1800">
                <a:solidFill>
                  <a:srgbClr val="FF0000"/>
                </a:solidFill>
              </a:rPr>
              <a:t>(*it).second </a:t>
            </a:r>
            <a:r>
              <a:rPr lang="en-US" altLang="zh-CN" sz="1800"/>
              <a:t>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517" name="TextBox 5">
            <a:extLst>
              <a:ext uri="{FF2B5EF4-FFF2-40B4-BE49-F238E27FC236}">
                <a16:creationId xmlns:a16="http://schemas.microsoft.com/office/drawing/2014/main" id="{F619A24F-8C37-466D-A241-372C75183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2971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output will be: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Bob : 96.0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Jack : 98.5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Kate: 97.5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AFA09A79-9985-41E0-8599-5B2AF6342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566988"/>
            <a:ext cx="2895600" cy="257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i="1">
                <a:solidFill>
                  <a:srgbClr val="FF0000"/>
                </a:solidFill>
              </a:rPr>
              <a:t>Remark: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1800"/>
              <a:t>Elements are key/value </a:t>
            </a:r>
            <a:r>
              <a:rPr lang="en-US" altLang="zh-CN" sz="1800" b="1">
                <a:solidFill>
                  <a:srgbClr val="FF0000"/>
                </a:solidFill>
              </a:rPr>
              <a:t>pairs</a:t>
            </a:r>
            <a:r>
              <a:rPr lang="en-US" altLang="zh-CN" sz="1800"/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1800"/>
              <a:t>The iterators refer to key/value pair. You must access the members of the </a:t>
            </a:r>
            <a:r>
              <a:rPr lang="en-US" altLang="zh-CN" sz="1800" b="1">
                <a:solidFill>
                  <a:srgbClr val="FF0000"/>
                </a:solidFill>
              </a:rPr>
              <a:t>pair</a:t>
            </a:r>
            <a:r>
              <a:rPr lang="en-US" altLang="zh-CN" sz="1800"/>
              <a:t> structure.</a:t>
            </a:r>
            <a:endParaRPr lang="en-US" altLang="en-US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>
            <a:extLst>
              <a:ext uri="{FF2B5EF4-FFF2-40B4-BE49-F238E27FC236}">
                <a16:creationId xmlns:a16="http://schemas.microsoft.com/office/drawing/2014/main" id="{30730506-309D-4D58-B4D7-890769D3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AEA852-7405-435A-9941-A333ABC80666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zh-TW" sz="10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3A94C5FB-4517-41ED-9D0C-598D42E80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zh-CN"/>
              <a:t>Another Example of Map</a:t>
            </a:r>
            <a:endParaRPr lang="en-US" altLang="en-US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C1F13C88-C089-4A51-BE51-9C04801D6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17600"/>
            <a:ext cx="5410200" cy="5578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#include &lt;map&gt;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typedef map&lt;string, float&gt; StringFloatMap;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StringFloatMap coll;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</a:t>
            </a:r>
            <a:r>
              <a:rPr lang="en-US" altLang="zh-CN" sz="1800">
                <a:solidFill>
                  <a:srgbClr val="FF0000"/>
                </a:solidFill>
              </a:rPr>
              <a:t>make_pair("MAP", 1.23)</a:t>
            </a:r>
            <a:r>
              <a:rPr lang="en-US" altLang="zh-CN" sz="1800"/>
              <a:t>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coll["VAT"] = 0.15;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coll["Pi"] = 3.1415;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coll["an arbitrary number"] = 4983.223;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coll["Null"]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StringFloatMap::iterator pos;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 (pos = coll.begin(); pos != coll.end(); ++pos)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"key: \"" &lt;&lt; pos-&gt;first &lt;&lt; "\" "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     &lt;&lt; "value: " &lt;&lt; pos-&gt;second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8C1DEB2E-D636-4F62-AAEB-851799892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657600"/>
            <a:ext cx="2895600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latin typeface="Arial" charset="0"/>
              </a:rPr>
              <a:t>The output will be: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key: "MAP" value: 1.23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key: "Null" value: 0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key: "Pi" value: 3.1415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key: "VAT" value: 0.15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key: "an arbitrary number" value: 4983.22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D60268A-3913-410F-BAF6-0842A8A5F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122363"/>
            <a:ext cx="2895600" cy="2030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i="1">
                <a:solidFill>
                  <a:srgbClr val="FF0000"/>
                </a:solidFill>
              </a:rPr>
              <a:t>Remark: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This example shows 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different way to insert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an element: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make_pair()</a:t>
            </a:r>
            <a:r>
              <a:rPr lang="en-US" altLang="zh-CN" sz="1800"/>
              <a:t> &amp; </a:t>
            </a:r>
            <a:r>
              <a:rPr lang="en-US" altLang="zh-CN" sz="1800">
                <a:solidFill>
                  <a:srgbClr val="FF0000"/>
                </a:solidFill>
              </a:rPr>
              <a:t>insert()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62C069A5-353D-4173-884C-B38CD81E8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457200"/>
            <a:ext cx="7543800" cy="1295400"/>
          </a:xfrm>
        </p:spPr>
        <p:txBody>
          <a:bodyPr/>
          <a:lstStyle/>
          <a:p>
            <a:r>
              <a:rPr lang="en-US" altLang="en-US"/>
              <a:t>Delete element from map</a:t>
            </a: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3BBD71D5-2961-461C-9D15-7BA6D4D6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875FA2-FCFE-4C64-B6BB-431639564FF0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zh-TW" sz="1000"/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F108BC85-AC14-4A04-9914-377EE380B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5562600" cy="474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#include &lt;map&gt;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</a:t>
            </a:r>
            <a:r>
              <a:rPr lang="en-US" altLang="zh-CN" sz="1800">
                <a:solidFill>
                  <a:srgbClr val="FF0000"/>
                </a:solidFill>
              </a:rPr>
              <a:t>map&lt;int, char&gt;  m;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m[25] = ‘m’;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m[28] = ‘k’;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m[10] = ‘x’;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m[30] = ‘a’;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m.erase(28);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</a:t>
            </a:r>
            <a:r>
              <a:rPr lang="en-US" altLang="zh-CN" sz="1800">
                <a:solidFill>
                  <a:srgbClr val="FF0000"/>
                </a:solidFill>
              </a:rPr>
              <a:t>map&lt;int, char&gt;::iterator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for(it = m.begin(); it != m.end(); it++)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</a:t>
            </a:r>
            <a:r>
              <a:rPr lang="en-US" altLang="zh-CN" sz="1800">
                <a:solidFill>
                  <a:srgbClr val="FF0000"/>
                </a:solidFill>
              </a:rPr>
              <a:t>(*it).first </a:t>
            </a:r>
            <a:r>
              <a:rPr lang="en-US" altLang="zh-CN" sz="1800"/>
              <a:t>&lt;&lt; “ : “ &lt;&lt; </a:t>
            </a:r>
            <a:r>
              <a:rPr lang="en-US" altLang="zh-CN" sz="1800">
                <a:solidFill>
                  <a:srgbClr val="FF0000"/>
                </a:solidFill>
              </a:rPr>
              <a:t>(*it).second </a:t>
            </a:r>
            <a:r>
              <a:rPr lang="en-US" altLang="zh-CN" sz="1800"/>
              <a:t>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CAA97F3-CD9F-4CF3-918A-E9E12B97F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40250"/>
            <a:ext cx="28956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latin typeface="Arial" charset="0"/>
              </a:rPr>
              <a:t>The output will be: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10 : x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25 : m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30 : a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8DC5769F-4D98-4D20-BEBD-66E384CFE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altLang="en-US"/>
              <a:t>Find an element by find()</a:t>
            </a:r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A80B2A7C-6599-4105-B39E-14ED50CA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4235B9-FA0D-4871-93E5-15615A8CFD49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zh-TW" sz="100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86A7996E-6C3F-41C6-8DE6-EB9D74384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5562600" cy="4967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#include &lt;map&gt;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</a:t>
            </a:r>
            <a:r>
              <a:rPr lang="en-US" altLang="zh-CN" sz="1800">
                <a:solidFill>
                  <a:srgbClr val="FF0000"/>
                </a:solidFill>
              </a:rPr>
              <a:t>map&lt;int, char&gt;  m;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m[25] = ‘m’;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m[28] = ‘k’;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m[10] = ‘x’;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m[30] = ‘a’;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</a:t>
            </a:r>
            <a:r>
              <a:rPr lang="en-US" altLang="zh-CN" sz="1800">
                <a:solidFill>
                  <a:srgbClr val="FF0000"/>
                </a:solidFill>
              </a:rPr>
              <a:t>map&lt;int, char&gt;::iterator it;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</a:t>
            </a:r>
            <a:r>
              <a:rPr lang="en-US" altLang="zh-CN" sz="1800"/>
              <a:t>it = m.find(28);</a:t>
            </a:r>
            <a:endParaRPr lang="en-US" altLang="zh-CN" sz="18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if (it != m.end() 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</a:t>
            </a:r>
            <a:r>
              <a:rPr lang="en-US" altLang="zh-CN" sz="1800">
                <a:solidFill>
                  <a:srgbClr val="FF0000"/>
                </a:solidFill>
              </a:rPr>
              <a:t>(*it).first </a:t>
            </a:r>
            <a:r>
              <a:rPr lang="en-US" altLang="zh-CN" sz="1800"/>
              <a:t>&lt;&lt; “ : “ &lt;&lt; </a:t>
            </a:r>
            <a:r>
              <a:rPr lang="en-US" altLang="zh-CN" sz="1800">
                <a:solidFill>
                  <a:srgbClr val="FF0000"/>
                </a:solidFill>
              </a:rPr>
              <a:t>(*it).second </a:t>
            </a:r>
            <a:r>
              <a:rPr lang="en-US" altLang="zh-CN" sz="1800"/>
              <a:t>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else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“not found it “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D6CC8C1-3E0B-4458-9C8D-F16EE7A31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300663"/>
            <a:ext cx="24384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latin typeface="Arial" charset="0"/>
              </a:rPr>
              <a:t>The output will be:</a:t>
            </a:r>
          </a:p>
          <a:p>
            <a:pPr marL="342900" indent="-342900" eaLnBrk="1" hangingPunct="1">
              <a:defRPr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28 : k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4620DEB5-F035-4E10-BC09-18135D1C4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br>
              <a:rPr lang="en-US" altLang="en-US"/>
            </a:br>
            <a:r>
              <a:rPr lang="en-US" altLang="en-US">
                <a:hlinkClick r:id="rId2"/>
              </a:rPr>
              <a:t>http://acm.zju.edu.cn</a:t>
            </a:r>
            <a:r>
              <a:rPr lang="en-US" altLang="en-US"/>
              <a:t> #2104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34634-35B2-4F92-BD9D-E36556096758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dirty="0"/>
              <a:t>Contest time again! How excited it is to see balloons floating around. But to tell you a secret, the judges' favorite time is guessing the most popular problem. When the contest is over, they will count the balloons of each color and find the result.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year, they decide to leave this lovely job to you. 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Input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Input contains multiple test cases. Each test case starts with a number N (0 &lt; N &lt; 1000) -- the total number of balloons distributed. The next N lines contain one color each. The color of a balloon is a string of up to 15 lower-case letters.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test case with N = 0 terminates the input and this test case is not to be processed.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Output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each case, print the color of balloon for the most popular problem on a single line. It is guaranteed that there is a unique solution for each test case.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61B5D-7F00-46FA-8BC0-A86654BD4E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b="1" dirty="0"/>
              <a:t>Sample Input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</a:t>
            </a:r>
            <a:br>
              <a:rPr lang="en-US" dirty="0"/>
            </a:br>
            <a:r>
              <a:rPr lang="en-US" dirty="0"/>
              <a:t>green</a:t>
            </a:r>
            <a:br>
              <a:rPr lang="en-US" dirty="0"/>
            </a:br>
            <a:r>
              <a:rPr lang="en-US" dirty="0"/>
              <a:t>red</a:t>
            </a:r>
            <a:br>
              <a:rPr lang="en-US" dirty="0"/>
            </a:br>
            <a:r>
              <a:rPr lang="en-US" dirty="0"/>
              <a:t>blue</a:t>
            </a:r>
            <a:br>
              <a:rPr lang="en-US" dirty="0"/>
            </a:br>
            <a:r>
              <a:rPr lang="en-US" dirty="0"/>
              <a:t>red</a:t>
            </a:r>
            <a:br>
              <a:rPr lang="en-US" dirty="0"/>
            </a:br>
            <a:r>
              <a:rPr lang="en-US" dirty="0"/>
              <a:t>red</a:t>
            </a:r>
            <a:br>
              <a:rPr lang="en-US" dirty="0"/>
            </a:br>
            <a:r>
              <a:rPr lang="en-US" dirty="0"/>
              <a:t>3</a:t>
            </a:r>
            <a:br>
              <a:rPr lang="en-US" dirty="0"/>
            </a:br>
            <a:r>
              <a:rPr lang="en-US" dirty="0"/>
              <a:t>pink</a:t>
            </a:r>
            <a:br>
              <a:rPr lang="en-US" dirty="0"/>
            </a:br>
            <a:r>
              <a:rPr lang="en-US" dirty="0"/>
              <a:t>orange</a:t>
            </a:r>
            <a:br>
              <a:rPr lang="en-US" dirty="0"/>
            </a:br>
            <a:r>
              <a:rPr lang="en-US" dirty="0"/>
              <a:t>pink</a:t>
            </a:r>
            <a:br>
              <a:rPr lang="en-US" dirty="0"/>
            </a:br>
            <a:r>
              <a:rPr lang="en-US" dirty="0"/>
              <a:t>0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Sample Output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red</a:t>
            </a:r>
            <a:br>
              <a:rPr lang="en-US" dirty="0"/>
            </a:br>
            <a:r>
              <a:rPr lang="en-US" dirty="0"/>
              <a:t>pink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68613" name="Slide Number Placeholder 3">
            <a:extLst>
              <a:ext uri="{FF2B5EF4-FFF2-40B4-BE49-F238E27FC236}">
                <a16:creationId xmlns:a16="http://schemas.microsoft.com/office/drawing/2014/main" id="{1449902C-AB5B-4D6B-AF07-1701846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E823C-8076-49D7-984B-1E60830150C6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zh-TW" sz="1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4BE07D47-7827-4697-BDEC-9D7E40C2F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BB61BDB6-9F70-4E15-83B6-BE6E4763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1E57EE-3E48-44DA-8237-EAEC5E2BAFB9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zh-TW" sz="1000"/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17276097-2124-4E18-8079-C565FB123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7620000" cy="600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#include &lt;string&gt;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#include &lt;map&gt;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#include &lt;algorithm&gt;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using namespace std;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map&lt;string, int&gt; 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string 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int i,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map&lt;string, int&gt;::iterator it, it2;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while (cin &gt;&gt; n)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if (n == 0)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m.clear();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n-NO" altLang="en-US" sz="1200"/>
              <a:t>		for( i = 0; i &lt; n; i++)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	cin &gt;&gt; 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	if(m.find(s) != m.end())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		m[s] = m[s] + 1;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	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		m[s]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it2 = m.begin();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for( it = m.begin(); it != m.end(); it++)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	if (it2-&gt;second &lt; it-&gt;second)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		it2 = 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	cout &lt;&lt; it2-&gt;first &lt;&lt; endl;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	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}</a:t>
            </a:r>
            <a:endParaRPr lang="en-US" altLang="zh-CN" sz="12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92C20FE3-868E-4E2A-8297-52DA4295E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(VIII) multimap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4B0087AD-C27D-47F7-9D4B-FD097C1ECE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linkClick r:id="rId2"/>
              </a:rPr>
              <a:t>http://www.cplusplus.com/reference/stl/multimap/</a:t>
            </a:r>
            <a:endParaRPr lang="en-US" altLang="en-US"/>
          </a:p>
          <a:p>
            <a:r>
              <a:rPr lang="en-US" altLang="en-US"/>
              <a:t>much like map containers, but allowing different elements to have the same key value.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D9C37B7D-9968-4601-B4F2-1F0E5489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4F255E-D9DD-4A3A-A40A-4B919B9E08C2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kumimoji="0" lang="en-US" altLang="zh-TW" sz="1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>
            <a:extLst>
              <a:ext uri="{FF2B5EF4-FFF2-40B4-BE49-F238E27FC236}">
                <a16:creationId xmlns:a16="http://schemas.microsoft.com/office/drawing/2014/main" id="{AF6818F0-D21E-4A40-A246-C76A1AA5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D3752F-5F2C-474B-8203-5D9048AAF14C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kumimoji="0" lang="en-US" altLang="zh-TW" sz="1000"/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02E25C25-5566-4214-B993-F119BEACF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Example of Multimap</a:t>
            </a:r>
            <a:endParaRPr lang="en-US" altLang="en-US"/>
          </a:p>
        </p:txBody>
      </p:sp>
      <p:sp>
        <p:nvSpPr>
          <p:cNvPr id="71684" name="Text Box 5">
            <a:extLst>
              <a:ext uri="{FF2B5EF4-FFF2-40B4-BE49-F238E27FC236}">
                <a16:creationId xmlns:a16="http://schemas.microsoft.com/office/drawing/2014/main" id="{630A077D-AE0B-4A8F-B812-F3C9A1399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5410200" cy="579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&lt;map&gt;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#include &lt;string&gt;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typedef multimap&lt;int, string&gt; IntStringMap;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IntStringMap coll;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coll.insert(make_pair(5, "tagged"));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coll.insert(make_pair(2, "a"));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coll.insert(make_pair(1, "this"));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coll.insert(make_pair(4, "of"));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coll.insert(make_pair(6, "strings"));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coll.insert(make_pair(1, "is"));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coll.insert(make_pair(3, "multimap"));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IntStringMap::iterator pos;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for (pos = coll.begin(); pos != coll.end(); ++pos)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    cout &lt;&lt; pos-&gt;second &lt;&lt; ' ';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71685" name="Text Box 6">
            <a:extLst>
              <a:ext uri="{FF2B5EF4-FFF2-40B4-BE49-F238E27FC236}">
                <a16:creationId xmlns:a16="http://schemas.microsoft.com/office/drawing/2014/main" id="{5B6C2E60-0B2D-4A2B-AF06-8B4E1FAD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524000"/>
            <a:ext cx="32766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$ ./a.out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this is a multimap of tagged strings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$</a:t>
            </a:r>
          </a:p>
        </p:txBody>
      </p:sp>
      <p:sp>
        <p:nvSpPr>
          <p:cNvPr id="71686" name="Text Box 8">
            <a:extLst>
              <a:ext uri="{FF2B5EF4-FFF2-40B4-BE49-F238E27FC236}">
                <a16:creationId xmlns:a16="http://schemas.microsoft.com/office/drawing/2014/main" id="{B247F197-DE42-4EA1-A8F4-90099748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971800"/>
            <a:ext cx="3200400" cy="208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Remark: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	You cannot use [ ] operator for multimaps because multiple elements may have the same key.</a:t>
            </a:r>
            <a:endParaRPr lang="en-US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>
            <a:extLst>
              <a:ext uri="{FF2B5EF4-FFF2-40B4-BE49-F238E27FC236}">
                <a16:creationId xmlns:a16="http://schemas.microsoft.com/office/drawing/2014/main" id="{A74BE7FF-8F03-40F0-A9F0-91D33835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1355CD-5B25-48FC-8BE7-96C43C888E00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0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726E813-F690-47E8-9770-9E7BE0A54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Iterators (cont.)</a:t>
            </a:r>
            <a:endParaRPr lang="en-US" altLang="en-US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BF5DC8C-1FFD-4B2B-BB35-1F69325867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05800" cy="35385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/>
              <a:t>Each container defines two </a:t>
            </a:r>
            <a:r>
              <a:rPr lang="en-US" altLang="zh-CN" sz="2000" b="1">
                <a:solidFill>
                  <a:srgbClr val="FF0000"/>
                </a:solidFill>
              </a:rPr>
              <a:t>iterator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i="1">
                <a:solidFill>
                  <a:srgbClr val="FF0000"/>
                </a:solidFill>
              </a:rPr>
              <a:t>container</a:t>
            </a:r>
            <a:r>
              <a:rPr lang="en-US" altLang="zh-CN" sz="1800"/>
              <a:t>::iterator – used for </a:t>
            </a:r>
            <a:r>
              <a:rPr lang="en-US" altLang="zh-CN" sz="1800">
                <a:solidFill>
                  <a:srgbClr val="FF0000"/>
                </a:solidFill>
              </a:rPr>
              <a:t>read/write mode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i="1">
                <a:solidFill>
                  <a:srgbClr val="FF0000"/>
                </a:solidFill>
              </a:rPr>
              <a:t>container</a:t>
            </a:r>
            <a:r>
              <a:rPr lang="en-US" altLang="zh-CN" sz="1800"/>
              <a:t>::const_iterator – used for </a:t>
            </a:r>
            <a:r>
              <a:rPr lang="en-US" altLang="zh-CN" sz="1800">
                <a:solidFill>
                  <a:srgbClr val="FF0000"/>
                </a:solidFill>
              </a:rPr>
              <a:t>read-only mode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/>
              <a:t>Remark: </a:t>
            </a:r>
            <a:r>
              <a:rPr lang="en-US" altLang="zh-CN" sz="1800" i="1">
                <a:solidFill>
                  <a:srgbClr val="FF0000"/>
                </a:solidFill>
              </a:rPr>
              <a:t>container</a:t>
            </a:r>
            <a:r>
              <a:rPr lang="en-US" altLang="zh-CN" sz="1800"/>
              <a:t> should be replaced by the name of the container class, e.g., </a:t>
            </a:r>
            <a:r>
              <a:rPr lang="en-US" altLang="zh-CN" sz="1800">
                <a:solidFill>
                  <a:srgbClr val="FF0000"/>
                </a:solidFill>
              </a:rPr>
              <a:t>vector&lt;int&gt;::iterator</a:t>
            </a:r>
            <a:r>
              <a:rPr lang="en-US" altLang="zh-CN" sz="1800"/>
              <a:t>, </a:t>
            </a:r>
            <a:r>
              <a:rPr lang="en-US" altLang="zh-CN" sz="1800">
                <a:solidFill>
                  <a:srgbClr val="FF0000"/>
                </a:solidFill>
              </a:rPr>
              <a:t>deque&lt;string&gt;::const_iterator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All container classes provide the same basic member functions to return iterators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/>
              <a:t>begin()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700"/>
              <a:t>Returns an iterator that represents the beginning of the elements in the container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/>
              <a:t>end()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700"/>
              <a:t>Returns an iterator that represents the end of the elements in the container. The end is the position behind the last element.</a:t>
            </a:r>
            <a:endParaRPr lang="en-US" altLang="en-US" sz="1700"/>
          </a:p>
        </p:txBody>
      </p:sp>
      <p:graphicFrame>
        <p:nvGraphicFramePr>
          <p:cNvPr id="10245" name="Object 2">
            <a:extLst>
              <a:ext uri="{FF2B5EF4-FFF2-40B4-BE49-F238E27FC236}">
                <a16:creationId xmlns:a16="http://schemas.microsoft.com/office/drawing/2014/main" id="{AA262E25-34D1-4C4A-9177-EDC03A173FC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514600" y="4953000"/>
          <a:ext cx="34432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SmartDraw" r:id="rId3" imgW="3441192" imgH="1278636" progId="SmartDraw.2">
                  <p:embed/>
                </p:oleObj>
              </mc:Choice>
              <mc:Fallback>
                <p:oleObj name="SmartDraw" r:id="rId3" imgW="3441192" imgH="1278636" progId="SmartDraw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53000"/>
                        <a:ext cx="344328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4516B35-6481-4908-A097-B1B9F8D31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351C7621-DC28-4DF4-8C80-43E9D57A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4507E8-AE11-4A54-B293-2E4B46330A67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000"/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44653B8D-BB66-494A-8898-84E1BDB7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6096000" cy="474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#include &lt;vector&gt;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#include &lt;numeric&gt;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vector&lt;int&gt; v;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int i;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for (i = 0; i &lt; 10; i++)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v.push_back(i);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for (vector&lt;int&gt;::iterator it = v.begin(); it != v.end(); it++)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cout &lt;&lt; *it &lt;&lt; “ ”;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cout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cout &lt;&lt; accumulate(v.begin(), v.end(), 0) &lt;&lt; endl;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return 0;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}</a:t>
            </a:r>
            <a:endParaRPr lang="en-US" altLang="en-US" sz="1800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BC9195C0-EC46-46D6-8E19-97A7EFA768D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514600"/>
            <a:ext cx="5167313" cy="638175"/>
            <a:chOff x="838200" y="2514600"/>
            <a:chExt cx="5167317" cy="638475"/>
          </a:xfrm>
        </p:grpSpPr>
        <p:sp>
          <p:nvSpPr>
            <p:cNvPr id="11278" name="Rounded Rectangle 6">
              <a:extLst>
                <a:ext uri="{FF2B5EF4-FFF2-40B4-BE49-F238E27FC236}">
                  <a16:creationId xmlns:a16="http://schemas.microsoft.com/office/drawing/2014/main" id="{CAE627B8-34C3-4B13-873B-AEBCCE526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924475"/>
              <a:ext cx="12954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544D6E8-2834-41F1-B8AF-CDC56500AA82}"/>
                </a:ext>
              </a:extLst>
            </p:cNvPr>
            <p:cNvCxnSpPr/>
            <p:nvPr/>
          </p:nvCxnSpPr>
          <p:spPr bwMode="auto">
            <a:xfrm flipV="1">
              <a:off x="2133601" y="2743307"/>
              <a:ext cx="457200" cy="15247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80" name="TextBox 9">
              <a:extLst>
                <a:ext uri="{FF2B5EF4-FFF2-40B4-BE49-F238E27FC236}">
                  <a16:creationId xmlns:a16="http://schemas.microsoft.com/office/drawing/2014/main" id="{72A09DA7-D33F-40A4-AD02-F6138A8BE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2514600"/>
              <a:ext cx="3414717" cy="4001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vector used to store integers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0DC64AFA-D539-46B2-A29C-51530FF4E0CB}"/>
              </a:ext>
            </a:extLst>
          </p:cNvPr>
          <p:cNvGrpSpPr>
            <a:grpSpLocks/>
          </p:cNvGrpSpPr>
          <p:nvPr/>
        </p:nvGrpSpPr>
        <p:grpSpPr bwMode="auto">
          <a:xfrm>
            <a:off x="1314450" y="3657600"/>
            <a:ext cx="7343775" cy="838200"/>
            <a:chOff x="1314650" y="3657600"/>
            <a:chExt cx="7344096" cy="838200"/>
          </a:xfrm>
        </p:grpSpPr>
        <p:sp>
          <p:nvSpPr>
            <p:cNvPr id="11275" name="Rounded Rectangle 11">
              <a:extLst>
                <a:ext uri="{FF2B5EF4-FFF2-40B4-BE49-F238E27FC236}">
                  <a16:creationId xmlns:a16="http://schemas.microsoft.com/office/drawing/2014/main" id="{7AA67EE0-2AAA-4349-9394-A80BE8049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650" y="4191000"/>
              <a:ext cx="2057400" cy="3048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D7737F-A2AC-4440-A8A8-0A3064CD2AA7}"/>
                </a:ext>
              </a:extLst>
            </p:cNvPr>
            <p:cNvCxnSpPr/>
            <p:nvPr/>
          </p:nvCxnSpPr>
          <p:spPr bwMode="auto">
            <a:xfrm flipV="1">
              <a:off x="3276886" y="3886200"/>
              <a:ext cx="381017" cy="3048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77" name="TextBox 14">
              <a:extLst>
                <a:ext uri="{FF2B5EF4-FFF2-40B4-BE49-F238E27FC236}">
                  <a16:creationId xmlns:a16="http://schemas.microsoft.com/office/drawing/2014/main" id="{54ACF644-9D42-42C3-939D-30A9A5361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6217" y="3657600"/>
              <a:ext cx="5022529" cy="4001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Iterator used to access an integer in vector</a:t>
              </a:r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79F00A92-F12D-4061-92E0-98E17D34C188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5124450"/>
            <a:ext cx="6627813" cy="762000"/>
            <a:chOff x="1733350" y="5123850"/>
            <a:chExt cx="6628248" cy="762660"/>
          </a:xfrm>
        </p:grpSpPr>
        <p:sp>
          <p:nvSpPr>
            <p:cNvPr id="11272" name="Rounded Rectangle 16">
              <a:extLst>
                <a:ext uri="{FF2B5EF4-FFF2-40B4-BE49-F238E27FC236}">
                  <a16:creationId xmlns:a16="http://schemas.microsoft.com/office/drawing/2014/main" id="{1A712EFF-3B0A-41E0-BB23-128F8CB13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350" y="5123850"/>
              <a:ext cx="1219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8E4A273-2556-4E19-BFDE-15820A2E3D9D}"/>
                </a:ext>
              </a:extLst>
            </p:cNvPr>
            <p:cNvCxnSpPr/>
            <p:nvPr/>
          </p:nvCxnSpPr>
          <p:spPr bwMode="auto">
            <a:xfrm>
              <a:off x="2819271" y="5333582"/>
              <a:ext cx="381025" cy="30506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74" name="TextBox 19">
              <a:extLst>
                <a:ext uri="{FF2B5EF4-FFF2-40B4-BE49-F238E27FC236}">
                  <a16:creationId xmlns:a16="http://schemas.microsoft.com/office/drawing/2014/main" id="{6AE0E175-44C8-4A0B-B0A0-3791F8DC7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225" y="5486400"/>
              <a:ext cx="5152373" cy="4001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an algorithm to sum up a sequence of items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>
            <a:extLst>
              <a:ext uri="{FF2B5EF4-FFF2-40B4-BE49-F238E27FC236}">
                <a16:creationId xmlns:a16="http://schemas.microsoft.com/office/drawing/2014/main" id="{847CE177-4D71-4635-9F44-ED5BCCF9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9128A-2136-4460-B297-D6B8E36BEC9A}" type="slidenum">
              <a:rPr kumimoji="0" lang="en-US" altLang="zh-TW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0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55FBD78-E55D-4A94-9E89-A94D749C2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(I) vector</a:t>
            </a:r>
            <a:endParaRPr lang="en-US" altLang="en-US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F9B17CC-980B-415F-97D0-1AD47086427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696200" cy="3386137"/>
          </a:xfrm>
        </p:spPr>
        <p:txBody>
          <a:bodyPr/>
          <a:lstStyle/>
          <a:p>
            <a:pPr eaLnBrk="1" hangingPunct="1"/>
            <a:r>
              <a:rPr lang="en-US" altLang="zh-CN" sz="2600"/>
              <a:t>Vector</a:t>
            </a:r>
          </a:p>
          <a:p>
            <a:pPr lvl="1" eaLnBrk="1" hangingPunct="1"/>
            <a:r>
              <a:rPr lang="en-US" altLang="zh-CN" sz="2200"/>
              <a:t>manages its elements in a dynamic array</a:t>
            </a:r>
          </a:p>
          <a:p>
            <a:pPr lvl="1" eaLnBrk="1" hangingPunct="1"/>
            <a:r>
              <a:rPr lang="en-US" altLang="zh-CN" sz="2200"/>
              <a:t>enables random access</a:t>
            </a:r>
          </a:p>
          <a:p>
            <a:pPr lvl="1" eaLnBrk="1" hangingPunct="1"/>
            <a:r>
              <a:rPr lang="en-US" altLang="zh-CN" sz="2200"/>
              <a:t>Appending and removing elements </a:t>
            </a:r>
            <a:r>
              <a:rPr lang="en-US" altLang="zh-CN" sz="2200" b="1"/>
              <a:t>at the end</a:t>
            </a:r>
            <a:r>
              <a:rPr lang="en-US" altLang="zh-CN" sz="2200"/>
              <a:t> of the array is very fast</a:t>
            </a:r>
          </a:p>
          <a:p>
            <a:pPr lvl="1" eaLnBrk="1" hangingPunct="1"/>
            <a:r>
              <a:rPr lang="en-US" altLang="zh-CN" sz="2200"/>
              <a:t>Inserting and element </a:t>
            </a:r>
            <a:r>
              <a:rPr lang="en-US" altLang="zh-CN" sz="2200" b="1"/>
              <a:t>in the middle</a:t>
            </a:r>
            <a:r>
              <a:rPr lang="en-US" altLang="zh-CN" sz="2200"/>
              <a:t> or </a:t>
            </a:r>
            <a:r>
              <a:rPr lang="en-US" altLang="zh-CN" sz="2200" b="1"/>
              <a:t>at the beginning</a:t>
            </a:r>
            <a:r>
              <a:rPr lang="en-US" altLang="zh-CN" sz="2200"/>
              <a:t> of the array takes time</a:t>
            </a:r>
          </a:p>
          <a:p>
            <a:pPr eaLnBrk="1" hangingPunct="1"/>
            <a:r>
              <a:rPr lang="en-US" altLang="en-US" sz="2600">
                <a:hlinkClick r:id="rId3"/>
              </a:rPr>
              <a:t>http://www.cplusplus.com/reference/stl/vector</a:t>
            </a:r>
            <a:endParaRPr lang="en-US" altLang="zh-CN" sz="26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/>
          </a:p>
        </p:txBody>
      </p:sp>
      <p:graphicFrame>
        <p:nvGraphicFramePr>
          <p:cNvPr id="12293" name="Object 4">
            <a:extLst>
              <a:ext uri="{FF2B5EF4-FFF2-40B4-BE49-F238E27FC236}">
                <a16:creationId xmlns:a16="http://schemas.microsoft.com/office/drawing/2014/main" id="{FBCB7199-F356-488E-B44C-257E4375FCC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133600" y="5257800"/>
          <a:ext cx="38592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SmartDraw" r:id="rId4" imgW="3857244" imgH="492252" progId="SmartDraw.2">
                  <p:embed/>
                </p:oleObj>
              </mc:Choice>
              <mc:Fallback>
                <p:oleObj name="SmartDraw" r:id="rId4" imgW="3857244" imgH="492252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7800"/>
                        <a:ext cx="38592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06BFE924DEA45A2963CDCA2643CA3" ma:contentTypeVersion="5" ma:contentTypeDescription="Create a new document." ma:contentTypeScope="" ma:versionID="1a043ba2e6a9e470062d36879bcfe772">
  <xsd:schema xmlns:xsd="http://www.w3.org/2001/XMLSchema" xmlns:xs="http://www.w3.org/2001/XMLSchema" xmlns:p="http://schemas.microsoft.com/office/2006/metadata/properties" xmlns:ns2="575e90ff-cc29-4983-940b-a0acd1bbe2bf" xmlns:ns3="65c36307-fa2a-4e50-9c3a-b3d30686fda9" targetNamespace="http://schemas.microsoft.com/office/2006/metadata/properties" ma:root="true" ma:fieldsID="cf75f525e73cb82e30f3054b9dd72c06" ns2:_="" ns3:_="">
    <xsd:import namespace="575e90ff-cc29-4983-940b-a0acd1bbe2bf"/>
    <xsd:import namespace="65c36307-fa2a-4e50-9c3a-b3d30686f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e90ff-cc29-4983-940b-a0acd1bbe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36307-fa2a-4e50-9c3a-b3d30686f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AD29C8-6FE6-4F0F-B9CA-C947DB7F0405}"/>
</file>

<file path=customXml/itemProps2.xml><?xml version="1.0" encoding="utf-8"?>
<ds:datastoreItem xmlns:ds="http://schemas.openxmlformats.org/officeDocument/2006/customXml" ds:itemID="{8A38AAD3-51DE-4A90-8D72-C241A4C3DF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FAB656-1ED8-4DCA-9773-996DCBB34A95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5298</TotalTime>
  <Words>8617</Words>
  <Application>Microsoft Office PowerPoint</Application>
  <PresentationFormat>On-screen Show (4:3)</PresentationFormat>
  <Paragraphs>1529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Network</vt:lpstr>
      <vt:lpstr>  Introduction to STL  </vt:lpstr>
      <vt:lpstr>Standard Template Library</vt:lpstr>
      <vt:lpstr>PowerPoint Presentation</vt:lpstr>
      <vt:lpstr>Containers</vt:lpstr>
      <vt:lpstr>Container Adapters</vt:lpstr>
      <vt:lpstr>Iterators</vt:lpstr>
      <vt:lpstr>Iterators (cont.)</vt:lpstr>
      <vt:lpstr>Example</vt:lpstr>
      <vt:lpstr>(I) vector</vt:lpstr>
      <vt:lpstr>Vector Example</vt:lpstr>
      <vt:lpstr>Important methods</vt:lpstr>
      <vt:lpstr>Vector Creation</vt:lpstr>
      <vt:lpstr>Add a new element at the end</vt:lpstr>
      <vt:lpstr>Access vector like an array</vt:lpstr>
      <vt:lpstr>Use iterator to access vector</vt:lpstr>
      <vt:lpstr>Insert elements by insert() http://www.cplusplus.com/reference/stl/vector/insert/</vt:lpstr>
      <vt:lpstr>Delete elements by erase() http://www.cplusplus.com/reference/stl/vector/erase/</vt:lpstr>
      <vt:lpstr>Reverse the elements http://www.cplusplus.com/reference/algorithm/reverse/</vt:lpstr>
      <vt:lpstr>Sort the elements http://www.cplusplus.com/reference/algorithm/sort/</vt:lpstr>
      <vt:lpstr>Sort as you wish</vt:lpstr>
      <vt:lpstr>Size of a vector</vt:lpstr>
      <vt:lpstr>(II) string</vt:lpstr>
      <vt:lpstr>Assign value to string</vt:lpstr>
      <vt:lpstr>Append string to string</vt:lpstr>
      <vt:lpstr>Insert characters by insert()</vt:lpstr>
      <vt:lpstr>Delete characters by erase()</vt:lpstr>
      <vt:lpstr>Replace characters by replace()</vt:lpstr>
      <vt:lpstr>Search in a string by find()</vt:lpstr>
      <vt:lpstr>String comparison by compare()</vt:lpstr>
      <vt:lpstr>Transform a string</vt:lpstr>
      <vt:lpstr>Compare and search strings in a case-insensitive way</vt:lpstr>
      <vt:lpstr>(Cont.)</vt:lpstr>
      <vt:lpstr>Handle more strings</vt:lpstr>
      <vt:lpstr>Example 1 http://acm.zjut.edu.cn #1044</vt:lpstr>
      <vt:lpstr>Solution</vt:lpstr>
      <vt:lpstr>Example 2 http://acm.zjut.edu.cn #1208</vt:lpstr>
      <vt:lpstr>Solution</vt:lpstr>
      <vt:lpstr>(III) deque</vt:lpstr>
      <vt:lpstr>PowerPoint Presentation</vt:lpstr>
      <vt:lpstr>(IV) list</vt:lpstr>
      <vt:lpstr>List Example 1</vt:lpstr>
      <vt:lpstr>List Example 2</vt:lpstr>
      <vt:lpstr>List Example 3</vt:lpstr>
      <vt:lpstr>Associative Containers</vt:lpstr>
      <vt:lpstr>Associative Containers</vt:lpstr>
      <vt:lpstr>(V) set</vt:lpstr>
      <vt:lpstr>Insert elements into a set</vt:lpstr>
      <vt:lpstr>Reverse traversal of a set</vt:lpstr>
      <vt:lpstr>Delete an element in a set</vt:lpstr>
      <vt:lpstr>Search in a set by find()</vt:lpstr>
      <vt:lpstr>Define your own order</vt:lpstr>
      <vt:lpstr>Example 1</vt:lpstr>
      <vt:lpstr>Example 2</vt:lpstr>
      <vt:lpstr>(VI) Multiset  http://www.cplusplus.com/reference/stl/multiset/</vt:lpstr>
      <vt:lpstr>Delete element by erase()</vt:lpstr>
      <vt:lpstr>Search element by find()</vt:lpstr>
      <vt:lpstr>Example: http://acm.zjut.edu.cn #1204</vt:lpstr>
      <vt:lpstr>Solution</vt:lpstr>
      <vt:lpstr>(VII) map</vt:lpstr>
      <vt:lpstr>Map creation and traversal</vt:lpstr>
      <vt:lpstr>Another Example of Map</vt:lpstr>
      <vt:lpstr>Delete element from map</vt:lpstr>
      <vt:lpstr>Find an element by find()</vt:lpstr>
      <vt:lpstr>Example http://acm.zju.edu.cn #2104</vt:lpstr>
      <vt:lpstr>Solution</vt:lpstr>
      <vt:lpstr>(VIII) multimap</vt:lpstr>
      <vt:lpstr>Example of Multimap</vt:lpstr>
    </vt:vector>
  </TitlesOfParts>
  <Company>HKBU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Interest Group</dc:title>
  <dc:creator>Xiaowen Chu</dc:creator>
  <cp:lastModifiedBy>saraths</cp:lastModifiedBy>
  <cp:revision>1236</cp:revision>
  <dcterms:created xsi:type="dcterms:W3CDTF">2006-09-23T01:55:44Z</dcterms:created>
  <dcterms:modified xsi:type="dcterms:W3CDTF">2020-11-19T17:43:57Z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0x010100D6A06BFE924DEA45A2963CDCA2643CA3</vt:lpwstr>
  </property>
</Properties>
</file>