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310" r:id="rId6"/>
    <p:sldId id="311" r:id="rId7"/>
    <p:sldId id="312" r:id="rId8"/>
    <p:sldId id="314" r:id="rId9"/>
    <p:sldId id="315" r:id="rId10"/>
    <p:sldId id="316" r:id="rId11"/>
    <p:sldId id="317" r:id="rId12"/>
    <p:sldId id="319" r:id="rId13"/>
    <p:sldId id="339" r:id="rId14"/>
    <p:sldId id="340" r:id="rId15"/>
    <p:sldId id="341" r:id="rId16"/>
    <p:sldId id="342" r:id="rId17"/>
    <p:sldId id="331" r:id="rId18"/>
    <p:sldId id="332" r:id="rId19"/>
    <p:sldId id="333" r:id="rId20"/>
    <p:sldId id="334" r:id="rId21"/>
    <p:sldId id="338" r:id="rId22"/>
    <p:sldId id="335" r:id="rId23"/>
    <p:sldId id="336" r:id="rId24"/>
    <p:sldId id="33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8168A-D3A2-CAB2-A5E6-69F67D12F0DA}" v="1" dt="2020-10-23T04:30:32.348"/>
    <p1510:client id="{F29686D6-FD05-6F77-1DDB-E5EFC3BE00CF}" v="1" dt="2020-10-29T19:39:22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jith Prasanthan-AM.EN.U4CSE19102" userId="S::abijithprasanthan@am.students.amrita.edu::e2443405-ec15-4779-a897-60bfa18b1c01" providerId="AD" clId="Web-{F29686D6-FD05-6F77-1DDB-E5EFC3BE00CF}"/>
    <pc:docChg chg="modSld">
      <pc:chgData name="Abijith Prasanthan-AM.EN.U4CSE19102" userId="S::abijithprasanthan@am.students.amrita.edu::e2443405-ec15-4779-a897-60bfa18b1c01" providerId="AD" clId="Web-{F29686D6-FD05-6F77-1DDB-E5EFC3BE00CF}" dt="2020-10-29T19:39:22.468" v="0" actId="1076"/>
      <pc:docMkLst>
        <pc:docMk/>
      </pc:docMkLst>
      <pc:sldChg chg="modSp">
        <pc:chgData name="Abijith Prasanthan-AM.EN.U4CSE19102" userId="S::abijithprasanthan@am.students.amrita.edu::e2443405-ec15-4779-a897-60bfa18b1c01" providerId="AD" clId="Web-{F29686D6-FD05-6F77-1DDB-E5EFC3BE00CF}" dt="2020-10-29T19:39:22.468" v="0" actId="1076"/>
        <pc:sldMkLst>
          <pc:docMk/>
          <pc:sldMk cId="0" sldId="310"/>
        </pc:sldMkLst>
        <pc:spChg chg="mod">
          <ac:chgData name="Abijith Prasanthan-AM.EN.U4CSE19102" userId="S::abijithprasanthan@am.students.amrita.edu::e2443405-ec15-4779-a897-60bfa18b1c01" providerId="AD" clId="Web-{F29686D6-FD05-6F77-1DDB-E5EFC3BE00CF}" dt="2020-10-29T19:39:22.468" v="0" actId="1076"/>
          <ac:spMkLst>
            <pc:docMk/>
            <pc:sldMk cId="0" sldId="310"/>
            <ac:spMk id="17410" creationId="{37614253-070E-473C-90D0-A9C963571C84}"/>
          </ac:spMkLst>
        </pc:spChg>
      </pc:sldChg>
    </pc:docChg>
  </pc:docChgLst>
  <pc:docChgLst>
    <pc:chgData name="Abijith Prasanthan-AM.EN.U4CSE19102" userId="S::abijithprasanthan@am.students.amrita.edu::e2443405-ec15-4779-a897-60bfa18b1c01" providerId="AD" clId="Web-{D878168A-D3A2-CAB2-A5E6-69F67D12F0DA}"/>
    <pc:docChg chg="modSld">
      <pc:chgData name="Abijith Prasanthan-AM.EN.U4CSE19102" userId="S::abijithprasanthan@am.students.amrita.edu::e2443405-ec15-4779-a897-60bfa18b1c01" providerId="AD" clId="Web-{D878168A-D3A2-CAB2-A5E6-69F67D12F0DA}" dt="2020-10-23T04:30:32.348" v="0" actId="1076"/>
      <pc:docMkLst>
        <pc:docMk/>
      </pc:docMkLst>
      <pc:sldChg chg="modSp">
        <pc:chgData name="Abijith Prasanthan-AM.EN.U4CSE19102" userId="S::abijithprasanthan@am.students.amrita.edu::e2443405-ec15-4779-a897-60bfa18b1c01" providerId="AD" clId="Web-{D878168A-D3A2-CAB2-A5E6-69F67D12F0DA}" dt="2020-10-23T04:30:32.348" v="0" actId="1076"/>
        <pc:sldMkLst>
          <pc:docMk/>
          <pc:sldMk cId="0" sldId="311"/>
        </pc:sldMkLst>
        <pc:picChg chg="mod">
          <ac:chgData name="Abijith Prasanthan-AM.EN.U4CSE19102" userId="S::abijithprasanthan@am.students.amrita.edu::e2443405-ec15-4779-a897-60bfa18b1c01" providerId="AD" clId="Web-{D878168A-D3A2-CAB2-A5E6-69F67D12F0DA}" dt="2020-10-23T04:30:32.348" v="0" actId="1076"/>
          <ac:picMkLst>
            <pc:docMk/>
            <pc:sldMk cId="0" sldId="311"/>
            <ac:picMk id="19461" creationId="{1A932D2C-32B8-41DF-84CC-A48745BC973C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5B2BB-6C83-479D-8887-72324985154F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AEDFD-A713-47E4-AD72-84FE63A13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92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5A1E6CB-0127-4A28-A56C-4DC95213A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3A150-4E2D-4856-953A-1F7218CE7B44}" type="slidenum">
              <a:rPr lang="ar-SA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70590E7-565B-4D2D-AA3D-5A705DC0A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EAE6337-3EE9-4B68-8416-090B416D9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CA9A1BF4-AD96-45A6-A01A-7073473F51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FEEF64-EB47-455A-B09D-1C2B4A9AD856}" type="slidenum">
              <a:rPr lang="ar-SA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57C342F-E5B9-4A57-8B32-CD78B42F62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89E87B1-5BDF-4F11-8650-29F6455C7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92F03D0-1173-4341-B173-9CDFF746E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50817C-DFA8-4990-A642-13D84DA1FD10}" type="slidenum">
              <a:rPr lang="ar-SA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6BAC207-F07F-4B1A-A6A6-2B0F5A26FF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4F8BD1B-1E1C-4D57-9AF2-3245C8B49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AD6122F-AF1E-40EF-A0FA-560E0FB3E7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92BA66C-0C17-4D51-83CA-B3FECC4F27D8}" type="slidenum">
              <a:rPr lang="ar-SA" altLang="en-US"/>
              <a:pPr/>
              <a:t>5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D52FEA0-C2C7-485E-BCAE-B679E6FF81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D13570B-EC24-413D-A28E-36BC5B65B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37C3125-E0B3-4C08-8FA4-A917885DB4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128F9CA-18F9-4AFE-96DF-0DAAEC69DEA3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8D90297-DDB9-4C1A-97C7-84C7691857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DB4CC36-EC10-43A5-94DD-2507AB471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66AA375-9BD4-45A2-AE9E-B3E36A8D4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D8E402-246B-404B-BF61-3904B68BF79F}" type="slidenum">
              <a:rPr lang="ar-SA" altLang="en-US"/>
              <a:pPr/>
              <a:t>7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14812B3-280B-4CE8-A7B4-9E5F9A0491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65EC4B5-3DD0-4434-9507-7DD2067DA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89163DEA-059E-4964-9EFD-8D6F9AD05C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4E3AB12-B08A-4016-9801-16D108876135}" type="slidenum">
              <a:rPr lang="ar-SA" altLang="en-US"/>
              <a:pPr/>
              <a:t>8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F07DAFA-AE28-48C7-AFEC-576B1C518F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F5D051F-E0BE-418A-BF66-837BEBEAB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11A5-4563-4711-A073-3673671C9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9914E-3C54-40D4-BA81-9CF49E6D6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EE205-77F7-453A-B2D2-4535EE44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43AC-42D6-403F-8747-D3B130F2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401E-4DDF-4F37-ADB8-034C91BE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79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4FBC-ACFD-4629-B600-5702665C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30DEB-C74C-413F-8529-E5AF34ECC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4BBB-786E-457F-B9A6-34F4C166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D936-40FA-4EBF-96ED-39643920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223F-D65D-4C7E-8817-6C12058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2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FA016-BCF7-4CD1-9FB5-EB8F1B390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40891-09B1-40F1-9618-1637A04A2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4DE56-147F-4218-9292-F22CFE11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6E7D-57D7-42FA-80CF-BCCAA66A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49D9F-E7AC-45F0-A20D-E86A1B14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81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9223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41439"/>
            <a:ext cx="5384800" cy="478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384800" cy="2316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10001"/>
            <a:ext cx="5384800" cy="231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31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9223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41439"/>
            <a:ext cx="5384800" cy="478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384800" cy="478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CFD6-E06A-413A-B5DE-BB8D84E2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1CEC-8538-4FEA-8AD6-679A3E3E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8674-6A2C-4DB7-8952-886D7227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DAF5-77B4-4742-9F27-B880C70B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8113-D019-455C-B43D-7AD0CC93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26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E4E6-8EB8-475A-B73E-96E3B713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AAABC-1DCE-4D3C-9B85-44EDAADE0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24B94-395F-40EE-B99B-6DD9651F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09AD2-DEF9-4A8E-B020-9BD71253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96D47-969C-4842-AE7D-1538064F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85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CF3D-9EF5-43A5-B466-3304B041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4A4D-B43B-4ACA-90DA-10713C270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F2604-00B4-4669-B15A-7E564F5CF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3021E-014E-431F-A12E-F4D77F68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511B9-B569-4C52-91F5-4DCA3C54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A4D46-96CA-4710-B2F1-818DA889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80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913E-EB14-4D47-81E6-6FE272DD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8270E-F9E7-4014-A511-C3575BB6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A14E-60C9-4B39-9768-BD8C10286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7AB92-8EBD-4F17-8FC7-06FF6D88F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AFECE-697B-406F-A006-155BAC088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0EB3F-0FC9-4A3D-830E-A3C50EE0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73B27-FAE6-4701-B4AC-D99D264A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DE571-947A-4968-9FB5-8C9A05C1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0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449F-4AC5-4339-AE2B-2CA7A824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4509C-4675-4AAF-88E4-8FCC7028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60193-B56D-4732-9CF7-64EB5514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CDFB9-A83D-4EB4-9B68-F1A4742D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80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4E0CB-9425-4800-961C-BA9BB516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155A0-245D-4797-AC29-75706FB7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19E5E-0898-4E51-BA3A-98DDF037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20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197C-2488-4F05-A0C0-938BD797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1AB1-E01C-4532-97CC-EA594E99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A80CB-5F7B-4B86-8D00-DC0CADD5A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1C098-1FA2-4E6A-83B2-AE0BE75F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95DCE-6F01-41E1-AD13-B5E55B45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A7AE3-DAE8-487C-B86F-0B2565FB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6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DC4D-88B1-45A5-BBB6-A23BB81D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7EEA0-9026-4E13-A869-24C718601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09883-6D4D-40F4-A981-8D450D37D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1B4A3-396D-442C-9ED4-E9A89302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63D46-FB07-485E-875D-8BBC8F7C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059B8-0311-4BEA-82A0-AA6159CA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80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AB0CD-A17C-4CA7-97A4-A11F260E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4B2D7-67AF-4730-A583-19C7AFBB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2DF6-96C4-4058-A9F9-58669D097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05595-8CA9-4F2D-83CC-33C88CBF7F4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1F68-4BC6-4A22-AFC8-4C12CCEAA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F18E-0F05-4249-9BCC-F56AA3EB1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28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653A21-6D3A-4243-9552-153F4E4C3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 sz="5600">
                <a:solidFill>
                  <a:srgbClr val="FFFFFF"/>
                </a:solidFill>
              </a:rPr>
              <a:t>Analysis of recursive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F3973-4FBA-4516-B55B-1A79BEF0C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272381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B20605-129F-43F8-A08A-2C590762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43" y="155475"/>
            <a:ext cx="6792686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000000"/>
                </a:solidFill>
              </a:rPr>
              <a:t>Example 1 Recursion tree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DFD6-E016-47B4-BFA7-A33973C0D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765001"/>
            <a:ext cx="4765949" cy="4668456"/>
          </a:xfrm>
        </p:spPr>
        <p:txBody>
          <a:bodyPr anchor="t">
            <a:normAutofit/>
          </a:bodyPr>
          <a:lstStyle/>
          <a:p>
            <a:pPr fontAlgn="base"/>
            <a:r>
              <a:rPr lang="en-IN" sz="2000" b="0" i="0">
                <a:solidFill>
                  <a:srgbClr val="000000"/>
                </a:solidFill>
                <a:effectLst/>
                <a:latin typeface="Arimo"/>
              </a:rPr>
              <a:t>Solve the following recurrence relation using recursion tree method-</a:t>
            </a:r>
          </a:p>
          <a:p>
            <a:pPr marL="0" indent="0" fontAlgn="base">
              <a:buNone/>
            </a:pPr>
            <a:r>
              <a:rPr lang="en-IN" sz="2000" b="0" i="0">
                <a:solidFill>
                  <a:srgbClr val="000000"/>
                </a:solidFill>
                <a:effectLst/>
                <a:latin typeface="Arimo"/>
              </a:rPr>
              <a:t>	T(n) = 2T(n/2) + n</a:t>
            </a:r>
          </a:p>
          <a:p>
            <a:pPr fontAlgn="base"/>
            <a:r>
              <a:rPr lang="en-IN" sz="2000" b="1" i="0" u="sng">
                <a:solidFill>
                  <a:srgbClr val="000000"/>
                </a:solidFill>
                <a:effectLst/>
                <a:latin typeface="Roboto Condensed"/>
              </a:rPr>
              <a:t>Step-01:</a:t>
            </a:r>
            <a:endParaRPr lang="en-IN" sz="2000" b="1" i="0">
              <a:solidFill>
                <a:srgbClr val="000000"/>
              </a:solidFill>
              <a:effectLst/>
              <a:latin typeface="Roboto Condensed"/>
            </a:endParaRPr>
          </a:p>
          <a:p>
            <a:pPr marL="0" indent="0" fontAlgn="base">
              <a:buNone/>
            </a:pPr>
            <a:r>
              <a:rPr lang="en-IN" sz="2000" b="0" i="0">
                <a:solidFill>
                  <a:srgbClr val="000000"/>
                </a:solidFill>
                <a:effectLst/>
                <a:latin typeface="Arimo"/>
              </a:rPr>
              <a:t>Draw a recursion tree based on the given recurrence relation.</a:t>
            </a:r>
          </a:p>
          <a:p>
            <a:pPr fontAlgn="base"/>
            <a:r>
              <a:rPr lang="en-IN" sz="2000" b="0" i="0">
                <a:solidFill>
                  <a:srgbClr val="000000"/>
                </a:solidFill>
                <a:effectLst/>
                <a:latin typeface="Arimo"/>
              </a:rPr>
              <a:t>The given recurrence relation shows-</a:t>
            </a:r>
          </a:p>
          <a:p>
            <a:pPr lvl="1" fontAlgn="base"/>
            <a:r>
              <a:rPr lang="en-IN" sz="2000" b="0" i="0">
                <a:solidFill>
                  <a:srgbClr val="000000"/>
                </a:solidFill>
                <a:effectLst/>
                <a:latin typeface="Arimo"/>
              </a:rPr>
              <a:t>A problem of size n will get divided into 2 sub-problems of size n/2.</a:t>
            </a:r>
          </a:p>
          <a:p>
            <a:pPr lvl="1" fontAlgn="base"/>
            <a:r>
              <a:rPr lang="en-IN" sz="2000" b="0" i="0">
                <a:solidFill>
                  <a:srgbClr val="000000"/>
                </a:solidFill>
                <a:effectLst/>
                <a:latin typeface="Arimo"/>
              </a:rPr>
              <a:t>Then, each sub-problem of size n/2 will get divided into 2 sub-problems of size n/4 and so on.</a:t>
            </a:r>
          </a:p>
          <a:p>
            <a:pPr lvl="1" fontAlgn="base"/>
            <a:r>
              <a:rPr lang="en-IN" sz="2000" b="0" i="0">
                <a:solidFill>
                  <a:srgbClr val="000000"/>
                </a:solidFill>
                <a:effectLst/>
                <a:latin typeface="Arimo"/>
              </a:rPr>
              <a:t>At the bottom most layer, the size of sub-problems will reduce to 1.</a:t>
            </a:r>
          </a:p>
          <a:p>
            <a:pPr fontAlgn="base"/>
            <a:endParaRPr lang="en-IN" sz="2000">
              <a:solidFill>
                <a:srgbClr val="000000"/>
              </a:solidFill>
            </a:endParaRP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079F2DF-51ED-40CD-84D0-A042D455F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3260" y="1765001"/>
            <a:ext cx="4658433" cy="401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1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9FDCD-907C-41E2-A8BF-F66988D2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081" y="304229"/>
            <a:ext cx="6425277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000000"/>
                </a:solidFill>
              </a:rPr>
              <a:t>Example 1 Recursion tree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8C60-C1CD-4E25-A0D2-C175A24D0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30" y="2041071"/>
            <a:ext cx="6115090" cy="3734088"/>
          </a:xfrm>
        </p:spPr>
        <p:txBody>
          <a:bodyPr anchor="t">
            <a:normAutofit/>
          </a:bodyPr>
          <a:lstStyle/>
          <a:p>
            <a:pPr marL="0" indent="0" fontAlgn="base">
              <a:buNone/>
            </a:pPr>
            <a:r>
              <a:rPr lang="en-IN" sz="2400" b="0" i="0">
                <a:solidFill>
                  <a:srgbClr val="000000"/>
                </a:solidFill>
                <a:effectLst/>
                <a:latin typeface="Arimo"/>
              </a:rPr>
              <a:t>The given recurrence relation shows-</a:t>
            </a:r>
          </a:p>
          <a:p>
            <a:pPr lvl="1" fontAlgn="base"/>
            <a:r>
              <a:rPr lang="en-IN" b="0" i="0">
                <a:solidFill>
                  <a:srgbClr val="000000"/>
                </a:solidFill>
                <a:effectLst/>
                <a:latin typeface="Arimo"/>
              </a:rPr>
              <a:t>The cost of dividing a problem of size n into its 2 sub-problems and then combining its solution is n.</a:t>
            </a:r>
          </a:p>
          <a:p>
            <a:pPr lvl="1" fontAlgn="base"/>
            <a:r>
              <a:rPr lang="en-IN" b="0" i="0">
                <a:solidFill>
                  <a:srgbClr val="000000"/>
                </a:solidFill>
                <a:effectLst/>
                <a:latin typeface="Arimo"/>
              </a:rPr>
              <a:t>The cost of dividing a problem of size n/2 into its 2 sub-problems and then combining its solution is n/2 and so on.</a:t>
            </a:r>
          </a:p>
          <a:p>
            <a:pPr fontAlgn="base"/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D7EAAE3-4F74-4F92-AC4C-109218C5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8059" y="1758280"/>
            <a:ext cx="4142232" cy="396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9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D960-E22F-4823-8646-DFA608E1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>
                <a:solidFill>
                  <a:srgbClr val="000000"/>
                </a:solidFill>
              </a:rPr>
              <a:t>Example 1 Recursion tree method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5170-BD03-4C61-979C-0C5AF24F08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IN" sz="2400" b="1" i="0" u="sng">
                <a:solidFill>
                  <a:srgbClr val="303030"/>
                </a:solidFill>
                <a:effectLst/>
                <a:latin typeface="Roboto Condensed"/>
              </a:rPr>
              <a:t>Step-02:</a:t>
            </a:r>
            <a:endParaRPr lang="en-IN" sz="2400" b="1" i="0">
              <a:solidFill>
                <a:srgbClr val="303030"/>
              </a:solidFill>
              <a:effectLst/>
              <a:latin typeface="Roboto Condensed"/>
            </a:endParaRPr>
          </a:p>
          <a:p>
            <a:pPr marL="0" indent="0" algn="l" fontAlgn="base">
              <a:buNone/>
            </a:pPr>
            <a:r>
              <a:rPr lang="en-IN" sz="2400" b="0" i="0">
                <a:solidFill>
                  <a:srgbClr val="303030"/>
                </a:solidFill>
                <a:effectLst/>
                <a:latin typeface="Arimo"/>
              </a:rPr>
              <a:t>Determine cost of each level-</a:t>
            </a:r>
          </a:p>
          <a:p>
            <a:pPr lvl="1" fontAlgn="base"/>
            <a:r>
              <a:rPr lang="en-IN" sz="2000" b="0" i="0">
                <a:solidFill>
                  <a:srgbClr val="303030"/>
                </a:solidFill>
                <a:effectLst/>
                <a:latin typeface="Arimo"/>
              </a:rPr>
              <a:t>Cost of level-0 = n</a:t>
            </a:r>
          </a:p>
          <a:p>
            <a:pPr lvl="1" fontAlgn="base"/>
            <a:r>
              <a:rPr lang="en-IN" sz="2000" b="0" i="0">
                <a:solidFill>
                  <a:srgbClr val="303030"/>
                </a:solidFill>
                <a:effectLst/>
                <a:latin typeface="Arimo"/>
              </a:rPr>
              <a:t>Cost of level-1 = n/2 + n/2 = n</a:t>
            </a:r>
          </a:p>
          <a:p>
            <a:pPr lvl="1" fontAlgn="base"/>
            <a:r>
              <a:rPr lang="en-IN" sz="2000" b="0" i="0">
                <a:solidFill>
                  <a:srgbClr val="303030"/>
                </a:solidFill>
                <a:effectLst/>
                <a:latin typeface="Arimo"/>
              </a:rPr>
              <a:t>Cost of level-2 = n/4 + n/4 + n/4 + n/4 = n and so on.</a:t>
            </a:r>
          </a:p>
          <a:p>
            <a:pPr algn="l" fontAlgn="base"/>
            <a:r>
              <a:rPr lang="en-IN" sz="2400" b="1" i="0" u="sng">
                <a:solidFill>
                  <a:srgbClr val="303030"/>
                </a:solidFill>
                <a:effectLst/>
                <a:latin typeface="Roboto Condensed"/>
              </a:rPr>
              <a:t>Step-03:</a:t>
            </a:r>
            <a:endParaRPr lang="en-IN" sz="2400" b="1" i="0">
              <a:solidFill>
                <a:srgbClr val="303030"/>
              </a:solidFill>
              <a:effectLst/>
              <a:latin typeface="Roboto Condensed"/>
            </a:endParaRPr>
          </a:p>
          <a:p>
            <a:pPr algn="l" fontAlgn="base"/>
            <a:r>
              <a:rPr lang="en-IN" sz="2400" b="0" i="0">
                <a:solidFill>
                  <a:srgbClr val="303030"/>
                </a:solidFill>
                <a:effectLst/>
                <a:latin typeface="Arimo"/>
              </a:rPr>
              <a:t>Determine total number of levels in the recursion tree-</a:t>
            </a:r>
          </a:p>
          <a:p>
            <a:pPr lvl="1" fontAlgn="base"/>
            <a:r>
              <a:rPr lang="en-IN" sz="2000" b="0" i="0">
                <a:solidFill>
                  <a:srgbClr val="303030"/>
                </a:solidFill>
                <a:effectLst/>
                <a:latin typeface="Arimo"/>
              </a:rPr>
              <a:t>Size of sub-problem at level-0 = n/2</a:t>
            </a:r>
            <a:r>
              <a:rPr lang="en-IN" sz="2000" b="0" i="0" baseline="30000">
                <a:solidFill>
                  <a:srgbClr val="303030"/>
                </a:solidFill>
                <a:effectLst/>
                <a:latin typeface="Arimo"/>
              </a:rPr>
              <a:t>0</a:t>
            </a:r>
            <a:endParaRPr lang="en-IN" sz="2000" b="0" i="0">
              <a:solidFill>
                <a:srgbClr val="303030"/>
              </a:solidFill>
              <a:effectLst/>
              <a:latin typeface="Arimo"/>
            </a:endParaRPr>
          </a:p>
          <a:p>
            <a:pPr lvl="1" fontAlgn="base"/>
            <a:r>
              <a:rPr lang="en-IN" sz="2000" b="0" i="0">
                <a:solidFill>
                  <a:srgbClr val="303030"/>
                </a:solidFill>
                <a:effectLst/>
                <a:latin typeface="Arimo"/>
              </a:rPr>
              <a:t>Size of sub-problem at level-1 = n/2</a:t>
            </a:r>
            <a:r>
              <a:rPr lang="en-IN" sz="2000" b="0" i="0" baseline="30000">
                <a:solidFill>
                  <a:srgbClr val="303030"/>
                </a:solidFill>
                <a:effectLst/>
                <a:latin typeface="Arimo"/>
              </a:rPr>
              <a:t>1</a:t>
            </a:r>
            <a:endParaRPr lang="en-IN" sz="2000" b="0" i="0">
              <a:solidFill>
                <a:srgbClr val="303030"/>
              </a:solidFill>
              <a:effectLst/>
              <a:latin typeface="Arimo"/>
            </a:endParaRPr>
          </a:p>
          <a:p>
            <a:pPr lvl="1" fontAlgn="base"/>
            <a:r>
              <a:rPr lang="en-IN" sz="2000" b="0" i="0">
                <a:solidFill>
                  <a:srgbClr val="303030"/>
                </a:solidFill>
                <a:effectLst/>
                <a:latin typeface="Arimo"/>
              </a:rPr>
              <a:t>Size of sub-problem at level-2 = n/2</a:t>
            </a:r>
            <a:r>
              <a:rPr lang="en-IN" sz="2000" b="0" i="0" baseline="30000">
                <a:solidFill>
                  <a:srgbClr val="303030"/>
                </a:solidFill>
                <a:effectLst/>
                <a:latin typeface="Arimo"/>
              </a:rPr>
              <a:t>2</a:t>
            </a:r>
            <a:endParaRPr lang="en-IN" sz="2000" b="0" i="0">
              <a:solidFill>
                <a:srgbClr val="303030"/>
              </a:solidFill>
              <a:effectLst/>
              <a:latin typeface="Arimo"/>
            </a:endParaRPr>
          </a:p>
          <a:p>
            <a:endParaRPr lang="en-IN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FC43A-E14D-40D5-B840-16E60638F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 algn="l" fontAlgn="base"/>
            <a:r>
              <a:rPr lang="en-IN" sz="2400" b="0" i="0">
                <a:solidFill>
                  <a:srgbClr val="303030"/>
                </a:solidFill>
                <a:effectLst/>
                <a:latin typeface="Arimo"/>
              </a:rPr>
              <a:t> Continuing in similar manner, we have-</a:t>
            </a:r>
          </a:p>
          <a:p>
            <a:pPr lvl="1" fontAlgn="base"/>
            <a:r>
              <a:rPr lang="en-IN" sz="2000" b="0" i="0">
                <a:solidFill>
                  <a:srgbClr val="303030"/>
                </a:solidFill>
                <a:effectLst/>
                <a:latin typeface="Arimo"/>
              </a:rPr>
              <a:t>Size of sub-problem at level-</a:t>
            </a:r>
            <a:r>
              <a:rPr lang="en-IN" sz="2000" b="0" i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IN" sz="2000" b="0" i="0">
                <a:solidFill>
                  <a:srgbClr val="303030"/>
                </a:solidFill>
                <a:effectLst/>
                <a:latin typeface="Arimo"/>
              </a:rPr>
              <a:t> = n/2</a:t>
            </a:r>
            <a:r>
              <a:rPr lang="en-IN" sz="2000" b="0" i="0" baseline="30000">
                <a:solidFill>
                  <a:srgbClr val="303030"/>
                </a:solidFill>
                <a:effectLst/>
                <a:latin typeface="Arimo"/>
              </a:rPr>
              <a:t>i</a:t>
            </a:r>
            <a:endParaRPr lang="en-IN" sz="2000" b="0" i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IN" sz="2400" b="0" i="0">
                <a:solidFill>
                  <a:srgbClr val="303030"/>
                </a:solidFill>
                <a:effectLst/>
                <a:latin typeface="Arimo"/>
              </a:rPr>
              <a:t>Suppose at level-x (last level), size of sub-problem becomes 1. Then-</a:t>
            </a:r>
          </a:p>
          <a:p>
            <a:pPr lvl="1" fontAlgn="base"/>
            <a:r>
              <a:rPr lang="en-IN" sz="2000" b="0" i="0">
                <a:solidFill>
                  <a:srgbClr val="303030"/>
                </a:solidFill>
                <a:effectLst/>
                <a:latin typeface="Arimo"/>
              </a:rPr>
              <a:t>n / 2</a:t>
            </a:r>
            <a:r>
              <a:rPr lang="en-IN" sz="2000" b="0" i="0" baseline="3000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IN" sz="2000" b="0" i="0">
                <a:solidFill>
                  <a:srgbClr val="303030"/>
                </a:solidFill>
                <a:effectLst/>
                <a:latin typeface="Arimo"/>
              </a:rPr>
              <a:t> = 1</a:t>
            </a:r>
          </a:p>
          <a:p>
            <a:pPr lvl="1" fontAlgn="base"/>
            <a:r>
              <a:rPr lang="en-IN" b="0" i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IN" b="0" i="0" baseline="3000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IN" b="0" i="0">
                <a:solidFill>
                  <a:srgbClr val="303030"/>
                </a:solidFill>
                <a:effectLst/>
                <a:latin typeface="Arimo"/>
              </a:rPr>
              <a:t> = n</a:t>
            </a:r>
          </a:p>
          <a:p>
            <a:pPr algn="l" fontAlgn="base"/>
            <a:r>
              <a:rPr lang="en-IN" sz="2400" b="0" i="0">
                <a:solidFill>
                  <a:srgbClr val="303030"/>
                </a:solidFill>
                <a:effectLst/>
                <a:latin typeface="Arimo"/>
              </a:rPr>
              <a:t>Taking log on both sides, we get-xlog2 = </a:t>
            </a:r>
            <a:r>
              <a:rPr lang="en-IN" sz="2400" b="0" i="0" err="1">
                <a:solidFill>
                  <a:srgbClr val="303030"/>
                </a:solidFill>
                <a:effectLst/>
                <a:latin typeface="Arimo"/>
              </a:rPr>
              <a:t>logn</a:t>
            </a:r>
            <a:endParaRPr lang="en-IN" sz="2400" b="0" i="0">
              <a:solidFill>
                <a:srgbClr val="303030"/>
              </a:solidFill>
              <a:effectLst/>
              <a:latin typeface="Arimo"/>
            </a:endParaRPr>
          </a:p>
          <a:p>
            <a:pPr algn="ctr" fontAlgn="base"/>
            <a:r>
              <a:rPr lang="en-IN" sz="2400" b="0" i="0">
                <a:solidFill>
                  <a:srgbClr val="303030"/>
                </a:solidFill>
                <a:effectLst/>
                <a:latin typeface="Arimo"/>
              </a:rPr>
              <a:t>x = log</a:t>
            </a:r>
            <a:r>
              <a:rPr lang="en-IN" sz="2400" b="0" i="0" baseline="-2500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IN" sz="2400" b="0" i="0">
                <a:solidFill>
                  <a:srgbClr val="303030"/>
                </a:solidFill>
                <a:effectLst/>
                <a:latin typeface="Arimo"/>
              </a:rPr>
              <a:t>n</a:t>
            </a:r>
          </a:p>
          <a:p>
            <a:pPr marL="0" indent="0" algn="l" fontAlgn="base">
              <a:buNone/>
            </a:pPr>
            <a:r>
              <a:rPr lang="en-IN" sz="2400" b="0" i="0">
                <a:solidFill>
                  <a:srgbClr val="303030"/>
                </a:solidFill>
                <a:effectLst/>
                <a:latin typeface="Arimo"/>
              </a:rPr>
              <a:t> ∴ Total number of levels in the recursion tree = log</a:t>
            </a:r>
            <a:r>
              <a:rPr lang="en-IN" sz="2400" b="0" i="0" baseline="-2500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IN" sz="2400" b="0" i="0">
                <a:solidFill>
                  <a:srgbClr val="303030"/>
                </a:solidFill>
                <a:effectLst/>
                <a:latin typeface="Arimo"/>
              </a:rPr>
              <a:t>n + 1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57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C412-F960-4F9F-94F7-0A7A280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>
                <a:solidFill>
                  <a:srgbClr val="000000"/>
                </a:solidFill>
              </a:rPr>
              <a:t>Example 1 Recursion tree method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9EC8-8989-419D-8183-2A61E9748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Autofit/>
          </a:bodyPr>
          <a:lstStyle/>
          <a:p>
            <a:r>
              <a:rPr lang="en-IN" sz="2400"/>
              <a:t>Step-04:</a:t>
            </a:r>
          </a:p>
          <a:p>
            <a:pPr marL="0" indent="0">
              <a:buNone/>
            </a:pPr>
            <a:r>
              <a:rPr lang="en-IN" sz="2400"/>
              <a:t>Determine number of nodes in the last level-</a:t>
            </a:r>
          </a:p>
          <a:p>
            <a:pPr lvl="1"/>
            <a:r>
              <a:rPr lang="en-IN" sz="2000"/>
              <a:t>Level-0 has 2^0 nodes i.e. 1 node</a:t>
            </a:r>
          </a:p>
          <a:p>
            <a:pPr lvl="1"/>
            <a:r>
              <a:rPr lang="en-IN" sz="2000"/>
              <a:t>Level-1 has 2^1 nodes i.e. 2 nodes</a:t>
            </a:r>
          </a:p>
          <a:p>
            <a:pPr lvl="1"/>
            <a:r>
              <a:rPr lang="en-IN" sz="2000"/>
              <a:t>Level-2 has 2^2 nodes i.e. 4 nodes</a:t>
            </a:r>
          </a:p>
          <a:p>
            <a:r>
              <a:rPr lang="en-IN" sz="2400"/>
              <a:t> Continuing in similar manner, we have-</a:t>
            </a:r>
          </a:p>
          <a:p>
            <a:pPr lvl="1"/>
            <a:r>
              <a:rPr lang="en-IN" sz="2000"/>
              <a:t>Level-log2n has 2^log</a:t>
            </a:r>
            <a:r>
              <a:rPr lang="en-IN" sz="1200"/>
              <a:t>2</a:t>
            </a:r>
            <a:r>
              <a:rPr lang="en-IN" sz="2000"/>
              <a:t>n nodes i.e. n nodes</a:t>
            </a:r>
          </a:p>
          <a:p>
            <a:endParaRPr lang="en-IN" sz="2400"/>
          </a:p>
          <a:p>
            <a:endParaRPr lang="en-IN" sz="2400"/>
          </a:p>
          <a:p>
            <a:endParaRPr lang="en-IN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9A9F4-AD28-4C2F-80D3-3D3E44323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607424" cy="4351338"/>
          </a:xfrm>
        </p:spPr>
        <p:txBody>
          <a:bodyPr>
            <a:noAutofit/>
          </a:bodyPr>
          <a:lstStyle/>
          <a:p>
            <a:r>
              <a:rPr lang="en-IN" sz="2400"/>
              <a:t>Step-05:</a:t>
            </a:r>
          </a:p>
          <a:p>
            <a:pPr marL="0" indent="0">
              <a:buNone/>
            </a:pPr>
            <a:r>
              <a:rPr lang="en-IN" sz="2400"/>
              <a:t>Determine cost of last level-</a:t>
            </a:r>
          </a:p>
          <a:p>
            <a:pPr lvl="1"/>
            <a:r>
              <a:rPr lang="en-IN" sz="2000"/>
              <a:t>Cost of last level = n x T(1) = θ(n)</a:t>
            </a:r>
          </a:p>
          <a:p>
            <a:r>
              <a:rPr lang="en-IN" sz="2400"/>
              <a:t>Step-06:</a:t>
            </a:r>
          </a:p>
          <a:p>
            <a:pPr lvl="1"/>
            <a:r>
              <a:rPr lang="en-IN" sz="2000"/>
              <a:t>Add costs of all the levels of the recursion tree and simplify the expression so obtained in terms of asymptotic notation-</a:t>
            </a:r>
          </a:p>
          <a:p>
            <a:pPr lvl="1"/>
            <a:endParaRPr lang="en-IN" sz="2000"/>
          </a:p>
          <a:p>
            <a:endParaRPr lang="en-IN" sz="2400"/>
          </a:p>
          <a:p>
            <a:pPr marL="0" indent="0">
              <a:buNone/>
            </a:pPr>
            <a:r>
              <a:rPr lang="en-IN" sz="2400"/>
              <a:t>	= n x log2n + θ (n)</a:t>
            </a:r>
          </a:p>
          <a:p>
            <a:pPr marL="0" indent="0">
              <a:buNone/>
            </a:pPr>
            <a:r>
              <a:rPr lang="en-IN" sz="2400"/>
              <a:t>	= nlog2n + θ (n)</a:t>
            </a:r>
          </a:p>
          <a:p>
            <a:pPr marL="0" indent="0">
              <a:buNone/>
            </a:pPr>
            <a:r>
              <a:rPr lang="en-IN" sz="2400"/>
              <a:t>	= θ (nlog2n)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7E347A9-367F-4C63-83BD-963A8B6D6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628" y="4380941"/>
            <a:ext cx="29622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89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5">
            <a:extLst>
              <a:ext uri="{FF2B5EF4-FFF2-40B4-BE49-F238E27FC236}">
                <a16:creationId xmlns:a16="http://schemas.microsoft.com/office/drawing/2014/main" id="{CE680C55-4301-4CD4-B389-1992C792C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pic>
        <p:nvPicPr>
          <p:cNvPr id="93188" name="Picture 4">
            <a:extLst>
              <a:ext uri="{FF2B5EF4-FFF2-40B4-BE49-F238E27FC236}">
                <a16:creationId xmlns:a16="http://schemas.microsoft.com/office/drawing/2014/main" id="{BAF42A5A-5282-4003-B1F2-2BCB84A522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t="1857" r="89507" b="92186"/>
          <a:stretch>
            <a:fillRect/>
          </a:stretch>
        </p:blipFill>
        <p:spPr>
          <a:xfrm>
            <a:off x="5668964" y="2805114"/>
            <a:ext cx="769937" cy="585787"/>
          </a:xfr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93194" name="Group 10">
            <a:extLst>
              <a:ext uri="{FF2B5EF4-FFF2-40B4-BE49-F238E27FC236}">
                <a16:creationId xmlns:a16="http://schemas.microsoft.com/office/drawing/2014/main" id="{7C3BDEFB-27FF-493C-96B5-60C9E4A553F6}"/>
              </a:ext>
            </a:extLst>
          </p:cNvPr>
          <p:cNvGrpSpPr>
            <a:grpSpLocks/>
          </p:cNvGrpSpPr>
          <p:nvPr/>
        </p:nvGrpSpPr>
        <p:grpSpPr bwMode="auto">
          <a:xfrm>
            <a:off x="4435475" y="2000251"/>
            <a:ext cx="4287838" cy="492125"/>
            <a:chOff x="1944" y="1260"/>
            <a:chExt cx="2701" cy="310"/>
          </a:xfrm>
        </p:grpSpPr>
        <p:sp>
          <p:nvSpPr>
            <p:cNvPr id="93192" name="Text Box 8">
              <a:extLst>
                <a:ext uri="{FF2B5EF4-FFF2-40B4-BE49-F238E27FC236}">
                  <a16:creationId xmlns:a16="http://schemas.microsoft.com/office/drawing/2014/main" id="{2D38BCFD-4FD7-4D18-8057-8B13B08CE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262"/>
              <a:ext cx="106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=</a:t>
              </a:r>
            </a:p>
          </p:txBody>
        </p:sp>
        <p:sp>
          <p:nvSpPr>
            <p:cNvPr id="93193" name="Text Box 9">
              <a:extLst>
                <a:ext uri="{FF2B5EF4-FFF2-40B4-BE49-F238E27FC236}">
                  <a16:creationId xmlns:a16="http://schemas.microsoft.com/office/drawing/2014/main" id="{24F0A52C-F492-4E9A-9DC4-F65BDEB78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260"/>
              <a:ext cx="209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>
                  <a:latin typeface="Times New Roman" panose="02020603050405020304" pitchFamily="18" charset="0"/>
                </a:rPr>
                <a:t>3</a:t>
              </a: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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/4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</a:t>
              </a:r>
              <a:r>
                <a:rPr lang="en-US" altLang="en-US" sz="2600">
                  <a:latin typeface="Times New Roman" panose="02020603050405020304" pitchFamily="18" charset="0"/>
                </a:rPr>
                <a:t>) +</a:t>
              </a:r>
              <a:r>
                <a:rPr lang="en-US" altLang="en-US"/>
                <a:t>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E2A2E8C-C119-40A9-BB62-BC9E7168E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 Recursion-Tree Method</a:t>
            </a:r>
          </a:p>
        </p:txBody>
      </p:sp>
      <p:pic>
        <p:nvPicPr>
          <p:cNvPr id="114691" name="Picture 3">
            <a:extLst>
              <a:ext uri="{FF2B5EF4-FFF2-40B4-BE49-F238E27FC236}">
                <a16:creationId xmlns:a16="http://schemas.microsoft.com/office/drawing/2014/main" id="{E02A1A28-9E3C-4AE6-BE44-3C7EDD000C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57" r="64648" b="81871"/>
          <a:stretch>
            <a:fillRect/>
          </a:stretch>
        </p:blipFill>
        <p:spPr>
          <a:xfrm>
            <a:off x="5129213" y="2805113"/>
            <a:ext cx="2005012" cy="1600200"/>
          </a:xfr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14692" name="Group 4">
            <a:extLst>
              <a:ext uri="{FF2B5EF4-FFF2-40B4-BE49-F238E27FC236}">
                <a16:creationId xmlns:a16="http://schemas.microsoft.com/office/drawing/2014/main" id="{41D109AE-D1A0-4F44-A4D4-F6E543A86F7B}"/>
              </a:ext>
            </a:extLst>
          </p:cNvPr>
          <p:cNvGrpSpPr>
            <a:grpSpLocks/>
          </p:cNvGrpSpPr>
          <p:nvPr/>
        </p:nvGrpSpPr>
        <p:grpSpPr bwMode="auto">
          <a:xfrm>
            <a:off x="4435475" y="2000251"/>
            <a:ext cx="4287838" cy="492125"/>
            <a:chOff x="1944" y="1260"/>
            <a:chExt cx="2701" cy="310"/>
          </a:xfrm>
        </p:grpSpPr>
        <p:sp>
          <p:nvSpPr>
            <p:cNvPr id="114693" name="Text Box 5">
              <a:extLst>
                <a:ext uri="{FF2B5EF4-FFF2-40B4-BE49-F238E27FC236}">
                  <a16:creationId xmlns:a16="http://schemas.microsoft.com/office/drawing/2014/main" id="{3D94DFFB-D626-4AD7-AEBD-C6E5CE56A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262"/>
              <a:ext cx="106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=</a:t>
              </a:r>
            </a:p>
          </p:txBody>
        </p:sp>
        <p:sp>
          <p:nvSpPr>
            <p:cNvPr id="114694" name="Text Box 6">
              <a:extLst>
                <a:ext uri="{FF2B5EF4-FFF2-40B4-BE49-F238E27FC236}">
                  <a16:creationId xmlns:a16="http://schemas.microsoft.com/office/drawing/2014/main" id="{684B94AF-FB45-494D-8926-8B0E683F7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260"/>
              <a:ext cx="209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>
                  <a:latin typeface="Times New Roman" panose="02020603050405020304" pitchFamily="18" charset="0"/>
                </a:rPr>
                <a:t>3</a:t>
              </a: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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/4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</a:t>
              </a:r>
              <a:r>
                <a:rPr lang="en-US" altLang="en-US" sz="2600">
                  <a:latin typeface="Times New Roman" panose="02020603050405020304" pitchFamily="18" charset="0"/>
                </a:rPr>
                <a:t>) +</a:t>
              </a:r>
              <a:r>
                <a:rPr lang="en-US" altLang="en-US"/>
                <a:t>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3DE7A04A-DEF2-4D75-A67C-EE4C10A61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 Recursion-Tree Method</a:t>
            </a:r>
          </a:p>
        </p:txBody>
      </p:sp>
      <p:pic>
        <p:nvPicPr>
          <p:cNvPr id="107523" name="Picture 3">
            <a:extLst>
              <a:ext uri="{FF2B5EF4-FFF2-40B4-BE49-F238E27FC236}">
                <a16:creationId xmlns:a16="http://schemas.microsoft.com/office/drawing/2014/main" id="{C7FD1754-BDC3-427A-88DC-9AC1556553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7" t="1857" r="513" b="69150"/>
          <a:stretch>
            <a:fillRect/>
          </a:stretch>
        </p:blipFill>
        <p:spPr>
          <a:xfrm>
            <a:off x="3257551" y="2817813"/>
            <a:ext cx="5699125" cy="2851150"/>
          </a:xfr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7524" name="Group 4">
            <a:extLst>
              <a:ext uri="{FF2B5EF4-FFF2-40B4-BE49-F238E27FC236}">
                <a16:creationId xmlns:a16="http://schemas.microsoft.com/office/drawing/2014/main" id="{DF2FA2F3-D0B9-4E87-AEC7-4D07F89913AB}"/>
              </a:ext>
            </a:extLst>
          </p:cNvPr>
          <p:cNvGrpSpPr>
            <a:grpSpLocks/>
          </p:cNvGrpSpPr>
          <p:nvPr/>
        </p:nvGrpSpPr>
        <p:grpSpPr bwMode="auto">
          <a:xfrm>
            <a:off x="4435475" y="2000251"/>
            <a:ext cx="4287838" cy="492125"/>
            <a:chOff x="1944" y="1260"/>
            <a:chExt cx="2701" cy="310"/>
          </a:xfrm>
        </p:grpSpPr>
        <p:sp>
          <p:nvSpPr>
            <p:cNvPr id="107525" name="Text Box 5">
              <a:extLst>
                <a:ext uri="{FF2B5EF4-FFF2-40B4-BE49-F238E27FC236}">
                  <a16:creationId xmlns:a16="http://schemas.microsoft.com/office/drawing/2014/main" id="{F8F718FF-3959-4067-B8F0-B6487E883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262"/>
              <a:ext cx="106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=</a:t>
              </a:r>
            </a:p>
          </p:txBody>
        </p:sp>
        <p:sp>
          <p:nvSpPr>
            <p:cNvPr id="107526" name="Text Box 6">
              <a:extLst>
                <a:ext uri="{FF2B5EF4-FFF2-40B4-BE49-F238E27FC236}">
                  <a16:creationId xmlns:a16="http://schemas.microsoft.com/office/drawing/2014/main" id="{C7BD782B-7D53-439D-BB10-78B97C6D1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260"/>
              <a:ext cx="209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>
                  <a:latin typeface="Times New Roman" panose="02020603050405020304" pitchFamily="18" charset="0"/>
                </a:rPr>
                <a:t>3</a:t>
              </a: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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/4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</a:t>
              </a:r>
              <a:r>
                <a:rPr lang="en-US" altLang="en-US" sz="2600">
                  <a:latin typeface="Times New Roman" panose="02020603050405020304" pitchFamily="18" charset="0"/>
                </a:rPr>
                <a:t>) +</a:t>
              </a:r>
              <a:r>
                <a:rPr lang="en-US" altLang="en-US"/>
                <a:t>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FD31A2BD-8492-48B4-BD6C-0382ABAED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 Recursion-Tree Method</a:t>
            </a:r>
          </a:p>
        </p:txBody>
      </p:sp>
      <p:grpSp>
        <p:nvGrpSpPr>
          <p:cNvPr id="101380" name="Group 4">
            <a:extLst>
              <a:ext uri="{FF2B5EF4-FFF2-40B4-BE49-F238E27FC236}">
                <a16:creationId xmlns:a16="http://schemas.microsoft.com/office/drawing/2014/main" id="{6BCC6FBE-BBF5-4F8E-8E7B-C05FB544E47F}"/>
              </a:ext>
            </a:extLst>
          </p:cNvPr>
          <p:cNvGrpSpPr>
            <a:grpSpLocks/>
          </p:cNvGrpSpPr>
          <p:nvPr/>
        </p:nvGrpSpPr>
        <p:grpSpPr bwMode="auto">
          <a:xfrm>
            <a:off x="4435475" y="2000251"/>
            <a:ext cx="4287838" cy="492125"/>
            <a:chOff x="1944" y="1260"/>
            <a:chExt cx="2701" cy="310"/>
          </a:xfrm>
        </p:grpSpPr>
        <p:sp>
          <p:nvSpPr>
            <p:cNvPr id="101381" name="Text Box 5">
              <a:extLst>
                <a:ext uri="{FF2B5EF4-FFF2-40B4-BE49-F238E27FC236}">
                  <a16:creationId xmlns:a16="http://schemas.microsoft.com/office/drawing/2014/main" id="{BB8A22D2-4EC3-488F-8D64-D1B3001E1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262"/>
              <a:ext cx="106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=</a:t>
              </a:r>
            </a:p>
          </p:txBody>
        </p:sp>
        <p:sp>
          <p:nvSpPr>
            <p:cNvPr id="101382" name="Text Box 6">
              <a:extLst>
                <a:ext uri="{FF2B5EF4-FFF2-40B4-BE49-F238E27FC236}">
                  <a16:creationId xmlns:a16="http://schemas.microsoft.com/office/drawing/2014/main" id="{DBBCA22D-1214-43D8-879B-595F93751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260"/>
              <a:ext cx="209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>
                  <a:latin typeface="Times New Roman" panose="02020603050405020304" pitchFamily="18" charset="0"/>
                </a:rPr>
                <a:t>3</a:t>
              </a: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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/4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</a:t>
              </a:r>
              <a:r>
                <a:rPr lang="en-US" altLang="en-US" sz="2600">
                  <a:latin typeface="Times New Roman" panose="02020603050405020304" pitchFamily="18" charset="0"/>
                </a:rPr>
                <a:t>) +</a:t>
              </a:r>
              <a:r>
                <a:rPr lang="en-US" altLang="en-US"/>
                <a:t>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</p:grpSp>
      <p:pic>
        <p:nvPicPr>
          <p:cNvPr id="101379" name="Picture 3">
            <a:extLst>
              <a:ext uri="{FF2B5EF4-FFF2-40B4-BE49-F238E27FC236}">
                <a16:creationId xmlns:a16="http://schemas.microsoft.com/office/drawing/2014/main" id="{7FD849FA-FB27-47D7-823F-24D5786A3C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4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35338" r="1248" b="17169"/>
          <a:stretch>
            <a:fillRect/>
          </a:stretch>
        </p:blipFill>
        <p:spPr>
          <a:xfrm>
            <a:off x="1898651" y="1833564"/>
            <a:ext cx="8393113" cy="4670425"/>
          </a:xfr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74770-16E4-45C7-9635-C258B04093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2CC9CF61-0361-4F6D-8DD9-CBAA1B985B36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194562" name="Picture 2">
            <a:extLst>
              <a:ext uri="{FF2B5EF4-FFF2-40B4-BE49-F238E27FC236}">
                <a16:creationId xmlns:a16="http://schemas.microsoft.com/office/drawing/2014/main" id="{DEFE4B89-A842-4197-B5AC-273B80516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41426"/>
            <a:ext cx="8763000" cy="27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63" name="Rectangle 3">
            <a:extLst>
              <a:ext uri="{FF2B5EF4-FFF2-40B4-BE49-F238E27FC236}">
                <a16:creationId xmlns:a16="http://schemas.microsoft.com/office/drawing/2014/main" id="{1A6C6E2A-4414-4417-A7E3-8B53DC599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 Explanation</a:t>
            </a:r>
          </a:p>
        </p:txBody>
      </p:sp>
      <p:sp>
        <p:nvSpPr>
          <p:cNvPr id="194564" name="Rectangle 4">
            <a:extLst>
              <a:ext uri="{FF2B5EF4-FFF2-40B4-BE49-F238E27FC236}">
                <a16:creationId xmlns:a16="http://schemas.microsoft.com/office/drawing/2014/main" id="{14684132-FC52-47E5-9D46-7CDEEF66033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74838" y="1214438"/>
            <a:ext cx="8335962" cy="614362"/>
          </a:xfrm>
        </p:spPr>
        <p:txBody>
          <a:bodyPr/>
          <a:lstStyle/>
          <a:p>
            <a:pPr marL="533400" indent="-533400">
              <a:buNone/>
            </a:pPr>
            <a:r>
              <a:rPr lang="en-US" altLang="en-US" sz="2400">
                <a:solidFill>
                  <a:srgbClr val="DD0111"/>
                </a:solidFill>
                <a:latin typeface="Monotype Corsiva" panose="03010101010201010101" pitchFamily="66" charset="0"/>
              </a:rPr>
              <a:t>E.g.: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T(n) = 3T(n/4) + cn</a:t>
            </a:r>
            <a:r>
              <a:rPr lang="en-US" altLang="en-US" sz="2400" baseline="30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4565" name="Rectangle 5">
            <a:extLst>
              <a:ext uri="{FF2B5EF4-FFF2-40B4-BE49-F238E27FC236}">
                <a16:creationId xmlns:a16="http://schemas.microsoft.com/office/drawing/2014/main" id="{E43AA769-A45B-419F-9848-4E06C0716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86200"/>
            <a:ext cx="8610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382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76400" indent="-3048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667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Subproblem size at level i is: </a:t>
            </a:r>
            <a:r>
              <a:rPr lang="en-US" altLang="en-US" sz="2000">
                <a:latin typeface="Comic Sans MS" panose="030F0702030302020204" pitchFamily="66" charset="0"/>
              </a:rPr>
              <a:t>n/4</a:t>
            </a:r>
            <a:r>
              <a:rPr lang="en-US" altLang="en-US" sz="2000" baseline="30000">
                <a:latin typeface="Comic Sans MS" panose="030F0702030302020204" pitchFamily="66" charset="0"/>
              </a:rPr>
              <a:t>i</a:t>
            </a:r>
          </a:p>
          <a:p>
            <a:r>
              <a:rPr lang="en-US" altLang="en-US" sz="2000"/>
              <a:t>Subproblem size hits 1 when 1 = </a:t>
            </a:r>
            <a:r>
              <a:rPr lang="en-US" altLang="en-US" sz="2000">
                <a:latin typeface="Comic Sans MS" panose="030F0702030302020204" pitchFamily="66" charset="0"/>
              </a:rPr>
              <a:t>n/4</a:t>
            </a:r>
            <a:r>
              <a:rPr lang="en-US" altLang="en-US" sz="2000" baseline="30000">
                <a:latin typeface="Comic Sans MS" panose="030F0702030302020204" pitchFamily="66" charset="0"/>
              </a:rPr>
              <a:t>i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i = log</a:t>
            </a:r>
            <a:r>
              <a:rPr lang="en-US" altLang="en-US" sz="2000" baseline="-25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</a:p>
          <a:p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Cost of a node at level i = c(</a:t>
            </a:r>
            <a:r>
              <a:rPr lang="en-US" altLang="en-US" sz="2000">
                <a:latin typeface="Comic Sans MS" panose="030F0702030302020204" pitchFamily="66" charset="0"/>
              </a:rPr>
              <a:t>n/4</a:t>
            </a:r>
            <a:r>
              <a:rPr lang="en-US" altLang="en-US" sz="2000" baseline="30000">
                <a:latin typeface="Comic Sans MS" panose="030F0702030302020204" pitchFamily="66" charset="0"/>
              </a:rPr>
              <a:t>i</a:t>
            </a:r>
            <a:r>
              <a:rPr lang="en-US" altLang="en-US" sz="2000">
                <a:latin typeface="Comic Sans MS" panose="030F0702030302020204" pitchFamily="66" charset="0"/>
              </a:rPr>
              <a:t>)</a:t>
            </a:r>
            <a:r>
              <a:rPr lang="en-US" altLang="en-US" sz="2000" baseline="30000">
                <a:latin typeface="Comic Sans MS" panose="030F0702030302020204" pitchFamily="66" charset="0"/>
              </a:rPr>
              <a:t>2</a:t>
            </a:r>
          </a:p>
          <a:p>
            <a:r>
              <a:rPr lang="en-US" altLang="en-US" sz="2000"/>
              <a:t>Number of nodes at level i = 3</a:t>
            </a:r>
            <a:r>
              <a:rPr lang="en-US" altLang="en-US" sz="2000" baseline="30000"/>
              <a:t>i</a:t>
            </a:r>
            <a:r>
              <a:rPr lang="en-US" altLang="en-US" sz="2000"/>
              <a:t>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last level has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3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log</a:t>
            </a:r>
            <a:r>
              <a:rPr lang="en-US" altLang="en-US" sz="2000" baseline="-25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= n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log</a:t>
            </a:r>
            <a:r>
              <a:rPr lang="en-US" altLang="en-US" sz="2000" baseline="-25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nodes</a:t>
            </a:r>
            <a:endParaRPr lang="en-US" altLang="en-US" sz="2000"/>
          </a:p>
          <a:p>
            <a:r>
              <a:rPr lang="en-US" altLang="en-US" sz="2000"/>
              <a:t>Total cost: </a:t>
            </a:r>
          </a:p>
          <a:p>
            <a:endParaRPr lang="en-US" altLang="en-US" sz="2000"/>
          </a:p>
          <a:p>
            <a:endParaRPr lang="en-US" altLang="en-US" sz="2000"/>
          </a:p>
          <a:p>
            <a:pPr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	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000">
                <a:latin typeface="Comic Sans MS" panose="030F0702030302020204" pitchFamily="66" charset="0"/>
              </a:rPr>
              <a:t>T(n) = O(n</a:t>
            </a:r>
            <a:r>
              <a:rPr lang="en-US" altLang="en-US" sz="2000" baseline="30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)</a:t>
            </a:r>
          </a:p>
        </p:txBody>
      </p:sp>
      <p:graphicFrame>
        <p:nvGraphicFramePr>
          <p:cNvPr id="194566" name="Object 6">
            <a:extLst>
              <a:ext uri="{FF2B5EF4-FFF2-40B4-BE49-F238E27FC236}">
                <a16:creationId xmlns:a16="http://schemas.microsoft.com/office/drawing/2014/main" id="{614DCDA5-8B58-4217-AE27-6A4B052C23A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362200" y="5727701"/>
          <a:ext cx="76200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" name="Equation" r:id="rId4" imgW="5410080" imgH="634680" progId="Equation.3">
                  <p:embed/>
                </p:oleObj>
              </mc:Choice>
              <mc:Fallback>
                <p:oleObj name="Equation" r:id="rId4" imgW="5410080" imgH="634680" progId="Equation.3">
                  <p:embed/>
                  <p:pic>
                    <p:nvPicPr>
                      <p:cNvPr id="194566" name="Object 6">
                        <a:extLst>
                          <a:ext uri="{FF2B5EF4-FFF2-40B4-BE49-F238E27FC236}">
                            <a16:creationId xmlns:a16="http://schemas.microsoft.com/office/drawing/2014/main" id="{614DCDA5-8B58-4217-AE27-6A4B052C23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27701"/>
                        <a:ext cx="76200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build="p"/>
      <p:bldP spid="19456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C9816B35-1EB7-4788-9774-AFF167D4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 Recursion-Tree Method</a:t>
            </a:r>
          </a:p>
        </p:txBody>
      </p:sp>
      <p:sp>
        <p:nvSpPr>
          <p:cNvPr id="115719" name="Rectangle 7">
            <a:extLst>
              <a:ext uri="{FF2B5EF4-FFF2-40B4-BE49-F238E27FC236}">
                <a16:creationId xmlns:a16="http://schemas.microsoft.com/office/drawing/2014/main" id="{46C31007-1E13-48C7-A39D-2DB7DAB7A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9" y="1939925"/>
            <a:ext cx="821372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62013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04913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Gathering all the costs together:</a:t>
            </a:r>
          </a:p>
        </p:txBody>
      </p:sp>
      <p:grpSp>
        <p:nvGrpSpPr>
          <p:cNvPr id="115723" name="Group 11">
            <a:extLst>
              <a:ext uri="{FF2B5EF4-FFF2-40B4-BE49-F238E27FC236}">
                <a16:creationId xmlns:a16="http://schemas.microsoft.com/office/drawing/2014/main" id="{B3A671E0-64D9-43E5-869C-BC5122256558}"/>
              </a:ext>
            </a:extLst>
          </p:cNvPr>
          <p:cNvGrpSpPr>
            <a:grpSpLocks/>
          </p:cNvGrpSpPr>
          <p:nvPr/>
        </p:nvGrpSpPr>
        <p:grpSpPr bwMode="auto">
          <a:xfrm>
            <a:off x="3892550" y="2422525"/>
            <a:ext cx="4319588" cy="914400"/>
            <a:chOff x="883" y="1621"/>
            <a:chExt cx="2721" cy="576"/>
          </a:xfrm>
        </p:grpSpPr>
        <p:sp>
          <p:nvSpPr>
            <p:cNvPr id="115716" name="Text Box 4">
              <a:extLst>
                <a:ext uri="{FF2B5EF4-FFF2-40B4-BE49-F238E27FC236}">
                  <a16:creationId xmlns:a16="http://schemas.microsoft.com/office/drawing/2014/main" id="{F460AE57-7CCF-4EEC-9E90-09286CB29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1772"/>
              <a:ext cx="70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=</a:t>
              </a:r>
            </a:p>
          </p:txBody>
        </p:sp>
        <p:sp>
          <p:nvSpPr>
            <p:cNvPr id="115717" name="Text Box 5">
              <a:extLst>
                <a:ext uri="{FF2B5EF4-FFF2-40B4-BE49-F238E27FC236}">
                  <a16:creationId xmlns:a16="http://schemas.microsoft.com/office/drawing/2014/main" id="{F65ADC8E-D080-4F91-B2E1-95B6B8547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1755"/>
              <a:ext cx="186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000">
                  <a:latin typeface="Times New Roman" panose="02020603050405020304" pitchFamily="18" charset="0"/>
                </a:rPr>
                <a:t>3/16</a:t>
              </a:r>
              <a:r>
                <a:rPr lang="en-US" altLang="en-US" sz="2600" i="1">
                  <a:latin typeface="Times New Roman" panose="02020603050405020304" pitchFamily="18" charset="0"/>
                </a:rPr>
                <a:t>)</a:t>
              </a:r>
              <a:r>
                <a:rPr lang="en-US" altLang="en-US" sz="2600" i="1" baseline="30000">
                  <a:latin typeface="Times New Roman" panose="02020603050405020304" pitchFamily="18" charset="0"/>
                </a:rPr>
                <a:t>i</a:t>
              </a: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2600">
                  <a:latin typeface="Times New Roman" panose="02020603050405020304" pitchFamily="18" charset="0"/>
                </a:rPr>
                <a:t> +</a:t>
              </a:r>
              <a:r>
                <a:rPr lang="en-US" altLang="en-US"/>
                <a:t>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log</a:t>
              </a:r>
              <a:r>
                <a:rPr lang="en-US" altLang="en-US" sz="1400" baseline="30000">
                  <a:latin typeface="Times New Roman" panose="02020603050405020304" pitchFamily="18" charset="0"/>
                </a:rPr>
                <a:t>4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3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  <p:sp>
          <p:nvSpPr>
            <p:cNvPr id="115720" name="Text Box 8">
              <a:extLst>
                <a:ext uri="{FF2B5EF4-FFF2-40B4-BE49-F238E27FC236}">
                  <a16:creationId xmlns:a16="http://schemas.microsoft.com/office/drawing/2014/main" id="{BFE16DBB-414A-4488-8AF4-1CF9F9C5E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703"/>
              <a:ext cx="30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000">
                  <a:sym typeface="Symbol" panose="05050102010706020507" pitchFamily="18" charset="2"/>
                </a:rPr>
                <a:t></a:t>
              </a:r>
            </a:p>
          </p:txBody>
        </p:sp>
        <p:sp>
          <p:nvSpPr>
            <p:cNvPr id="115721" name="Text Box 9">
              <a:extLst>
                <a:ext uri="{FF2B5EF4-FFF2-40B4-BE49-F238E27FC236}">
                  <a16:creationId xmlns:a16="http://schemas.microsoft.com/office/drawing/2014/main" id="{C8252398-61A2-4280-8106-D92BBFDE4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00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i</a:t>
              </a:r>
              <a:r>
                <a:rPr lang="en-US" altLang="en-US" sz="1400">
                  <a:latin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115722" name="Text Box 10">
              <a:extLst>
                <a:ext uri="{FF2B5EF4-FFF2-40B4-BE49-F238E27FC236}">
                  <a16:creationId xmlns:a16="http://schemas.microsoft.com/office/drawing/2014/main" id="{0F5C7145-545B-43C9-A542-3DAB9EDC3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" y="1621"/>
              <a:ext cx="6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log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4</a:t>
              </a:r>
              <a:r>
                <a:rPr lang="en-US" altLang="en-US" sz="1400" i="1">
                  <a:latin typeface="Times New Roman" panose="02020603050405020304" pitchFamily="18" charset="0"/>
                </a:rPr>
                <a:t>n</a:t>
              </a:r>
              <a:r>
                <a:rPr lang="en-US" altLang="en-US" sz="140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15725" name="Group 13">
            <a:extLst>
              <a:ext uri="{FF2B5EF4-FFF2-40B4-BE49-F238E27FC236}">
                <a16:creationId xmlns:a16="http://schemas.microsoft.com/office/drawing/2014/main" id="{DC09D693-4263-4C6D-BE14-89B02E0B48A9}"/>
              </a:ext>
            </a:extLst>
          </p:cNvPr>
          <p:cNvGrpSpPr>
            <a:grpSpLocks/>
          </p:cNvGrpSpPr>
          <p:nvPr/>
        </p:nvGrpSpPr>
        <p:grpSpPr bwMode="auto">
          <a:xfrm>
            <a:off x="3892550" y="3324225"/>
            <a:ext cx="4319588" cy="914400"/>
            <a:chOff x="883" y="1621"/>
            <a:chExt cx="2721" cy="576"/>
          </a:xfrm>
        </p:grpSpPr>
        <p:sp>
          <p:nvSpPr>
            <p:cNvPr id="115726" name="Text Box 14">
              <a:extLst>
                <a:ext uri="{FF2B5EF4-FFF2-40B4-BE49-F238E27FC236}">
                  <a16:creationId xmlns:a16="http://schemas.microsoft.com/office/drawing/2014/main" id="{5FF26631-3B9E-45FD-8A05-F0A6D95B0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1772"/>
              <a:ext cx="70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</a:p>
          </p:txBody>
        </p:sp>
        <p:sp>
          <p:nvSpPr>
            <p:cNvPr id="115727" name="Text Box 15">
              <a:extLst>
                <a:ext uri="{FF2B5EF4-FFF2-40B4-BE49-F238E27FC236}">
                  <a16:creationId xmlns:a16="http://schemas.microsoft.com/office/drawing/2014/main" id="{D97156F5-5DCE-44EA-99D2-9E2008C2A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1755"/>
              <a:ext cx="186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000">
                  <a:latin typeface="Times New Roman" panose="02020603050405020304" pitchFamily="18" charset="0"/>
                </a:rPr>
                <a:t>3/16</a:t>
              </a:r>
              <a:r>
                <a:rPr lang="en-US" altLang="en-US" sz="2600" i="1">
                  <a:latin typeface="Times New Roman" panose="02020603050405020304" pitchFamily="18" charset="0"/>
                </a:rPr>
                <a:t>)</a:t>
              </a:r>
              <a:r>
                <a:rPr lang="en-US" altLang="en-US" sz="2600" i="1" baseline="30000">
                  <a:latin typeface="Times New Roman" panose="02020603050405020304" pitchFamily="18" charset="0"/>
                </a:rPr>
                <a:t>i</a:t>
              </a: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2600">
                  <a:latin typeface="Times New Roman" panose="02020603050405020304" pitchFamily="18" charset="0"/>
                </a:rPr>
                <a:t> +</a:t>
              </a:r>
              <a:r>
                <a:rPr lang="en-US" altLang="en-US"/>
                <a:t> </a:t>
              </a: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  <p:sp>
          <p:nvSpPr>
            <p:cNvPr id="115728" name="Text Box 16">
              <a:extLst>
                <a:ext uri="{FF2B5EF4-FFF2-40B4-BE49-F238E27FC236}">
                  <a16:creationId xmlns:a16="http://schemas.microsoft.com/office/drawing/2014/main" id="{2A2D4BCD-ABE4-4E83-94EC-48379F630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703"/>
              <a:ext cx="30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000">
                  <a:sym typeface="Symbol" panose="05050102010706020507" pitchFamily="18" charset="2"/>
                </a:rPr>
                <a:t></a:t>
              </a:r>
            </a:p>
          </p:txBody>
        </p:sp>
        <p:sp>
          <p:nvSpPr>
            <p:cNvPr id="115729" name="Text Box 17">
              <a:extLst>
                <a:ext uri="{FF2B5EF4-FFF2-40B4-BE49-F238E27FC236}">
                  <a16:creationId xmlns:a16="http://schemas.microsoft.com/office/drawing/2014/main" id="{F853D350-960B-4949-BB33-01EAD00EA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00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i</a:t>
              </a:r>
              <a:r>
                <a:rPr lang="en-US" altLang="en-US" sz="1400">
                  <a:latin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115730" name="Text Box 18">
              <a:extLst>
                <a:ext uri="{FF2B5EF4-FFF2-40B4-BE49-F238E27FC236}">
                  <a16:creationId xmlns:a16="http://schemas.microsoft.com/office/drawing/2014/main" id="{642D22A6-37F8-437C-A726-1DE625298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" y="1621"/>
              <a:ext cx="6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</a:p>
          </p:txBody>
        </p:sp>
      </p:grpSp>
      <p:grpSp>
        <p:nvGrpSpPr>
          <p:cNvPr id="115737" name="Group 25">
            <a:extLst>
              <a:ext uri="{FF2B5EF4-FFF2-40B4-BE49-F238E27FC236}">
                <a16:creationId xmlns:a16="http://schemas.microsoft.com/office/drawing/2014/main" id="{EABB67D2-219C-4A43-B1D8-8452BD006DC3}"/>
              </a:ext>
            </a:extLst>
          </p:cNvPr>
          <p:cNvGrpSpPr>
            <a:grpSpLocks/>
          </p:cNvGrpSpPr>
          <p:nvPr/>
        </p:nvGrpSpPr>
        <p:grpSpPr bwMode="auto">
          <a:xfrm>
            <a:off x="3892550" y="4298950"/>
            <a:ext cx="3989388" cy="490538"/>
            <a:chOff x="1492" y="2708"/>
            <a:chExt cx="2513" cy="309"/>
          </a:xfrm>
        </p:grpSpPr>
        <p:sp>
          <p:nvSpPr>
            <p:cNvPr id="115732" name="Text Box 20">
              <a:extLst>
                <a:ext uri="{FF2B5EF4-FFF2-40B4-BE49-F238E27FC236}">
                  <a16:creationId xmlns:a16="http://schemas.microsoft.com/office/drawing/2014/main" id="{387B44FD-A8A9-4400-87E1-01C62C8EF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2709"/>
              <a:ext cx="70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</a:p>
          </p:txBody>
        </p:sp>
        <p:sp>
          <p:nvSpPr>
            <p:cNvPr id="115733" name="Text Box 21">
              <a:extLst>
                <a:ext uri="{FF2B5EF4-FFF2-40B4-BE49-F238E27FC236}">
                  <a16:creationId xmlns:a16="http://schemas.microsoft.com/office/drawing/2014/main" id="{5C3EE10A-62F8-46EB-BAB6-51EFD2503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2708"/>
              <a:ext cx="186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(</a:t>
              </a:r>
              <a:r>
                <a:rPr lang="en-US" altLang="en-US" sz="2000">
                  <a:latin typeface="Times New Roman" panose="02020603050405020304" pitchFamily="18" charset="0"/>
                </a:rPr>
                <a:t>1/(1</a:t>
              </a:r>
              <a:r>
                <a:rPr lang="en-US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en-US" sz="2000">
                  <a:latin typeface="Times New Roman" panose="02020603050405020304" pitchFamily="18" charset="0"/>
                </a:rPr>
                <a:t>3/16)</a:t>
              </a:r>
              <a:r>
                <a:rPr lang="en-US" altLang="en-US" sz="2400">
                  <a:latin typeface="Times New Roman" panose="02020603050405020304" pitchFamily="18" charset="0"/>
                </a:rPr>
                <a:t>)</a:t>
              </a: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2600">
                  <a:latin typeface="Times New Roman" panose="02020603050405020304" pitchFamily="18" charset="0"/>
                </a:rPr>
                <a:t> +</a:t>
              </a:r>
              <a:r>
                <a:rPr lang="en-US" altLang="en-US"/>
                <a:t> </a:t>
              </a: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</p:grpSp>
      <p:grpSp>
        <p:nvGrpSpPr>
          <p:cNvPr id="115738" name="Group 26">
            <a:extLst>
              <a:ext uri="{FF2B5EF4-FFF2-40B4-BE49-F238E27FC236}">
                <a16:creationId xmlns:a16="http://schemas.microsoft.com/office/drawing/2014/main" id="{6DE6F9DD-B14F-4CA6-B853-512AA6CE0AA4}"/>
              </a:ext>
            </a:extLst>
          </p:cNvPr>
          <p:cNvGrpSpPr>
            <a:grpSpLocks/>
          </p:cNvGrpSpPr>
          <p:nvPr/>
        </p:nvGrpSpPr>
        <p:grpSpPr bwMode="auto">
          <a:xfrm>
            <a:off x="3905250" y="4857750"/>
            <a:ext cx="3989388" cy="490538"/>
            <a:chOff x="1492" y="2708"/>
            <a:chExt cx="2513" cy="309"/>
          </a:xfrm>
        </p:grpSpPr>
        <p:sp>
          <p:nvSpPr>
            <p:cNvPr id="115739" name="Text Box 27">
              <a:extLst>
                <a:ext uri="{FF2B5EF4-FFF2-40B4-BE49-F238E27FC236}">
                  <a16:creationId xmlns:a16="http://schemas.microsoft.com/office/drawing/2014/main" id="{6AE946C1-A16E-462C-9125-5C695BD10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2709"/>
              <a:ext cx="70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</a:p>
          </p:txBody>
        </p:sp>
        <p:sp>
          <p:nvSpPr>
            <p:cNvPr id="115740" name="Text Box 28">
              <a:extLst>
                <a:ext uri="{FF2B5EF4-FFF2-40B4-BE49-F238E27FC236}">
                  <a16:creationId xmlns:a16="http://schemas.microsoft.com/office/drawing/2014/main" id="{9CFBC47C-EBC7-4034-8DFE-9F3149218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2708"/>
              <a:ext cx="186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(</a:t>
              </a:r>
              <a:r>
                <a:rPr lang="en-US" altLang="en-US" sz="2000">
                  <a:latin typeface="Times New Roman" panose="02020603050405020304" pitchFamily="18" charset="0"/>
                </a:rPr>
                <a:t>16/13</a:t>
              </a:r>
              <a:r>
                <a:rPr lang="en-US" altLang="en-US" sz="2400">
                  <a:latin typeface="Times New Roman" panose="02020603050405020304" pitchFamily="18" charset="0"/>
                </a:rPr>
                <a:t>)</a:t>
              </a: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2600">
                  <a:latin typeface="Times New Roman" panose="02020603050405020304" pitchFamily="18" charset="0"/>
                </a:rPr>
                <a:t> +</a:t>
              </a:r>
              <a:r>
                <a:rPr lang="en-US" altLang="en-US"/>
                <a:t> </a:t>
              </a: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</p:grpSp>
      <p:grpSp>
        <p:nvGrpSpPr>
          <p:cNvPr id="115741" name="Group 29">
            <a:extLst>
              <a:ext uri="{FF2B5EF4-FFF2-40B4-BE49-F238E27FC236}">
                <a16:creationId xmlns:a16="http://schemas.microsoft.com/office/drawing/2014/main" id="{7BD0C8C1-EF3A-4E0B-9B75-04A3DF53C771}"/>
              </a:ext>
            </a:extLst>
          </p:cNvPr>
          <p:cNvGrpSpPr>
            <a:grpSpLocks/>
          </p:cNvGrpSpPr>
          <p:nvPr/>
        </p:nvGrpSpPr>
        <p:grpSpPr bwMode="auto">
          <a:xfrm>
            <a:off x="3890964" y="5426075"/>
            <a:ext cx="3989387" cy="490538"/>
            <a:chOff x="1492" y="2708"/>
            <a:chExt cx="2513" cy="309"/>
          </a:xfrm>
        </p:grpSpPr>
        <p:sp>
          <p:nvSpPr>
            <p:cNvPr id="115742" name="Text Box 30">
              <a:extLst>
                <a:ext uri="{FF2B5EF4-FFF2-40B4-BE49-F238E27FC236}">
                  <a16:creationId xmlns:a16="http://schemas.microsoft.com/office/drawing/2014/main" id="{A768044A-8CED-44B7-9706-C3AE1039B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2709"/>
              <a:ext cx="70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</a:p>
          </p:txBody>
        </p:sp>
        <p:sp>
          <p:nvSpPr>
            <p:cNvPr id="115743" name="Text Box 31">
              <a:extLst>
                <a:ext uri="{FF2B5EF4-FFF2-40B4-BE49-F238E27FC236}">
                  <a16:creationId xmlns:a16="http://schemas.microsoft.com/office/drawing/2014/main" id="{8660FA9F-0603-4051-B1E9-CDAE52970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2708"/>
              <a:ext cx="186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O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7614253-070E-473C-90D0-A9C963571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519" y="393960"/>
            <a:ext cx="10040320" cy="417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Solving Recurrence Relations - Iteration method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5F364A1-0396-48AD-82AA-AFB0C303E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836614"/>
            <a:ext cx="8642350" cy="5832475"/>
          </a:xfrm>
        </p:spPr>
        <p:txBody>
          <a:bodyPr/>
          <a:lstStyle/>
          <a:p>
            <a:pPr eaLnBrk="1" hangingPunct="1"/>
            <a:r>
              <a:rPr lang="en-US" altLang="en-US"/>
              <a:t>Steps: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Expand the recurrence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Express the expansion as a summation by plugging the recurrence back into itself until you see a pattern.  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Evaluate the summation</a:t>
            </a:r>
          </a:p>
          <a:p>
            <a:pPr eaLnBrk="1" hangingPunct="1"/>
            <a:r>
              <a:rPr lang="en-US" altLang="en-US"/>
              <a:t>In evaluating the summation one or more of the following summation formulae may be used: </a:t>
            </a:r>
          </a:p>
          <a:p>
            <a:pPr eaLnBrk="1" hangingPunct="1"/>
            <a:r>
              <a:rPr lang="en-US" altLang="en-US"/>
              <a:t>Arithmetic series: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 typeface="Symbol" panose="05050102010706020507" pitchFamily="18" charset="2"/>
              <a:buChar char=""/>
            </a:pPr>
            <a:endParaRPr lang="en-US" altLang="en-US"/>
          </a:p>
          <a:p>
            <a:pPr eaLnBrk="1" hangingPunct="1">
              <a:buFont typeface="Symbol" panose="05050102010706020507" pitchFamily="18" charset="2"/>
              <a:buChar char=""/>
            </a:pPr>
            <a:r>
              <a:rPr lang="en-US" altLang="en-US"/>
              <a:t>Geometric Series:</a:t>
            </a:r>
          </a:p>
          <a:p>
            <a:pPr eaLnBrk="1" hangingPunct="1"/>
            <a:endParaRPr lang="en-US" altLang="en-US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F2EA151E-6477-4942-A524-FCD5BDB5C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4091215"/>
            <a:ext cx="2808287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>
            <a:extLst>
              <a:ext uri="{FF2B5EF4-FFF2-40B4-BE49-F238E27FC236}">
                <a16:creationId xmlns:a16="http://schemas.microsoft.com/office/drawing/2014/main" id="{0883DFAE-C370-4923-B8A0-F6A9920C3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45" y="4664983"/>
            <a:ext cx="36004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67AD4EA5-E41E-4D2D-BBED-BEBAA0C97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60" y="6210299"/>
            <a:ext cx="21590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5" name="Text Box 7">
            <a:extLst>
              <a:ext uri="{FF2B5EF4-FFF2-40B4-BE49-F238E27FC236}">
                <a16:creationId xmlns:a16="http://schemas.microsoft.com/office/drawing/2014/main" id="{ED1A11D0-1403-4D80-B561-AD7C6EC0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3573464"/>
            <a:ext cx="4392612" cy="817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Ctr="1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Special Cases of Geometric Series: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7416" name="Picture 8">
            <a:extLst>
              <a:ext uri="{FF2B5EF4-FFF2-40B4-BE49-F238E27FC236}">
                <a16:creationId xmlns:a16="http://schemas.microsoft.com/office/drawing/2014/main" id="{ABAEFB27-E106-4A53-A17A-66F406378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4076701"/>
            <a:ext cx="3457575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64716F91-9AE5-474A-8115-F1074AA1BFB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842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86"/>
    </mc:Choice>
    <mc:Fallback>
      <p:transition spd="slow" advTm="77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5">
            <a:extLst>
              <a:ext uri="{FF2B5EF4-FFF2-40B4-BE49-F238E27FC236}">
                <a16:creationId xmlns:a16="http://schemas.microsoft.com/office/drawing/2014/main" id="{941FB902-075E-405F-9162-D9C498573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3 Recursion-Tree Method</a:t>
            </a:r>
          </a:p>
        </p:txBody>
      </p:sp>
      <p:pic>
        <p:nvPicPr>
          <p:cNvPr id="95236" name="Picture 4">
            <a:extLst>
              <a:ext uri="{FF2B5EF4-FFF2-40B4-BE49-F238E27FC236}">
                <a16:creationId xmlns:a16="http://schemas.microsoft.com/office/drawing/2014/main" id="{A8D99731-4B94-440D-B8FD-C0B3B34166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4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3905" r="10367" b="18623"/>
          <a:stretch>
            <a:fillRect/>
          </a:stretch>
        </p:blipFill>
        <p:spPr>
          <a:xfrm>
            <a:off x="3013075" y="2490789"/>
            <a:ext cx="6280150" cy="3622675"/>
          </a:xfr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5240" name="Text Box 8">
            <a:extLst>
              <a:ext uri="{FF2B5EF4-FFF2-40B4-BE49-F238E27FC236}">
                <a16:creationId xmlns:a16="http://schemas.microsoft.com/office/drawing/2014/main" id="{53E7633A-FB36-4F3E-88F6-3279E51AF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1812925"/>
            <a:ext cx="16954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00" i="1">
                <a:latin typeface="Times New Roman" panose="02020603050405020304" pitchFamily="18" charset="0"/>
              </a:rPr>
              <a:t>T</a:t>
            </a:r>
            <a:r>
              <a:rPr lang="en-US" altLang="en-US" sz="2600">
                <a:latin typeface="Times New Roman" panose="02020603050405020304" pitchFamily="18" charset="0"/>
              </a:rPr>
              <a:t>(</a:t>
            </a:r>
            <a:r>
              <a:rPr lang="en-US" altLang="en-US" sz="2600" i="1">
                <a:latin typeface="Times New Roman" panose="02020603050405020304" pitchFamily="18" charset="0"/>
              </a:rPr>
              <a:t>n</a:t>
            </a:r>
            <a:r>
              <a:rPr lang="en-US" altLang="en-US" sz="2600">
                <a:latin typeface="Times New Roman" panose="02020603050405020304" pitchFamily="18" charset="0"/>
              </a:rPr>
              <a:t>) =</a:t>
            </a:r>
          </a:p>
        </p:txBody>
      </p:sp>
      <p:sp>
        <p:nvSpPr>
          <p:cNvPr id="95241" name="Text Box 9">
            <a:extLst>
              <a:ext uri="{FF2B5EF4-FFF2-40B4-BE49-F238E27FC236}">
                <a16:creationId xmlns:a16="http://schemas.microsoft.com/office/drawing/2014/main" id="{40BB5E9B-7497-4C66-BF7A-6B958FA8D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214" y="1809750"/>
            <a:ext cx="4054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00" i="1">
                <a:latin typeface="Times New Roman" panose="02020603050405020304" pitchFamily="18" charset="0"/>
              </a:rPr>
              <a:t>T</a:t>
            </a:r>
            <a:r>
              <a:rPr lang="en-US" altLang="en-US" sz="2600">
                <a:latin typeface="Times New Roman" panose="02020603050405020304" pitchFamily="18" charset="0"/>
              </a:rPr>
              <a:t>(</a:t>
            </a:r>
            <a:r>
              <a:rPr lang="en-US" altLang="en-US" sz="2600" i="1">
                <a:latin typeface="Times New Roman" panose="02020603050405020304" pitchFamily="18" charset="0"/>
              </a:rPr>
              <a:t>n</a:t>
            </a:r>
            <a:r>
              <a:rPr lang="en-US" altLang="en-US" sz="2600">
                <a:latin typeface="Times New Roman" panose="02020603050405020304" pitchFamily="18" charset="0"/>
              </a:rPr>
              <a:t>/3) + </a:t>
            </a:r>
            <a:r>
              <a:rPr lang="en-US" altLang="en-US" sz="2600" i="1">
                <a:latin typeface="Times New Roman" panose="02020603050405020304" pitchFamily="18" charset="0"/>
              </a:rPr>
              <a:t>T</a:t>
            </a:r>
            <a:r>
              <a:rPr lang="en-US" altLang="en-US" sz="2600">
                <a:latin typeface="Times New Roman" panose="02020603050405020304" pitchFamily="18" charset="0"/>
              </a:rPr>
              <a:t>(2</a:t>
            </a:r>
            <a:r>
              <a:rPr lang="en-US" altLang="en-US" sz="2600" i="1">
                <a:latin typeface="Times New Roman" panose="02020603050405020304" pitchFamily="18" charset="0"/>
              </a:rPr>
              <a:t>n</a:t>
            </a:r>
            <a:r>
              <a:rPr lang="en-US" altLang="en-US" sz="2600">
                <a:latin typeface="Times New Roman" panose="02020603050405020304" pitchFamily="18" charset="0"/>
              </a:rPr>
              <a:t>/3) +</a:t>
            </a:r>
            <a:r>
              <a:rPr lang="en-US" altLang="en-US"/>
              <a:t> </a:t>
            </a:r>
            <a:r>
              <a:rPr lang="en-US" altLang="en-US" sz="2600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600">
                <a:latin typeface="Times New Roman" panose="02020603050405020304" pitchFamily="18" charset="0"/>
              </a:rPr>
              <a:t>(</a:t>
            </a:r>
            <a:r>
              <a:rPr lang="en-US" altLang="en-US" sz="2600" i="1">
                <a:latin typeface="Times New Roman" panose="02020603050405020304" pitchFamily="18" charset="0"/>
              </a:rPr>
              <a:t>n</a:t>
            </a:r>
            <a:r>
              <a:rPr lang="en-US" altLang="en-US" sz="2600">
                <a:latin typeface="Times New Roman" panose="02020603050405020304" pitchFamily="18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5BFE0A0F-AED9-44AA-B2D4-530C8D778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3 Recursion-Tree Method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55002EBC-2BB3-40C6-9C96-10FEC86F2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9" y="1939925"/>
            <a:ext cx="821372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62013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04913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An overestimate of the total cost:</a:t>
            </a:r>
          </a:p>
        </p:txBody>
      </p:sp>
      <p:grpSp>
        <p:nvGrpSpPr>
          <p:cNvPr id="116740" name="Group 4">
            <a:extLst>
              <a:ext uri="{FF2B5EF4-FFF2-40B4-BE49-F238E27FC236}">
                <a16:creationId xmlns:a16="http://schemas.microsoft.com/office/drawing/2014/main" id="{91F4E93F-BF7E-4304-B464-DA612B4BE962}"/>
              </a:ext>
            </a:extLst>
          </p:cNvPr>
          <p:cNvGrpSpPr>
            <a:grpSpLocks/>
          </p:cNvGrpSpPr>
          <p:nvPr/>
        </p:nvGrpSpPr>
        <p:grpSpPr bwMode="auto">
          <a:xfrm>
            <a:off x="3892550" y="2422525"/>
            <a:ext cx="4319588" cy="914400"/>
            <a:chOff x="883" y="1621"/>
            <a:chExt cx="2721" cy="576"/>
          </a:xfrm>
        </p:grpSpPr>
        <p:sp>
          <p:nvSpPr>
            <p:cNvPr id="116741" name="Text Box 5">
              <a:extLst>
                <a:ext uri="{FF2B5EF4-FFF2-40B4-BE49-F238E27FC236}">
                  <a16:creationId xmlns:a16="http://schemas.microsoft.com/office/drawing/2014/main" id="{D56F89AE-E7BE-40AC-A798-0A3C8B7EA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1772"/>
              <a:ext cx="70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=</a:t>
              </a:r>
            </a:p>
          </p:txBody>
        </p:sp>
        <p:sp>
          <p:nvSpPr>
            <p:cNvPr id="116742" name="Text Box 6">
              <a:extLst>
                <a:ext uri="{FF2B5EF4-FFF2-40B4-BE49-F238E27FC236}">
                  <a16:creationId xmlns:a16="http://schemas.microsoft.com/office/drawing/2014/main" id="{436C07B3-E975-4668-8A25-50D2C2942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1755"/>
              <a:ext cx="186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 +</a:t>
              </a:r>
              <a:r>
                <a:rPr lang="en-US" altLang="en-US"/>
                <a:t>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log</a:t>
              </a:r>
              <a:r>
                <a:rPr lang="en-US" altLang="en-US" sz="1400" baseline="30000">
                  <a:latin typeface="Times New Roman" panose="02020603050405020304" pitchFamily="18" charset="0"/>
                </a:rPr>
                <a:t>3/2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  <p:sp>
          <p:nvSpPr>
            <p:cNvPr id="116743" name="Text Box 7">
              <a:extLst>
                <a:ext uri="{FF2B5EF4-FFF2-40B4-BE49-F238E27FC236}">
                  <a16:creationId xmlns:a16="http://schemas.microsoft.com/office/drawing/2014/main" id="{2F53B901-CDE5-4286-8E70-256CADD4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703"/>
              <a:ext cx="30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000">
                  <a:sym typeface="Symbol" panose="05050102010706020507" pitchFamily="18" charset="2"/>
                </a:rPr>
                <a:t></a:t>
              </a:r>
            </a:p>
          </p:txBody>
        </p:sp>
        <p:sp>
          <p:nvSpPr>
            <p:cNvPr id="116744" name="Text Box 8">
              <a:extLst>
                <a:ext uri="{FF2B5EF4-FFF2-40B4-BE49-F238E27FC236}">
                  <a16:creationId xmlns:a16="http://schemas.microsoft.com/office/drawing/2014/main" id="{B4AC46C1-0541-4FDF-867C-F2F0474FE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00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i</a:t>
              </a:r>
              <a:r>
                <a:rPr lang="en-US" altLang="en-US" sz="1400">
                  <a:latin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116745" name="Text Box 9">
              <a:extLst>
                <a:ext uri="{FF2B5EF4-FFF2-40B4-BE49-F238E27FC236}">
                  <a16:creationId xmlns:a16="http://schemas.microsoft.com/office/drawing/2014/main" id="{1A8938CA-A4D1-4724-B352-AA735DEAD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" y="1621"/>
              <a:ext cx="6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log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3/2</a:t>
              </a:r>
              <a:r>
                <a:rPr lang="en-US" altLang="en-US" sz="1400" i="1">
                  <a:latin typeface="Times New Roman" panose="02020603050405020304" pitchFamily="18" charset="0"/>
                </a:rPr>
                <a:t>n</a:t>
              </a:r>
              <a:r>
                <a:rPr lang="en-US" altLang="en-US" sz="140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16763" name="Group 27">
            <a:extLst>
              <a:ext uri="{FF2B5EF4-FFF2-40B4-BE49-F238E27FC236}">
                <a16:creationId xmlns:a16="http://schemas.microsoft.com/office/drawing/2014/main" id="{33D82979-BDE8-4F4A-AA05-C08BAC14BFA6}"/>
              </a:ext>
            </a:extLst>
          </p:cNvPr>
          <p:cNvGrpSpPr>
            <a:grpSpLocks/>
          </p:cNvGrpSpPr>
          <p:nvPr/>
        </p:nvGrpSpPr>
        <p:grpSpPr bwMode="auto">
          <a:xfrm>
            <a:off x="3892550" y="3949701"/>
            <a:ext cx="4002088" cy="500063"/>
            <a:chOff x="1492" y="2488"/>
            <a:chExt cx="2521" cy="315"/>
          </a:xfrm>
        </p:grpSpPr>
        <p:sp>
          <p:nvSpPr>
            <p:cNvPr id="116747" name="Text Box 11">
              <a:extLst>
                <a:ext uri="{FF2B5EF4-FFF2-40B4-BE49-F238E27FC236}">
                  <a16:creationId xmlns:a16="http://schemas.microsoft.com/office/drawing/2014/main" id="{A4BB2433-72EB-47E3-9C79-7CFEEB8D3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2495"/>
              <a:ext cx="70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</a:p>
          </p:txBody>
        </p:sp>
        <p:sp>
          <p:nvSpPr>
            <p:cNvPr id="116748" name="Text Box 12">
              <a:extLst>
                <a:ext uri="{FF2B5EF4-FFF2-40B4-BE49-F238E27FC236}">
                  <a16:creationId xmlns:a16="http://schemas.microsoft.com/office/drawing/2014/main" id="{00A45DA8-B264-497A-8082-AF78A1EAF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3" y="2488"/>
              <a:ext cx="186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 </a:t>
              </a:r>
              <a:r>
                <a:rPr lang="en-US" altLang="en-US" sz="2600">
                  <a:latin typeface="Times New Roman" panose="02020603050405020304" pitchFamily="18" charset="0"/>
                </a:rPr>
                <a:t>lg 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+</a:t>
              </a:r>
              <a:r>
                <a:rPr lang="en-US" altLang="en-US"/>
                <a:t> </a:t>
              </a: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 </a:t>
              </a:r>
              <a:r>
                <a:rPr lang="en-US" altLang="en-US" sz="2600">
                  <a:latin typeface="Times New Roman" panose="02020603050405020304" pitchFamily="18" charset="0"/>
                </a:rPr>
                <a:t>lg 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</p:grpSp>
      <p:sp>
        <p:nvSpPr>
          <p:cNvPr id="116762" name="Rectangle 26">
            <a:extLst>
              <a:ext uri="{FF2B5EF4-FFF2-40B4-BE49-F238E27FC236}">
                <a16:creationId xmlns:a16="http://schemas.microsoft.com/office/drawing/2014/main" id="{72FCFF2C-8C17-4E22-BEBE-B1C2CCCE1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389" y="3298825"/>
            <a:ext cx="821372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62013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04913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Counter-indications:</a:t>
            </a:r>
          </a:p>
        </p:txBody>
      </p:sp>
      <p:grpSp>
        <p:nvGrpSpPr>
          <p:cNvPr id="116764" name="Group 28">
            <a:extLst>
              <a:ext uri="{FF2B5EF4-FFF2-40B4-BE49-F238E27FC236}">
                <a16:creationId xmlns:a16="http://schemas.microsoft.com/office/drawing/2014/main" id="{FAF59861-B2FF-4608-A40D-D3B29F02E080}"/>
              </a:ext>
            </a:extLst>
          </p:cNvPr>
          <p:cNvGrpSpPr>
            <a:grpSpLocks/>
          </p:cNvGrpSpPr>
          <p:nvPr/>
        </p:nvGrpSpPr>
        <p:grpSpPr bwMode="auto">
          <a:xfrm>
            <a:off x="3902075" y="5292726"/>
            <a:ext cx="4002088" cy="500063"/>
            <a:chOff x="1492" y="2488"/>
            <a:chExt cx="2521" cy="315"/>
          </a:xfrm>
        </p:grpSpPr>
        <p:sp>
          <p:nvSpPr>
            <p:cNvPr id="116765" name="Text Box 29">
              <a:extLst>
                <a:ext uri="{FF2B5EF4-FFF2-40B4-BE49-F238E27FC236}">
                  <a16:creationId xmlns:a16="http://schemas.microsoft.com/office/drawing/2014/main" id="{AFDF4055-18E2-4D64-9236-B4104E60F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2495"/>
              <a:ext cx="70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</a:p>
          </p:txBody>
        </p:sp>
        <p:sp>
          <p:nvSpPr>
            <p:cNvPr id="116766" name="Text Box 30">
              <a:extLst>
                <a:ext uri="{FF2B5EF4-FFF2-40B4-BE49-F238E27FC236}">
                  <a16:creationId xmlns:a16="http://schemas.microsoft.com/office/drawing/2014/main" id="{FDBB83BC-A698-4B09-90CA-D31E11355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3" y="2488"/>
              <a:ext cx="186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 </a:t>
              </a:r>
              <a:r>
                <a:rPr lang="en-US" altLang="en-US" sz="2600">
                  <a:latin typeface="Times New Roman" panose="02020603050405020304" pitchFamily="18" charset="0"/>
                </a:rPr>
                <a:t>lg 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16767" name="Rectangle 31">
            <a:extLst>
              <a:ext uri="{FF2B5EF4-FFF2-40B4-BE49-F238E27FC236}">
                <a16:creationId xmlns:a16="http://schemas.microsoft.com/office/drawing/2014/main" id="{8FDA06AF-A4F9-4376-8A82-60DFA646C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4" y="4641850"/>
            <a:ext cx="821372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62013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04913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Notwithstanding this, use as “guess”: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2" grpId="0"/>
      <p:bldP spid="1167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A071E07-E932-4479-9403-813912C75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3852" y="1"/>
            <a:ext cx="8846950" cy="54927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/>
              <a:t>Solving Recurrence Relations - Iteration method (Cont’d)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8336661-72F3-4B49-8B09-7DA6A8292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836614"/>
            <a:ext cx="8642350" cy="5832475"/>
          </a:xfrm>
        </p:spPr>
        <p:txBody>
          <a:bodyPr/>
          <a:lstStyle/>
          <a:p>
            <a:pPr eaLnBrk="1" hangingPunct="1">
              <a:buFont typeface="Symbol" panose="05050102010706020507" pitchFamily="18" charset="2"/>
              <a:buChar char=""/>
            </a:pPr>
            <a:r>
              <a:rPr lang="en-US" altLang="en-US"/>
              <a:t>Harmonic Series:</a:t>
            </a:r>
          </a:p>
          <a:p>
            <a:pPr eaLnBrk="1" hangingPunct="1">
              <a:buFont typeface="Symbol" panose="05050102010706020507" pitchFamily="18" charset="2"/>
              <a:buChar char=""/>
            </a:pPr>
            <a:endParaRPr lang="en-US" altLang="en-US"/>
          </a:p>
          <a:p>
            <a:pPr eaLnBrk="1" hangingPunct="1">
              <a:buFont typeface="Symbol" panose="05050102010706020507" pitchFamily="18" charset="2"/>
              <a:buChar char=""/>
            </a:pPr>
            <a:endParaRPr lang="en-US" altLang="en-US"/>
          </a:p>
          <a:p>
            <a:pPr eaLnBrk="1" hangingPunct="1">
              <a:buFont typeface="Symbol" panose="05050102010706020507" pitchFamily="18" charset="2"/>
              <a:buChar char=""/>
            </a:pPr>
            <a:endParaRPr lang="en-US" altLang="en-US"/>
          </a:p>
          <a:p>
            <a:pPr eaLnBrk="1" hangingPunct="1">
              <a:buFont typeface="Symbol" panose="05050102010706020507" pitchFamily="18" charset="2"/>
              <a:buChar char=""/>
            </a:pPr>
            <a:r>
              <a:rPr lang="en-US" altLang="en-US"/>
              <a:t>Others:</a:t>
            </a:r>
          </a:p>
        </p:txBody>
      </p:sp>
      <p:pic>
        <p:nvPicPr>
          <p:cNvPr id="19460" name="Picture 9">
            <a:extLst>
              <a:ext uri="{FF2B5EF4-FFF2-40B4-BE49-F238E27FC236}">
                <a16:creationId xmlns:a16="http://schemas.microsoft.com/office/drawing/2014/main" id="{E24FD798-61FE-4E4B-B826-016CD372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341439"/>
            <a:ext cx="280828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0">
            <a:extLst>
              <a:ext uri="{FF2B5EF4-FFF2-40B4-BE49-F238E27FC236}">
                <a16:creationId xmlns:a16="http://schemas.microsoft.com/office/drawing/2014/main" id="{1A932D2C-32B8-41DF-84CC-A48745BC9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12" y="3455250"/>
            <a:ext cx="1825625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11">
            <a:extLst>
              <a:ext uri="{FF2B5EF4-FFF2-40B4-BE49-F238E27FC236}">
                <a16:creationId xmlns:a16="http://schemas.microsoft.com/office/drawing/2014/main" id="{FBDBDBC1-8717-4CFD-B84F-EF4152E8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9" y="2997201"/>
            <a:ext cx="32416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89B6DEE-46D3-493C-A860-B638DF9C2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6" y="1"/>
            <a:ext cx="8435975" cy="417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Analysis Of Recursive Factorial method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45DA887-56D4-48AD-8883-A1BBF0B59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476250"/>
            <a:ext cx="8642350" cy="61928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n-US" altLang="en-US"/>
              <a:t>Example1: Form and solve the recurrence relation for the running time of factorial method and hence determine its big-O complexity: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	  </a:t>
            </a:r>
            <a:endParaRPr lang="en-US" altLang="en-US" sz="1600" b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8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8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8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8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8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800" b="1">
                <a:solidFill>
                  <a:srgbClr val="0000FF"/>
                </a:solidFill>
              </a:rPr>
              <a:t>T(0)  =  c                                          (1)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800" b="1">
                <a:solidFill>
                  <a:srgbClr val="0000FF"/>
                </a:solidFill>
              </a:rPr>
              <a:t>T(n) =  b + T(n - 1)</a:t>
            </a:r>
            <a:r>
              <a:rPr lang="fr-FR" altLang="en-US" sz="1800" b="1"/>
              <a:t>                          </a:t>
            </a:r>
            <a:r>
              <a:rPr lang="fr-FR" altLang="en-US" sz="1800" b="1">
                <a:solidFill>
                  <a:srgbClr val="0000FF"/>
                </a:solidFill>
              </a:rPr>
              <a:t>(2)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800" b="1"/>
              <a:t>        =  b + b + T(n - 2)                    </a:t>
            </a:r>
            <a:r>
              <a:rPr lang="fr-FR" altLang="en-US" sz="1800" b="1">
                <a:solidFill>
                  <a:srgbClr val="0000FF"/>
                </a:solidFill>
              </a:rPr>
              <a:t>by substituting T(n – 1) in (2)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800" b="1"/>
              <a:t>        </a:t>
            </a:r>
            <a:r>
              <a:rPr lang="en-US" altLang="en-US" sz="1800" b="1"/>
              <a:t>=  b +b +b + T(n - 3)                </a:t>
            </a:r>
            <a:r>
              <a:rPr lang="en-US" altLang="en-US" sz="1800" b="1">
                <a:solidFill>
                  <a:srgbClr val="0000FF"/>
                </a:solidFill>
              </a:rPr>
              <a:t>by substituting T(n – 2) in (2)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/>
              <a:t>    	 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/>
              <a:t>        =  kb  + T(n - k)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/>
              <a:t>The base case is reached when </a:t>
            </a:r>
            <a:r>
              <a:rPr lang="en-US" altLang="en-US" sz="1800" b="1">
                <a:solidFill>
                  <a:srgbClr val="0000FF"/>
                </a:solidFill>
              </a:rPr>
              <a:t>n – k = 0</a:t>
            </a:r>
            <a:r>
              <a:rPr lang="en-US" altLang="en-US" sz="1800" b="1"/>
              <a:t> </a:t>
            </a:r>
            <a:r>
              <a:rPr lang="en-US" altLang="en-US" sz="1800" b="1">
                <a:sym typeface="Wingdings" panose="05000000000000000000" pitchFamily="2" charset="2"/>
              </a:rPr>
              <a:t></a:t>
            </a:r>
            <a:r>
              <a:rPr lang="en-US" altLang="en-US" sz="1800" b="1"/>
              <a:t> </a:t>
            </a:r>
            <a:r>
              <a:rPr lang="en-US" altLang="en-US" sz="1800" b="1">
                <a:solidFill>
                  <a:srgbClr val="0000FF"/>
                </a:solidFill>
              </a:rPr>
              <a:t>k = n</a:t>
            </a:r>
            <a:r>
              <a:rPr lang="en-US" altLang="en-US" sz="1800" b="1"/>
              <a:t>,  we then have: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/>
              <a:t>       </a:t>
            </a:r>
            <a:r>
              <a:rPr lang="fr-FR" altLang="en-US" sz="1800" b="1"/>
              <a:t>T(n) =  nb + T(n - n)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800" b="1"/>
              <a:t>  	   =  </a:t>
            </a:r>
            <a:r>
              <a:rPr lang="fr-FR" altLang="en-US" sz="1800" b="1" err="1"/>
              <a:t>bn</a:t>
            </a:r>
            <a:r>
              <a:rPr lang="fr-FR" altLang="en-US" sz="1800" b="1"/>
              <a:t> + T(0)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800" b="1"/>
              <a:t>	   </a:t>
            </a:r>
            <a:r>
              <a:rPr lang="en-US" altLang="en-US" sz="1800" b="1"/>
              <a:t>=  bn + c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/>
              <a:t>Therefore the method factorial is O(n)</a:t>
            </a:r>
          </a:p>
        </p:txBody>
      </p:sp>
      <p:sp>
        <p:nvSpPr>
          <p:cNvPr id="21508" name="Text Box 7">
            <a:extLst>
              <a:ext uri="{FF2B5EF4-FFF2-40B4-BE49-F238E27FC236}">
                <a16:creationId xmlns:a16="http://schemas.microsoft.com/office/drawing/2014/main" id="{DA4A9686-C885-4D21-8B1B-419B3F750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687" y="1542397"/>
            <a:ext cx="5099050" cy="17399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long factorial (int n) {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if (n == 0)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return 1;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else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return n * factorial (n – 1);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C72E6F3-3AD9-4614-B9DB-A362801A0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6" y="1"/>
            <a:ext cx="8435975" cy="417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Analysis Of Recursive Selection Sort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A823520-24B2-44D2-9E16-D0354D259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476250"/>
            <a:ext cx="7556500" cy="5195268"/>
          </a:xfrm>
          <a:solidFill>
            <a:srgbClr val="FFFF99"/>
          </a:soli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void selectionSort(int[] x)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selectionSort(x, x.length - 1);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private static void selectionSort(int[] x, int n)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int minPos;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if (n &gt; 0)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minPos = findMinPos(x, n);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A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swap(x, minPos, n);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A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selectionSort(x, n - 1);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private static int findMinPos (int[] x, int n)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int k = n;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for(int i = 0; i &lt; n; i++)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if(x[i] &lt; x[k])  k = i;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return k;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private static void swap(int[] x, int minPos, int n)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int temp=x[n]; x[n]=x[minPos]; x[minPos]=temp;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D448585-350A-4527-B10A-046FF75E7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9930" y="1"/>
            <a:ext cx="9430871" cy="417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Analysis Of Recursive Selection Sort (Cont’d)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0DC9D9E-54DF-4283-AAC9-1CD415306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9930" y="564776"/>
            <a:ext cx="10381130" cy="6104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err="1"/>
              <a:t>findMinPos</a:t>
            </a:r>
            <a:r>
              <a:rPr lang="en-US" altLang="en-US"/>
              <a:t> is O(n), and swap is O(1), therefore the recurrence relation for the running time of the </a:t>
            </a:r>
            <a:r>
              <a:rPr lang="en-US" altLang="en-US" err="1"/>
              <a:t>selectionSort</a:t>
            </a:r>
            <a:r>
              <a:rPr lang="en-US" altLang="en-US"/>
              <a:t> method is:</a:t>
            </a:r>
          </a:p>
          <a:p>
            <a:pPr eaLnBrk="1" hangingPunct="1">
              <a:buFontTx/>
              <a:buNone/>
            </a:pPr>
            <a:r>
              <a:rPr lang="en-US" altLang="en-US" sz="1500" b="1">
                <a:solidFill>
                  <a:srgbClr val="0000FF"/>
                </a:solidFill>
              </a:rPr>
              <a:t>T(0) = a                                                             (1)</a:t>
            </a:r>
            <a:r>
              <a:rPr lang="en-US" altLang="en-US" sz="1500" b="1"/>
              <a:t>	</a:t>
            </a:r>
          </a:p>
          <a:p>
            <a:pPr eaLnBrk="1" hangingPunct="1">
              <a:buFontTx/>
              <a:buNone/>
            </a:pPr>
            <a:r>
              <a:rPr lang="en-US" altLang="en-US" sz="1500" b="1">
                <a:solidFill>
                  <a:srgbClr val="0000FF"/>
                </a:solidFill>
              </a:rPr>
              <a:t>T(n) =</a:t>
            </a:r>
            <a:r>
              <a:rPr lang="en-US" altLang="en-US" sz="1500" b="1"/>
              <a:t> </a:t>
            </a:r>
            <a:r>
              <a:rPr lang="en-US" altLang="en-US" sz="1500" b="1">
                <a:solidFill>
                  <a:srgbClr val="0000FF"/>
                </a:solidFill>
              </a:rPr>
              <a:t>T(n – 1) + n + c</a:t>
            </a:r>
            <a:r>
              <a:rPr lang="en-US" altLang="en-US" sz="1500" b="1"/>
              <a:t>	</a:t>
            </a:r>
            <a:r>
              <a:rPr lang="en-US" altLang="en-US" sz="1500" b="1">
                <a:solidFill>
                  <a:srgbClr val="0000FF"/>
                </a:solidFill>
              </a:rPr>
              <a:t>if</a:t>
            </a:r>
            <a:r>
              <a:rPr lang="en-US" altLang="en-US" sz="1500" b="1"/>
              <a:t> </a:t>
            </a:r>
            <a:r>
              <a:rPr lang="en-US" altLang="en-US" sz="1500" b="1">
                <a:solidFill>
                  <a:srgbClr val="0000FF"/>
                </a:solidFill>
              </a:rPr>
              <a:t>n &gt; 0          (2)</a:t>
            </a:r>
          </a:p>
          <a:p>
            <a:pPr eaLnBrk="1" hangingPunct="1">
              <a:buFontTx/>
              <a:buNone/>
            </a:pPr>
            <a:r>
              <a:rPr lang="en-US" altLang="en-US" sz="1400"/>
              <a:t>	</a:t>
            </a:r>
            <a:r>
              <a:rPr lang="fr-FR" altLang="en-US" sz="1400"/>
              <a:t>  </a:t>
            </a:r>
            <a:r>
              <a:rPr lang="fr-FR" altLang="en-US" sz="1400" b="1"/>
              <a:t>= [T(n-2) +(n-1) + c] + n + c   = </a:t>
            </a:r>
            <a:r>
              <a:rPr lang="fr-FR" altLang="en-US" sz="1400" b="1">
                <a:solidFill>
                  <a:srgbClr val="0000FF"/>
                </a:solidFill>
              </a:rPr>
              <a:t>T(n-2) + (n-1) + n + 2c</a:t>
            </a:r>
            <a:r>
              <a:rPr lang="fr-FR" altLang="en-US" sz="1400">
                <a:solidFill>
                  <a:srgbClr val="0000FF"/>
                </a:solidFill>
              </a:rPr>
              <a:t>                                     by substituting T(n-1) in (2)</a:t>
            </a:r>
          </a:p>
          <a:p>
            <a:pPr eaLnBrk="1" hangingPunct="1">
              <a:buFontTx/>
              <a:buNone/>
            </a:pPr>
            <a:r>
              <a:rPr lang="fr-FR" altLang="en-US" sz="1400"/>
              <a:t>	  </a:t>
            </a:r>
            <a:r>
              <a:rPr lang="fr-FR" altLang="en-US" sz="1400" b="1"/>
              <a:t>= [T(n-3) + (n-2) + c] +(n-1) + n + 2c= </a:t>
            </a:r>
            <a:r>
              <a:rPr lang="fr-FR" altLang="en-US" sz="1400" b="1">
                <a:solidFill>
                  <a:srgbClr val="0000FF"/>
                </a:solidFill>
              </a:rPr>
              <a:t>T(n-3) + (n-2) + (n-1) + n + 3c</a:t>
            </a:r>
            <a:r>
              <a:rPr lang="fr-FR" altLang="en-US" sz="1400">
                <a:solidFill>
                  <a:srgbClr val="0000FF"/>
                </a:solidFill>
              </a:rPr>
              <a:t>              by substituting T(n-2) in (2)</a:t>
            </a:r>
          </a:p>
          <a:p>
            <a:pPr eaLnBrk="1" hangingPunct="1">
              <a:buFontTx/>
              <a:buNone/>
            </a:pPr>
            <a:r>
              <a:rPr lang="fr-FR" altLang="en-US" sz="1400"/>
              <a:t>	  </a:t>
            </a:r>
            <a:r>
              <a:rPr lang="fr-FR" altLang="en-US" sz="1400" b="1"/>
              <a:t>= </a:t>
            </a:r>
            <a:r>
              <a:rPr lang="fr-FR" altLang="en-US" sz="1400" b="1">
                <a:solidFill>
                  <a:srgbClr val="0000FF"/>
                </a:solidFill>
              </a:rPr>
              <a:t>T(n-4) + (n-3) + (n-2) + (n-1) + n + 4c</a:t>
            </a:r>
          </a:p>
          <a:p>
            <a:pPr eaLnBrk="1" hangingPunct="1">
              <a:buFontTx/>
              <a:buNone/>
            </a:pPr>
            <a:r>
              <a:rPr lang="fr-FR" altLang="en-US" sz="1400"/>
              <a:t>	  </a:t>
            </a:r>
            <a:r>
              <a:rPr lang="fr-FR" altLang="en-US" sz="1400" b="1"/>
              <a:t>=  ……</a:t>
            </a:r>
          </a:p>
          <a:p>
            <a:pPr eaLnBrk="1" hangingPunct="1">
              <a:buFontTx/>
              <a:buNone/>
            </a:pPr>
            <a:r>
              <a:rPr lang="fr-FR" altLang="en-US" sz="1400"/>
              <a:t>	  </a:t>
            </a:r>
            <a:r>
              <a:rPr lang="fr-FR" altLang="en-US" sz="1400" b="1"/>
              <a:t>= </a:t>
            </a:r>
            <a:r>
              <a:rPr lang="fr-FR" altLang="en-US" sz="1400" b="1">
                <a:solidFill>
                  <a:srgbClr val="0000FF"/>
                </a:solidFill>
              </a:rPr>
              <a:t>T(n-k) + (n-k + 1) + (n-k + 2) + …….+ n + </a:t>
            </a:r>
            <a:r>
              <a:rPr lang="fr-FR" altLang="en-US" sz="1400" b="1" err="1">
                <a:solidFill>
                  <a:srgbClr val="0000FF"/>
                </a:solidFill>
              </a:rPr>
              <a:t>kc</a:t>
            </a:r>
            <a:endParaRPr lang="en-US" altLang="en-US" sz="1400" b="1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1800"/>
              <a:t>The base case is reached when </a:t>
            </a:r>
            <a:r>
              <a:rPr lang="en-US" altLang="en-US" sz="1800">
                <a:solidFill>
                  <a:srgbClr val="0000FF"/>
                </a:solidFill>
              </a:rPr>
              <a:t>n – k = 0</a:t>
            </a:r>
            <a:r>
              <a:rPr lang="en-US" altLang="en-US" sz="1800"/>
              <a:t> </a:t>
            </a:r>
            <a:r>
              <a:rPr lang="en-US" altLang="en-US" sz="1800">
                <a:sym typeface="Wingdings" panose="05000000000000000000" pitchFamily="2" charset="2"/>
              </a:rPr>
              <a:t> </a:t>
            </a:r>
            <a:r>
              <a:rPr lang="en-US" altLang="en-US" sz="1800">
                <a:solidFill>
                  <a:srgbClr val="0000FF"/>
                </a:solidFill>
              </a:rPr>
              <a:t>k = n</a:t>
            </a:r>
            <a:r>
              <a:rPr lang="en-US" altLang="en-US" sz="1800"/>
              <a:t>, we then have :</a:t>
            </a:r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C7417AE0-0951-45F3-B072-BECA1CDD4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1" y="2492376"/>
            <a:ext cx="189071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Ctr="1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Text Box 8">
            <a:extLst>
              <a:ext uri="{FF2B5EF4-FFF2-40B4-BE49-F238E27FC236}">
                <a16:creationId xmlns:a16="http://schemas.microsoft.com/office/drawing/2014/main" id="{89347280-9684-4026-8AFC-16E2A2D5C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816" y="4791489"/>
            <a:ext cx="518477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Ctr="1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000"/>
              <a:t>Therefore, Recursive Selection Sort is </a:t>
            </a:r>
            <a:r>
              <a:rPr lang="en-US" altLang="en-US" sz="2000" b="1"/>
              <a:t>O(n</a:t>
            </a:r>
            <a:r>
              <a:rPr lang="en-US" altLang="en-US" sz="2000" b="1" baseline="30000"/>
              <a:t>2</a:t>
            </a:r>
            <a:r>
              <a:rPr lang="en-US" altLang="en-US" sz="2000" b="1"/>
              <a:t>)</a:t>
            </a:r>
          </a:p>
        </p:txBody>
      </p:sp>
      <p:pic>
        <p:nvPicPr>
          <p:cNvPr id="25606" name="Picture 9">
            <a:extLst>
              <a:ext uri="{FF2B5EF4-FFF2-40B4-BE49-F238E27FC236}">
                <a16:creationId xmlns:a16="http://schemas.microsoft.com/office/drawing/2014/main" id="{F925F292-4B63-4844-91C5-10CA41C2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849" y="4208557"/>
            <a:ext cx="3887787" cy="246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C05ED8A-F1C5-436B-937F-398135083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6" y="1"/>
            <a:ext cx="8435975" cy="417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Analysis Of Recursive Binary Search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27ABA90-D631-4FA0-A4AB-D18A3CC48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6876" y="836614"/>
            <a:ext cx="8893175" cy="5832475"/>
          </a:xfrm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The recurrence relation for the running time of the method is: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	T(1)  = a	            if n = 1    (one element array)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	T(n)  =  T(n / 2) +  b	 if n &gt; 1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19E9D688-268E-4DA8-8807-0842E9A1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1" y="2492376"/>
            <a:ext cx="189071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Ctr="1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3" name="Text Box 7">
            <a:extLst>
              <a:ext uri="{FF2B5EF4-FFF2-40B4-BE49-F238E27FC236}">
                <a16:creationId xmlns:a16="http://schemas.microsoft.com/office/drawing/2014/main" id="{69194E02-EABB-4F3C-BBC2-1C60AA72C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692150"/>
            <a:ext cx="8648700" cy="3937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 int binarySearch (int target, int[] array, 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int low, int high) {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if (low &gt; high)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return -1;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else {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int middle = (low + high)/2;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if (array[middle] == target)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return middle;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else if(array[middle] &lt; target)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return binarySearch(target, array, middle + 1, high);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return binarySearch(target, array, low, middle - 1);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6DB9EB5-3236-419D-86E4-C38AA2445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777" y="1"/>
            <a:ext cx="9574588" cy="417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Analysis Of Recursive Binary Search (Cont’d)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629589E-3F62-4656-BBEE-3B6B408D7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6876" y="836614"/>
            <a:ext cx="8893175" cy="5832475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b="1"/>
              <a:t>Expanding:</a:t>
            </a:r>
          </a:p>
          <a:p>
            <a:pPr lvl="1" eaLnBrk="1" hangingPunct="1">
              <a:buFontTx/>
              <a:buNone/>
            </a:pPr>
            <a:r>
              <a:rPr lang="en-US" altLang="en-US" b="1"/>
              <a:t>    </a:t>
            </a:r>
            <a:r>
              <a:rPr lang="en-US" altLang="en-US" b="1">
                <a:solidFill>
                  <a:srgbClr val="0000FF"/>
                </a:solidFill>
              </a:rPr>
              <a:t>T(1) = a                             (1)</a:t>
            </a:r>
          </a:p>
          <a:p>
            <a:pPr lvl="1" eaLnBrk="1" hangingPunct="1">
              <a:buFontTx/>
              <a:buNone/>
            </a:pPr>
            <a:r>
              <a:rPr lang="fr-FR" altLang="en-US" sz="1800" b="1"/>
              <a:t>	</a:t>
            </a:r>
            <a:r>
              <a:rPr lang="fr-FR" altLang="en-US" sz="1800" b="1">
                <a:solidFill>
                  <a:srgbClr val="0000FF"/>
                </a:solidFill>
              </a:rPr>
              <a:t>T(n) = T(n / 2) + b                 (2)</a:t>
            </a:r>
          </a:p>
          <a:p>
            <a:pPr lvl="1" eaLnBrk="1" hangingPunct="1">
              <a:buFontTx/>
              <a:buNone/>
            </a:pPr>
            <a:r>
              <a:rPr lang="fr-FR" altLang="en-US" sz="1800" b="1"/>
              <a:t>		     = [T(n / 2</a:t>
            </a:r>
            <a:r>
              <a:rPr lang="fr-FR" altLang="en-US" sz="1800" b="1" baseline="30000"/>
              <a:t>2</a:t>
            </a:r>
            <a:r>
              <a:rPr lang="fr-FR" altLang="en-US" sz="1800" b="1"/>
              <a:t>) + b] + b = </a:t>
            </a:r>
            <a:r>
              <a:rPr lang="fr-FR" altLang="en-US" sz="1800" b="1">
                <a:solidFill>
                  <a:srgbClr val="0000FF"/>
                </a:solidFill>
              </a:rPr>
              <a:t>T (n / 2</a:t>
            </a:r>
            <a:r>
              <a:rPr lang="fr-FR" altLang="en-US" sz="1800" b="1" baseline="30000">
                <a:solidFill>
                  <a:srgbClr val="0000FF"/>
                </a:solidFill>
              </a:rPr>
              <a:t>2</a:t>
            </a:r>
            <a:r>
              <a:rPr lang="fr-FR" altLang="en-US" sz="1800" b="1">
                <a:solidFill>
                  <a:srgbClr val="0000FF"/>
                </a:solidFill>
              </a:rPr>
              <a:t>) + 2b                </a:t>
            </a:r>
            <a:r>
              <a:rPr lang="fr-FR" altLang="en-US" sz="1600">
                <a:solidFill>
                  <a:srgbClr val="0000FF"/>
                </a:solidFill>
              </a:rPr>
              <a:t>by substituting T(n/2) in (2)</a:t>
            </a:r>
            <a:r>
              <a:rPr lang="fr-FR" altLang="en-US" sz="1800" b="1">
                <a:solidFill>
                  <a:srgbClr val="0000FF"/>
                </a:solidFill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fr-FR" altLang="en-US" sz="1800" b="1"/>
              <a:t>		     = [T(n / 2</a:t>
            </a:r>
            <a:r>
              <a:rPr lang="fr-FR" altLang="en-US" sz="1800" b="1" baseline="30000"/>
              <a:t>3</a:t>
            </a:r>
            <a:r>
              <a:rPr lang="fr-FR" altLang="en-US" sz="1800" b="1"/>
              <a:t>) + b] + 2b = </a:t>
            </a:r>
            <a:r>
              <a:rPr lang="fr-FR" altLang="en-US" sz="1800" b="1">
                <a:solidFill>
                  <a:srgbClr val="0000FF"/>
                </a:solidFill>
              </a:rPr>
              <a:t>T(n /  2</a:t>
            </a:r>
            <a:r>
              <a:rPr lang="fr-FR" altLang="en-US" sz="1800" b="1" baseline="30000">
                <a:solidFill>
                  <a:srgbClr val="0000FF"/>
                </a:solidFill>
              </a:rPr>
              <a:t>3</a:t>
            </a:r>
            <a:r>
              <a:rPr lang="fr-FR" altLang="en-US" sz="1800" b="1">
                <a:solidFill>
                  <a:srgbClr val="0000FF"/>
                </a:solidFill>
              </a:rPr>
              <a:t>) + 3b              </a:t>
            </a:r>
            <a:r>
              <a:rPr lang="fr-FR" altLang="en-US" sz="1600">
                <a:solidFill>
                  <a:srgbClr val="0000FF"/>
                </a:solidFill>
              </a:rPr>
              <a:t>by substituting T(n/2</a:t>
            </a:r>
            <a:r>
              <a:rPr lang="fr-FR" altLang="en-US" sz="1600" baseline="30000">
                <a:solidFill>
                  <a:srgbClr val="0000FF"/>
                </a:solidFill>
              </a:rPr>
              <a:t>2</a:t>
            </a:r>
            <a:r>
              <a:rPr lang="fr-FR" altLang="en-US" sz="1600">
                <a:solidFill>
                  <a:srgbClr val="0000FF"/>
                </a:solidFill>
              </a:rPr>
              <a:t>) in (2)</a:t>
            </a:r>
          </a:p>
          <a:p>
            <a:pPr lvl="1" eaLnBrk="1" hangingPunct="1">
              <a:buFontTx/>
              <a:buNone/>
            </a:pPr>
            <a:r>
              <a:rPr lang="fr-FR" altLang="en-US" sz="1800" b="1"/>
              <a:t>		     = ……..</a:t>
            </a:r>
          </a:p>
          <a:p>
            <a:pPr lvl="1" eaLnBrk="1" hangingPunct="1">
              <a:buFontTx/>
              <a:buNone/>
            </a:pPr>
            <a:r>
              <a:rPr lang="fr-FR" altLang="en-US" sz="1800" b="1"/>
              <a:t>		     = </a:t>
            </a:r>
            <a:r>
              <a:rPr lang="fr-FR" altLang="en-US" sz="1800" b="1">
                <a:solidFill>
                  <a:srgbClr val="0000FF"/>
                </a:solidFill>
              </a:rPr>
              <a:t>T( n / 2</a:t>
            </a:r>
            <a:r>
              <a:rPr lang="fr-FR" altLang="en-US" sz="1800" b="1" baseline="30000">
                <a:solidFill>
                  <a:srgbClr val="0000FF"/>
                </a:solidFill>
              </a:rPr>
              <a:t>k</a:t>
            </a:r>
            <a:r>
              <a:rPr lang="fr-FR" altLang="en-US" sz="1800" b="1">
                <a:solidFill>
                  <a:srgbClr val="0000FF"/>
                </a:solidFill>
              </a:rPr>
              <a:t>) + kb</a:t>
            </a:r>
          </a:p>
          <a:p>
            <a:pPr lvl="1" eaLnBrk="1" hangingPunct="1">
              <a:buFontTx/>
              <a:buNone/>
            </a:pPr>
            <a:endParaRPr lang="fr-FR" altLang="en-US" sz="1800" b="1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r>
              <a:rPr lang="fr-FR" altLang="en-US" sz="1800" b="1"/>
              <a:t>The base case </a:t>
            </a:r>
            <a:r>
              <a:rPr lang="fr-FR" altLang="en-US" sz="1800" b="1" err="1"/>
              <a:t>is</a:t>
            </a:r>
            <a:r>
              <a:rPr lang="fr-FR" altLang="en-US" sz="1800" b="1"/>
              <a:t> </a:t>
            </a:r>
            <a:r>
              <a:rPr lang="fr-FR" altLang="en-US" sz="1800" b="1" err="1"/>
              <a:t>reached</a:t>
            </a:r>
            <a:r>
              <a:rPr lang="fr-FR" altLang="en-US" sz="1800" b="1"/>
              <a:t> </a:t>
            </a:r>
            <a:r>
              <a:rPr lang="fr-FR" altLang="en-US" sz="1800" b="1" err="1"/>
              <a:t>when</a:t>
            </a:r>
            <a:r>
              <a:rPr lang="fr-FR" altLang="en-US" sz="1800" b="1"/>
              <a:t> </a:t>
            </a:r>
            <a:r>
              <a:rPr lang="fr-FR" altLang="en-US" sz="1800" b="1">
                <a:solidFill>
                  <a:srgbClr val="0000FF"/>
                </a:solidFill>
              </a:rPr>
              <a:t>n / 2</a:t>
            </a:r>
            <a:r>
              <a:rPr lang="fr-FR" altLang="en-US" sz="1800" b="1" baseline="30000">
                <a:solidFill>
                  <a:srgbClr val="0000FF"/>
                </a:solidFill>
              </a:rPr>
              <a:t>k </a:t>
            </a:r>
            <a:r>
              <a:rPr lang="fr-FR" altLang="en-US" sz="1800" b="1">
                <a:solidFill>
                  <a:srgbClr val="0000FF"/>
                </a:solidFill>
              </a:rPr>
              <a:t> = 1</a:t>
            </a:r>
            <a:r>
              <a:rPr lang="fr-FR" altLang="en-US" sz="1800" b="1"/>
              <a:t>  </a:t>
            </a:r>
            <a:r>
              <a:rPr lang="fr-FR" altLang="en-US" sz="1800" b="1">
                <a:sym typeface="Wingdings" panose="05000000000000000000" pitchFamily="2" charset="2"/>
              </a:rPr>
              <a:t>  </a:t>
            </a:r>
            <a:r>
              <a:rPr lang="fr-FR" altLang="en-US" sz="1800" b="1">
                <a:solidFill>
                  <a:srgbClr val="0000FF"/>
                </a:solidFill>
                <a:sym typeface="Wingdings" panose="05000000000000000000" pitchFamily="2" charset="2"/>
              </a:rPr>
              <a:t>n = </a:t>
            </a:r>
            <a:r>
              <a:rPr lang="fr-FR" altLang="en-US" sz="1800" b="1">
                <a:solidFill>
                  <a:srgbClr val="0000FF"/>
                </a:solidFill>
              </a:rPr>
              <a:t>2</a:t>
            </a:r>
            <a:r>
              <a:rPr lang="fr-FR" altLang="en-US" sz="1800" b="1" baseline="30000">
                <a:solidFill>
                  <a:srgbClr val="0000FF"/>
                </a:solidFill>
              </a:rPr>
              <a:t>k</a:t>
            </a:r>
            <a:r>
              <a:rPr lang="fr-FR" altLang="en-US" sz="1800" b="1">
                <a:sym typeface="Wingdings" panose="05000000000000000000" pitchFamily="2" charset="2"/>
              </a:rPr>
              <a:t>   </a:t>
            </a:r>
            <a:r>
              <a:rPr lang="fr-FR" altLang="en-US" sz="1800" b="1">
                <a:solidFill>
                  <a:srgbClr val="0000FF"/>
                </a:solidFill>
                <a:sym typeface="Wingdings" panose="05000000000000000000" pitchFamily="2" charset="2"/>
              </a:rPr>
              <a:t>k = log</a:t>
            </a:r>
            <a:r>
              <a:rPr lang="fr-FR" altLang="en-US" sz="1800" b="1" baseline="-2500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  <a:r>
              <a:rPr lang="fr-FR" altLang="en-US" sz="1800" b="1">
                <a:solidFill>
                  <a:srgbClr val="0000FF"/>
                </a:solidFill>
                <a:sym typeface="Wingdings" panose="05000000000000000000" pitchFamily="2" charset="2"/>
              </a:rPr>
              <a:t> n</a:t>
            </a:r>
            <a:r>
              <a:rPr lang="fr-FR" altLang="en-US" sz="1800" b="1">
                <a:sym typeface="Wingdings" panose="05000000000000000000" pitchFamily="2" charset="2"/>
              </a:rPr>
              <a:t>, </a:t>
            </a:r>
            <a:r>
              <a:rPr lang="fr-FR" altLang="en-US" sz="1800" b="1" err="1">
                <a:sym typeface="Wingdings" panose="05000000000000000000" pitchFamily="2" charset="2"/>
              </a:rPr>
              <a:t>we</a:t>
            </a:r>
            <a:r>
              <a:rPr lang="fr-FR" altLang="en-US" sz="1800" b="1">
                <a:sym typeface="Wingdings" panose="05000000000000000000" pitchFamily="2" charset="2"/>
              </a:rPr>
              <a:t> </a:t>
            </a:r>
            <a:r>
              <a:rPr lang="fr-FR" altLang="en-US" sz="1800" b="1" err="1">
                <a:sym typeface="Wingdings" panose="05000000000000000000" pitchFamily="2" charset="2"/>
              </a:rPr>
              <a:t>then</a:t>
            </a:r>
            <a:endParaRPr lang="fr-FR" altLang="en-US" sz="1800" b="1">
              <a:sym typeface="Wingdings" panose="05000000000000000000" pitchFamily="2" charset="2"/>
            </a:endParaRPr>
          </a:p>
          <a:p>
            <a:pPr lvl="1" eaLnBrk="1" hangingPunct="1">
              <a:buFontTx/>
              <a:buNone/>
            </a:pPr>
            <a:r>
              <a:rPr lang="fr-FR" altLang="en-US" sz="1800" b="1">
                <a:sym typeface="Wingdings" panose="05000000000000000000" pitchFamily="2" charset="2"/>
              </a:rPr>
              <a:t> have:</a:t>
            </a:r>
            <a:r>
              <a:rPr lang="fr-FR" altLang="en-US" sz="1800" b="1"/>
              <a:t> </a:t>
            </a:r>
          </a:p>
          <a:p>
            <a:pPr lvl="1" eaLnBrk="1" hangingPunct="1">
              <a:buFontTx/>
              <a:buNone/>
            </a:pPr>
            <a:endParaRPr lang="fr-FR" altLang="en-US" sz="1800" b="1"/>
          </a:p>
          <a:p>
            <a:pPr lvl="1" eaLnBrk="1" hangingPunct="1">
              <a:buFontTx/>
              <a:buNone/>
            </a:pPr>
            <a:r>
              <a:rPr lang="fr-FR" altLang="en-US" sz="1800" b="1"/>
              <a:t>	T(n) = T(1) + b </a:t>
            </a:r>
            <a:r>
              <a:rPr lang="fr-FR" altLang="en-US" sz="1800" b="1">
                <a:sym typeface="Wingdings" panose="05000000000000000000" pitchFamily="2" charset="2"/>
              </a:rPr>
              <a:t>log</a:t>
            </a:r>
            <a:r>
              <a:rPr lang="fr-FR" altLang="en-US" sz="1800" b="1" baseline="-25000">
                <a:sym typeface="Wingdings" panose="05000000000000000000" pitchFamily="2" charset="2"/>
              </a:rPr>
              <a:t>2</a:t>
            </a:r>
            <a:r>
              <a:rPr lang="fr-FR" altLang="en-US" sz="1800" b="1">
                <a:sym typeface="Wingdings" panose="05000000000000000000" pitchFamily="2" charset="2"/>
              </a:rPr>
              <a:t> n</a:t>
            </a:r>
          </a:p>
          <a:p>
            <a:pPr lvl="1" eaLnBrk="1" hangingPunct="1">
              <a:buFontTx/>
              <a:buNone/>
            </a:pPr>
            <a:r>
              <a:rPr lang="fr-FR" altLang="en-US" sz="1800" b="1">
                <a:sym typeface="Wingdings" panose="05000000000000000000" pitchFamily="2" charset="2"/>
              </a:rPr>
              <a:t>		     = a + </a:t>
            </a:r>
            <a:r>
              <a:rPr lang="fr-FR" altLang="en-US" sz="1800" b="1"/>
              <a:t>b </a:t>
            </a:r>
            <a:r>
              <a:rPr lang="fr-FR" altLang="en-US" sz="1800" b="1">
                <a:sym typeface="Wingdings" panose="05000000000000000000" pitchFamily="2" charset="2"/>
              </a:rPr>
              <a:t>log</a:t>
            </a:r>
            <a:r>
              <a:rPr lang="fr-FR" altLang="en-US" sz="1800" b="1" baseline="-25000">
                <a:sym typeface="Wingdings" panose="05000000000000000000" pitchFamily="2" charset="2"/>
              </a:rPr>
              <a:t>2</a:t>
            </a:r>
            <a:r>
              <a:rPr lang="fr-FR" altLang="en-US" sz="1800" b="1">
                <a:sym typeface="Wingdings" panose="05000000000000000000" pitchFamily="2" charset="2"/>
              </a:rPr>
              <a:t> n</a:t>
            </a:r>
          </a:p>
          <a:p>
            <a:pPr lvl="1" eaLnBrk="1" hangingPunct="1">
              <a:buFontTx/>
              <a:buNone/>
            </a:pPr>
            <a:endParaRPr lang="fr-FR" altLang="en-US" sz="1800" b="1"/>
          </a:p>
          <a:p>
            <a:pPr lvl="1" eaLnBrk="1" hangingPunct="1">
              <a:buFontTx/>
              <a:buNone/>
            </a:pPr>
            <a:r>
              <a:rPr lang="en-US" altLang="en-US"/>
              <a:t>Therefore, Recursive Binary Search is </a:t>
            </a:r>
            <a:r>
              <a:rPr lang="en-US" altLang="en-US" b="1"/>
              <a:t>O(log n)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8B2A2D82-4A5A-4569-B4F5-7B18AFE54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1" y="2492376"/>
            <a:ext cx="189071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Ctr="1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05161773-87B3-42EF-95C0-4C04E50DD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072" y="476251"/>
            <a:ext cx="896832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Ctr="1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   Without loss of generality, assume n, the problem size, is a multiple of 2, i.e., n = 2</a:t>
            </a:r>
            <a:r>
              <a:rPr lang="en-US" altLang="en-US" baseline="30000"/>
              <a:t>k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4C1B5632-03B3-4F17-86A7-27AA966DC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Recursion-Tree Method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39E14E84-E1CE-4DED-BABE-B0C1D34807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0739" y="1990725"/>
            <a:ext cx="8213725" cy="4267200"/>
          </a:xfrm>
        </p:spPr>
        <p:txBody>
          <a:bodyPr/>
          <a:lstStyle/>
          <a:p>
            <a:r>
              <a:rPr lang="en-US" altLang="en-US" b="1" i="1"/>
              <a:t>Recursion tree</a:t>
            </a:r>
            <a:r>
              <a:rPr lang="en-US" altLang="en-US"/>
              <a:t>: visual representation of recursive call hierarchy</a:t>
            </a:r>
            <a:endParaRPr lang="en-US" altLang="en-US" u="sng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rgbClr val="303030"/>
                </a:solidFill>
                <a:effectLst/>
                <a:latin typeface="Arimo"/>
              </a:rPr>
              <a:t> Recursion Tree is another method for solving the recurrence relations.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rgbClr val="303030"/>
                </a:solidFill>
                <a:effectLst/>
                <a:latin typeface="Arimo"/>
              </a:rPr>
              <a:t>A recursion tree is a tree where each node represents the cost of a certain recursive sub-problem.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rgbClr val="303030"/>
                </a:solidFill>
                <a:effectLst/>
                <a:latin typeface="Arimo"/>
              </a:rPr>
              <a:t>We sum up the values in each node to get the cost of the entire algorithm.</a:t>
            </a:r>
          </a:p>
          <a:p>
            <a:endParaRPr lang="en-US" altLang="en-US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06BFE924DEA45A2963CDCA2643CA3" ma:contentTypeVersion="4" ma:contentTypeDescription="Create a new document." ma:contentTypeScope="" ma:versionID="c56f0337f0bdebdafb45de8b0c1189d7">
  <xsd:schema xmlns:xsd="http://www.w3.org/2001/XMLSchema" xmlns:xs="http://www.w3.org/2001/XMLSchema" xmlns:p="http://schemas.microsoft.com/office/2006/metadata/properties" xmlns:ns2="575e90ff-cc29-4983-940b-a0acd1bbe2bf" xmlns:ns3="65c36307-fa2a-4e50-9c3a-b3d30686fda9" targetNamespace="http://schemas.microsoft.com/office/2006/metadata/properties" ma:root="true" ma:fieldsID="d4369a8fa5888ee76739f223331b797d" ns2:_="" ns3:_="">
    <xsd:import namespace="575e90ff-cc29-4983-940b-a0acd1bbe2bf"/>
    <xsd:import namespace="65c36307-fa2a-4e50-9c3a-b3d30686fd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e90ff-cc29-4983-940b-a0acd1bbe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c36307-fa2a-4e50-9c3a-b3d30686fd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D46C6D-5869-400A-ACF2-3D4DD6F31F5F}">
  <ds:schemaRefs>
    <ds:schemaRef ds:uri="575e90ff-cc29-4983-940b-a0acd1bbe2bf"/>
    <ds:schemaRef ds:uri="65c36307-fa2a-4e50-9c3a-b3d30686fd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161DAAF-8827-43FC-8F4B-441DFE8462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7B18C0-C456-40A0-85D5-6FA6BCA25E4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Analysis of recursive algorithms</vt:lpstr>
      <vt:lpstr>Solving Recurrence Relations - Iteration method </vt:lpstr>
      <vt:lpstr>Solving Recurrence Relations - Iteration method (Cont’d)</vt:lpstr>
      <vt:lpstr>Analysis Of Recursive Factorial method</vt:lpstr>
      <vt:lpstr>Analysis Of Recursive Selection Sort</vt:lpstr>
      <vt:lpstr>Analysis Of Recursive Selection Sort (Cont’d)</vt:lpstr>
      <vt:lpstr>Analysis Of Recursive Binary Search</vt:lpstr>
      <vt:lpstr>Analysis Of Recursive Binary Search (Cont’d)</vt:lpstr>
      <vt:lpstr>Recursion-Tree Method</vt:lpstr>
      <vt:lpstr>Example 1 Recursion tree method</vt:lpstr>
      <vt:lpstr>Example 1 Recursion tree method</vt:lpstr>
      <vt:lpstr>Example 1 Recursion tree method</vt:lpstr>
      <vt:lpstr>Example 1 Recursion tree method</vt:lpstr>
      <vt:lpstr>Example 2</vt:lpstr>
      <vt:lpstr>Example 2 Recursion-Tree Method</vt:lpstr>
      <vt:lpstr>Example 2 Recursion-Tree Method</vt:lpstr>
      <vt:lpstr>Example 2 Recursion-Tree Method</vt:lpstr>
      <vt:lpstr>Example 2 Explanation</vt:lpstr>
      <vt:lpstr>Example 2 Recursion-Tree Method</vt:lpstr>
      <vt:lpstr>Example 3 Recursion-Tree Method</vt:lpstr>
      <vt:lpstr>Example 3 Recursion-Tree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recursive algorithms</dc:title>
  <dc:creator>saraths</dc:creator>
  <cp:revision>1</cp:revision>
  <dcterms:created xsi:type="dcterms:W3CDTF">2020-10-09T05:44:56Z</dcterms:created>
  <dcterms:modified xsi:type="dcterms:W3CDTF">2020-10-29T19:39:24Z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0x010100D6A06BFE924DEA45A2963CDCA2643CA3</vt:lpwstr>
  </property>
</Properties>
</file>