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68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0F506-399E-1534-39AD-BB91EA6CC5FE}" v="1" dt="2020-08-11T09:55:03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pasani Deepthi" userId="S::appasanideepthi@am.students.amrita.edu::d2a83966-7feb-405f-993b-cec0506d8764" providerId="AD" clId="Web-{3C40F506-399E-1534-39AD-BB91EA6CC5FE}"/>
    <pc:docChg chg="delSld">
      <pc:chgData name="Appasani Deepthi" userId="S::appasanideepthi@am.students.amrita.edu::d2a83966-7feb-405f-993b-cec0506d8764" providerId="AD" clId="Web-{3C40F506-399E-1534-39AD-BB91EA6CC5FE}" dt="2020-08-11T09:55:03.073" v="0"/>
      <pc:docMkLst>
        <pc:docMk/>
      </pc:docMkLst>
      <pc:sldChg chg="del">
        <pc:chgData name="Appasani Deepthi" userId="S::appasanideepthi@am.students.amrita.edu::d2a83966-7feb-405f-993b-cec0506d8764" providerId="AD" clId="Web-{3C40F506-399E-1534-39AD-BB91EA6CC5FE}" dt="2020-08-11T09:55:03.073" v="0"/>
        <pc:sldMkLst>
          <pc:docMk/>
          <pc:sldMk cId="2898749188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EA2D-2B03-4C51-9608-76B3B57E3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3D98B-292F-41EF-A0CB-510EFE65F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82C4A-2E76-43F6-8CA6-A5AB0758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6CE4-4A7B-4EFF-82D2-280682557FF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93D12-D4BC-465C-9838-F93B0D57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F4B59-80B7-4E17-B3A9-0D183036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F7C8-79FD-4B4D-B047-2B61FEE2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3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6938-603E-4C3B-8B7F-BA0D5643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8FDED-AB8D-4E36-9380-4D3737C4D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38EAD-0604-4C51-A5DB-A1995F27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6CE4-4A7B-4EFF-82D2-280682557FF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66555-6043-47ED-84BF-25A8EC32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C2596-743C-4E9E-BCE1-2855BF79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F7C8-79FD-4B4D-B047-2B61FEE2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3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BA16D-2C3B-459C-B3D4-FFDAD9E66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A0C2D-9435-4C33-AB03-E68264830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4D1A1-4F69-4E05-B19B-23A8EF4F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6CE4-4A7B-4EFF-82D2-280682557FF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BAFDC-38E7-4CC4-A0BD-56AD9E31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A9D01-6718-4142-B446-230A8A24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F7C8-79FD-4B4D-B047-2B61FEE2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C024-122D-4882-B8B9-1B4308EC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E028-F33E-49C9-A093-19E30C04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1D83-28D3-40F0-A8F1-E51A5432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6CE4-4A7B-4EFF-82D2-280682557FF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49696-8900-4C22-9054-C0EE86DD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766AE-1A86-4A8D-844D-F3487B62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F7C8-79FD-4B4D-B047-2B61FEE2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4D76-ED80-49A1-AD83-50D352A8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9AE8C-2D35-48A3-B77A-FB80632D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DBCBD-D7AD-43A0-9A11-79D9B3F9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6CE4-4A7B-4EFF-82D2-280682557FF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24927-5ABF-4C66-B592-EDBAEFBB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46694-7D18-4F41-8E48-B86F63D2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F7C8-79FD-4B4D-B047-2B61FEE2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1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45CB-26FB-43FD-8E57-97E929BA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27479-53B0-4555-AE9F-B90CDD77E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D69CD-79F5-4AB7-88E6-85F925159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EBA1F-7849-4AF7-8CD1-8B1B5543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6CE4-4A7B-4EFF-82D2-280682557FF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95331-86FC-4DD9-AA91-DB62E004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7203E-9D84-4AB4-9AF5-2C3E464D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F7C8-79FD-4B4D-B047-2B61FEE2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8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667F-C594-4DA7-AF69-487A596F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305B0-1720-4111-BB69-B15924A15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E7A82-D67F-4930-871F-3EE94091C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40415-ADB0-48EE-8AD4-98578C440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CC039-AD84-438B-B411-2A4FAE6F1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6FF2A-1AAD-496D-BECB-F4D0D039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6CE4-4A7B-4EFF-82D2-280682557FF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7D823-FEDD-4B2E-8CCF-7CB8DD54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4F5E8-5D62-4B66-870C-3F68AF7B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F7C8-79FD-4B4D-B047-2B61FEE2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2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1330-890F-4644-9ED8-3D0F0DC0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A5037-B774-4428-8C82-5EDE785F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6CE4-4A7B-4EFF-82D2-280682557FF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E1269-761B-4461-A2A5-F0057D06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7C981-2F91-4B54-9DBC-E5476236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F7C8-79FD-4B4D-B047-2B61FEE2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3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F23B5-4EB7-4644-941A-8B8ED425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6CE4-4A7B-4EFF-82D2-280682557FF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A3368-31DF-4218-BC65-5016C03F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BAC04-AA35-4103-A8B9-6E234B0E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F7C8-79FD-4B4D-B047-2B61FEE2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4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8B6F-BD9F-4EE6-A124-4421193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666FE-8618-4CB4-9392-2293F4CE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20249-7167-4197-8273-CA5D398F3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9603F-C415-4C41-8C6F-384ECD65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6CE4-4A7B-4EFF-82D2-280682557FF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57E4E-F534-47F1-8765-48EED67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49D64-30A7-42A2-9CD6-3C4C9BAC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F7C8-79FD-4B4D-B047-2B61FEE2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5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56A2-4901-4810-B538-6E948F39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68028-AE9C-460E-8126-5A7AF2A7C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D8B4F-E2C8-4646-B025-FCC80F6E9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7EFA6-C256-4011-BBF9-00B99F8D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6CE4-4A7B-4EFF-82D2-280682557FF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76AB7-3E59-4003-9224-532CC191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80E78-D120-4EDE-99A6-187C89FE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F7C8-79FD-4B4D-B047-2B61FEE2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69F82-7DBF-42F7-A53E-E2869B06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3F67A-9D13-46B6-BF9C-D79CBAF94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1717-CFBC-46C8-BFBB-4F74BD7C7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86CE4-4A7B-4EFF-82D2-280682557FF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1D316-018C-4C2C-B760-D2400C8A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31460-FE2C-4311-A883-DA1B4933A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AF7C8-79FD-4B4D-B047-2B61FEE2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3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ngw.org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geany.org/howtos/win32/getting-started" TargetMode="External"/><Relationship Id="rId2" Type="http://schemas.openxmlformats.org/officeDocument/2006/relationships/hyperlink" Target="https://code.visualstudio.com/docs/cpp/config-mingw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8812-E933-42FB-96F3-91AD7FFB4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19CSE 201</a:t>
            </a:r>
            <a:br>
              <a:rPr lang="en-US"/>
            </a:br>
            <a:r>
              <a:rPr lang="en-US"/>
              <a:t>Advanced Programing</a:t>
            </a:r>
          </a:p>
        </p:txBody>
      </p:sp>
    </p:spTree>
    <p:extLst>
      <p:ext uri="{BB962C8B-B14F-4D97-AF65-F5344CB8AC3E}">
        <p14:creationId xmlns:p14="http://schemas.microsoft.com/office/powerpoint/2010/main" val="269585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B0BE-A226-4C6B-B483-528CE9C8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745"/>
            <a:ext cx="10515600" cy="703385"/>
          </a:xfrm>
        </p:spPr>
        <p:txBody>
          <a:bodyPr>
            <a:normAutofit/>
          </a:bodyPr>
          <a:lstStyle/>
          <a:p>
            <a:r>
              <a:rPr lang="en-US"/>
              <a:t>Data Members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E303F-0D76-4DA6-B009-37C14B04DF89}"/>
              </a:ext>
            </a:extLst>
          </p:cNvPr>
          <p:cNvSpPr txBox="1"/>
          <p:nvPr/>
        </p:nvSpPr>
        <p:spPr>
          <a:xfrm>
            <a:off x="548640" y="858130"/>
            <a:ext cx="86797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/>
              <a:t>#include &lt;iostream&gt;</a:t>
            </a:r>
          </a:p>
          <a:p>
            <a:r>
              <a:rPr lang="en-US"/>
              <a:t>using namespace std;</a:t>
            </a:r>
          </a:p>
          <a:p>
            <a:r>
              <a:rPr lang="en-US"/>
              <a:t>class vector {</a:t>
            </a:r>
          </a:p>
          <a:p>
            <a:r>
              <a:rPr lang="en-US"/>
              <a:t>     public :</a:t>
            </a:r>
          </a:p>
          <a:p>
            <a:r>
              <a:rPr lang="en-US"/>
              <a:t>            double x;</a:t>
            </a:r>
          </a:p>
          <a:p>
            <a:r>
              <a:rPr lang="en-US"/>
              <a:t>            double y;</a:t>
            </a:r>
          </a:p>
          <a:p>
            <a:r>
              <a:rPr lang="en-US"/>
              <a:t>};</a:t>
            </a:r>
          </a:p>
          <a:p>
            <a:endParaRPr lang="en-US"/>
          </a:p>
          <a:p>
            <a:r>
              <a:rPr lang="en-US"/>
              <a:t>int main() {</a:t>
            </a:r>
          </a:p>
          <a:p>
            <a:r>
              <a:rPr lang="en-US"/>
              <a:t>      vector v;</a:t>
            </a:r>
          </a:p>
          <a:p>
            <a:r>
              <a:rPr lang="en-US"/>
              <a:t>      </a:t>
            </a:r>
            <a:r>
              <a:rPr lang="en-US" err="1"/>
              <a:t>v.x</a:t>
            </a:r>
            <a:r>
              <a:rPr lang="en-US"/>
              <a:t> = 1.0;</a:t>
            </a:r>
          </a:p>
          <a:p>
            <a:r>
              <a:rPr lang="en-US"/>
              <a:t>      </a:t>
            </a:r>
            <a:r>
              <a:rPr lang="en-US" err="1"/>
              <a:t>v.y</a:t>
            </a:r>
            <a:r>
              <a:rPr lang="en-US"/>
              <a:t> = 2.0;</a:t>
            </a:r>
          </a:p>
          <a:p>
            <a:r>
              <a:rPr lang="en-US"/>
              <a:t>      </a:t>
            </a:r>
          </a:p>
          <a:p>
            <a:r>
              <a:rPr lang="en-US"/>
              <a:t>      </a:t>
            </a:r>
            <a:r>
              <a:rPr lang="en-US" err="1"/>
              <a:t>cout</a:t>
            </a:r>
            <a:r>
              <a:rPr lang="en-US"/>
              <a:t> &lt;&lt; "x = " &lt;&lt; </a:t>
            </a:r>
            <a:r>
              <a:rPr lang="en-US" err="1"/>
              <a:t>v.x</a:t>
            </a:r>
            <a:r>
              <a:rPr lang="en-US"/>
              <a:t> &lt;&lt; " " &lt;&lt; </a:t>
            </a:r>
            <a:r>
              <a:rPr lang="en-US" err="1"/>
              <a:t>v.y</a:t>
            </a:r>
            <a:r>
              <a:rPr lang="en-US"/>
              <a:t> &lt;&lt; </a:t>
            </a:r>
            <a:r>
              <a:rPr lang="en-US" err="1"/>
              <a:t>endl</a:t>
            </a:r>
            <a:r>
              <a:rPr lang="en-US"/>
              <a:t>;</a:t>
            </a:r>
          </a:p>
          <a:p>
            <a:r>
              <a:rPr lang="en-US"/>
              <a:t>   }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Above class has data members x and y</a:t>
            </a:r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members accessed by </a:t>
            </a:r>
            <a:r>
              <a:rPr lang="en-IN" i="1"/>
              <a:t>member-selection operator (i.e.,  “.”)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3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65AB-8E2C-41F3-885A-9CA5D8D6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67" y="-81841"/>
            <a:ext cx="10515600" cy="1325563"/>
          </a:xfrm>
        </p:spPr>
        <p:txBody>
          <a:bodyPr/>
          <a:lstStyle/>
          <a:p>
            <a:r>
              <a:rPr lang="en-US"/>
              <a:t>Struct Vs Class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7FB2E3-1472-4793-B355-6CCD0D680C5A}"/>
              </a:ext>
            </a:extLst>
          </p:cNvPr>
          <p:cNvSpPr/>
          <p:nvPr/>
        </p:nvSpPr>
        <p:spPr>
          <a:xfrm>
            <a:off x="1120726" y="1243722"/>
            <a:ext cx="95566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>
                <a:solidFill>
                  <a:srgbClr val="00C0FF"/>
                </a:solidFill>
                <a:latin typeface="NimbusRomNo9L-Medi"/>
              </a:rPr>
              <a:t>struct </a:t>
            </a:r>
            <a:r>
              <a:rPr lang="en-IN" sz="3200">
                <a:solidFill>
                  <a:srgbClr val="000000"/>
                </a:solidFill>
                <a:latin typeface="NimbusSanL-Regu"/>
              </a:rPr>
              <a:t>is class where members public by default</a:t>
            </a:r>
          </a:p>
          <a:p>
            <a:r>
              <a:rPr lang="en-IN" sz="3200">
                <a:solidFill>
                  <a:srgbClr val="000000"/>
                </a:solidFill>
                <a:latin typeface="NimbusSanL-Regu"/>
              </a:rPr>
              <a:t>two code examples below are exactly equivalent:</a:t>
            </a:r>
          </a:p>
          <a:p>
            <a:r>
              <a:rPr lang="en-US" sz="3200" b="1">
                <a:solidFill>
                  <a:srgbClr val="000000"/>
                </a:solidFill>
                <a:latin typeface="NimbusMonL-Bold"/>
              </a:rPr>
              <a:t>struct </a:t>
            </a:r>
            <a:r>
              <a:rPr lang="en-US" sz="3200" err="1">
                <a:solidFill>
                  <a:srgbClr val="000000"/>
                </a:solidFill>
                <a:latin typeface="NimbusMonL-Regu"/>
              </a:rPr>
              <a:t>MyClass</a:t>
            </a:r>
            <a:r>
              <a:rPr lang="en-US" sz="3200">
                <a:solidFill>
                  <a:srgbClr val="000000"/>
                </a:solidFill>
                <a:latin typeface="NimbusMonL-Regu"/>
              </a:rPr>
              <a:t> {</a:t>
            </a:r>
          </a:p>
          <a:p>
            <a:r>
              <a:rPr lang="en-US" sz="3200" i="1">
                <a:solidFill>
                  <a:srgbClr val="000000"/>
                </a:solidFill>
                <a:latin typeface="NimbusMonL-ReguObli"/>
              </a:rPr>
              <a:t>// ...</a:t>
            </a:r>
          </a:p>
          <a:p>
            <a:r>
              <a:rPr lang="en-US" sz="3200">
                <a:solidFill>
                  <a:srgbClr val="000000"/>
                </a:solidFill>
                <a:latin typeface="NimbusMonL-Regu"/>
              </a:rPr>
              <a:t>};</a:t>
            </a:r>
          </a:p>
          <a:p>
            <a:r>
              <a:rPr lang="en-US" sz="3200" b="1">
                <a:solidFill>
                  <a:srgbClr val="000000"/>
                </a:solidFill>
                <a:latin typeface="NimbusMonL-Bold"/>
              </a:rPr>
              <a:t>class </a:t>
            </a:r>
            <a:r>
              <a:rPr lang="en-US" sz="3200" err="1">
                <a:solidFill>
                  <a:srgbClr val="000000"/>
                </a:solidFill>
                <a:latin typeface="NimbusMonL-Regu"/>
              </a:rPr>
              <a:t>MyClass</a:t>
            </a:r>
            <a:r>
              <a:rPr lang="en-US" sz="3200">
                <a:solidFill>
                  <a:srgbClr val="000000"/>
                </a:solidFill>
                <a:latin typeface="NimbusMonL-Regu"/>
              </a:rPr>
              <a:t> {</a:t>
            </a:r>
          </a:p>
          <a:p>
            <a:r>
              <a:rPr lang="en-US" sz="3200" b="1">
                <a:solidFill>
                  <a:srgbClr val="000000"/>
                </a:solidFill>
                <a:latin typeface="NimbusMonL-Bold"/>
              </a:rPr>
              <a:t>public</a:t>
            </a:r>
            <a:r>
              <a:rPr lang="en-US" sz="320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en-US" sz="3200" i="1">
                <a:solidFill>
                  <a:srgbClr val="000000"/>
                </a:solidFill>
                <a:latin typeface="NimbusMonL-ReguObli"/>
              </a:rPr>
              <a:t>// ...</a:t>
            </a:r>
          </a:p>
          <a:p>
            <a:r>
              <a:rPr lang="en-US" sz="3200">
                <a:solidFill>
                  <a:srgbClr val="000000"/>
                </a:solidFill>
                <a:latin typeface="NimbusMonL-Regu"/>
              </a:rPr>
              <a:t>};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46255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B0BE-A226-4C6B-B483-528CE9C8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787792"/>
          </a:xfrm>
        </p:spPr>
        <p:txBody>
          <a:bodyPr>
            <a:normAutofit/>
          </a:bodyPr>
          <a:lstStyle/>
          <a:p>
            <a:r>
              <a:rPr lang="en-US"/>
              <a:t>Function  Members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E303F-0D76-4DA6-B009-37C14B04DF89}"/>
              </a:ext>
            </a:extLst>
          </p:cNvPr>
          <p:cNvSpPr txBox="1"/>
          <p:nvPr/>
        </p:nvSpPr>
        <p:spPr>
          <a:xfrm>
            <a:off x="731521" y="337624"/>
            <a:ext cx="867976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/>
              <a:t>#include &lt;iostream&gt;</a:t>
            </a:r>
          </a:p>
          <a:p>
            <a:r>
              <a:rPr lang="en-US"/>
              <a:t>using namespace std;</a:t>
            </a:r>
          </a:p>
          <a:p>
            <a:r>
              <a:rPr lang="en-US"/>
              <a:t>class vector {</a:t>
            </a:r>
          </a:p>
          <a:p>
            <a:r>
              <a:rPr lang="en-US"/>
              <a:t>     private :</a:t>
            </a:r>
          </a:p>
          <a:p>
            <a:r>
              <a:rPr lang="en-US"/>
              <a:t>            double x;</a:t>
            </a:r>
          </a:p>
          <a:p>
            <a:r>
              <a:rPr lang="en-US"/>
              <a:t>            double y;</a:t>
            </a:r>
          </a:p>
          <a:p>
            <a:r>
              <a:rPr lang="en-US"/>
              <a:t>     public :</a:t>
            </a:r>
          </a:p>
          <a:p>
            <a:r>
              <a:rPr lang="en-US"/>
              <a:t>             void </a:t>
            </a:r>
            <a:r>
              <a:rPr lang="en-US" err="1"/>
              <a:t>setvalues</a:t>
            </a:r>
            <a:r>
              <a:rPr lang="en-US"/>
              <a:t>(int x, int y){</a:t>
            </a:r>
          </a:p>
          <a:p>
            <a:r>
              <a:rPr lang="en-US"/>
              <a:t>              this-&gt;x = x;</a:t>
            </a:r>
          </a:p>
          <a:p>
            <a:r>
              <a:rPr lang="en-US"/>
              <a:t>              this-&gt;y = y;</a:t>
            </a:r>
          </a:p>
          <a:p>
            <a:r>
              <a:rPr lang="en-US"/>
              <a:t>            };</a:t>
            </a:r>
          </a:p>
          <a:p>
            <a:r>
              <a:rPr lang="en-US"/>
              <a:t>              void </a:t>
            </a:r>
            <a:r>
              <a:rPr lang="en-US" err="1"/>
              <a:t>printvalues</a:t>
            </a:r>
            <a:r>
              <a:rPr lang="en-US"/>
              <a:t>()</a:t>
            </a:r>
          </a:p>
          <a:p>
            <a:r>
              <a:rPr lang="en-US"/>
              <a:t>               {</a:t>
            </a:r>
          </a:p>
          <a:p>
            <a:r>
              <a:rPr lang="en-US"/>
              <a:t>                 </a:t>
            </a:r>
            <a:r>
              <a:rPr lang="en-US" err="1"/>
              <a:t>cout</a:t>
            </a:r>
            <a:r>
              <a:rPr lang="en-US"/>
              <a:t> &lt;&lt; "x = " &lt;&lt; x &lt;&lt; " " &lt;&lt; y &lt;&lt; </a:t>
            </a:r>
            <a:r>
              <a:rPr lang="en-US" err="1"/>
              <a:t>endl</a:t>
            </a:r>
            <a:r>
              <a:rPr lang="en-US"/>
              <a:t>;</a:t>
            </a:r>
          </a:p>
          <a:p>
            <a:r>
              <a:rPr lang="en-US"/>
              <a:t>               } </a:t>
            </a:r>
          </a:p>
          <a:p>
            <a:r>
              <a:rPr lang="en-US"/>
              <a:t>};</a:t>
            </a:r>
          </a:p>
          <a:p>
            <a:r>
              <a:rPr lang="en-US"/>
              <a:t>int main() {</a:t>
            </a:r>
          </a:p>
          <a:p>
            <a:r>
              <a:rPr lang="en-US"/>
              <a:t>      vector v;</a:t>
            </a:r>
          </a:p>
          <a:p>
            <a:r>
              <a:rPr lang="en-US"/>
              <a:t>      </a:t>
            </a:r>
            <a:r>
              <a:rPr lang="en-US" err="1"/>
              <a:t>v.setvalues</a:t>
            </a:r>
            <a:r>
              <a:rPr lang="en-US"/>
              <a:t>(1.0,2.0);</a:t>
            </a:r>
          </a:p>
          <a:p>
            <a:r>
              <a:rPr lang="en-US"/>
              <a:t>      </a:t>
            </a:r>
          </a:p>
          <a:p>
            <a:r>
              <a:rPr lang="en-US"/>
              <a:t>      </a:t>
            </a:r>
            <a:r>
              <a:rPr lang="en-US" err="1"/>
              <a:t>v.printvalues</a:t>
            </a:r>
            <a:r>
              <a:rPr lang="en-US"/>
              <a:t>();</a:t>
            </a:r>
          </a:p>
          <a:p>
            <a:r>
              <a:rPr lang="en-US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5604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E272-015B-428F-BC88-2CDF4B03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2435"/>
            <a:ext cx="10515600" cy="1076497"/>
          </a:xfrm>
        </p:spPr>
        <p:txBody>
          <a:bodyPr>
            <a:normAutofit/>
          </a:bodyPr>
          <a:lstStyle/>
          <a:p>
            <a:r>
              <a:rPr lang="en-US"/>
              <a:t>Constructors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F714B4-1AF1-4C95-AF8B-308412E3C6D5}"/>
              </a:ext>
            </a:extLst>
          </p:cNvPr>
          <p:cNvSpPr/>
          <p:nvPr/>
        </p:nvSpPr>
        <p:spPr>
          <a:xfrm>
            <a:off x="459546" y="1026941"/>
            <a:ext cx="1089425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>
                <a:solidFill>
                  <a:srgbClr val="000000"/>
                </a:solidFill>
                <a:latin typeface="NimbusSanL-Regu"/>
              </a:rPr>
              <a:t>when new object created usually desirable to immediately initialize it to </a:t>
            </a:r>
            <a:r>
              <a:rPr lang="en-US" sz="2800">
                <a:solidFill>
                  <a:srgbClr val="000000"/>
                </a:solidFill>
                <a:latin typeface="NimbusSanL-Regu"/>
              </a:rPr>
              <a:t>some known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>
                <a:solidFill>
                  <a:srgbClr val="000000"/>
                </a:solidFill>
                <a:latin typeface="NimbusSanL-Regu"/>
              </a:rPr>
              <a:t>prevents object from accidentally being used before it is initialized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>
                <a:solidFill>
                  <a:srgbClr val="00C0FF"/>
                </a:solidFill>
                <a:latin typeface="NimbusRomNo9L-Medi"/>
              </a:rPr>
              <a:t>constructor </a:t>
            </a:r>
            <a:r>
              <a:rPr lang="en-IN" sz="2800">
                <a:solidFill>
                  <a:srgbClr val="000000"/>
                </a:solidFill>
                <a:latin typeface="NimbusSanL-Regu"/>
              </a:rPr>
              <a:t>is member function that is </a:t>
            </a:r>
            <a:r>
              <a:rPr lang="en-IN" sz="2800" i="1">
                <a:solidFill>
                  <a:srgbClr val="FF00FF"/>
                </a:solidFill>
                <a:latin typeface="NimbusRomNo9L-MediItal"/>
              </a:rPr>
              <a:t>called automatically </a:t>
            </a:r>
            <a:r>
              <a:rPr lang="en-IN" sz="2800">
                <a:solidFill>
                  <a:srgbClr val="000000"/>
                </a:solidFill>
                <a:latin typeface="NimbusSanL-Regu"/>
              </a:rPr>
              <a:t>when object created in order to </a:t>
            </a:r>
            <a:r>
              <a:rPr lang="en-IN" sz="2800" i="1">
                <a:solidFill>
                  <a:srgbClr val="FF00FF"/>
                </a:solidFill>
                <a:latin typeface="NimbusRomNo9L-MediItal"/>
              </a:rPr>
              <a:t>initialize </a:t>
            </a:r>
            <a:r>
              <a:rPr lang="en-IN" sz="2800">
                <a:solidFill>
                  <a:srgbClr val="000000"/>
                </a:solidFill>
                <a:latin typeface="NimbusSanL-Regu"/>
              </a:rPr>
              <a:t>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>
                <a:solidFill>
                  <a:srgbClr val="000000"/>
                </a:solidFill>
                <a:latin typeface="NimbusSanL-Regu"/>
              </a:rPr>
              <a:t>constructor has </a:t>
            </a:r>
            <a:r>
              <a:rPr lang="en-IN" sz="2800" i="1">
                <a:solidFill>
                  <a:srgbClr val="FF00FF"/>
                </a:solidFill>
                <a:latin typeface="NimbusRomNo9L-MediItal"/>
              </a:rPr>
              <a:t>same name as class </a:t>
            </a:r>
            <a:r>
              <a:rPr lang="en-IN" sz="2800">
                <a:solidFill>
                  <a:srgbClr val="000000"/>
                </a:solidFill>
                <a:latin typeface="NimbusSanL-Regu"/>
              </a:rPr>
              <a:t>(i.e., constructor for class </a:t>
            </a:r>
            <a:r>
              <a:rPr lang="en-IN" sz="2800">
                <a:solidFill>
                  <a:srgbClr val="000000"/>
                </a:solidFill>
                <a:latin typeface="NimbusMonL-Regu"/>
              </a:rPr>
              <a:t>T </a:t>
            </a:r>
            <a:r>
              <a:rPr lang="en-IN" sz="2800">
                <a:solidFill>
                  <a:srgbClr val="000000"/>
                </a:solidFill>
                <a:latin typeface="NimbusSanL-Regu"/>
              </a:rPr>
              <a:t>is </a:t>
            </a:r>
            <a:r>
              <a:rPr lang="en-US" sz="2800">
                <a:solidFill>
                  <a:srgbClr val="000000"/>
                </a:solidFill>
                <a:latin typeface="NimbusSanL-Regu"/>
              </a:rPr>
              <a:t>function </a:t>
            </a:r>
            <a:r>
              <a:rPr lang="en-US" sz="2800">
                <a:solidFill>
                  <a:srgbClr val="000000"/>
                </a:solidFill>
                <a:latin typeface="NimbusMonL-Regu"/>
              </a:rPr>
              <a:t>T::T</a:t>
            </a:r>
            <a:r>
              <a:rPr lang="en-US" sz="2800">
                <a:solidFill>
                  <a:srgbClr val="000000"/>
                </a:solidFill>
                <a:latin typeface="NimbusSanL-Regu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>
                <a:solidFill>
                  <a:srgbClr val="000000"/>
                </a:solidFill>
                <a:latin typeface="NimbusSanL-Regu"/>
              </a:rPr>
              <a:t>constructor has </a:t>
            </a:r>
            <a:r>
              <a:rPr lang="en-IN" sz="2800" i="1">
                <a:solidFill>
                  <a:srgbClr val="FF00FF"/>
                </a:solidFill>
                <a:latin typeface="NimbusRomNo9L-MediItal"/>
              </a:rPr>
              <a:t>no return type </a:t>
            </a:r>
            <a:r>
              <a:rPr lang="en-IN" sz="2800">
                <a:solidFill>
                  <a:srgbClr val="000000"/>
                </a:solidFill>
                <a:latin typeface="NimbusSanL-Regu"/>
              </a:rPr>
              <a:t>(not even </a:t>
            </a:r>
            <a:r>
              <a:rPr lang="en-IN" sz="2800" b="1">
                <a:solidFill>
                  <a:srgbClr val="000000"/>
                </a:solidFill>
                <a:latin typeface="NimbusMonL-Bold"/>
              </a:rPr>
              <a:t>void</a:t>
            </a:r>
            <a:r>
              <a:rPr lang="en-IN" sz="2800">
                <a:solidFill>
                  <a:srgbClr val="000000"/>
                </a:solidFill>
                <a:latin typeface="NimbusSanL-Regu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  <a:latin typeface="NimbusSanL-Regu"/>
              </a:rPr>
              <a:t>constructor </a:t>
            </a:r>
            <a:r>
              <a:rPr lang="en-US" sz="2800" i="1">
                <a:solidFill>
                  <a:srgbClr val="FF00FF"/>
                </a:solidFill>
                <a:latin typeface="NimbusRomNo9L-MediItal"/>
              </a:rPr>
              <a:t>can be overloaded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>
                <a:solidFill>
                  <a:srgbClr val="000000"/>
                </a:solidFill>
                <a:latin typeface="NimbusSanL-Regu"/>
              </a:rPr>
              <a:t>before constructor body is entered, all data members of class type are first  </a:t>
            </a:r>
            <a:r>
              <a:rPr lang="en-US" sz="2800">
                <a:solidFill>
                  <a:srgbClr val="000000"/>
                </a:solidFill>
                <a:latin typeface="NimbusSanL-Regu"/>
              </a:rPr>
              <a:t>constructed</a:t>
            </a:r>
          </a:p>
          <a:p>
            <a:endParaRPr lang="en-US" sz="2800">
              <a:solidFill>
                <a:srgbClr val="000000"/>
              </a:solidFill>
              <a:latin typeface="NimbusSanL-Regu"/>
            </a:endParaRP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0718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3D3D-E32B-41A8-980D-72E4E4E4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34572"/>
          </a:xfrm>
        </p:spPr>
        <p:txBody>
          <a:bodyPr>
            <a:normAutofit fontScale="90000"/>
          </a:bodyPr>
          <a:lstStyle/>
          <a:p>
            <a:r>
              <a:rPr lang="en-US"/>
              <a:t>Constructors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8B0F84-C7F4-4397-B15D-935B10DDE8BE}"/>
              </a:ext>
            </a:extLst>
          </p:cNvPr>
          <p:cNvSpPr/>
          <p:nvPr/>
        </p:nvSpPr>
        <p:spPr>
          <a:xfrm>
            <a:off x="1266091" y="534573"/>
            <a:ext cx="6189785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#include &lt;string&gt;</a:t>
            </a:r>
          </a:p>
          <a:p>
            <a:endParaRPr lang="en-US" sz="2000"/>
          </a:p>
          <a:p>
            <a:r>
              <a:rPr lang="en-US" sz="2000"/>
              <a:t>using namespace std;</a:t>
            </a:r>
          </a:p>
          <a:p>
            <a:endParaRPr lang="en-US" sz="2000"/>
          </a:p>
          <a:p>
            <a:r>
              <a:rPr lang="en-US" sz="2000"/>
              <a:t>class Student</a:t>
            </a:r>
          </a:p>
          <a:p>
            <a:r>
              <a:rPr lang="en-US" sz="2000"/>
              <a:t>{</a:t>
            </a:r>
          </a:p>
          <a:p>
            <a:r>
              <a:rPr lang="en-US" sz="2000"/>
              <a:t>    private:</a:t>
            </a:r>
          </a:p>
          <a:p>
            <a:r>
              <a:rPr lang="en-US" sz="2000"/>
              <a:t>       string </a:t>
            </a:r>
            <a:r>
              <a:rPr lang="en-US" sz="2000" err="1"/>
              <a:t>fname</a:t>
            </a:r>
            <a:r>
              <a:rPr lang="en-US" sz="2000"/>
              <a:t>;</a:t>
            </a:r>
          </a:p>
          <a:p>
            <a:r>
              <a:rPr lang="en-US" sz="2000"/>
              <a:t>       string </a:t>
            </a:r>
            <a:r>
              <a:rPr lang="en-US" sz="2000" err="1"/>
              <a:t>lname</a:t>
            </a:r>
            <a:r>
              <a:rPr lang="en-US" sz="2000"/>
              <a:t>;</a:t>
            </a:r>
          </a:p>
          <a:p>
            <a:r>
              <a:rPr lang="en-US" sz="2000"/>
              <a:t>       int age;</a:t>
            </a:r>
          </a:p>
          <a:p>
            <a:endParaRPr lang="en-US" sz="2000"/>
          </a:p>
          <a:p>
            <a:r>
              <a:rPr lang="en-US" sz="2000"/>
              <a:t>    public:</a:t>
            </a:r>
          </a:p>
          <a:p>
            <a:r>
              <a:rPr lang="en-US" sz="2000"/>
              <a:t>       // Constructor</a:t>
            </a:r>
          </a:p>
          <a:p>
            <a:r>
              <a:rPr lang="en-US" sz="2000"/>
              <a:t>       Student(): </a:t>
            </a:r>
            <a:r>
              <a:rPr lang="en-US" sz="2000" err="1"/>
              <a:t>fname</a:t>
            </a:r>
            <a:r>
              <a:rPr lang="en-US" sz="2000"/>
              <a:t>("\0"), </a:t>
            </a:r>
            <a:r>
              <a:rPr lang="en-US" sz="2000" err="1"/>
              <a:t>lname</a:t>
            </a:r>
            <a:r>
              <a:rPr lang="en-US" sz="2000"/>
              <a:t>("\0"), age(0){ };</a:t>
            </a:r>
          </a:p>
          <a:p>
            <a:r>
              <a:rPr lang="en-US" sz="2000"/>
              <a:t>      // Constructor overloading</a:t>
            </a:r>
          </a:p>
          <a:p>
            <a:r>
              <a:rPr lang="en-US" sz="2000"/>
              <a:t>       Student(string f, string l, int a) : </a:t>
            </a:r>
            <a:r>
              <a:rPr lang="en-US" sz="2000" err="1"/>
              <a:t>fname</a:t>
            </a:r>
            <a:r>
              <a:rPr lang="en-US" sz="2000"/>
              <a:t>(f),</a:t>
            </a:r>
            <a:r>
              <a:rPr lang="en-US" sz="2000" err="1"/>
              <a:t>lname</a:t>
            </a:r>
            <a:r>
              <a:rPr lang="en-US" sz="2000"/>
              <a:t>(l), age(a)</a:t>
            </a:r>
          </a:p>
          <a:p>
            <a:r>
              <a:rPr lang="en-US" sz="2000"/>
              <a:t>       {</a:t>
            </a:r>
          </a:p>
          <a:p>
            <a:r>
              <a:rPr lang="en-US" sz="2000"/>
              <a:t>       };</a:t>
            </a:r>
          </a:p>
          <a:p>
            <a:endParaRPr lang="en-US" sz="2000"/>
          </a:p>
          <a:p>
            <a:r>
              <a:rPr lang="en-US" sz="2000"/>
              <a:t>      </a:t>
            </a:r>
          </a:p>
          <a:p>
            <a:r>
              <a:rPr lang="en-US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289813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2555-6759-4CC3-B68F-7630AE10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 </a:t>
            </a:r>
            <a:r>
              <a:rPr lang="en-US" err="1"/>
              <a:t>contd</a:t>
            </a:r>
            <a:r>
              <a:rPr lang="en-US"/>
              <a:t>….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7F2C70-EF8F-4C5A-8CC2-FAC435093F1D}"/>
              </a:ext>
            </a:extLst>
          </p:cNvPr>
          <p:cNvSpPr/>
          <p:nvPr/>
        </p:nvSpPr>
        <p:spPr>
          <a:xfrm>
            <a:off x="838200" y="158669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int main()</a:t>
            </a:r>
          </a:p>
          <a:p>
            <a:r>
              <a:rPr lang="en-US"/>
              <a:t>{</a:t>
            </a:r>
          </a:p>
          <a:p>
            <a:r>
              <a:rPr lang="en-US"/>
              <a:t>    Student A1; </a:t>
            </a:r>
          </a:p>
          <a:p>
            <a:r>
              <a:rPr lang="en-US"/>
              <a:t>    Student A2("aaa","bbb",20);</a:t>
            </a:r>
          </a:p>
          <a:p>
            <a:r>
              <a:rPr lang="en-US"/>
              <a:t>    </a:t>
            </a:r>
          </a:p>
          <a:p>
            <a:r>
              <a:rPr lang="en-US"/>
              <a:t>    // Copies the content of A2 to A3 - Default copy constructor</a:t>
            </a:r>
          </a:p>
          <a:p>
            <a:r>
              <a:rPr lang="en-US"/>
              <a:t>    </a:t>
            </a:r>
          </a:p>
          <a:p>
            <a:r>
              <a:rPr lang="en-US"/>
              <a:t>    Student A3(A2);</a:t>
            </a:r>
          </a:p>
          <a:p>
            <a:r>
              <a:rPr lang="en-US"/>
              <a:t>    </a:t>
            </a:r>
          </a:p>
          <a:p>
            <a:r>
              <a:rPr lang="en-US"/>
              <a:t>    A1.Displaystudentdetails();</a:t>
            </a:r>
          </a:p>
          <a:p>
            <a:r>
              <a:rPr lang="en-US"/>
              <a:t>    A2.Displaystudentdetails();</a:t>
            </a:r>
          </a:p>
          <a:p>
            <a:r>
              <a:rPr lang="en-US"/>
              <a:t>    A3.Displaystudentdetails();</a:t>
            </a:r>
          </a:p>
          <a:p>
            <a:endParaRPr lang="en-US"/>
          </a:p>
          <a:p>
            <a:r>
              <a:rPr lang="en-US"/>
              <a:t>    return 0;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120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EC05-0D94-4AED-B8D0-5A7D6DD1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749"/>
          </a:xfrm>
        </p:spPr>
        <p:txBody>
          <a:bodyPr>
            <a:normAutofit fontScale="90000"/>
          </a:bodyPr>
          <a:lstStyle/>
          <a:p>
            <a:r>
              <a:rPr lang="en-US"/>
              <a:t>Default constructor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5D6D61-D40F-4502-B82C-8C9F286FB01D}"/>
              </a:ext>
            </a:extLst>
          </p:cNvPr>
          <p:cNvSpPr/>
          <p:nvPr/>
        </p:nvSpPr>
        <p:spPr>
          <a:xfrm>
            <a:off x="709831" y="1012874"/>
            <a:ext cx="103971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constructor that can be called with no arguments known as </a:t>
            </a:r>
            <a:r>
              <a:rPr lang="en-IN" sz="2000">
                <a:solidFill>
                  <a:srgbClr val="00C0FF"/>
                </a:solidFill>
                <a:latin typeface="NimbusRomNo9L-Medi"/>
              </a:rPr>
              <a:t>default  </a:t>
            </a:r>
            <a:r>
              <a:rPr lang="en-US" sz="2000">
                <a:solidFill>
                  <a:srgbClr val="00C0FF"/>
                </a:solidFill>
                <a:latin typeface="NimbusRomNo9L-Medi"/>
              </a:rPr>
              <a:t>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if </a:t>
            </a:r>
            <a:r>
              <a:rPr lang="en-IN" sz="2000" i="1">
                <a:solidFill>
                  <a:srgbClr val="FF00FF"/>
                </a:solidFill>
                <a:latin typeface="NimbusRomNo9L-MediItal"/>
              </a:rPr>
              <a:t>no constructors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specified, default constructor </a:t>
            </a:r>
            <a:r>
              <a:rPr lang="en-IN" sz="2000" i="1">
                <a:solidFill>
                  <a:srgbClr val="FF00FF"/>
                </a:solidFill>
                <a:latin typeface="NimbusRomNo9L-MediItal"/>
              </a:rPr>
              <a:t>automatically provided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that calls default constructor for each data member of class type (does nothing for data member of built-in type)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Automatically provided constructors will not have correct behaviour.</a:t>
            </a:r>
            <a:endParaRPr lang="en-US" sz="2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CA4B4C-4099-4F24-8ADA-91A55DC47120}"/>
              </a:ext>
            </a:extLst>
          </p:cNvPr>
          <p:cNvSpPr/>
          <p:nvPr/>
        </p:nvSpPr>
        <p:spPr>
          <a:xfrm>
            <a:off x="1303605" y="2529612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>
                <a:latin typeface="NimbusMonL-Bold"/>
              </a:rPr>
              <a:t>class </a:t>
            </a:r>
            <a:r>
              <a:rPr lang="en-IN" sz="2000">
                <a:latin typeface="NimbusMonL-Regu"/>
              </a:rPr>
              <a:t>Vector { </a:t>
            </a:r>
            <a:r>
              <a:rPr lang="en-IN" sz="2000" i="1">
                <a:latin typeface="NimbusMonL-ReguObli"/>
              </a:rPr>
              <a:t>// Two-dimensional vector class.</a:t>
            </a:r>
          </a:p>
          <a:p>
            <a:r>
              <a:rPr lang="en-US" sz="2000" b="1">
                <a:latin typeface="NimbusMonL-Bold"/>
              </a:rPr>
              <a:t>public</a:t>
            </a:r>
            <a:r>
              <a:rPr lang="en-US" sz="2000">
                <a:latin typeface="NimbusMonL-Regu"/>
              </a:rPr>
              <a:t>:</a:t>
            </a:r>
          </a:p>
          <a:p>
            <a:r>
              <a:rPr lang="en-US" sz="2000">
                <a:latin typeface="NimbusMonL-Regu"/>
              </a:rPr>
              <a:t>Vector () { </a:t>
            </a:r>
            <a:r>
              <a:rPr lang="en-US" sz="2000" i="1">
                <a:latin typeface="NimbusMonL-ReguObli"/>
              </a:rPr>
              <a:t>// Default constructor.</a:t>
            </a:r>
          </a:p>
          <a:p>
            <a:r>
              <a:rPr lang="en-US" sz="2000">
                <a:latin typeface="NimbusMonL-Regu"/>
              </a:rPr>
              <a:t>x_ = 0.0; y_ = 0.0;</a:t>
            </a:r>
          </a:p>
          <a:p>
            <a:r>
              <a:rPr lang="en-US" sz="2000">
                <a:latin typeface="NimbusMonL-Regu"/>
              </a:rPr>
              <a:t>}</a:t>
            </a:r>
          </a:p>
          <a:p>
            <a:r>
              <a:rPr lang="en-US" sz="2000" i="1">
                <a:latin typeface="NimbusMonL-ReguObli"/>
              </a:rPr>
              <a:t>// ...</a:t>
            </a:r>
          </a:p>
          <a:p>
            <a:r>
              <a:rPr lang="en-US" sz="2000" b="1">
                <a:latin typeface="NimbusMonL-Bold"/>
              </a:rPr>
              <a:t>private</a:t>
            </a:r>
            <a:r>
              <a:rPr lang="en-US" sz="2000">
                <a:latin typeface="NimbusMonL-Regu"/>
              </a:rPr>
              <a:t>:</a:t>
            </a:r>
          </a:p>
          <a:p>
            <a:r>
              <a:rPr lang="en-IN" sz="2000" b="1">
                <a:latin typeface="NimbusMonL-Bold"/>
              </a:rPr>
              <a:t>double </a:t>
            </a:r>
            <a:r>
              <a:rPr lang="en-IN" sz="2000">
                <a:latin typeface="NimbusMonL-Regu"/>
              </a:rPr>
              <a:t>x_; </a:t>
            </a:r>
            <a:r>
              <a:rPr lang="en-IN" sz="2000" i="1">
                <a:latin typeface="NimbusMonL-ReguObli"/>
              </a:rPr>
              <a:t>// The x component of the vector.</a:t>
            </a:r>
          </a:p>
          <a:p>
            <a:r>
              <a:rPr lang="en-IN" sz="2000" b="1">
                <a:latin typeface="NimbusMonL-Bold"/>
              </a:rPr>
              <a:t>double </a:t>
            </a:r>
            <a:r>
              <a:rPr lang="en-IN" sz="2000">
                <a:latin typeface="NimbusMonL-Regu"/>
              </a:rPr>
              <a:t>y_; </a:t>
            </a:r>
            <a:r>
              <a:rPr lang="en-IN" sz="2000" i="1">
                <a:latin typeface="NimbusMonL-ReguObli"/>
              </a:rPr>
              <a:t>// The y component of the vector.</a:t>
            </a:r>
          </a:p>
          <a:p>
            <a:r>
              <a:rPr lang="en-US" sz="2000">
                <a:latin typeface="NimbusMonL-Regu"/>
              </a:rPr>
              <a:t>};</a:t>
            </a:r>
          </a:p>
          <a:p>
            <a:r>
              <a:rPr lang="en-IN" sz="2000">
                <a:latin typeface="NimbusMonL-Regu"/>
              </a:rPr>
              <a:t>Vector u; </a:t>
            </a:r>
            <a:r>
              <a:rPr lang="en-IN" sz="2000" i="1">
                <a:latin typeface="NimbusMonL-ReguObli"/>
              </a:rPr>
              <a:t>// calls Vector(); u set to (0,0)</a:t>
            </a:r>
          </a:p>
        </p:txBody>
      </p:sp>
    </p:spTree>
    <p:extLst>
      <p:ext uri="{BB962C8B-B14F-4D97-AF65-F5344CB8AC3E}">
        <p14:creationId xmlns:p14="http://schemas.microsoft.com/office/powerpoint/2010/main" val="2534618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5DC0-0C50-4736-A9DA-B8435BCE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958" y="176511"/>
            <a:ext cx="10515600" cy="633680"/>
          </a:xfrm>
        </p:spPr>
        <p:txBody>
          <a:bodyPr>
            <a:normAutofit fontScale="90000"/>
          </a:bodyPr>
          <a:lstStyle/>
          <a:p>
            <a:r>
              <a:rPr lang="en-US"/>
              <a:t>Copy Constructor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64BBFC-C3CE-48CE-8F4C-FDAB04856A4D}"/>
              </a:ext>
            </a:extLst>
          </p:cNvPr>
          <p:cNvSpPr/>
          <p:nvPr/>
        </p:nvSpPr>
        <p:spPr>
          <a:xfrm>
            <a:off x="1237958" y="810191"/>
            <a:ext cx="1018500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/>
              <a:t>for class T, constructor taking </a:t>
            </a:r>
            <a:r>
              <a:rPr lang="en-IN" sz="2000" err="1"/>
              <a:t>lvalue</a:t>
            </a:r>
            <a:r>
              <a:rPr lang="en-IN" sz="2000"/>
              <a:t> reference to T as first parameter that </a:t>
            </a:r>
            <a:r>
              <a:rPr lang="en-US" sz="2000"/>
              <a:t>can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be called with one argument known as </a:t>
            </a:r>
            <a:r>
              <a:rPr lang="en-IN" sz="2000">
                <a:solidFill>
                  <a:srgbClr val="00C0FF"/>
                </a:solidFill>
                <a:latin typeface="NimbusRomNo9L-Medi"/>
              </a:rPr>
              <a:t>copy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used to create object by copying from already-existing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copy constructor for class </a:t>
            </a:r>
            <a:r>
              <a:rPr lang="en-IN" sz="2000">
                <a:solidFill>
                  <a:srgbClr val="000000"/>
                </a:solidFill>
                <a:latin typeface="NimbusMonL-Regu"/>
              </a:rPr>
              <a:t>T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typically is of form </a:t>
            </a:r>
            <a:r>
              <a:rPr lang="en-IN" sz="2000">
                <a:solidFill>
                  <a:srgbClr val="000000"/>
                </a:solidFill>
                <a:latin typeface="NimbusMonL-Regu"/>
              </a:rPr>
              <a:t>T(</a:t>
            </a:r>
            <a:r>
              <a:rPr lang="en-IN" sz="2000" b="1" err="1">
                <a:solidFill>
                  <a:srgbClr val="000000"/>
                </a:solidFill>
                <a:latin typeface="NimbusMonL-Bold"/>
              </a:rPr>
              <a:t>const</a:t>
            </a:r>
            <a:r>
              <a:rPr lang="en-IN" sz="2000" b="1">
                <a:solidFill>
                  <a:srgbClr val="000000"/>
                </a:solidFill>
                <a:latin typeface="NimbusMonL-Bold"/>
              </a:rPr>
              <a:t> </a:t>
            </a:r>
            <a:r>
              <a:rPr lang="en-IN" sz="2000">
                <a:solidFill>
                  <a:srgbClr val="000000"/>
                </a:solidFill>
                <a:latin typeface="NimbusMonL-Regu"/>
              </a:rPr>
              <a:t>T&amp;)</a:t>
            </a:r>
            <a:endParaRPr lang="en-IN" sz="2000">
              <a:solidFill>
                <a:srgbClr val="000000"/>
              </a:solidFill>
              <a:latin typeface="NimbusSanL-Regu"/>
            </a:endParaRPr>
          </a:p>
          <a:p>
            <a:pPr lvl="1"/>
            <a:r>
              <a:rPr lang="en-IN" sz="2000" b="1">
                <a:solidFill>
                  <a:srgbClr val="000000"/>
                </a:solidFill>
                <a:latin typeface="NimbusMonL-Bold"/>
              </a:rPr>
              <a:t>class </a:t>
            </a:r>
            <a:r>
              <a:rPr lang="en-IN" sz="2000">
                <a:solidFill>
                  <a:srgbClr val="000000"/>
                </a:solidFill>
                <a:latin typeface="NimbusMonL-Regu"/>
              </a:rPr>
              <a:t>Vector { </a:t>
            </a:r>
            <a:r>
              <a:rPr lang="en-IN" sz="2000" i="1">
                <a:solidFill>
                  <a:srgbClr val="000000"/>
                </a:solidFill>
                <a:latin typeface="NimbusMonL-ReguObli"/>
              </a:rPr>
              <a:t>// Two-dimensional vector class.</a:t>
            </a:r>
          </a:p>
          <a:p>
            <a:pPr lvl="1"/>
            <a:r>
              <a:rPr lang="en-US" sz="2000" b="1">
                <a:solidFill>
                  <a:srgbClr val="000000"/>
                </a:solidFill>
                <a:latin typeface="NimbusMonL-Bold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pPr lvl="1"/>
            <a:r>
              <a:rPr lang="en-US" sz="2000" i="1">
                <a:solidFill>
                  <a:srgbClr val="000000"/>
                </a:solidFill>
                <a:latin typeface="NimbusMonL-ReguObli"/>
              </a:rPr>
              <a:t>// ... (e.g., default constructor)</a:t>
            </a:r>
          </a:p>
          <a:p>
            <a:pPr lvl="1"/>
            <a:r>
              <a:rPr lang="es-ES" sz="2000">
                <a:solidFill>
                  <a:srgbClr val="000000"/>
                </a:solidFill>
                <a:latin typeface="NimbusMonL-Regu"/>
              </a:rPr>
              <a:t>Vector(</a:t>
            </a:r>
            <a:r>
              <a:rPr lang="es-ES" sz="2000" b="1" err="1">
                <a:solidFill>
                  <a:srgbClr val="000000"/>
                </a:solidFill>
                <a:latin typeface="NimbusMonL-Bold"/>
              </a:rPr>
              <a:t>const</a:t>
            </a:r>
            <a:r>
              <a:rPr lang="es-ES" sz="2000" b="1">
                <a:solidFill>
                  <a:srgbClr val="000000"/>
                </a:solidFill>
                <a:latin typeface="NimbusMonL-Bold"/>
              </a:rPr>
              <a:t> </a:t>
            </a:r>
            <a:r>
              <a:rPr lang="es-ES" sz="2000">
                <a:solidFill>
                  <a:srgbClr val="000000"/>
                </a:solidFill>
                <a:latin typeface="NimbusMonL-Regu"/>
              </a:rPr>
              <a:t>Vector&amp; v) { </a:t>
            </a:r>
            <a:r>
              <a:rPr lang="es-ES" sz="2000" i="1">
                <a:solidFill>
                  <a:srgbClr val="000000"/>
                </a:solidFill>
                <a:latin typeface="NimbusMonL-ReguObli"/>
              </a:rPr>
              <a:t>// </a:t>
            </a:r>
            <a:r>
              <a:rPr lang="es-ES" sz="2000" i="1" err="1">
                <a:solidFill>
                  <a:srgbClr val="000000"/>
                </a:solidFill>
                <a:latin typeface="NimbusMonL-ReguObli"/>
              </a:rPr>
              <a:t>Copy</a:t>
            </a:r>
            <a:r>
              <a:rPr lang="es-ES" sz="2000" i="1">
                <a:solidFill>
                  <a:srgbClr val="000000"/>
                </a:solidFill>
                <a:latin typeface="NimbusMonL-ReguObli"/>
              </a:rPr>
              <a:t> constructor.</a:t>
            </a:r>
          </a:p>
          <a:p>
            <a:pPr lvl="1"/>
            <a:r>
              <a:rPr lang="es-ES" sz="2000">
                <a:solidFill>
                  <a:srgbClr val="000000"/>
                </a:solidFill>
                <a:latin typeface="NimbusMonL-Regu"/>
              </a:rPr>
              <a:t>x_ = </a:t>
            </a:r>
            <a:r>
              <a:rPr lang="es-ES" sz="2000" err="1">
                <a:solidFill>
                  <a:srgbClr val="000000"/>
                </a:solidFill>
                <a:latin typeface="NimbusMonL-Regu"/>
              </a:rPr>
              <a:t>v.x</a:t>
            </a:r>
            <a:r>
              <a:rPr lang="es-ES" sz="2000">
                <a:solidFill>
                  <a:srgbClr val="000000"/>
                </a:solidFill>
                <a:latin typeface="NimbusMonL-Regu"/>
              </a:rPr>
              <a:t>_; y_ = </a:t>
            </a:r>
            <a:r>
              <a:rPr lang="es-ES" sz="2000" err="1">
                <a:solidFill>
                  <a:srgbClr val="000000"/>
                </a:solidFill>
                <a:latin typeface="NimbusMonL-Regu"/>
              </a:rPr>
              <a:t>v.y</a:t>
            </a:r>
            <a:r>
              <a:rPr lang="es-ES" sz="2000">
                <a:solidFill>
                  <a:srgbClr val="000000"/>
                </a:solidFill>
                <a:latin typeface="NimbusMonL-Regu"/>
              </a:rPr>
              <a:t>_;</a:t>
            </a:r>
          </a:p>
          <a:p>
            <a:pPr lvl="1"/>
            <a:r>
              <a:rPr lang="en-US" sz="2000">
                <a:solidFill>
                  <a:srgbClr val="000000"/>
                </a:solidFill>
                <a:latin typeface="NimbusMonL-Regu"/>
              </a:rPr>
              <a:t>}</a:t>
            </a:r>
          </a:p>
          <a:p>
            <a:pPr lvl="1"/>
            <a:r>
              <a:rPr lang="en-US" sz="2000" i="1">
                <a:solidFill>
                  <a:srgbClr val="000000"/>
                </a:solidFill>
                <a:latin typeface="NimbusMonL-ReguObli"/>
              </a:rPr>
              <a:t>// ...</a:t>
            </a:r>
          </a:p>
          <a:p>
            <a:pPr lvl="1"/>
            <a:r>
              <a:rPr lang="en-US" sz="2000" b="1">
                <a:solidFill>
                  <a:srgbClr val="000000"/>
                </a:solidFill>
                <a:latin typeface="NimbusMonL-Bold"/>
              </a:rPr>
              <a:t>private</a:t>
            </a:r>
            <a:r>
              <a:rPr lang="en-US" sz="200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pPr lvl="1"/>
            <a:r>
              <a:rPr lang="en-IN" sz="2000" b="1">
                <a:solidFill>
                  <a:srgbClr val="000000"/>
                </a:solidFill>
                <a:latin typeface="NimbusMonL-Bold"/>
              </a:rPr>
              <a:t>double </a:t>
            </a:r>
            <a:r>
              <a:rPr lang="en-IN" sz="2000">
                <a:solidFill>
                  <a:srgbClr val="000000"/>
                </a:solidFill>
                <a:latin typeface="NimbusMonL-Regu"/>
              </a:rPr>
              <a:t>x_; </a:t>
            </a:r>
            <a:r>
              <a:rPr lang="en-IN" sz="2000" i="1">
                <a:solidFill>
                  <a:srgbClr val="000000"/>
                </a:solidFill>
                <a:latin typeface="NimbusMonL-ReguObli"/>
              </a:rPr>
              <a:t>// The x component of the vector.</a:t>
            </a:r>
          </a:p>
          <a:p>
            <a:pPr lvl="1"/>
            <a:r>
              <a:rPr lang="en-IN" sz="2000" b="1">
                <a:solidFill>
                  <a:srgbClr val="000000"/>
                </a:solidFill>
                <a:latin typeface="NimbusMonL-Bold"/>
              </a:rPr>
              <a:t>double </a:t>
            </a:r>
            <a:r>
              <a:rPr lang="en-IN" sz="2000">
                <a:solidFill>
                  <a:srgbClr val="000000"/>
                </a:solidFill>
                <a:latin typeface="NimbusMonL-Regu"/>
              </a:rPr>
              <a:t>y_; </a:t>
            </a:r>
            <a:r>
              <a:rPr lang="en-IN" sz="2000" i="1">
                <a:solidFill>
                  <a:srgbClr val="000000"/>
                </a:solidFill>
                <a:latin typeface="NimbusMonL-ReguObli"/>
              </a:rPr>
              <a:t>// The y component of the vector.</a:t>
            </a:r>
          </a:p>
          <a:p>
            <a:pPr lvl="1"/>
            <a:r>
              <a:rPr lang="en-US" sz="2000">
                <a:solidFill>
                  <a:srgbClr val="000000"/>
                </a:solidFill>
                <a:latin typeface="NimbusMonL-Regu"/>
              </a:rPr>
              <a:t>};</a:t>
            </a:r>
          </a:p>
          <a:p>
            <a:pPr lvl="1"/>
            <a:r>
              <a:rPr lang="en-US" sz="2000">
                <a:solidFill>
                  <a:srgbClr val="000000"/>
                </a:solidFill>
                <a:latin typeface="NimbusMonL-Regu"/>
              </a:rPr>
              <a:t>Vector v;</a:t>
            </a:r>
          </a:p>
          <a:p>
            <a:pPr lvl="1"/>
            <a:r>
              <a:rPr lang="en-US" sz="2000">
                <a:solidFill>
                  <a:srgbClr val="000000"/>
                </a:solidFill>
                <a:latin typeface="NimbusMonL-Regu"/>
              </a:rPr>
              <a:t>Vector w(v); </a:t>
            </a:r>
            <a:r>
              <a:rPr lang="en-US" sz="2000" i="1">
                <a:solidFill>
                  <a:srgbClr val="000000"/>
                </a:solidFill>
                <a:latin typeface="NimbusMonL-ReguObli"/>
              </a:rPr>
              <a:t>// calls Vector(const Vector&amp;)</a:t>
            </a:r>
          </a:p>
          <a:p>
            <a:pPr lvl="1"/>
            <a:r>
              <a:rPr lang="es-ES" sz="2000">
                <a:solidFill>
                  <a:srgbClr val="000000"/>
                </a:solidFill>
                <a:latin typeface="NimbusMonL-Regu"/>
              </a:rPr>
              <a:t>Vector u = v; </a:t>
            </a:r>
            <a:r>
              <a:rPr lang="es-ES" sz="2000" i="1">
                <a:solidFill>
                  <a:srgbClr val="000000"/>
                </a:solidFill>
                <a:latin typeface="NimbusMonL-ReguObli"/>
              </a:rPr>
              <a:t>// </a:t>
            </a:r>
            <a:r>
              <a:rPr lang="es-ES" sz="2000" i="1" err="1">
                <a:solidFill>
                  <a:srgbClr val="000000"/>
                </a:solidFill>
                <a:latin typeface="NimbusMonL-ReguObli"/>
              </a:rPr>
              <a:t>calls</a:t>
            </a:r>
            <a:r>
              <a:rPr lang="es-ES" sz="2000" i="1">
                <a:solidFill>
                  <a:srgbClr val="000000"/>
                </a:solidFill>
                <a:latin typeface="NimbusMonL-ReguObli"/>
              </a:rPr>
              <a:t> Vector(</a:t>
            </a:r>
            <a:r>
              <a:rPr lang="es-ES" sz="2000" i="1" err="1">
                <a:solidFill>
                  <a:srgbClr val="000000"/>
                </a:solidFill>
                <a:latin typeface="NimbusMonL-ReguObli"/>
              </a:rPr>
              <a:t>const</a:t>
            </a:r>
            <a:r>
              <a:rPr lang="es-ES" sz="2000" i="1">
                <a:solidFill>
                  <a:srgbClr val="000000"/>
                </a:solidFill>
                <a:latin typeface="NimbusMonL-ReguObli"/>
              </a:rPr>
              <a:t> Vector&amp;)</a:t>
            </a:r>
          </a:p>
          <a:p>
            <a:r>
              <a:rPr lang="en-IN" sz="2000" err="1">
                <a:solidFill>
                  <a:srgbClr val="FFFFFF"/>
                </a:solidFill>
                <a:latin typeface="NimbusSanL-Regu"/>
              </a:rPr>
              <a:t>Copyrightc</a:t>
            </a:r>
            <a:r>
              <a:rPr lang="en-IN" sz="2000">
                <a:solidFill>
                  <a:srgbClr val="FFFFFF"/>
                </a:solidFill>
                <a:latin typeface="NimbusSanL-Regu"/>
              </a:rPr>
              <a:t> 2015, 2016 Michael D. Adams C++ Version: 2016-01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18787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89B70-5425-45C2-A381-B5BFBB2B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0094"/>
            <a:ext cx="10515600" cy="746223"/>
          </a:xfrm>
        </p:spPr>
        <p:txBody>
          <a:bodyPr/>
          <a:lstStyle/>
          <a:p>
            <a:r>
              <a:rPr lang="en-US"/>
              <a:t>Constructor overloading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0719EE-341D-40A7-9442-480216974D69}"/>
              </a:ext>
            </a:extLst>
          </p:cNvPr>
          <p:cNvSpPr/>
          <p:nvPr/>
        </p:nvSpPr>
        <p:spPr>
          <a:xfrm>
            <a:off x="1331740" y="461384"/>
            <a:ext cx="9106487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latin typeface="NimbusMonL-Bold"/>
              </a:rPr>
              <a:t>class </a:t>
            </a:r>
            <a:r>
              <a:rPr lang="en-IN">
                <a:latin typeface="NimbusMonL-Regu"/>
              </a:rPr>
              <a:t>Vector { </a:t>
            </a:r>
            <a:r>
              <a:rPr lang="en-IN" i="1">
                <a:latin typeface="NimbusMonL-ReguObli"/>
              </a:rPr>
              <a:t>// Two-dimensional vector class.</a:t>
            </a:r>
          </a:p>
          <a:p>
            <a:r>
              <a:rPr lang="en-US" b="1">
                <a:latin typeface="NimbusMonL-Bold"/>
              </a:rPr>
              <a:t>public</a:t>
            </a:r>
            <a:r>
              <a:rPr lang="en-US">
                <a:latin typeface="NimbusMonL-Regu"/>
              </a:rPr>
              <a:t>:</a:t>
            </a:r>
          </a:p>
          <a:p>
            <a:r>
              <a:rPr lang="en-US">
                <a:latin typeface="NimbusMonL-Regu"/>
              </a:rPr>
              <a:t>Vector () { </a:t>
            </a:r>
            <a:r>
              <a:rPr lang="en-US" i="1">
                <a:latin typeface="NimbusMonL-ReguObli"/>
              </a:rPr>
              <a:t>// Default constructor.</a:t>
            </a:r>
          </a:p>
          <a:p>
            <a:r>
              <a:rPr lang="en-US">
                <a:latin typeface="NimbusMonL-Regu"/>
              </a:rPr>
              <a:t>x_ = 0.0; y_ = 0.0;</a:t>
            </a:r>
          </a:p>
          <a:p>
            <a:r>
              <a:rPr lang="en-US">
                <a:latin typeface="NimbusMonL-Regu"/>
              </a:rPr>
              <a:t>}</a:t>
            </a:r>
          </a:p>
          <a:p>
            <a:r>
              <a:rPr lang="es-ES">
                <a:latin typeface="NimbusMonL-Regu"/>
              </a:rPr>
              <a:t>Vector(</a:t>
            </a:r>
            <a:r>
              <a:rPr lang="es-ES" b="1" err="1">
                <a:latin typeface="NimbusMonL-Bold"/>
              </a:rPr>
              <a:t>const</a:t>
            </a:r>
            <a:r>
              <a:rPr lang="es-ES" b="1">
                <a:latin typeface="NimbusMonL-Bold"/>
              </a:rPr>
              <a:t> </a:t>
            </a:r>
            <a:r>
              <a:rPr lang="es-ES">
                <a:latin typeface="NimbusMonL-Regu"/>
              </a:rPr>
              <a:t>Vector&amp; v) { </a:t>
            </a:r>
            <a:r>
              <a:rPr lang="es-ES" i="1">
                <a:latin typeface="NimbusMonL-ReguObli"/>
              </a:rPr>
              <a:t>// </a:t>
            </a:r>
            <a:r>
              <a:rPr lang="es-ES" i="1" err="1">
                <a:latin typeface="NimbusMonL-ReguObli"/>
              </a:rPr>
              <a:t>Copy</a:t>
            </a:r>
            <a:r>
              <a:rPr lang="es-ES" i="1">
                <a:latin typeface="NimbusMonL-ReguObli"/>
              </a:rPr>
              <a:t> constructor.</a:t>
            </a:r>
          </a:p>
          <a:p>
            <a:r>
              <a:rPr lang="es-ES">
                <a:latin typeface="NimbusMonL-Regu"/>
              </a:rPr>
              <a:t>x_ = </a:t>
            </a:r>
            <a:r>
              <a:rPr lang="es-ES" err="1">
                <a:latin typeface="NimbusMonL-Regu"/>
              </a:rPr>
              <a:t>v.x</a:t>
            </a:r>
            <a:r>
              <a:rPr lang="es-ES">
                <a:latin typeface="NimbusMonL-Regu"/>
              </a:rPr>
              <a:t>_; y_ = </a:t>
            </a:r>
            <a:r>
              <a:rPr lang="es-ES" err="1">
                <a:latin typeface="NimbusMonL-Regu"/>
              </a:rPr>
              <a:t>v.y</a:t>
            </a:r>
            <a:r>
              <a:rPr lang="es-ES">
                <a:latin typeface="NimbusMonL-Regu"/>
              </a:rPr>
              <a:t>_;</a:t>
            </a:r>
          </a:p>
          <a:p>
            <a:r>
              <a:rPr lang="en-US">
                <a:latin typeface="NimbusMonL-Regu"/>
              </a:rPr>
              <a:t>}</a:t>
            </a:r>
          </a:p>
          <a:p>
            <a:r>
              <a:rPr lang="en-US">
                <a:latin typeface="NimbusMonL-Regu"/>
              </a:rPr>
              <a:t>Vector(Vector &amp;&amp; v) { </a:t>
            </a:r>
            <a:r>
              <a:rPr lang="en-US" i="1">
                <a:latin typeface="NimbusMonL-ReguObli"/>
              </a:rPr>
              <a:t>// Move constructor.</a:t>
            </a:r>
          </a:p>
          <a:p>
            <a:r>
              <a:rPr lang="es-ES">
                <a:latin typeface="NimbusMonL-Regu"/>
              </a:rPr>
              <a:t>x_ = </a:t>
            </a:r>
            <a:r>
              <a:rPr lang="es-ES" err="1">
                <a:latin typeface="NimbusMonL-Regu"/>
              </a:rPr>
              <a:t>v.x</a:t>
            </a:r>
            <a:r>
              <a:rPr lang="es-ES">
                <a:latin typeface="NimbusMonL-Regu"/>
              </a:rPr>
              <a:t>_; y_ = </a:t>
            </a:r>
            <a:r>
              <a:rPr lang="es-ES" err="1">
                <a:latin typeface="NimbusMonL-Regu"/>
              </a:rPr>
              <a:t>v.y</a:t>
            </a:r>
            <a:r>
              <a:rPr lang="es-ES">
                <a:latin typeface="NimbusMonL-Regu"/>
              </a:rPr>
              <a:t>_;</a:t>
            </a:r>
          </a:p>
          <a:p>
            <a:r>
              <a:rPr lang="en-US">
                <a:latin typeface="NimbusMonL-Regu"/>
              </a:rPr>
              <a:t>}</a:t>
            </a:r>
          </a:p>
          <a:p>
            <a:r>
              <a:rPr lang="en-US">
                <a:latin typeface="NimbusMonL-Regu"/>
              </a:rPr>
              <a:t>Vector(</a:t>
            </a:r>
            <a:r>
              <a:rPr lang="en-US" b="1">
                <a:latin typeface="NimbusMonL-Bold"/>
              </a:rPr>
              <a:t>double </a:t>
            </a:r>
            <a:r>
              <a:rPr lang="en-US">
                <a:latin typeface="NimbusMonL-Regu"/>
              </a:rPr>
              <a:t>x, </a:t>
            </a:r>
            <a:r>
              <a:rPr lang="en-US" b="1">
                <a:latin typeface="NimbusMonL-Bold"/>
              </a:rPr>
              <a:t>double </a:t>
            </a:r>
            <a:r>
              <a:rPr lang="en-US">
                <a:latin typeface="NimbusMonL-Regu"/>
              </a:rPr>
              <a:t>y) { </a:t>
            </a:r>
            <a:r>
              <a:rPr lang="en-US" i="1">
                <a:latin typeface="NimbusMonL-ReguObli"/>
              </a:rPr>
              <a:t>// Another constructor.</a:t>
            </a:r>
          </a:p>
          <a:p>
            <a:r>
              <a:rPr lang="en-US">
                <a:latin typeface="NimbusMonL-Regu"/>
              </a:rPr>
              <a:t>x_ = x; y_ = y;</a:t>
            </a:r>
          </a:p>
          <a:p>
            <a:r>
              <a:rPr lang="en-US">
                <a:latin typeface="NimbusMonL-Regu"/>
              </a:rPr>
              <a:t>}</a:t>
            </a:r>
          </a:p>
          <a:p>
            <a:r>
              <a:rPr lang="en-US" i="1">
                <a:latin typeface="NimbusMonL-ReguObli"/>
              </a:rPr>
              <a:t>// ...</a:t>
            </a:r>
          </a:p>
          <a:p>
            <a:r>
              <a:rPr lang="en-US" b="1">
                <a:latin typeface="NimbusMonL-Bold"/>
              </a:rPr>
              <a:t>private</a:t>
            </a:r>
            <a:r>
              <a:rPr lang="en-US">
                <a:latin typeface="NimbusMonL-Regu"/>
              </a:rPr>
              <a:t>:</a:t>
            </a:r>
          </a:p>
          <a:p>
            <a:r>
              <a:rPr lang="en-IN" b="1">
                <a:latin typeface="NimbusMonL-Bold"/>
              </a:rPr>
              <a:t>double </a:t>
            </a:r>
            <a:r>
              <a:rPr lang="en-IN">
                <a:latin typeface="NimbusMonL-Regu"/>
              </a:rPr>
              <a:t>x_; </a:t>
            </a:r>
            <a:r>
              <a:rPr lang="en-IN" i="1">
                <a:latin typeface="NimbusMonL-ReguObli"/>
              </a:rPr>
              <a:t>// The x component of the vector.</a:t>
            </a:r>
          </a:p>
          <a:p>
            <a:r>
              <a:rPr lang="en-IN" b="1">
                <a:latin typeface="NimbusMonL-Bold"/>
              </a:rPr>
              <a:t>double </a:t>
            </a:r>
            <a:r>
              <a:rPr lang="en-IN">
                <a:latin typeface="NimbusMonL-Regu"/>
              </a:rPr>
              <a:t>y_; </a:t>
            </a:r>
            <a:r>
              <a:rPr lang="en-IN" i="1">
                <a:latin typeface="NimbusMonL-ReguObli"/>
              </a:rPr>
              <a:t>// The y component of the vector.</a:t>
            </a:r>
          </a:p>
          <a:p>
            <a:r>
              <a:rPr lang="en-US">
                <a:latin typeface="NimbusMonL-Regu"/>
              </a:rPr>
              <a:t>};</a:t>
            </a:r>
          </a:p>
          <a:p>
            <a:r>
              <a:rPr lang="en-IN">
                <a:latin typeface="NimbusMonL-Regu"/>
              </a:rPr>
              <a:t>Vector u; </a:t>
            </a:r>
            <a:r>
              <a:rPr lang="en-IN" i="1">
                <a:latin typeface="NimbusMonL-ReguObli"/>
              </a:rPr>
              <a:t>// calls Vector(); u set to (0,0)</a:t>
            </a:r>
          </a:p>
          <a:p>
            <a:r>
              <a:rPr lang="en-IN">
                <a:latin typeface="NimbusMonL-Regu"/>
              </a:rPr>
              <a:t>Vector v(1.0 , 2.0); </a:t>
            </a:r>
            <a:r>
              <a:rPr lang="en-IN" i="1">
                <a:latin typeface="NimbusMonL-ReguObli"/>
              </a:rPr>
              <a:t>// calls Vector(double, double)</a:t>
            </a:r>
          </a:p>
          <a:p>
            <a:r>
              <a:rPr lang="en-US">
                <a:latin typeface="NimbusMonL-Regu"/>
              </a:rPr>
              <a:t>Vector w(v); </a:t>
            </a:r>
            <a:r>
              <a:rPr lang="en-US" i="1">
                <a:latin typeface="NimbusMonL-ReguObli"/>
              </a:rPr>
              <a:t>// calls Vector(const Vector&amp;)</a:t>
            </a:r>
          </a:p>
          <a:p>
            <a:r>
              <a:rPr lang="es-ES">
                <a:latin typeface="NimbusMonL-Regu"/>
              </a:rPr>
              <a:t>Vector z = u; </a:t>
            </a:r>
            <a:r>
              <a:rPr lang="es-ES" i="1">
                <a:latin typeface="NimbusMonL-ReguObli"/>
              </a:rPr>
              <a:t>// </a:t>
            </a:r>
            <a:r>
              <a:rPr lang="es-ES" i="1" err="1">
                <a:latin typeface="NimbusMonL-ReguObli"/>
              </a:rPr>
              <a:t>calls</a:t>
            </a:r>
            <a:r>
              <a:rPr lang="es-ES" i="1">
                <a:latin typeface="NimbusMonL-ReguObli"/>
              </a:rPr>
              <a:t> Vector(</a:t>
            </a:r>
            <a:r>
              <a:rPr lang="es-ES" i="1" err="1">
                <a:latin typeface="NimbusMonL-ReguObli"/>
              </a:rPr>
              <a:t>const</a:t>
            </a:r>
            <a:r>
              <a:rPr lang="es-ES" i="1">
                <a:latin typeface="NimbusMonL-ReguObli"/>
              </a:rPr>
              <a:t> Vector&amp;)</a:t>
            </a:r>
          </a:p>
          <a:p>
            <a:endParaRPr lang="en-IN" sz="1600" i="1">
              <a:latin typeface="NimbusMonL-ReguObli"/>
            </a:endParaRPr>
          </a:p>
        </p:txBody>
      </p:sp>
    </p:spTree>
    <p:extLst>
      <p:ext uri="{BB962C8B-B14F-4D97-AF65-F5344CB8AC3E}">
        <p14:creationId xmlns:p14="http://schemas.microsoft.com/office/powerpoint/2010/main" val="1745193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C512-2909-4DA5-A52F-53B91406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74" y="1"/>
            <a:ext cx="10340926" cy="1111348"/>
          </a:xfrm>
        </p:spPr>
        <p:txBody>
          <a:bodyPr/>
          <a:lstStyle/>
          <a:p>
            <a:r>
              <a:rPr lang="en-US"/>
              <a:t>Destructors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1D066A-F5F1-489D-93B2-6A184A273971}"/>
              </a:ext>
            </a:extLst>
          </p:cNvPr>
          <p:cNvSpPr/>
          <p:nvPr/>
        </p:nvSpPr>
        <p:spPr>
          <a:xfrm>
            <a:off x="1012874" y="1111349"/>
            <a:ext cx="979580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when object reaches end of lifetime, typically some </a:t>
            </a:r>
            <a:r>
              <a:rPr lang="en-IN" sz="2000" err="1">
                <a:solidFill>
                  <a:srgbClr val="000000"/>
                </a:solidFill>
                <a:latin typeface="NimbusSanL-Regu"/>
              </a:rPr>
              <a:t>cleanup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 required before object passes out of existence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C0FF"/>
                </a:solidFill>
                <a:latin typeface="NimbusRomNo9L-Medi"/>
              </a:rPr>
              <a:t>destructor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is member function that is </a:t>
            </a:r>
            <a:r>
              <a:rPr lang="en-IN" sz="2000" i="1">
                <a:solidFill>
                  <a:srgbClr val="FF00FF"/>
                </a:solidFill>
                <a:latin typeface="NimbusRomNo9L-MediItal"/>
              </a:rPr>
              <a:t>automatically called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when object reaches end of lifetime in order to perform any necessary </a:t>
            </a:r>
            <a:r>
              <a:rPr lang="en-IN" sz="2000" err="1">
                <a:solidFill>
                  <a:srgbClr val="000000"/>
                </a:solidFill>
                <a:latin typeface="NimbusSanL-Regu"/>
              </a:rPr>
              <a:t>cleanup</a:t>
            </a:r>
            <a:endParaRPr lang="en-IN" sz="2000">
              <a:solidFill>
                <a:srgbClr val="000000"/>
              </a:solidFill>
              <a:latin typeface="NimbusSan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often object may have allocated resources associated with it (e.g., memory, files, devices, network connections, processes/threads)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when object destroyed, must ensure that any resources associated with </a:t>
            </a:r>
            <a:r>
              <a:rPr lang="en-US" sz="2000">
                <a:solidFill>
                  <a:srgbClr val="000000"/>
                </a:solidFill>
                <a:latin typeface="NimbusSanL-Regu"/>
              </a:rPr>
              <a:t>object are released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destructors often serve to </a:t>
            </a:r>
            <a:r>
              <a:rPr lang="en-IN" sz="2000" i="1">
                <a:solidFill>
                  <a:srgbClr val="FF00FF"/>
                </a:solidFill>
                <a:latin typeface="NimbusRomNo9L-MediItal"/>
              </a:rPr>
              <a:t>release resources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associated with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destructor for class </a:t>
            </a:r>
            <a:r>
              <a:rPr lang="en-IN" sz="2000">
                <a:solidFill>
                  <a:srgbClr val="000000"/>
                </a:solidFill>
                <a:latin typeface="NimbusMonL-Regu"/>
              </a:rPr>
              <a:t>T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always has </a:t>
            </a:r>
            <a:r>
              <a:rPr lang="en-IN" sz="2000" i="1">
                <a:solidFill>
                  <a:srgbClr val="FF00FF"/>
                </a:solidFill>
                <a:latin typeface="NimbusRomNo9L-MediItal"/>
              </a:rPr>
              <a:t>name </a:t>
            </a:r>
            <a:r>
              <a:rPr lang="en-IN" sz="2000">
                <a:solidFill>
                  <a:srgbClr val="FF00FF"/>
                </a:solidFill>
                <a:latin typeface="NimbusMonL-Regu"/>
              </a:rPr>
              <a:t>T::˜T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destructor has </a:t>
            </a:r>
            <a:r>
              <a:rPr lang="en-IN" sz="2000" i="1">
                <a:solidFill>
                  <a:srgbClr val="FF00FF"/>
                </a:solidFill>
                <a:latin typeface="NimbusRomNo9L-MediItal"/>
              </a:rPr>
              <a:t>no return type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(not even </a:t>
            </a:r>
            <a:r>
              <a:rPr lang="en-IN" sz="2000" b="1">
                <a:solidFill>
                  <a:srgbClr val="000000"/>
                </a:solidFill>
                <a:latin typeface="NimbusMonL-Bold"/>
              </a:rPr>
              <a:t>void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NimbusSanL-Regu"/>
              </a:rPr>
              <a:t>destructor </a:t>
            </a:r>
            <a:r>
              <a:rPr lang="en-US" sz="2000" i="1">
                <a:solidFill>
                  <a:srgbClr val="FF00FF"/>
                </a:solidFill>
                <a:latin typeface="NimbusRomNo9L-MediItal"/>
              </a:rPr>
              <a:t>cannot be overloaded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destructor always takes </a:t>
            </a:r>
            <a:r>
              <a:rPr lang="en-IN" sz="2000" i="1">
                <a:solidFill>
                  <a:srgbClr val="FF00FF"/>
                </a:solidFill>
                <a:latin typeface="NimbusRomNo9L-MediItal"/>
              </a:rPr>
              <a:t>no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if </a:t>
            </a:r>
            <a:r>
              <a:rPr lang="en-IN" sz="2000" i="1">
                <a:solidFill>
                  <a:srgbClr val="FF00FF"/>
                </a:solidFill>
                <a:latin typeface="NimbusRomNo9L-MediItal"/>
              </a:rPr>
              <a:t>no destructor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is specified, destructor </a:t>
            </a:r>
            <a:r>
              <a:rPr lang="en-IN" sz="2000" i="1">
                <a:solidFill>
                  <a:srgbClr val="FF00FF"/>
                </a:solidFill>
                <a:latin typeface="NimbusRomNo9L-MediItal"/>
              </a:rPr>
              <a:t>automatically provided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that calls destructor for each data member of class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sometimes, automatically provided destructor </a:t>
            </a:r>
            <a:r>
              <a:rPr lang="en-IN" sz="2000" i="1">
                <a:solidFill>
                  <a:srgbClr val="FF00FF"/>
                </a:solidFill>
                <a:latin typeface="NimbusRomNo9L-MediItal"/>
              </a:rPr>
              <a:t>will not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have correct </a:t>
            </a:r>
            <a:r>
              <a:rPr lang="en-US" sz="2000">
                <a:solidFill>
                  <a:srgbClr val="000000"/>
                </a:solidFill>
                <a:latin typeface="NimbusSanL-Regu"/>
              </a:rPr>
              <a:t>behavior</a:t>
            </a:r>
          </a:p>
          <a:p>
            <a:r>
              <a:rPr lang="en-IN" sz="2000" err="1">
                <a:solidFill>
                  <a:srgbClr val="FFFFFF"/>
                </a:solidFill>
                <a:latin typeface="NimbusSanL-Regu"/>
              </a:rPr>
              <a:t>Copyrightc</a:t>
            </a:r>
            <a:r>
              <a:rPr lang="en-IN" sz="2000">
                <a:solidFill>
                  <a:srgbClr val="FFFFFF"/>
                </a:solidFill>
                <a:latin typeface="NimbusSanL-Regu"/>
              </a:rPr>
              <a:t> 2015, 2016 Michael D. Adams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6243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0720-63E2-453F-92A1-B62892E8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468"/>
          </a:xfrm>
        </p:spPr>
        <p:txBody>
          <a:bodyPr>
            <a:normAutofit/>
          </a:bodyPr>
          <a:lstStyle/>
          <a:p>
            <a:r>
              <a:rPr lang="en-US"/>
              <a:t>Objective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D62C7-33FC-466A-BC8E-7DBAD0926649}"/>
              </a:ext>
            </a:extLst>
          </p:cNvPr>
          <p:cNvSpPr txBox="1"/>
          <p:nvPr/>
        </p:nvSpPr>
        <p:spPr>
          <a:xfrm>
            <a:off x="1125416" y="731520"/>
            <a:ext cx="9673417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r>
              <a:rPr lang="en-US" sz="2400"/>
              <a:t>Unit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Learn  object oriented approach in connection with C++.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Learn Generic classes ,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Learn C++ Standard Template Library and apply these in solving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r>
              <a:rPr lang="en-US" sz="2400"/>
              <a:t>Unit 2</a:t>
            </a:r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Divide and Conquer design technique and standard  algorithms</a:t>
            </a:r>
          </a:p>
          <a:p>
            <a:endParaRPr lang="en-US" sz="2400"/>
          </a:p>
          <a:p>
            <a:r>
              <a:rPr lang="en-US" sz="2400"/>
              <a:t>Unit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Greedy design technique and standard algorithms</a:t>
            </a:r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Dynamic programing techniques and standard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67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3BB8-4BF4-4629-A63B-24E3833B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6385"/>
            <a:ext cx="10515600" cy="591478"/>
          </a:xfrm>
        </p:spPr>
        <p:txBody>
          <a:bodyPr>
            <a:normAutofit fontScale="90000"/>
          </a:bodyPr>
          <a:lstStyle/>
          <a:p>
            <a:r>
              <a:rPr lang="en-US"/>
              <a:t>Destructor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866EE9-F3EC-4686-B545-A44EE869B64E}"/>
              </a:ext>
            </a:extLst>
          </p:cNvPr>
          <p:cNvSpPr/>
          <p:nvPr/>
        </p:nvSpPr>
        <p:spPr>
          <a:xfrm>
            <a:off x="1123070" y="1147276"/>
            <a:ext cx="946755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NimbusSanL-Regu"/>
              </a:rPr>
              <a:t>example:</a:t>
            </a:r>
          </a:p>
          <a:p>
            <a:r>
              <a:rPr lang="en-US" sz="2000" b="1">
                <a:latin typeface="NimbusMonL-Bold"/>
              </a:rPr>
              <a:t>class </a:t>
            </a:r>
            <a:r>
              <a:rPr lang="en-US" sz="2000" err="1">
                <a:latin typeface="NimbusMonL-Regu"/>
              </a:rPr>
              <a:t>MyClass</a:t>
            </a:r>
            <a:r>
              <a:rPr lang="en-US" sz="2000">
                <a:latin typeface="NimbusMonL-Regu"/>
              </a:rPr>
              <a:t> {</a:t>
            </a:r>
          </a:p>
          <a:p>
            <a:r>
              <a:rPr lang="en-US" sz="2000" b="1">
                <a:latin typeface="NimbusMonL-Bold"/>
              </a:rPr>
              <a:t>public</a:t>
            </a:r>
            <a:r>
              <a:rPr lang="en-US" sz="2000">
                <a:latin typeface="NimbusMonL-Regu"/>
              </a:rPr>
              <a:t>:</a:t>
            </a:r>
          </a:p>
          <a:p>
            <a:r>
              <a:rPr lang="en-US" sz="2000" err="1">
                <a:latin typeface="NimbusMonL-Regu"/>
              </a:rPr>
              <a:t>MyClass</a:t>
            </a:r>
            <a:r>
              <a:rPr lang="en-US" sz="2000">
                <a:latin typeface="NimbusMonL-Regu"/>
              </a:rPr>
              <a:t>(</a:t>
            </a:r>
            <a:r>
              <a:rPr lang="en-US" sz="2000" b="1">
                <a:latin typeface="NimbusMonL-Bold"/>
              </a:rPr>
              <a:t>int </a:t>
            </a:r>
            <a:r>
              <a:rPr lang="en-US" sz="2000" err="1">
                <a:latin typeface="NimbusMonL-Regu"/>
              </a:rPr>
              <a:t>bufferSize</a:t>
            </a:r>
            <a:r>
              <a:rPr lang="en-US" sz="2000">
                <a:latin typeface="NimbusMonL-Regu"/>
              </a:rPr>
              <a:t>) { </a:t>
            </a:r>
            <a:r>
              <a:rPr lang="en-US" sz="2000" i="1">
                <a:latin typeface="NimbusMonL-ReguObli"/>
              </a:rPr>
              <a:t>// Constructor.</a:t>
            </a:r>
          </a:p>
          <a:p>
            <a:r>
              <a:rPr lang="en-IN" sz="2000" i="1">
                <a:latin typeface="NimbusMonL-ReguObli"/>
              </a:rPr>
              <a:t>// allocate some memory for buffer</a:t>
            </a:r>
          </a:p>
          <a:p>
            <a:r>
              <a:rPr lang="en-US" sz="2000" err="1">
                <a:latin typeface="NimbusMonL-Regu"/>
              </a:rPr>
              <a:t>bufferPtr</a:t>
            </a:r>
            <a:r>
              <a:rPr lang="en-US" sz="2000">
                <a:latin typeface="NimbusMonL-Regu"/>
              </a:rPr>
              <a:t> = </a:t>
            </a:r>
            <a:r>
              <a:rPr lang="en-US" sz="2000" b="1">
                <a:latin typeface="NimbusMonL-Bold"/>
              </a:rPr>
              <a:t>new char</a:t>
            </a:r>
            <a:r>
              <a:rPr lang="en-US" sz="2000">
                <a:latin typeface="NimbusMonL-Regu"/>
              </a:rPr>
              <a:t>[</a:t>
            </a:r>
            <a:r>
              <a:rPr lang="en-US" sz="2000" err="1">
                <a:latin typeface="NimbusMonL-Regu"/>
              </a:rPr>
              <a:t>bufferSize</a:t>
            </a:r>
            <a:r>
              <a:rPr lang="en-US" sz="2000">
                <a:latin typeface="NimbusMonL-Regu"/>
              </a:rPr>
              <a:t> ];</a:t>
            </a:r>
          </a:p>
          <a:p>
            <a:r>
              <a:rPr lang="en-US" sz="2000">
                <a:latin typeface="NimbusMonL-Regu"/>
              </a:rPr>
              <a:t>}</a:t>
            </a:r>
          </a:p>
          <a:p>
            <a:r>
              <a:rPr lang="en-US" sz="2000">
                <a:latin typeface="NimbusMonL-Regu"/>
              </a:rPr>
              <a:t>˜</a:t>
            </a:r>
            <a:r>
              <a:rPr lang="en-US" sz="2000" err="1">
                <a:latin typeface="NimbusMonL-Regu"/>
              </a:rPr>
              <a:t>MyClass</a:t>
            </a:r>
            <a:r>
              <a:rPr lang="en-US" sz="2000">
                <a:latin typeface="NimbusMonL-Regu"/>
              </a:rPr>
              <a:t> () { </a:t>
            </a:r>
            <a:r>
              <a:rPr lang="en-US" sz="2000" i="1">
                <a:latin typeface="NimbusMonL-ReguObli"/>
              </a:rPr>
              <a:t>// Destructor.</a:t>
            </a:r>
          </a:p>
          <a:p>
            <a:r>
              <a:rPr lang="en-US" sz="2000" i="1">
                <a:latin typeface="NimbusMonL-ReguObli"/>
              </a:rPr>
              <a:t>// free memory previously allocated</a:t>
            </a:r>
          </a:p>
          <a:p>
            <a:r>
              <a:rPr lang="en-US" sz="2000" b="1">
                <a:latin typeface="NimbusMonL-Bold"/>
              </a:rPr>
              <a:t>delete </a:t>
            </a:r>
            <a:r>
              <a:rPr lang="en-US" sz="2000">
                <a:latin typeface="NimbusMonL-Regu"/>
              </a:rPr>
              <a:t>[] </a:t>
            </a:r>
            <a:r>
              <a:rPr lang="en-US" sz="2000" err="1">
                <a:latin typeface="NimbusMonL-Regu"/>
              </a:rPr>
              <a:t>bufferPtr</a:t>
            </a:r>
            <a:r>
              <a:rPr lang="en-US" sz="2000">
                <a:latin typeface="NimbusMonL-Regu"/>
              </a:rPr>
              <a:t>;</a:t>
            </a:r>
          </a:p>
          <a:p>
            <a:r>
              <a:rPr lang="en-US" sz="2000">
                <a:latin typeface="NimbusMonL-Regu"/>
              </a:rPr>
              <a:t>}</a:t>
            </a:r>
          </a:p>
          <a:p>
            <a:r>
              <a:rPr lang="en-US" sz="2000" i="1">
                <a:latin typeface="NimbusMonL-ReguObli"/>
              </a:rPr>
              <a:t>// copy constructor, assignment operator, ...</a:t>
            </a:r>
          </a:p>
          <a:p>
            <a:r>
              <a:rPr lang="en-US" sz="2000" b="1">
                <a:latin typeface="NimbusMonL-Bold"/>
              </a:rPr>
              <a:t>private</a:t>
            </a:r>
            <a:r>
              <a:rPr lang="en-US" sz="2000">
                <a:latin typeface="NimbusMonL-Regu"/>
              </a:rPr>
              <a:t>:</a:t>
            </a:r>
          </a:p>
          <a:p>
            <a:r>
              <a:rPr lang="en-IN" sz="2000" b="1">
                <a:latin typeface="NimbusMonL-Bold"/>
              </a:rPr>
              <a:t>char</a:t>
            </a:r>
            <a:r>
              <a:rPr lang="en-IN" sz="2000">
                <a:latin typeface="NimbusMonL-Regu"/>
              </a:rPr>
              <a:t>* </a:t>
            </a:r>
            <a:r>
              <a:rPr lang="en-IN" sz="2000" err="1">
                <a:latin typeface="NimbusMonL-Regu"/>
              </a:rPr>
              <a:t>bufferPtr</a:t>
            </a:r>
            <a:r>
              <a:rPr lang="en-IN" sz="2000">
                <a:latin typeface="NimbusMonL-Regu"/>
              </a:rPr>
              <a:t>; </a:t>
            </a:r>
            <a:r>
              <a:rPr lang="en-IN" sz="2000" i="1">
                <a:latin typeface="NimbusMonL-ReguObli"/>
              </a:rPr>
              <a:t>// pointer to start of buffer</a:t>
            </a:r>
          </a:p>
          <a:p>
            <a:r>
              <a:rPr lang="en-US" sz="2000">
                <a:latin typeface="NimbusMonL-Regu"/>
              </a:rPr>
              <a:t>};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latin typeface="NimbusSanL-Regu"/>
              </a:rPr>
              <a:t>without explicitly-provided destructor (i.e., with destructor automatically provided by compiler), memory associated with </a:t>
            </a:r>
            <a:r>
              <a:rPr lang="en-IN" sz="2000" err="1">
                <a:latin typeface="NimbusMonL-Regu"/>
              </a:rPr>
              <a:t>bufferPtr</a:t>
            </a:r>
            <a:r>
              <a:rPr lang="en-IN" sz="2000">
                <a:latin typeface="NimbusMonL-Regu"/>
              </a:rPr>
              <a:t> </a:t>
            </a:r>
            <a:r>
              <a:rPr lang="en-IN" sz="2000">
                <a:latin typeface="NimbusSanL-Regu"/>
              </a:rPr>
              <a:t>would not be </a:t>
            </a:r>
            <a:r>
              <a:rPr lang="en-US" sz="2000">
                <a:latin typeface="NimbusSanL-Regu"/>
              </a:rPr>
              <a:t>freed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9731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C95C-58AC-4EDE-9C61-25FDE7AD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specifiers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46536-9EFA-43F8-B233-EF4C0F6AE559}"/>
              </a:ext>
            </a:extLst>
          </p:cNvPr>
          <p:cNvSpPr txBox="1"/>
          <p:nvPr/>
        </p:nvSpPr>
        <p:spPr>
          <a:xfrm>
            <a:off x="2222695" y="2307102"/>
            <a:ext cx="497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Explain with public private and protected programs</a:t>
            </a:r>
          </a:p>
        </p:txBody>
      </p:sp>
    </p:spTree>
    <p:extLst>
      <p:ext uri="{BB962C8B-B14F-4D97-AF65-F5344CB8AC3E}">
        <p14:creationId xmlns:p14="http://schemas.microsoft.com/office/powerpoint/2010/main" val="2121394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E1B6-1EA1-4C18-A7DD-FFB4B78C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Difference between Public and Protected</a:t>
            </a:r>
            <a:br>
              <a:rPr lang="en-US"/>
            </a:b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EEBA37-ED19-4153-AC71-93C17A9B3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815694"/>
              </p:ext>
            </p:extLst>
          </p:nvPr>
        </p:nvGraphicFramePr>
        <p:xfrm>
          <a:off x="838200" y="1690687"/>
          <a:ext cx="10515600" cy="2961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183680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01763939"/>
                    </a:ext>
                  </a:extLst>
                </a:gridCol>
              </a:tblGrid>
              <a:tr h="7499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Public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Protected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47288404"/>
                  </a:ext>
                </a:extLst>
              </a:tr>
              <a:tr h="7499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All the class members declared under public will be available to everyone.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Protected access modifier is similar to that of private access modifiers.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1984961"/>
                  </a:ext>
                </a:extLst>
              </a:tr>
              <a:tr h="14620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data members and member functions declared public can be accessed by other classes too.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class member declared as Protected are inaccessible outside the class but they can be accessed by any subclass(derived class) of that class.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42206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979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985506-4C43-4A13-84F3-B6F49DF1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188897"/>
              </p:ext>
            </p:extLst>
          </p:nvPr>
        </p:nvGraphicFramePr>
        <p:xfrm>
          <a:off x="712980" y="4033184"/>
          <a:ext cx="10515600" cy="2301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3867456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415151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917253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59700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Accessibility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private variables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protected variables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public variables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40751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Accessible from own class?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75221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Accessible from derived class?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yes(inherited as protected variables)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yes(inherited as protected variables)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99245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Accessible from 2nd derived class?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757020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356F0C-7069-4156-BBC2-1C1F09721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825386"/>
              </p:ext>
            </p:extLst>
          </p:nvPr>
        </p:nvGraphicFramePr>
        <p:xfrm>
          <a:off x="712980" y="977901"/>
          <a:ext cx="10515600" cy="20786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42357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89296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472388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46867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Accessibility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private variables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protected variables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public variables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9386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Accessible from own class?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35638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Accessible from derived class?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Yes(inherited as protected variables)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(inherited as public variables)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97674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Accessible from 2nd derived class?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1006636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3CDA53A4-B4AF-456F-8A51-7DCD5C803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80" y="346949"/>
            <a:ext cx="442640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in Public Inheritance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E69B8-7E92-41BB-BD92-CB0431BC5BD1}"/>
              </a:ext>
            </a:extLst>
          </p:cNvPr>
          <p:cNvSpPr txBox="1"/>
          <p:nvPr/>
        </p:nvSpPr>
        <p:spPr>
          <a:xfrm>
            <a:off x="712980" y="3386853"/>
            <a:ext cx="3708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in Protected Inheritance</a:t>
            </a:r>
            <a:endParaRPr lang="en-US" altLang="en-US" sz="1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7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ECCEC-0B54-4D62-B8F7-949E67F7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learn C++, History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B08D4F-AE85-41A0-8539-4D79EE8DD0D9}"/>
              </a:ext>
            </a:extLst>
          </p:cNvPr>
          <p:cNvSpPr txBox="1"/>
          <p:nvPr/>
        </p:nvSpPr>
        <p:spPr>
          <a:xfrm>
            <a:off x="1367624" y="2490436"/>
            <a:ext cx="9708995" cy="3567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Vendor neutral, International standard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General purpose, Powerful and efficient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Loosely speaking, includes C as subset; so you can learn two languages (C++ and C)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Easy to move from C++ to other languages , but often bot in other direction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Many popular languages are inspired by C++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Developed by Bjarne Stroustrup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Used C as a starting point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Flexibility, efficiency, availability,  portability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Main sources for ideas for C++ (aside from C) was Simula, Algol68, BPCL, Ada, ML etc.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4193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0CE0-CF22-4183-9677-1B83CA2E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4738"/>
          </a:xfrm>
        </p:spPr>
        <p:txBody>
          <a:bodyPr/>
          <a:lstStyle/>
          <a:p>
            <a:r>
              <a:rPr lang="en-US"/>
              <a:t>Build environment - windows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5650C-ADBA-4E58-B17B-74EAC057A6AA}"/>
              </a:ext>
            </a:extLst>
          </p:cNvPr>
          <p:cNvSpPr txBox="1"/>
          <p:nvPr/>
        </p:nvSpPr>
        <p:spPr>
          <a:xfrm>
            <a:off x="838200" y="928468"/>
            <a:ext cx="11107080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/>
              <a:t>Install GCC for windows, </a:t>
            </a:r>
            <a:r>
              <a:rPr lang="en-IN" sz="2400"/>
              <a:t>you need to install MinGW, </a:t>
            </a:r>
            <a:r>
              <a:rPr lang="en-US" sz="2400">
                <a:hlinkClick r:id="rId2"/>
              </a:rPr>
              <a:t>www.mingw.org</a:t>
            </a:r>
            <a:r>
              <a:rPr lang="en-US" sz="2400"/>
              <a:t>, follow </a:t>
            </a:r>
          </a:p>
          <a:p>
            <a:r>
              <a:rPr lang="en-US" sz="2400"/>
              <a:t>the link to the download page.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IN" sz="2400"/>
              <a:t>Download the latest version of the MinGW installation program which should </a:t>
            </a:r>
          </a:p>
          <a:p>
            <a:r>
              <a:rPr lang="en-IN" sz="2400"/>
              <a:t>be named MinGW-&lt;version&gt;.exe.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N" sz="2400"/>
              <a:t>While installing MinGW, at a minimum, you must install </a:t>
            </a:r>
            <a:r>
              <a:rPr lang="en-IN" sz="2400" err="1"/>
              <a:t>gcc</a:t>
            </a:r>
            <a:r>
              <a:rPr lang="en-IN" sz="2400"/>
              <a:t>-core, </a:t>
            </a:r>
            <a:r>
              <a:rPr lang="en-IN" sz="2400" err="1"/>
              <a:t>gcc</a:t>
            </a:r>
            <a:r>
              <a:rPr lang="en-IN" sz="2400"/>
              <a:t>-g++, </a:t>
            </a:r>
            <a:r>
              <a:rPr lang="en-IN" sz="2400" err="1"/>
              <a:t>Binutils</a:t>
            </a:r>
            <a:r>
              <a:rPr lang="en-IN" sz="2400"/>
              <a:t>, </a:t>
            </a:r>
          </a:p>
          <a:p>
            <a:r>
              <a:rPr lang="en-IN" sz="2400"/>
              <a:t>and the MinGW runtime, but you may wish to install more.</a:t>
            </a:r>
          </a:p>
          <a:p>
            <a:r>
              <a:rPr lang="en-IN" sz="2400"/>
              <a:t>4. verify the installation from command line.</a:t>
            </a:r>
          </a:p>
          <a:p>
            <a:r>
              <a:rPr lang="en-IN" sz="2400"/>
              <a:t>      Go to terminal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b="1" err="1">
                <a:latin typeface="Arial Unicode MS"/>
              </a:rPr>
              <a:t>gcc</a:t>
            </a:r>
            <a:r>
              <a:rPr lang="en-US" altLang="en-US" sz="2400" b="1">
                <a:latin typeface="Arial Unicode MS"/>
              </a:rPr>
              <a:t> --version</a:t>
            </a:r>
            <a:r>
              <a:rPr lang="en-US" altLang="en-US" sz="2400">
                <a:latin typeface="Arial Unicode MS"/>
              </a:rPr>
              <a:t> </a:t>
            </a:r>
          </a:p>
          <a:p>
            <a:r>
              <a:rPr lang="en-US" altLang="en-US" sz="2400">
                <a:latin typeface="Arial Unicode MS"/>
              </a:rPr>
              <a:t>g++ (GCC) 4.8.1 ......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b="1" err="1">
                <a:latin typeface="Arial Unicode MS"/>
              </a:rPr>
              <a:t>gdb</a:t>
            </a:r>
            <a:r>
              <a:rPr lang="en-US" altLang="en-US" sz="2400" b="1">
                <a:latin typeface="Arial Unicode MS"/>
              </a:rPr>
              <a:t> --version</a:t>
            </a:r>
            <a:r>
              <a:rPr lang="en-US" altLang="en-US" sz="2400">
                <a:latin typeface="Arial Unicode MS"/>
              </a:rPr>
              <a:t> </a:t>
            </a:r>
          </a:p>
          <a:p>
            <a:r>
              <a:rPr lang="en-US" altLang="en-US" sz="2400">
                <a:latin typeface="Arial Unicode MS"/>
              </a:rPr>
              <a:t>GNU </a:t>
            </a:r>
            <a:r>
              <a:rPr lang="en-US" altLang="en-US" sz="2400" err="1">
                <a:latin typeface="Arial Unicode MS"/>
              </a:rPr>
              <a:t>gdb</a:t>
            </a:r>
            <a:r>
              <a:rPr lang="en-US" altLang="en-US" sz="2400">
                <a:latin typeface="Arial Unicode MS"/>
              </a:rPr>
              <a:t> (GDB) 7.6.1 ......</a:t>
            </a:r>
            <a:r>
              <a:rPr lang="en-US" altLang="en-US" sz="3200"/>
              <a:t> </a:t>
            </a:r>
          </a:p>
          <a:p>
            <a:pPr marL="914400" indent="-914400">
              <a:buFont typeface="+mj-lt"/>
              <a:buAutoNum type="arabicPeriod" startAt="5"/>
            </a:pPr>
            <a:r>
              <a:rPr lang="en-US" altLang="en-US" sz="2400">
                <a:latin typeface="Arial" panose="020B0604020202020204" pitchFamily="34" charset="0"/>
              </a:rPr>
              <a:t>Another compiler is also there Cygwin . Details go to the website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https://www3.ntu.edu.sg/home/ehchua/programming/howto/Cygwin_HowTo.html</a:t>
            </a:r>
          </a:p>
          <a:p>
            <a:endParaRPr lang="en-IN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0675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EF14-096F-47D7-8406-5D12764C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Integrated development environment</a:t>
            </a:r>
            <a:br>
              <a:rPr lang="en-US"/>
            </a:b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DDE584-6A19-40CC-84A8-ACC0919D6166}"/>
              </a:ext>
            </a:extLst>
          </p:cNvPr>
          <p:cNvSpPr txBox="1"/>
          <p:nvPr/>
        </p:nvSpPr>
        <p:spPr>
          <a:xfrm>
            <a:off x="970671" y="1229022"/>
            <a:ext cx="956603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You can choose Microsoft Visual code or </a:t>
            </a:r>
            <a:r>
              <a:rPr lang="en-US" sz="2000" err="1"/>
              <a:t>Geany</a:t>
            </a:r>
            <a:r>
              <a:rPr lang="en-US" sz="2000"/>
              <a:t> for windows.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For Linux users install </a:t>
            </a:r>
            <a:r>
              <a:rPr lang="en-US" sz="2000" err="1"/>
              <a:t>Geany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Visual Studio code link</a:t>
            </a:r>
          </a:p>
          <a:p>
            <a:r>
              <a:rPr lang="en-US" sz="2000">
                <a:hlinkClick r:id="rId2"/>
              </a:rPr>
              <a:t>https://code.visualstudio.com/docs/cpp/config-mingw</a:t>
            </a:r>
            <a:endParaRPr lang="en-US" sz="2000"/>
          </a:p>
          <a:p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err="1"/>
              <a:t>Geany</a:t>
            </a:r>
            <a:r>
              <a:rPr lang="en-US" sz="2000"/>
              <a:t> link</a:t>
            </a:r>
          </a:p>
          <a:p>
            <a:r>
              <a:rPr lang="en-US" sz="2000">
                <a:hlinkClick r:id="rId3"/>
              </a:rPr>
              <a:t>https://wiki.geany.org/howtos/win32/getting-started</a:t>
            </a:r>
            <a:endParaRPr lang="en-US" sz="2000"/>
          </a:p>
          <a:p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Test your installation with a small program</a:t>
            </a:r>
          </a:p>
          <a:p>
            <a:endParaRPr lang="en-US" sz="2000"/>
          </a:p>
          <a:p>
            <a:r>
              <a:rPr lang="en-US" altLang="en-US" sz="2000">
                <a:latin typeface="Arial Unicode MS"/>
              </a:rPr>
              <a:t>#include &lt;iostream&gt;  </a:t>
            </a:r>
          </a:p>
          <a:p>
            <a:r>
              <a:rPr lang="en-US" altLang="en-US" sz="2000">
                <a:latin typeface="Arial Unicode MS"/>
              </a:rPr>
              <a:t> int main( ) </a:t>
            </a:r>
          </a:p>
          <a:p>
            <a:r>
              <a:rPr lang="en-US" altLang="en-US" sz="2000">
                <a:latin typeface="Arial Unicode MS"/>
              </a:rPr>
              <a:t>{ </a:t>
            </a:r>
          </a:p>
          <a:p>
            <a:r>
              <a:rPr lang="en-US" altLang="en-US" sz="2000">
                <a:latin typeface="Arial Unicode MS"/>
              </a:rPr>
              <a:t>std::</a:t>
            </a:r>
            <a:r>
              <a:rPr lang="en-US" altLang="en-US" sz="2000" err="1">
                <a:latin typeface="Arial Unicode MS"/>
              </a:rPr>
              <a:t>cout</a:t>
            </a:r>
            <a:r>
              <a:rPr lang="en-US" altLang="en-US" sz="2000">
                <a:latin typeface="Arial Unicode MS"/>
              </a:rPr>
              <a:t> &lt;&lt; "Hello, World!\n" &lt;&lt; std::</a:t>
            </a:r>
            <a:r>
              <a:rPr lang="en-US" altLang="en-US" sz="2000" err="1">
                <a:latin typeface="Arial Unicode MS"/>
              </a:rPr>
              <a:t>endl</a:t>
            </a:r>
            <a:r>
              <a:rPr lang="en-US" altLang="en-US" sz="2000">
                <a:latin typeface="Arial Unicode MS"/>
              </a:rPr>
              <a:t>; </a:t>
            </a:r>
          </a:p>
          <a:p>
            <a:r>
              <a:rPr lang="en-US" altLang="en-US" sz="2000">
                <a:latin typeface="Arial Unicode MS"/>
              </a:rPr>
              <a:t>return 0;</a:t>
            </a:r>
          </a:p>
          <a:p>
            <a:r>
              <a:rPr lang="en-US" altLang="en-US" sz="2000">
                <a:latin typeface="Arial Unicode MS"/>
              </a:rPr>
              <a:t> }</a:t>
            </a:r>
            <a:r>
              <a:rPr lang="en-US" altLang="en-US" sz="2800"/>
              <a:t> </a:t>
            </a:r>
            <a:endParaRPr lang="en-US" altLang="en-US" sz="4400">
              <a:latin typeface="Arial" panose="020B0604020202020204" pitchFamily="34" charset="0"/>
            </a:endParaRP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6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F8A3-4FB4-4854-844D-CE69387F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50166"/>
          </a:xfrm>
        </p:spPr>
        <p:txBody>
          <a:bodyPr>
            <a:normAutofit fontScale="90000"/>
          </a:bodyPr>
          <a:lstStyle/>
          <a:p>
            <a:r>
              <a:rPr lang="en-US"/>
              <a:t>First C++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C73B3-6DF5-4C17-8625-208E0FA79F9E}"/>
              </a:ext>
            </a:extLst>
          </p:cNvPr>
          <p:cNvSpPr txBox="1"/>
          <p:nvPr/>
        </p:nvSpPr>
        <p:spPr>
          <a:xfrm>
            <a:off x="1083213" y="562708"/>
            <a:ext cx="10270587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#include &lt;iostream&gt;</a:t>
            </a:r>
          </a:p>
          <a:p>
            <a:r>
              <a:rPr lang="en-IN" altLang="en-US" sz="200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using namespace std;</a:t>
            </a:r>
          </a:p>
          <a:p>
            <a:endParaRPr lang="en-IN" altLang="en-US" sz="2000"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IN" altLang="en-US" sz="200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IN" altLang="en-US" sz="200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{ </a:t>
            </a:r>
          </a:p>
          <a:p>
            <a:r>
              <a:rPr lang="en-IN" altLang="en-US" sz="200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string name;</a:t>
            </a:r>
          </a:p>
          <a:p>
            <a:r>
              <a:rPr lang="en-IN" altLang="en-US" sz="2000" err="1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en-IN" altLang="en-US" sz="200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&lt;&lt; " Enter your name ";</a:t>
            </a:r>
          </a:p>
          <a:p>
            <a:r>
              <a:rPr lang="en-IN" altLang="en-US" sz="2000" err="1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cin</a:t>
            </a:r>
            <a:r>
              <a:rPr lang="en-IN" altLang="en-US" sz="200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&gt;&gt;  name;</a:t>
            </a:r>
          </a:p>
          <a:p>
            <a:r>
              <a:rPr lang="en-IN" altLang="en-US" sz="2000" err="1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en-IN" altLang="en-US" sz="200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&lt;&lt; "Hello, World  " &lt;&lt; name &lt;&lt; </a:t>
            </a:r>
            <a:r>
              <a:rPr lang="en-IN" altLang="en-US" sz="2000" err="1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endl</a:t>
            </a:r>
            <a:r>
              <a:rPr lang="en-IN" altLang="en-US" sz="200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</a:p>
          <a:p>
            <a:r>
              <a:rPr lang="en-IN" altLang="en-US" sz="200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return 0;</a:t>
            </a:r>
          </a:p>
          <a:p>
            <a:r>
              <a:rPr lang="en-IN" altLang="en-US" sz="200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Arial Unicode MS"/>
              </a:rPr>
              <a:t>Include </a:t>
            </a:r>
          </a:p>
          <a:p>
            <a:endParaRPr lang="en-US" altLang="en-US" sz="2000">
              <a:latin typeface="Arial Unicode 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latin typeface="Arial Unicode MS"/>
              </a:rPr>
              <a:t>Namespaces</a:t>
            </a:r>
          </a:p>
          <a:p>
            <a:endParaRPr lang="en-US" altLang="en-US" sz="2000">
              <a:latin typeface="Arial Unicode 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latin typeface="Arial Unicode MS"/>
              </a:rPr>
              <a:t>Iostream</a:t>
            </a:r>
          </a:p>
          <a:p>
            <a:endParaRPr lang="en-US" altLang="en-US" sz="2000">
              <a:latin typeface="Arial Unicode 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err="1">
                <a:latin typeface="Arial Unicode MS"/>
              </a:rPr>
              <a:t>cout</a:t>
            </a:r>
            <a:r>
              <a:rPr lang="en-US" altLang="en-US" sz="2000">
                <a:latin typeface="Arial Unicode MS"/>
              </a:rPr>
              <a:t>, </a:t>
            </a:r>
            <a:r>
              <a:rPr lang="en-US" altLang="en-US" sz="2000" err="1">
                <a:latin typeface="Arial Unicode MS"/>
              </a:rPr>
              <a:t>cin</a:t>
            </a:r>
            <a:r>
              <a:rPr lang="en-US" altLang="en-US" sz="2000">
                <a:latin typeface="Arial Unicode MS"/>
              </a:rPr>
              <a:t> </a:t>
            </a:r>
          </a:p>
          <a:p>
            <a:endParaRPr lang="en-US" altLang="en-US" sz="2000">
              <a:latin typeface="Arial Unicode 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latin typeface="Arial Unicode MS"/>
              </a:rPr>
              <a:t>&lt;&lt;, &gt;&gt;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000">
              <a:latin typeface="Arial Unicode MS"/>
            </a:endParaRPr>
          </a:p>
          <a:p>
            <a:endParaRPr lang="en-US">
              <a:latin typeface="Arial Unicode MS"/>
              <a:cs typeface="Courier New" panose="02070309020205020404" pitchFamily="49" charset="0"/>
            </a:endParaRPr>
          </a:p>
          <a:p>
            <a:endParaRPr lang="en-US">
              <a:latin typeface="Arial Unicode MS"/>
              <a:cs typeface="Courier New" panose="020703090202050204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2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1434-3BF6-41DE-96D8-E1D2F6E2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58129"/>
          </a:xfrm>
        </p:spPr>
        <p:txBody>
          <a:bodyPr>
            <a:normAutofit/>
          </a:bodyPr>
          <a:lstStyle/>
          <a:p>
            <a:r>
              <a:rPr lang="en-US"/>
              <a:t>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2B0A5-1FFC-429E-AB0A-E8FF2301A159}"/>
              </a:ext>
            </a:extLst>
          </p:cNvPr>
          <p:cNvSpPr txBox="1"/>
          <p:nvPr/>
        </p:nvSpPr>
        <p:spPr>
          <a:xfrm>
            <a:off x="844062" y="1012873"/>
            <a:ext cx="6686574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User defined datatype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Class specifies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How objects of classes are specified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Operations that can be performed on objects of classes</a:t>
            </a:r>
          </a:p>
          <a:p>
            <a:pPr lvl="1"/>
            <a:endParaRPr lang="en-US" sz="2000"/>
          </a:p>
          <a:p>
            <a:pPr lvl="1"/>
            <a:r>
              <a:rPr lang="en-US"/>
              <a:t> </a:t>
            </a:r>
          </a:p>
        </p:txBody>
      </p:sp>
      <p:pic>
        <p:nvPicPr>
          <p:cNvPr id="4" name="Picture 3" descr="classes-and-objects-in-c">
            <a:extLst>
              <a:ext uri="{FF2B5EF4-FFF2-40B4-BE49-F238E27FC236}">
                <a16:creationId xmlns:a16="http://schemas.microsoft.com/office/drawing/2014/main" id="{55B4E05F-7D64-4712-A827-B50A4E021D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49" y="2368573"/>
            <a:ext cx="5943600" cy="44894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208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64C2-C619-44EB-B6F9-02EBCA96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949"/>
            <a:ext cx="10515600" cy="534571"/>
          </a:xfrm>
        </p:spPr>
        <p:txBody>
          <a:bodyPr>
            <a:normAutofit fontScale="90000"/>
          </a:bodyPr>
          <a:lstStyle/>
          <a:p>
            <a:r>
              <a:rPr lang="en-US"/>
              <a:t>Access specifiers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9D8F9-25A4-467C-B32F-8D25D296A2BC}"/>
              </a:ext>
            </a:extLst>
          </p:cNvPr>
          <p:cNvSpPr txBox="1"/>
          <p:nvPr/>
        </p:nvSpPr>
        <p:spPr>
          <a:xfrm>
            <a:off x="838200" y="1058649"/>
            <a:ext cx="1003612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Can control the level of access that users of class have to its members</a:t>
            </a:r>
          </a:p>
          <a:p>
            <a:endParaRPr 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Three levels of access : private, protected and public</a:t>
            </a:r>
          </a:p>
          <a:p>
            <a:endParaRPr 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Private : Member can only be accessed by other members of the class and friends of the class.</a:t>
            </a:r>
          </a:p>
          <a:p>
            <a:endParaRPr 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Public  : Members can be accessed by any code.</a:t>
            </a:r>
          </a:p>
          <a:p>
            <a:endParaRPr 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Protected : relates to inheritance</a:t>
            </a:r>
          </a:p>
        </p:txBody>
      </p:sp>
    </p:spTree>
    <p:extLst>
      <p:ext uri="{BB962C8B-B14F-4D97-AF65-F5344CB8AC3E}">
        <p14:creationId xmlns:p14="http://schemas.microsoft.com/office/powerpoint/2010/main" val="253341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4F20-0226-4728-A984-5F706D49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28468"/>
          </a:xfrm>
        </p:spPr>
        <p:txBody>
          <a:bodyPr/>
          <a:lstStyle/>
          <a:p>
            <a:r>
              <a:rPr lang="en-US"/>
              <a:t>Class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802E85-591B-422B-ADEB-4D9EBF7B4F01}"/>
              </a:ext>
            </a:extLst>
          </p:cNvPr>
          <p:cNvSpPr txBox="1"/>
          <p:nvPr/>
        </p:nvSpPr>
        <p:spPr>
          <a:xfrm>
            <a:off x="970671" y="1125416"/>
            <a:ext cx="95941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class </a:t>
            </a:r>
            <a:r>
              <a:rPr lang="en-IN" sz="2800" err="1"/>
              <a:t>MyClass</a:t>
            </a:r>
            <a:r>
              <a:rPr lang="en-IN" sz="2800"/>
              <a:t> </a:t>
            </a:r>
            <a:r>
              <a:rPr lang="en-IN" sz="2800" i="1"/>
              <a:t>// The class is named </a:t>
            </a:r>
            <a:r>
              <a:rPr lang="en-IN" sz="2800" i="1" err="1"/>
              <a:t>MyClass</a:t>
            </a:r>
            <a:r>
              <a:rPr lang="en-IN" sz="2800" i="1"/>
              <a:t>.</a:t>
            </a:r>
          </a:p>
          <a:p>
            <a:r>
              <a:rPr lang="en-US" sz="2800"/>
              <a:t>{</a:t>
            </a:r>
          </a:p>
          <a:p>
            <a:r>
              <a:rPr lang="en-US" sz="2800" b="1"/>
              <a:t>public</a:t>
            </a:r>
            <a:r>
              <a:rPr lang="en-US" sz="2800"/>
              <a:t>:</a:t>
            </a:r>
          </a:p>
          <a:p>
            <a:r>
              <a:rPr lang="en-US" sz="2800" i="1"/>
              <a:t>// public members</a:t>
            </a:r>
          </a:p>
          <a:p>
            <a:r>
              <a:rPr lang="en-IN" sz="2800" i="1"/>
              <a:t>// (i.e., the interface to users)</a:t>
            </a:r>
          </a:p>
          <a:p>
            <a:r>
              <a:rPr lang="en-IN" sz="2800" i="1"/>
              <a:t>// usually functions and types (but not data)</a:t>
            </a:r>
          </a:p>
          <a:p>
            <a:r>
              <a:rPr lang="en-US" sz="2800" b="1"/>
              <a:t>private</a:t>
            </a:r>
            <a:r>
              <a:rPr lang="en-US" sz="2800"/>
              <a:t>:</a:t>
            </a:r>
          </a:p>
          <a:p>
            <a:r>
              <a:rPr lang="en-US" sz="2800" i="1"/>
              <a:t>// private members</a:t>
            </a:r>
          </a:p>
          <a:p>
            <a:r>
              <a:rPr lang="en-IN" sz="2800" i="1"/>
              <a:t>// (i.e., the implementation details only</a:t>
            </a:r>
          </a:p>
          <a:p>
            <a:r>
              <a:rPr lang="en-IN" sz="2800" i="1"/>
              <a:t>// accessible by members of class)</a:t>
            </a:r>
          </a:p>
          <a:p>
            <a:r>
              <a:rPr lang="en-IN" sz="2800" i="1"/>
              <a:t>// usually functions, types, and data</a:t>
            </a:r>
          </a:p>
          <a:p>
            <a:r>
              <a:rPr lang="en-US" sz="280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7019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06BFE924DEA45A2963CDCA2643CA3" ma:contentTypeVersion="4" ma:contentTypeDescription="Create a new document." ma:contentTypeScope="" ma:versionID="c56f0337f0bdebdafb45de8b0c1189d7">
  <xsd:schema xmlns:xsd="http://www.w3.org/2001/XMLSchema" xmlns:xs="http://www.w3.org/2001/XMLSchema" xmlns:p="http://schemas.microsoft.com/office/2006/metadata/properties" xmlns:ns2="575e90ff-cc29-4983-940b-a0acd1bbe2bf" xmlns:ns3="65c36307-fa2a-4e50-9c3a-b3d30686fda9" targetNamespace="http://schemas.microsoft.com/office/2006/metadata/properties" ma:root="true" ma:fieldsID="d4369a8fa5888ee76739f223331b797d" ns2:_="" ns3:_="">
    <xsd:import namespace="575e90ff-cc29-4983-940b-a0acd1bbe2bf"/>
    <xsd:import namespace="65c36307-fa2a-4e50-9c3a-b3d30686fd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e90ff-cc29-4983-940b-a0acd1bbe2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c36307-fa2a-4e50-9c3a-b3d30686fd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48A96E-D5D7-4932-B401-060FC05BDD8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0B5997C-5E11-48A1-8399-6519B462FCFC}">
  <ds:schemaRefs>
    <ds:schemaRef ds:uri="575e90ff-cc29-4983-940b-a0acd1bbe2bf"/>
    <ds:schemaRef ds:uri="65c36307-fa2a-4e50-9c3a-b3d30686fd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135354E-9746-4233-A517-6BC60ECCC6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19CSE 201 Advanced Programing</vt:lpstr>
      <vt:lpstr>Objective </vt:lpstr>
      <vt:lpstr>Why learn C++, History</vt:lpstr>
      <vt:lpstr>Build environment - windows</vt:lpstr>
      <vt:lpstr>Integrated development environment </vt:lpstr>
      <vt:lpstr>First C++ program</vt:lpstr>
      <vt:lpstr>Classes</vt:lpstr>
      <vt:lpstr>Access specifiers</vt:lpstr>
      <vt:lpstr>Class Example</vt:lpstr>
      <vt:lpstr>Data Members</vt:lpstr>
      <vt:lpstr>Struct Vs Class </vt:lpstr>
      <vt:lpstr>Function  Members</vt:lpstr>
      <vt:lpstr>Constructors</vt:lpstr>
      <vt:lpstr>Constructors</vt:lpstr>
      <vt:lpstr>Constructor contd….</vt:lpstr>
      <vt:lpstr>Default constructor</vt:lpstr>
      <vt:lpstr>Copy Constructor</vt:lpstr>
      <vt:lpstr>Constructor overloading</vt:lpstr>
      <vt:lpstr>Destructors</vt:lpstr>
      <vt:lpstr>Destructor example</vt:lpstr>
      <vt:lpstr>Access specifiers</vt:lpstr>
      <vt:lpstr>Difference between Public and Protected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Jayasree Narayanan</dc:creator>
  <cp:revision>1</cp:revision>
  <dcterms:created xsi:type="dcterms:W3CDTF">2020-07-19T09:22:17Z</dcterms:created>
  <dcterms:modified xsi:type="dcterms:W3CDTF">2020-08-11T09:55:04Z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0x010100D6A06BFE924DEA45A2963CDCA2643CA3</vt:lpwstr>
  </property>
</Properties>
</file>