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7" r:id="rId6"/>
    <p:sldId id="257" r:id="rId7"/>
    <p:sldId id="258" r:id="rId8"/>
    <p:sldId id="260" r:id="rId9"/>
    <p:sldId id="268" r:id="rId10"/>
    <p:sldId id="269" r:id="rId11"/>
    <p:sldId id="259" r:id="rId12"/>
    <p:sldId id="261" r:id="rId13"/>
    <p:sldId id="264" r:id="rId14"/>
    <p:sldId id="262"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F9D936-5F00-804A-A5F0-0FD9442CFD58}" v="57" dt="2020-09-17T14:29:48.372"/>
    <p1510:client id="{EF533F09-FBE0-C30F-9182-D55171EABC60}" v="124" dt="2020-09-12T10:07:51.9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asree Narayanan" userId="S::jayasreen@am.amrita.edu::1b818bb5-1fba-4709-8e50-814e7a89f52f" providerId="AD" clId="Web-{EF533F09-FBE0-C30F-9182-D55171EABC60}"/>
    <pc:docChg chg="modSld">
      <pc:chgData name="Jayasree Narayanan" userId="S::jayasreen@am.amrita.edu::1b818bb5-1fba-4709-8e50-814e7a89f52f" providerId="AD" clId="Web-{EF533F09-FBE0-C30F-9182-D55171EABC60}" dt="2020-09-12T10:07:51.483" v="118" actId="20577"/>
      <pc:docMkLst>
        <pc:docMk/>
      </pc:docMkLst>
      <pc:sldChg chg="modSp">
        <pc:chgData name="Jayasree Narayanan" userId="S::jayasreen@am.amrita.edu::1b818bb5-1fba-4709-8e50-814e7a89f52f" providerId="AD" clId="Web-{EF533F09-FBE0-C30F-9182-D55171EABC60}" dt="2020-09-12T10:07:51.483" v="117" actId="20577"/>
        <pc:sldMkLst>
          <pc:docMk/>
          <pc:sldMk cId="2694190863" sldId="260"/>
        </pc:sldMkLst>
        <pc:spChg chg="mod">
          <ac:chgData name="Jayasree Narayanan" userId="S::jayasreen@am.amrita.edu::1b818bb5-1fba-4709-8e50-814e7a89f52f" providerId="AD" clId="Web-{EF533F09-FBE0-C30F-9182-D55171EABC60}" dt="2020-09-12T10:06:30.218" v="28" actId="14100"/>
          <ac:spMkLst>
            <pc:docMk/>
            <pc:sldMk cId="2694190863" sldId="260"/>
            <ac:spMk id="2" creationId="{4112A737-3892-4F1F-AB74-74C143C34850}"/>
          </ac:spMkLst>
        </pc:spChg>
        <pc:spChg chg="mod">
          <ac:chgData name="Jayasree Narayanan" userId="S::jayasreen@am.amrita.edu::1b818bb5-1fba-4709-8e50-814e7a89f52f" providerId="AD" clId="Web-{EF533F09-FBE0-C30F-9182-D55171EABC60}" dt="2020-09-12T10:07:51.483" v="117" actId="20577"/>
          <ac:spMkLst>
            <pc:docMk/>
            <pc:sldMk cId="2694190863" sldId="260"/>
            <ac:spMk id="3" creationId="{A56A33E2-90DF-4448-9094-CCBDF4C76D1F}"/>
          </ac:spMkLst>
        </pc:spChg>
      </pc:sldChg>
      <pc:sldChg chg="modSp">
        <pc:chgData name="Jayasree Narayanan" userId="S::jayasreen@am.amrita.edu::1b818bb5-1fba-4709-8e50-814e7a89f52f" providerId="AD" clId="Web-{EF533F09-FBE0-C30F-9182-D55171EABC60}" dt="2020-09-12T10:05:18.218" v="27" actId="20577"/>
        <pc:sldMkLst>
          <pc:docMk/>
          <pc:sldMk cId="124716195" sldId="267"/>
        </pc:sldMkLst>
        <pc:spChg chg="mod">
          <ac:chgData name="Jayasree Narayanan" userId="S::jayasreen@am.amrita.edu::1b818bb5-1fba-4709-8e50-814e7a89f52f" providerId="AD" clId="Web-{EF533F09-FBE0-C30F-9182-D55171EABC60}" dt="2020-09-12T10:05:18.218" v="27" actId="20577"/>
          <ac:spMkLst>
            <pc:docMk/>
            <pc:sldMk cId="124716195" sldId="267"/>
            <ac:spMk id="3" creationId="{70E195ED-AAB5-4C77-9E8B-736601B2A726}"/>
          </ac:spMkLst>
        </pc:spChg>
      </pc:sldChg>
    </pc:docChg>
  </pc:docChgLst>
  <pc:docChgLst>
    <pc:chgData clId="Web-{EF533F09-FBE0-C30F-9182-D55171EABC60}"/>
    <pc:docChg chg="modSld">
      <pc:chgData name="" userId="" providerId="" clId="Web-{EF533F09-FBE0-C30F-9182-D55171EABC60}" dt="2020-09-12T10:04:00.077" v="2" actId="20577"/>
      <pc:docMkLst>
        <pc:docMk/>
      </pc:docMkLst>
      <pc:sldChg chg="modSp">
        <pc:chgData name="" userId="" providerId="" clId="Web-{EF533F09-FBE0-C30F-9182-D55171EABC60}" dt="2020-09-12T10:04:00.077" v="2" actId="20577"/>
        <pc:sldMkLst>
          <pc:docMk/>
          <pc:sldMk cId="124716195" sldId="267"/>
        </pc:sldMkLst>
        <pc:spChg chg="mod">
          <ac:chgData name="" userId="" providerId="" clId="Web-{EF533F09-FBE0-C30F-9182-D55171EABC60}" dt="2020-09-12T10:04:00.077" v="2" actId="20577"/>
          <ac:spMkLst>
            <pc:docMk/>
            <pc:sldMk cId="124716195" sldId="267"/>
            <ac:spMk id="3" creationId="{70E195ED-AAB5-4C77-9E8B-736601B2A726}"/>
          </ac:spMkLst>
        </pc:spChg>
      </pc:sldChg>
    </pc:docChg>
  </pc:docChgLst>
  <pc:docChgLst>
    <pc:chgData name="Jayasree Narayanan" userId="S::jayasreen@am.amrita.edu::1b818bb5-1fba-4709-8e50-814e7a89f52f" providerId="AD" clId="Web-{36F9D936-5F00-804A-A5F0-0FD9442CFD58}"/>
    <pc:docChg chg="modSld">
      <pc:chgData name="Jayasree Narayanan" userId="S::jayasreen@am.amrita.edu::1b818bb5-1fba-4709-8e50-814e7a89f52f" providerId="AD" clId="Web-{36F9D936-5F00-804A-A5F0-0FD9442CFD58}" dt="2020-09-17T14:29:48.372" v="56" actId="20577"/>
      <pc:docMkLst>
        <pc:docMk/>
      </pc:docMkLst>
      <pc:sldChg chg="modSp">
        <pc:chgData name="Jayasree Narayanan" userId="S::jayasreen@am.amrita.edu::1b818bb5-1fba-4709-8e50-814e7a89f52f" providerId="AD" clId="Web-{36F9D936-5F00-804A-A5F0-0FD9442CFD58}" dt="2020-09-17T14:29:48.372" v="55" actId="20577"/>
        <pc:sldMkLst>
          <pc:docMk/>
          <pc:sldMk cId="2014861518" sldId="257"/>
        </pc:sldMkLst>
        <pc:spChg chg="mod">
          <ac:chgData name="Jayasree Narayanan" userId="S::jayasreen@am.amrita.edu::1b818bb5-1fba-4709-8e50-814e7a89f52f" providerId="AD" clId="Web-{36F9D936-5F00-804A-A5F0-0FD9442CFD58}" dt="2020-09-17T14:29:48.372" v="55" actId="20577"/>
          <ac:spMkLst>
            <pc:docMk/>
            <pc:sldMk cId="2014861518" sldId="257"/>
            <ac:spMk id="3" creationId="{63D871C0-814B-484A-AD07-6B822F9580E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DDA80-5847-400D-8E12-F635A9B22C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0254FC-FB91-4BB1-B877-1823860AEA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DC45B5-C28A-4A8C-A695-531FEF7B4FF3}"/>
              </a:ext>
            </a:extLst>
          </p:cNvPr>
          <p:cNvSpPr>
            <a:spLocks noGrp="1"/>
          </p:cNvSpPr>
          <p:nvPr>
            <p:ph type="dt" sz="half" idx="10"/>
          </p:nvPr>
        </p:nvSpPr>
        <p:spPr/>
        <p:txBody>
          <a:bodyPr/>
          <a:lstStyle/>
          <a:p>
            <a:fld id="{7F6BDE12-346D-4F3A-B822-BC78710A7DE2}" type="datetimeFigureOut">
              <a:rPr lang="en-US" smtClean="0"/>
              <a:t>9/17/2020</a:t>
            </a:fld>
            <a:endParaRPr lang="en-US"/>
          </a:p>
        </p:txBody>
      </p:sp>
      <p:sp>
        <p:nvSpPr>
          <p:cNvPr id="5" name="Footer Placeholder 4">
            <a:extLst>
              <a:ext uri="{FF2B5EF4-FFF2-40B4-BE49-F238E27FC236}">
                <a16:creationId xmlns:a16="http://schemas.microsoft.com/office/drawing/2014/main" id="{A3CC9F12-778E-424C-A7E6-34E93E0D31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0FFA2D-0C80-4A4C-89D9-2934F9040AC3}"/>
              </a:ext>
            </a:extLst>
          </p:cNvPr>
          <p:cNvSpPr>
            <a:spLocks noGrp="1"/>
          </p:cNvSpPr>
          <p:nvPr>
            <p:ph type="sldNum" sz="quarter" idx="12"/>
          </p:nvPr>
        </p:nvSpPr>
        <p:spPr/>
        <p:txBody>
          <a:bodyPr/>
          <a:lstStyle/>
          <a:p>
            <a:fld id="{CD89C9A8-3441-4930-B859-CB2210208328}" type="slidenum">
              <a:rPr lang="en-US" smtClean="0"/>
              <a:t>‹#›</a:t>
            </a:fld>
            <a:endParaRPr lang="en-US"/>
          </a:p>
        </p:txBody>
      </p:sp>
    </p:spTree>
    <p:extLst>
      <p:ext uri="{BB962C8B-B14F-4D97-AF65-F5344CB8AC3E}">
        <p14:creationId xmlns:p14="http://schemas.microsoft.com/office/powerpoint/2010/main" val="3436531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91EB0-621C-4472-8DA4-1EC92289EA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9A3300-2862-4366-B15B-C6F651D381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6D7FD4-38A6-488F-9076-54A7D6316672}"/>
              </a:ext>
            </a:extLst>
          </p:cNvPr>
          <p:cNvSpPr>
            <a:spLocks noGrp="1"/>
          </p:cNvSpPr>
          <p:nvPr>
            <p:ph type="dt" sz="half" idx="10"/>
          </p:nvPr>
        </p:nvSpPr>
        <p:spPr/>
        <p:txBody>
          <a:bodyPr/>
          <a:lstStyle/>
          <a:p>
            <a:fld id="{7F6BDE12-346D-4F3A-B822-BC78710A7DE2}" type="datetimeFigureOut">
              <a:rPr lang="en-US" smtClean="0"/>
              <a:t>9/17/2020</a:t>
            </a:fld>
            <a:endParaRPr lang="en-US"/>
          </a:p>
        </p:txBody>
      </p:sp>
      <p:sp>
        <p:nvSpPr>
          <p:cNvPr id="5" name="Footer Placeholder 4">
            <a:extLst>
              <a:ext uri="{FF2B5EF4-FFF2-40B4-BE49-F238E27FC236}">
                <a16:creationId xmlns:a16="http://schemas.microsoft.com/office/drawing/2014/main" id="{48A5BBCC-4447-4994-8B1B-741D40B5FB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21FB23-45D9-4694-ABD0-690461022F25}"/>
              </a:ext>
            </a:extLst>
          </p:cNvPr>
          <p:cNvSpPr>
            <a:spLocks noGrp="1"/>
          </p:cNvSpPr>
          <p:nvPr>
            <p:ph type="sldNum" sz="quarter" idx="12"/>
          </p:nvPr>
        </p:nvSpPr>
        <p:spPr/>
        <p:txBody>
          <a:bodyPr/>
          <a:lstStyle/>
          <a:p>
            <a:fld id="{CD89C9A8-3441-4930-B859-CB2210208328}" type="slidenum">
              <a:rPr lang="en-US" smtClean="0"/>
              <a:t>‹#›</a:t>
            </a:fld>
            <a:endParaRPr lang="en-US"/>
          </a:p>
        </p:txBody>
      </p:sp>
    </p:spTree>
    <p:extLst>
      <p:ext uri="{BB962C8B-B14F-4D97-AF65-F5344CB8AC3E}">
        <p14:creationId xmlns:p14="http://schemas.microsoft.com/office/powerpoint/2010/main" val="912820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106D9A-0B2B-4F83-B814-A7793D91BA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87CA55-DDE6-459D-8AB3-3DA708AF90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9EF766-A0D8-4543-83D5-E4FCBC69125D}"/>
              </a:ext>
            </a:extLst>
          </p:cNvPr>
          <p:cNvSpPr>
            <a:spLocks noGrp="1"/>
          </p:cNvSpPr>
          <p:nvPr>
            <p:ph type="dt" sz="half" idx="10"/>
          </p:nvPr>
        </p:nvSpPr>
        <p:spPr/>
        <p:txBody>
          <a:bodyPr/>
          <a:lstStyle/>
          <a:p>
            <a:fld id="{7F6BDE12-346D-4F3A-B822-BC78710A7DE2}" type="datetimeFigureOut">
              <a:rPr lang="en-US" smtClean="0"/>
              <a:t>9/17/2020</a:t>
            </a:fld>
            <a:endParaRPr lang="en-US"/>
          </a:p>
        </p:txBody>
      </p:sp>
      <p:sp>
        <p:nvSpPr>
          <p:cNvPr id="5" name="Footer Placeholder 4">
            <a:extLst>
              <a:ext uri="{FF2B5EF4-FFF2-40B4-BE49-F238E27FC236}">
                <a16:creationId xmlns:a16="http://schemas.microsoft.com/office/drawing/2014/main" id="{DCD788B1-3B2C-46A2-A52A-9BD8CCEA24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D18540-BD37-4127-834E-D9C244A6CE3E}"/>
              </a:ext>
            </a:extLst>
          </p:cNvPr>
          <p:cNvSpPr>
            <a:spLocks noGrp="1"/>
          </p:cNvSpPr>
          <p:nvPr>
            <p:ph type="sldNum" sz="quarter" idx="12"/>
          </p:nvPr>
        </p:nvSpPr>
        <p:spPr/>
        <p:txBody>
          <a:bodyPr/>
          <a:lstStyle/>
          <a:p>
            <a:fld id="{CD89C9A8-3441-4930-B859-CB2210208328}" type="slidenum">
              <a:rPr lang="en-US" smtClean="0"/>
              <a:t>‹#›</a:t>
            </a:fld>
            <a:endParaRPr lang="en-US"/>
          </a:p>
        </p:txBody>
      </p:sp>
    </p:spTree>
    <p:extLst>
      <p:ext uri="{BB962C8B-B14F-4D97-AF65-F5344CB8AC3E}">
        <p14:creationId xmlns:p14="http://schemas.microsoft.com/office/powerpoint/2010/main" val="4150147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93120-1FEC-4F0D-9C5A-966CE05372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085A8F-8553-42FB-A9A1-25F1C1E9CC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6A5CC2-D95F-4A3E-9940-40F653810881}"/>
              </a:ext>
            </a:extLst>
          </p:cNvPr>
          <p:cNvSpPr>
            <a:spLocks noGrp="1"/>
          </p:cNvSpPr>
          <p:nvPr>
            <p:ph type="dt" sz="half" idx="10"/>
          </p:nvPr>
        </p:nvSpPr>
        <p:spPr/>
        <p:txBody>
          <a:bodyPr/>
          <a:lstStyle/>
          <a:p>
            <a:fld id="{7F6BDE12-346D-4F3A-B822-BC78710A7DE2}" type="datetimeFigureOut">
              <a:rPr lang="en-US" smtClean="0"/>
              <a:t>9/17/2020</a:t>
            </a:fld>
            <a:endParaRPr lang="en-US"/>
          </a:p>
        </p:txBody>
      </p:sp>
      <p:sp>
        <p:nvSpPr>
          <p:cNvPr id="5" name="Footer Placeholder 4">
            <a:extLst>
              <a:ext uri="{FF2B5EF4-FFF2-40B4-BE49-F238E27FC236}">
                <a16:creationId xmlns:a16="http://schemas.microsoft.com/office/drawing/2014/main" id="{46A8FB84-23D1-4611-890C-2050EC0381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D498B1-3780-48B2-9800-B61A2DC10814}"/>
              </a:ext>
            </a:extLst>
          </p:cNvPr>
          <p:cNvSpPr>
            <a:spLocks noGrp="1"/>
          </p:cNvSpPr>
          <p:nvPr>
            <p:ph type="sldNum" sz="quarter" idx="12"/>
          </p:nvPr>
        </p:nvSpPr>
        <p:spPr/>
        <p:txBody>
          <a:bodyPr/>
          <a:lstStyle/>
          <a:p>
            <a:fld id="{CD89C9A8-3441-4930-B859-CB2210208328}" type="slidenum">
              <a:rPr lang="en-US" smtClean="0"/>
              <a:t>‹#›</a:t>
            </a:fld>
            <a:endParaRPr lang="en-US"/>
          </a:p>
        </p:txBody>
      </p:sp>
    </p:spTree>
    <p:extLst>
      <p:ext uri="{BB962C8B-B14F-4D97-AF65-F5344CB8AC3E}">
        <p14:creationId xmlns:p14="http://schemas.microsoft.com/office/powerpoint/2010/main" val="4264809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CCEE5-1298-46ED-AE80-7E74506CDE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22F62C-376F-42F6-9EBB-D02E16C380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D217E0-9316-4C0B-9620-80A8D1905982}"/>
              </a:ext>
            </a:extLst>
          </p:cNvPr>
          <p:cNvSpPr>
            <a:spLocks noGrp="1"/>
          </p:cNvSpPr>
          <p:nvPr>
            <p:ph type="dt" sz="half" idx="10"/>
          </p:nvPr>
        </p:nvSpPr>
        <p:spPr/>
        <p:txBody>
          <a:bodyPr/>
          <a:lstStyle/>
          <a:p>
            <a:fld id="{7F6BDE12-346D-4F3A-B822-BC78710A7DE2}" type="datetimeFigureOut">
              <a:rPr lang="en-US" smtClean="0"/>
              <a:t>9/17/2020</a:t>
            </a:fld>
            <a:endParaRPr lang="en-US"/>
          </a:p>
        </p:txBody>
      </p:sp>
      <p:sp>
        <p:nvSpPr>
          <p:cNvPr id="5" name="Footer Placeholder 4">
            <a:extLst>
              <a:ext uri="{FF2B5EF4-FFF2-40B4-BE49-F238E27FC236}">
                <a16:creationId xmlns:a16="http://schemas.microsoft.com/office/drawing/2014/main" id="{05078010-FB5D-4EFC-88B5-57638AAF0A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A7733E-4EAD-4E0D-BF7E-987DE078E195}"/>
              </a:ext>
            </a:extLst>
          </p:cNvPr>
          <p:cNvSpPr>
            <a:spLocks noGrp="1"/>
          </p:cNvSpPr>
          <p:nvPr>
            <p:ph type="sldNum" sz="quarter" idx="12"/>
          </p:nvPr>
        </p:nvSpPr>
        <p:spPr/>
        <p:txBody>
          <a:bodyPr/>
          <a:lstStyle/>
          <a:p>
            <a:fld id="{CD89C9A8-3441-4930-B859-CB2210208328}" type="slidenum">
              <a:rPr lang="en-US" smtClean="0"/>
              <a:t>‹#›</a:t>
            </a:fld>
            <a:endParaRPr lang="en-US"/>
          </a:p>
        </p:txBody>
      </p:sp>
    </p:spTree>
    <p:extLst>
      <p:ext uri="{BB962C8B-B14F-4D97-AF65-F5344CB8AC3E}">
        <p14:creationId xmlns:p14="http://schemas.microsoft.com/office/powerpoint/2010/main" val="2880935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3C34-5148-41AD-A87F-644FB82740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C4502B-7820-4224-B0B5-1E9EEF6AEB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0EB910-AB7F-43A9-8603-7AE2734BAA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B42CEA-C3DA-43FE-B992-737B6EA63B3D}"/>
              </a:ext>
            </a:extLst>
          </p:cNvPr>
          <p:cNvSpPr>
            <a:spLocks noGrp="1"/>
          </p:cNvSpPr>
          <p:nvPr>
            <p:ph type="dt" sz="half" idx="10"/>
          </p:nvPr>
        </p:nvSpPr>
        <p:spPr/>
        <p:txBody>
          <a:bodyPr/>
          <a:lstStyle/>
          <a:p>
            <a:fld id="{7F6BDE12-346D-4F3A-B822-BC78710A7DE2}" type="datetimeFigureOut">
              <a:rPr lang="en-US" smtClean="0"/>
              <a:t>9/17/2020</a:t>
            </a:fld>
            <a:endParaRPr lang="en-US"/>
          </a:p>
        </p:txBody>
      </p:sp>
      <p:sp>
        <p:nvSpPr>
          <p:cNvPr id="6" name="Footer Placeholder 5">
            <a:extLst>
              <a:ext uri="{FF2B5EF4-FFF2-40B4-BE49-F238E27FC236}">
                <a16:creationId xmlns:a16="http://schemas.microsoft.com/office/drawing/2014/main" id="{1CB6301F-69FA-4997-8F2F-1D2918670B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F7C781-51DC-4B14-8369-E7937CF61561}"/>
              </a:ext>
            </a:extLst>
          </p:cNvPr>
          <p:cNvSpPr>
            <a:spLocks noGrp="1"/>
          </p:cNvSpPr>
          <p:nvPr>
            <p:ph type="sldNum" sz="quarter" idx="12"/>
          </p:nvPr>
        </p:nvSpPr>
        <p:spPr/>
        <p:txBody>
          <a:bodyPr/>
          <a:lstStyle/>
          <a:p>
            <a:fld id="{CD89C9A8-3441-4930-B859-CB2210208328}" type="slidenum">
              <a:rPr lang="en-US" smtClean="0"/>
              <a:t>‹#›</a:t>
            </a:fld>
            <a:endParaRPr lang="en-US"/>
          </a:p>
        </p:txBody>
      </p:sp>
    </p:spTree>
    <p:extLst>
      <p:ext uri="{BB962C8B-B14F-4D97-AF65-F5344CB8AC3E}">
        <p14:creationId xmlns:p14="http://schemas.microsoft.com/office/powerpoint/2010/main" val="305387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13FF2-61CA-482A-9809-6FC3E20EDF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65A09E-0AF6-459F-BDFE-6EC160B86E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2C0FCC-5277-4E2E-94DD-DD7D6CA6C5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5BC65C-5883-44F8-9695-4A887242DD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051EBA-5FCF-4D4F-A92E-3B593D8C3A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74D1B4-1EE9-46AF-B353-D160616BF7C9}"/>
              </a:ext>
            </a:extLst>
          </p:cNvPr>
          <p:cNvSpPr>
            <a:spLocks noGrp="1"/>
          </p:cNvSpPr>
          <p:nvPr>
            <p:ph type="dt" sz="half" idx="10"/>
          </p:nvPr>
        </p:nvSpPr>
        <p:spPr/>
        <p:txBody>
          <a:bodyPr/>
          <a:lstStyle/>
          <a:p>
            <a:fld id="{7F6BDE12-346D-4F3A-B822-BC78710A7DE2}" type="datetimeFigureOut">
              <a:rPr lang="en-US" smtClean="0"/>
              <a:t>9/17/2020</a:t>
            </a:fld>
            <a:endParaRPr lang="en-US"/>
          </a:p>
        </p:txBody>
      </p:sp>
      <p:sp>
        <p:nvSpPr>
          <p:cNvPr id="8" name="Footer Placeholder 7">
            <a:extLst>
              <a:ext uri="{FF2B5EF4-FFF2-40B4-BE49-F238E27FC236}">
                <a16:creationId xmlns:a16="http://schemas.microsoft.com/office/drawing/2014/main" id="{86497E29-0685-4FA6-B74C-5C10B45C57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8D8215-C03B-4011-9FF7-DA3DC16C5341}"/>
              </a:ext>
            </a:extLst>
          </p:cNvPr>
          <p:cNvSpPr>
            <a:spLocks noGrp="1"/>
          </p:cNvSpPr>
          <p:nvPr>
            <p:ph type="sldNum" sz="quarter" idx="12"/>
          </p:nvPr>
        </p:nvSpPr>
        <p:spPr/>
        <p:txBody>
          <a:bodyPr/>
          <a:lstStyle/>
          <a:p>
            <a:fld id="{CD89C9A8-3441-4930-B859-CB2210208328}" type="slidenum">
              <a:rPr lang="en-US" smtClean="0"/>
              <a:t>‹#›</a:t>
            </a:fld>
            <a:endParaRPr lang="en-US"/>
          </a:p>
        </p:txBody>
      </p:sp>
    </p:spTree>
    <p:extLst>
      <p:ext uri="{BB962C8B-B14F-4D97-AF65-F5344CB8AC3E}">
        <p14:creationId xmlns:p14="http://schemas.microsoft.com/office/powerpoint/2010/main" val="3054188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3F46B-7B81-4CA2-96BB-2EDCD99C72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5D9A2D-C9E9-4458-AA6A-39EA38F924BF}"/>
              </a:ext>
            </a:extLst>
          </p:cNvPr>
          <p:cNvSpPr>
            <a:spLocks noGrp="1"/>
          </p:cNvSpPr>
          <p:nvPr>
            <p:ph type="dt" sz="half" idx="10"/>
          </p:nvPr>
        </p:nvSpPr>
        <p:spPr/>
        <p:txBody>
          <a:bodyPr/>
          <a:lstStyle/>
          <a:p>
            <a:fld id="{7F6BDE12-346D-4F3A-B822-BC78710A7DE2}" type="datetimeFigureOut">
              <a:rPr lang="en-US" smtClean="0"/>
              <a:t>9/17/2020</a:t>
            </a:fld>
            <a:endParaRPr lang="en-US"/>
          </a:p>
        </p:txBody>
      </p:sp>
      <p:sp>
        <p:nvSpPr>
          <p:cNvPr id="4" name="Footer Placeholder 3">
            <a:extLst>
              <a:ext uri="{FF2B5EF4-FFF2-40B4-BE49-F238E27FC236}">
                <a16:creationId xmlns:a16="http://schemas.microsoft.com/office/drawing/2014/main" id="{4D9AF67E-4750-40E5-8FFE-63518AEDBB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F31408-B3C1-45BD-9E48-1E8D8D7795FB}"/>
              </a:ext>
            </a:extLst>
          </p:cNvPr>
          <p:cNvSpPr>
            <a:spLocks noGrp="1"/>
          </p:cNvSpPr>
          <p:nvPr>
            <p:ph type="sldNum" sz="quarter" idx="12"/>
          </p:nvPr>
        </p:nvSpPr>
        <p:spPr/>
        <p:txBody>
          <a:bodyPr/>
          <a:lstStyle/>
          <a:p>
            <a:fld id="{CD89C9A8-3441-4930-B859-CB2210208328}" type="slidenum">
              <a:rPr lang="en-US" smtClean="0"/>
              <a:t>‹#›</a:t>
            </a:fld>
            <a:endParaRPr lang="en-US"/>
          </a:p>
        </p:txBody>
      </p:sp>
    </p:spTree>
    <p:extLst>
      <p:ext uri="{BB962C8B-B14F-4D97-AF65-F5344CB8AC3E}">
        <p14:creationId xmlns:p14="http://schemas.microsoft.com/office/powerpoint/2010/main" val="2990300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FAF78D-FA59-4FC2-83CA-548E012C15C1}"/>
              </a:ext>
            </a:extLst>
          </p:cNvPr>
          <p:cNvSpPr>
            <a:spLocks noGrp="1"/>
          </p:cNvSpPr>
          <p:nvPr>
            <p:ph type="dt" sz="half" idx="10"/>
          </p:nvPr>
        </p:nvSpPr>
        <p:spPr/>
        <p:txBody>
          <a:bodyPr/>
          <a:lstStyle/>
          <a:p>
            <a:fld id="{7F6BDE12-346D-4F3A-B822-BC78710A7DE2}" type="datetimeFigureOut">
              <a:rPr lang="en-US" smtClean="0"/>
              <a:t>9/17/2020</a:t>
            </a:fld>
            <a:endParaRPr lang="en-US"/>
          </a:p>
        </p:txBody>
      </p:sp>
      <p:sp>
        <p:nvSpPr>
          <p:cNvPr id="3" name="Footer Placeholder 2">
            <a:extLst>
              <a:ext uri="{FF2B5EF4-FFF2-40B4-BE49-F238E27FC236}">
                <a16:creationId xmlns:a16="http://schemas.microsoft.com/office/drawing/2014/main" id="{DB8E8648-986E-4C82-9F1D-C3A2B47371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BB78EE-7E26-4382-8BD6-081290509EEF}"/>
              </a:ext>
            </a:extLst>
          </p:cNvPr>
          <p:cNvSpPr>
            <a:spLocks noGrp="1"/>
          </p:cNvSpPr>
          <p:nvPr>
            <p:ph type="sldNum" sz="quarter" idx="12"/>
          </p:nvPr>
        </p:nvSpPr>
        <p:spPr/>
        <p:txBody>
          <a:bodyPr/>
          <a:lstStyle/>
          <a:p>
            <a:fld id="{CD89C9A8-3441-4930-B859-CB2210208328}" type="slidenum">
              <a:rPr lang="en-US" smtClean="0"/>
              <a:t>‹#›</a:t>
            </a:fld>
            <a:endParaRPr lang="en-US"/>
          </a:p>
        </p:txBody>
      </p:sp>
    </p:spTree>
    <p:extLst>
      <p:ext uri="{BB962C8B-B14F-4D97-AF65-F5344CB8AC3E}">
        <p14:creationId xmlns:p14="http://schemas.microsoft.com/office/powerpoint/2010/main" val="1783772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2AEBE-DAE8-407F-9C1A-C2F68FBC47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FD2CD4-2281-49BA-8578-C55DF95F6F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9EA5F87-5089-45A4-AF89-BFFAC34AF3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7E420D-9291-4D47-BB67-617A8F7A1A90}"/>
              </a:ext>
            </a:extLst>
          </p:cNvPr>
          <p:cNvSpPr>
            <a:spLocks noGrp="1"/>
          </p:cNvSpPr>
          <p:nvPr>
            <p:ph type="dt" sz="half" idx="10"/>
          </p:nvPr>
        </p:nvSpPr>
        <p:spPr/>
        <p:txBody>
          <a:bodyPr/>
          <a:lstStyle/>
          <a:p>
            <a:fld id="{7F6BDE12-346D-4F3A-B822-BC78710A7DE2}" type="datetimeFigureOut">
              <a:rPr lang="en-US" smtClean="0"/>
              <a:t>9/17/2020</a:t>
            </a:fld>
            <a:endParaRPr lang="en-US"/>
          </a:p>
        </p:txBody>
      </p:sp>
      <p:sp>
        <p:nvSpPr>
          <p:cNvPr id="6" name="Footer Placeholder 5">
            <a:extLst>
              <a:ext uri="{FF2B5EF4-FFF2-40B4-BE49-F238E27FC236}">
                <a16:creationId xmlns:a16="http://schemas.microsoft.com/office/drawing/2014/main" id="{495FFB8D-F5A0-4D31-ADCC-AA7388AC53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8E1551-E51D-4467-ABB0-66B5C70DFCAF}"/>
              </a:ext>
            </a:extLst>
          </p:cNvPr>
          <p:cNvSpPr>
            <a:spLocks noGrp="1"/>
          </p:cNvSpPr>
          <p:nvPr>
            <p:ph type="sldNum" sz="quarter" idx="12"/>
          </p:nvPr>
        </p:nvSpPr>
        <p:spPr/>
        <p:txBody>
          <a:bodyPr/>
          <a:lstStyle/>
          <a:p>
            <a:fld id="{CD89C9A8-3441-4930-B859-CB2210208328}" type="slidenum">
              <a:rPr lang="en-US" smtClean="0"/>
              <a:t>‹#›</a:t>
            </a:fld>
            <a:endParaRPr lang="en-US"/>
          </a:p>
        </p:txBody>
      </p:sp>
    </p:spTree>
    <p:extLst>
      <p:ext uri="{BB962C8B-B14F-4D97-AF65-F5344CB8AC3E}">
        <p14:creationId xmlns:p14="http://schemas.microsoft.com/office/powerpoint/2010/main" val="768919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599CE-FC5A-4B94-8C40-D3DF0D5CCF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6284C4-0443-4CC7-AD78-CAD183FACC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0D7979-9BF4-4185-9E5A-355EFF7814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6141FB-9AE6-4DC3-9B15-BBDEC05FB2A9}"/>
              </a:ext>
            </a:extLst>
          </p:cNvPr>
          <p:cNvSpPr>
            <a:spLocks noGrp="1"/>
          </p:cNvSpPr>
          <p:nvPr>
            <p:ph type="dt" sz="half" idx="10"/>
          </p:nvPr>
        </p:nvSpPr>
        <p:spPr/>
        <p:txBody>
          <a:bodyPr/>
          <a:lstStyle/>
          <a:p>
            <a:fld id="{7F6BDE12-346D-4F3A-B822-BC78710A7DE2}" type="datetimeFigureOut">
              <a:rPr lang="en-US" smtClean="0"/>
              <a:t>9/17/2020</a:t>
            </a:fld>
            <a:endParaRPr lang="en-US"/>
          </a:p>
        </p:txBody>
      </p:sp>
      <p:sp>
        <p:nvSpPr>
          <p:cNvPr id="6" name="Footer Placeholder 5">
            <a:extLst>
              <a:ext uri="{FF2B5EF4-FFF2-40B4-BE49-F238E27FC236}">
                <a16:creationId xmlns:a16="http://schemas.microsoft.com/office/drawing/2014/main" id="{8D7233A9-F00E-4A3E-A7E0-CCD1DF3D22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041F2-F849-44C2-9CA3-B47036380DE2}"/>
              </a:ext>
            </a:extLst>
          </p:cNvPr>
          <p:cNvSpPr>
            <a:spLocks noGrp="1"/>
          </p:cNvSpPr>
          <p:nvPr>
            <p:ph type="sldNum" sz="quarter" idx="12"/>
          </p:nvPr>
        </p:nvSpPr>
        <p:spPr/>
        <p:txBody>
          <a:bodyPr/>
          <a:lstStyle/>
          <a:p>
            <a:fld id="{CD89C9A8-3441-4930-B859-CB2210208328}" type="slidenum">
              <a:rPr lang="en-US" smtClean="0"/>
              <a:t>‹#›</a:t>
            </a:fld>
            <a:endParaRPr lang="en-US"/>
          </a:p>
        </p:txBody>
      </p:sp>
    </p:spTree>
    <p:extLst>
      <p:ext uri="{BB962C8B-B14F-4D97-AF65-F5344CB8AC3E}">
        <p14:creationId xmlns:p14="http://schemas.microsoft.com/office/powerpoint/2010/main" val="3247532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77ED9B-799C-4A98-95F9-7D71A3F8CC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03ECE2-842D-415B-8D32-FFA6AC2A74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3C5D79-ADC5-48A3-9957-1B2D8BF583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6BDE12-346D-4F3A-B822-BC78710A7DE2}" type="datetimeFigureOut">
              <a:rPr lang="en-US" smtClean="0"/>
              <a:t>9/17/2020</a:t>
            </a:fld>
            <a:endParaRPr lang="en-US"/>
          </a:p>
        </p:txBody>
      </p:sp>
      <p:sp>
        <p:nvSpPr>
          <p:cNvPr id="5" name="Footer Placeholder 4">
            <a:extLst>
              <a:ext uri="{FF2B5EF4-FFF2-40B4-BE49-F238E27FC236}">
                <a16:creationId xmlns:a16="http://schemas.microsoft.com/office/drawing/2014/main" id="{6B724219-691B-4641-BC5C-1424DF2B9E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DA0D42-DE85-4B7A-82D6-D35E1C3E4C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89C9A8-3441-4930-B859-CB2210208328}" type="slidenum">
              <a:rPr lang="en-US" smtClean="0"/>
              <a:t>‹#›</a:t>
            </a:fld>
            <a:endParaRPr lang="en-US"/>
          </a:p>
        </p:txBody>
      </p:sp>
    </p:spTree>
    <p:extLst>
      <p:ext uri="{BB962C8B-B14F-4D97-AF65-F5344CB8AC3E}">
        <p14:creationId xmlns:p14="http://schemas.microsoft.com/office/powerpoint/2010/main" val="1419516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hyperlink" Target="http://www.geeksforgeeks.org/map-associative-containers-the-c-standard-template-library-stl/"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www.cplusplus.com/reference/array/array/"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755D7-238C-49A3-9B72-58AFE093E38C}"/>
              </a:ext>
            </a:extLst>
          </p:cNvPr>
          <p:cNvSpPr>
            <a:spLocks noGrp="1"/>
          </p:cNvSpPr>
          <p:nvPr>
            <p:ph type="ctrTitle"/>
          </p:nvPr>
        </p:nvSpPr>
        <p:spPr/>
        <p:txBody>
          <a:bodyPr/>
          <a:lstStyle/>
          <a:p>
            <a:r>
              <a:rPr lang="en-US" dirty="0"/>
              <a:t>STL in C++</a:t>
            </a:r>
          </a:p>
        </p:txBody>
      </p:sp>
    </p:spTree>
    <p:extLst>
      <p:ext uri="{BB962C8B-B14F-4D97-AF65-F5344CB8AC3E}">
        <p14:creationId xmlns:p14="http://schemas.microsoft.com/office/powerpoint/2010/main" val="172925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96AA1-B03A-401A-8286-CCD6D61AFF85}"/>
              </a:ext>
            </a:extLst>
          </p:cNvPr>
          <p:cNvSpPr>
            <a:spLocks noGrp="1"/>
          </p:cNvSpPr>
          <p:nvPr>
            <p:ph type="title"/>
          </p:nvPr>
        </p:nvSpPr>
        <p:spPr>
          <a:xfrm>
            <a:off x="481014" y="3752849"/>
            <a:ext cx="1868292" cy="2452687"/>
          </a:xfrm>
        </p:spPr>
        <p:txBody>
          <a:bodyPr vert="horz" lIns="91440" tIns="45720" rIns="91440" bIns="45720" rtlCol="0" anchor="ctr">
            <a:normAutofit fontScale="90000"/>
          </a:bodyPr>
          <a:lstStyle/>
          <a:p>
            <a:r>
              <a:rPr lang="en-US" sz="2800" b="1" dirty="0"/>
              <a:t>Using Container Library in STL -  Vector</a:t>
            </a:r>
            <a:br>
              <a:rPr lang="en-US" sz="2800" b="1" dirty="0"/>
            </a:br>
            <a:br>
              <a:rPr lang="en-US" sz="2800" b="1" dirty="0"/>
            </a:br>
            <a:br>
              <a:rPr lang="en-US" sz="2800" b="1" dirty="0"/>
            </a:br>
            <a:endParaRPr lang="en-US" sz="2800" dirty="0"/>
          </a:p>
        </p:txBody>
      </p:sp>
      <p:sp>
        <p:nvSpPr>
          <p:cNvPr id="5" name="Rectangle 4">
            <a:extLst>
              <a:ext uri="{FF2B5EF4-FFF2-40B4-BE49-F238E27FC236}">
                <a16:creationId xmlns:a16="http://schemas.microsoft.com/office/drawing/2014/main" id="{FA8821AA-ADD1-47AC-A727-4BF813036B33}"/>
              </a:ext>
            </a:extLst>
          </p:cNvPr>
          <p:cNvSpPr/>
          <p:nvPr/>
        </p:nvSpPr>
        <p:spPr>
          <a:xfrm>
            <a:off x="2349306" y="1251654"/>
            <a:ext cx="9360089" cy="5606346"/>
          </a:xfrm>
          <a:prstGeom prst="rect">
            <a:avLst/>
          </a:prstGeom>
        </p:spPr>
        <p:txBody>
          <a:bodyPr vert="horz" lIns="91440" tIns="45720" rIns="91440" bIns="45720" rtlCol="0" anchor="ctr">
            <a:normAutofit fontScale="62500" lnSpcReduction="20000"/>
          </a:bodyPr>
          <a:lstStyle/>
          <a:p>
            <a:pPr indent="-228600">
              <a:lnSpc>
                <a:spcPct val="90000"/>
              </a:lnSpc>
              <a:spcAft>
                <a:spcPts val="600"/>
              </a:spcAft>
              <a:buFont typeface="Arial" panose="020B0604020202020204" pitchFamily="34" charset="0"/>
              <a:buChar char="•"/>
            </a:pPr>
            <a:endParaRPr lang="en-US" sz="2500" dirty="0"/>
          </a:p>
          <a:p>
            <a:pPr>
              <a:lnSpc>
                <a:spcPct val="90000"/>
              </a:lnSpc>
              <a:spcAft>
                <a:spcPts val="600"/>
              </a:spcAft>
            </a:pPr>
            <a:r>
              <a:rPr lang="en-US" sz="2500" b="1" dirty="0"/>
              <a:t>Initially the vector is blank, as it has no data , but as you add data , it grows</a:t>
            </a:r>
          </a:p>
          <a:p>
            <a:pPr>
              <a:lnSpc>
                <a:spcPct val="90000"/>
              </a:lnSpc>
              <a:spcAft>
                <a:spcPts val="600"/>
              </a:spcAft>
            </a:pPr>
            <a:endParaRPr lang="en-US" sz="2500" dirty="0"/>
          </a:p>
          <a:p>
            <a:pPr indent="-228600">
              <a:lnSpc>
                <a:spcPct val="90000"/>
              </a:lnSpc>
              <a:spcAft>
                <a:spcPts val="600"/>
              </a:spcAft>
              <a:buFont typeface="Arial" panose="020B0604020202020204" pitchFamily="34" charset="0"/>
              <a:buChar char="•"/>
            </a:pPr>
            <a:r>
              <a:rPr lang="en-US" sz="2500" dirty="0"/>
              <a:t>Container properties :</a:t>
            </a:r>
          </a:p>
          <a:p>
            <a:pPr lvl="0" indent="-228600" fontAlgn="base">
              <a:lnSpc>
                <a:spcPct val="90000"/>
              </a:lnSpc>
              <a:spcBef>
                <a:spcPct val="0"/>
              </a:spcBef>
              <a:spcAft>
                <a:spcPts val="600"/>
              </a:spcAft>
              <a:buFont typeface="Arial" panose="020B0604020202020204" pitchFamily="34" charset="0"/>
              <a:buChar char="•"/>
            </a:pPr>
            <a:r>
              <a:rPr lang="en-US" altLang="en-US" sz="2500" dirty="0"/>
              <a:t>Sequence</a:t>
            </a:r>
          </a:p>
          <a:p>
            <a:pPr lvl="1" indent="-228600" fontAlgn="base">
              <a:lnSpc>
                <a:spcPct val="90000"/>
              </a:lnSpc>
              <a:spcBef>
                <a:spcPct val="0"/>
              </a:spcBef>
              <a:spcAft>
                <a:spcPts val="600"/>
              </a:spcAft>
              <a:buFont typeface="Arial" panose="020B0604020202020204" pitchFamily="34" charset="0"/>
              <a:buChar char="•"/>
            </a:pPr>
            <a:r>
              <a:rPr lang="en-US" altLang="en-US" sz="2500" dirty="0"/>
              <a:t>Elements in sequence containers are ordered in a strict linear sequence. </a:t>
            </a:r>
          </a:p>
          <a:p>
            <a:pPr lvl="1" indent="-228600" fontAlgn="base">
              <a:lnSpc>
                <a:spcPct val="90000"/>
              </a:lnSpc>
              <a:spcBef>
                <a:spcPct val="0"/>
              </a:spcBef>
              <a:spcAft>
                <a:spcPts val="600"/>
              </a:spcAft>
              <a:buFont typeface="Arial" panose="020B0604020202020204" pitchFamily="34" charset="0"/>
              <a:buChar char="•"/>
            </a:pPr>
            <a:r>
              <a:rPr lang="en-US" altLang="en-US" sz="2500" dirty="0"/>
              <a:t>Individual elements are accessed by their position in this sequence.</a:t>
            </a:r>
          </a:p>
          <a:p>
            <a:pPr lvl="0" indent="-228600" fontAlgn="base">
              <a:lnSpc>
                <a:spcPct val="90000"/>
              </a:lnSpc>
              <a:spcBef>
                <a:spcPct val="0"/>
              </a:spcBef>
              <a:spcAft>
                <a:spcPts val="600"/>
              </a:spcAft>
              <a:buFont typeface="Arial" panose="020B0604020202020204" pitchFamily="34" charset="0"/>
              <a:buChar char="•"/>
            </a:pPr>
            <a:r>
              <a:rPr lang="en-US" altLang="en-US" sz="2500" dirty="0"/>
              <a:t>Contiguous storage</a:t>
            </a:r>
          </a:p>
          <a:p>
            <a:pPr lvl="1" indent="-228600" fontAlgn="base">
              <a:lnSpc>
                <a:spcPct val="90000"/>
              </a:lnSpc>
              <a:spcBef>
                <a:spcPct val="0"/>
              </a:spcBef>
              <a:spcAft>
                <a:spcPts val="600"/>
              </a:spcAft>
              <a:buFont typeface="Arial" panose="020B0604020202020204" pitchFamily="34" charset="0"/>
              <a:buChar char="•"/>
            </a:pPr>
            <a:r>
              <a:rPr lang="en-US" altLang="en-US" sz="2500" dirty="0"/>
              <a:t>The elements are stored in contiguous memory locations, allowing constant time random access </a:t>
            </a:r>
          </a:p>
          <a:p>
            <a:pPr lvl="1" indent="-228600" fontAlgn="base">
              <a:lnSpc>
                <a:spcPct val="90000"/>
              </a:lnSpc>
              <a:spcBef>
                <a:spcPct val="0"/>
              </a:spcBef>
              <a:spcAft>
                <a:spcPts val="600"/>
              </a:spcAft>
              <a:buFont typeface="Arial" panose="020B0604020202020204" pitchFamily="34" charset="0"/>
              <a:buChar char="•"/>
            </a:pPr>
            <a:r>
              <a:rPr lang="en-US" altLang="en-US" sz="2500" dirty="0"/>
              <a:t>to elements. Pointers to an element can be offset to access other elements.</a:t>
            </a:r>
          </a:p>
          <a:p>
            <a:pPr lvl="0" indent="-228600" fontAlgn="base">
              <a:lnSpc>
                <a:spcPct val="90000"/>
              </a:lnSpc>
              <a:spcBef>
                <a:spcPct val="0"/>
              </a:spcBef>
              <a:spcAft>
                <a:spcPts val="600"/>
              </a:spcAft>
              <a:buFont typeface="Arial" panose="020B0604020202020204" pitchFamily="34" charset="0"/>
              <a:buChar char="•"/>
            </a:pPr>
            <a:r>
              <a:rPr lang="en-US" altLang="en-US" sz="2500" dirty="0"/>
              <a:t>Dynamic-size aggregate</a:t>
            </a:r>
          </a:p>
          <a:p>
            <a:pPr lvl="1" indent="-228600" fontAlgn="base">
              <a:lnSpc>
                <a:spcPct val="90000"/>
              </a:lnSpc>
              <a:spcBef>
                <a:spcPct val="0"/>
              </a:spcBef>
              <a:spcAft>
                <a:spcPts val="600"/>
              </a:spcAft>
              <a:buFont typeface="Arial" panose="020B0604020202020204" pitchFamily="34" charset="0"/>
              <a:buChar char="•"/>
            </a:pPr>
            <a:r>
              <a:rPr lang="en-US" altLang="en-US" sz="2500" dirty="0"/>
              <a:t>The container uses implicit constructors and destructors to allocate the required space </a:t>
            </a:r>
          </a:p>
          <a:p>
            <a:pPr lvl="1" indent="-228600" fontAlgn="base">
              <a:lnSpc>
                <a:spcPct val="90000"/>
              </a:lnSpc>
              <a:spcBef>
                <a:spcPct val="0"/>
              </a:spcBef>
              <a:spcAft>
                <a:spcPts val="600"/>
              </a:spcAft>
              <a:buFont typeface="Arial" panose="020B0604020202020204" pitchFamily="34" charset="0"/>
              <a:buChar char="•"/>
            </a:pPr>
            <a:r>
              <a:rPr lang="en-US" altLang="en-US" sz="2500" dirty="0"/>
              <a:t>statically. Its size is compile-time constant. No memory or time overhead</a:t>
            </a:r>
          </a:p>
          <a:p>
            <a:pPr marL="228600" lvl="1" fontAlgn="base">
              <a:lnSpc>
                <a:spcPct val="90000"/>
              </a:lnSpc>
              <a:spcBef>
                <a:spcPct val="0"/>
              </a:spcBef>
              <a:spcAft>
                <a:spcPts val="600"/>
              </a:spcAft>
            </a:pPr>
            <a:r>
              <a:rPr lang="en-US" altLang="en-US" sz="2500" dirty="0"/>
              <a:t>.</a:t>
            </a:r>
          </a:p>
          <a:p>
            <a:pPr lvl="0" eaLnBrk="0" fontAlgn="base" hangingPunct="0">
              <a:spcBef>
                <a:spcPct val="0"/>
              </a:spcBef>
              <a:spcAft>
                <a:spcPct val="0"/>
              </a:spcAft>
            </a:pPr>
            <a:r>
              <a:rPr kumimoji="0" lang="en-US" altLang="en-US" sz="2800" b="0" i="0" u="none" strike="noStrike" cap="none" normalizeH="0" baseline="0" dirty="0">
                <a:ln>
                  <a:noFill/>
                </a:ln>
                <a:solidFill>
                  <a:schemeClr val="tx1"/>
                </a:solidFill>
                <a:effectLst/>
                <a:latin typeface="Arial Unicode MS"/>
              </a:rPr>
              <a:t>vector&lt; </a:t>
            </a:r>
            <a:r>
              <a:rPr kumimoji="0" lang="en-US" altLang="en-US" sz="2800" b="0" i="0" u="none" strike="noStrike" cap="none" normalizeH="0" baseline="0" dirty="0" err="1">
                <a:ln>
                  <a:noFill/>
                </a:ln>
                <a:solidFill>
                  <a:schemeClr val="tx1"/>
                </a:solidFill>
                <a:effectLst/>
                <a:latin typeface="Arial Unicode MS"/>
              </a:rPr>
              <a:t>object_type</a:t>
            </a:r>
            <a:r>
              <a:rPr kumimoji="0" lang="en-US" altLang="en-US" sz="2800" b="0" i="0" u="none" strike="noStrike" cap="none" normalizeH="0" baseline="0" dirty="0">
                <a:ln>
                  <a:noFill/>
                </a:ln>
                <a:solidFill>
                  <a:schemeClr val="tx1"/>
                </a:solidFill>
                <a:effectLst/>
                <a:latin typeface="Arial Unicode MS"/>
              </a:rPr>
              <a:t> &gt; </a:t>
            </a:r>
            <a:r>
              <a:rPr kumimoji="0" lang="en-US" altLang="en-US" sz="2800" b="0" i="0" u="none" strike="noStrike" cap="none" normalizeH="0" baseline="0" dirty="0" err="1">
                <a:ln>
                  <a:noFill/>
                </a:ln>
                <a:solidFill>
                  <a:schemeClr val="tx1"/>
                </a:solidFill>
                <a:effectLst/>
                <a:latin typeface="Arial Unicode MS"/>
              </a:rPr>
              <a:t>vector_name</a:t>
            </a:r>
            <a:r>
              <a:rPr kumimoji="0" lang="en-US" altLang="en-US" sz="2800" b="0" i="0" u="none" strike="noStrike" cap="none" normalizeH="0" baseline="0" dirty="0">
                <a:ln>
                  <a:noFill/>
                </a:ln>
                <a:solidFill>
                  <a:schemeClr val="tx1"/>
                </a:solidFill>
                <a:effectLst/>
                <a:latin typeface="Arial Unicode MS"/>
              </a:rPr>
              <a:t>;</a:t>
            </a:r>
            <a:r>
              <a:rPr kumimoji="0" lang="en-US" altLang="en-US" sz="3600" b="0" i="0" u="none" strike="noStrike" cap="none" normalizeH="0" baseline="0" dirty="0">
                <a:ln>
                  <a:noFill/>
                </a:ln>
                <a:solidFill>
                  <a:schemeClr val="tx1"/>
                </a:solidFill>
                <a:effectLst/>
              </a:rPr>
              <a:t> </a:t>
            </a:r>
            <a:endParaRPr kumimoji="0" lang="en-US" altLang="en-US" sz="5400" b="0" i="0" u="none" strike="noStrike" cap="none" normalizeH="0" baseline="0" dirty="0">
              <a:ln>
                <a:noFill/>
              </a:ln>
              <a:solidFill>
                <a:schemeClr val="tx1"/>
              </a:solidFill>
              <a:effectLst/>
              <a:latin typeface="Arial" panose="020B0604020202020204" pitchFamily="34" charset="0"/>
            </a:endParaRPr>
          </a:p>
          <a:p>
            <a:pPr indent="-228600">
              <a:lnSpc>
                <a:spcPct val="90000"/>
              </a:lnSpc>
              <a:spcAft>
                <a:spcPts val="600"/>
              </a:spcAft>
              <a:buFont typeface="Arial" panose="020B0604020202020204" pitchFamily="34" charset="0"/>
              <a:buChar char="•"/>
            </a:pPr>
            <a:endParaRPr lang="en-US" sz="2500" dirty="0"/>
          </a:p>
          <a:p>
            <a:pPr indent="-228600">
              <a:lnSpc>
                <a:spcPct val="90000"/>
              </a:lnSpc>
              <a:spcAft>
                <a:spcPts val="600"/>
              </a:spcAft>
              <a:buFont typeface="Arial" panose="020B0604020202020204" pitchFamily="34" charset="0"/>
              <a:buChar char="•"/>
            </a:pPr>
            <a:endParaRPr lang="en-US" sz="2500" dirty="0"/>
          </a:p>
          <a:p>
            <a:pPr indent="-228600">
              <a:lnSpc>
                <a:spcPct val="90000"/>
              </a:lnSpc>
              <a:spcAft>
                <a:spcPts val="600"/>
              </a:spcAft>
              <a:buFont typeface="Arial" panose="020B0604020202020204" pitchFamily="34" charset="0"/>
              <a:buChar char="•"/>
            </a:pPr>
            <a:r>
              <a:rPr lang="en-US" sz="2500" dirty="0"/>
              <a:t>SYNTAX of Vector container: </a:t>
            </a:r>
          </a:p>
          <a:p>
            <a:pPr lvl="0" eaLnBrk="0" fontAlgn="base" hangingPunct="0">
              <a:spcBef>
                <a:spcPct val="0"/>
              </a:spcBef>
              <a:spcAft>
                <a:spcPct val="0"/>
              </a:spcAft>
            </a:pPr>
            <a:r>
              <a:rPr kumimoji="0" lang="en-US" altLang="en-US" sz="2800" b="0" i="0" u="none" strike="noStrike" cap="none" normalizeH="0" baseline="0" dirty="0">
                <a:ln>
                  <a:noFill/>
                </a:ln>
                <a:solidFill>
                  <a:schemeClr val="tx1"/>
                </a:solidFill>
                <a:effectLst/>
                <a:latin typeface="Arial Unicode MS"/>
              </a:rPr>
              <a:t>        std::vector&lt;int&gt; </a:t>
            </a:r>
            <a:r>
              <a:rPr kumimoji="0" lang="en-US" altLang="en-US" sz="2800" b="0" i="0" u="none" strike="noStrike" cap="none" normalizeH="0" baseline="0" dirty="0" err="1">
                <a:ln>
                  <a:noFill/>
                </a:ln>
                <a:solidFill>
                  <a:schemeClr val="tx1"/>
                </a:solidFill>
                <a:effectLst/>
                <a:latin typeface="Arial Unicode MS"/>
              </a:rPr>
              <a:t>my_vector</a:t>
            </a:r>
            <a:r>
              <a:rPr kumimoji="0" lang="en-US" altLang="en-US" sz="2800" b="0" i="0" u="none" strike="noStrike" cap="none" normalizeH="0" baseline="0" dirty="0">
                <a:ln>
                  <a:noFill/>
                </a:ln>
                <a:solidFill>
                  <a:schemeClr val="tx1"/>
                </a:solidFill>
                <a:effectLst/>
                <a:latin typeface="Arial Unicode MS"/>
              </a:rPr>
              <a:t>;</a:t>
            </a:r>
            <a:r>
              <a:rPr kumimoji="0" lang="en-US" altLang="en-US" sz="3600" b="0" i="0" u="none" strike="noStrike" cap="none" normalizeH="0" baseline="0" dirty="0">
                <a:ln>
                  <a:noFill/>
                </a:ln>
                <a:solidFill>
                  <a:schemeClr val="tx1"/>
                </a:solidFill>
                <a:effectLst/>
              </a:rPr>
              <a:t> </a:t>
            </a:r>
            <a:endParaRPr kumimoji="0" lang="en-US" altLang="en-US" sz="54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pPr>
            <a:r>
              <a:rPr kumimoji="0" lang="en-US" altLang="en-US" sz="2800" b="0" i="0" u="none" strike="noStrike" cap="none" normalizeH="0" baseline="0" dirty="0">
                <a:ln>
                  <a:noFill/>
                </a:ln>
                <a:solidFill>
                  <a:schemeClr val="tx1"/>
                </a:solidFill>
                <a:effectLst/>
                <a:latin typeface="Arial Unicode MS"/>
              </a:rPr>
              <a:t>       std::vector&lt;string&gt; v {“Amrita" ,“Sumesh" ,“Anand" ,“</a:t>
            </a:r>
            <a:r>
              <a:rPr kumimoji="0" lang="en-US" altLang="en-US" sz="2800" b="0" i="0" u="none" strike="noStrike" cap="none" normalizeH="0" baseline="0" dirty="0" err="1">
                <a:ln>
                  <a:noFill/>
                </a:ln>
                <a:solidFill>
                  <a:schemeClr val="tx1"/>
                </a:solidFill>
                <a:effectLst/>
                <a:latin typeface="Arial Unicode MS"/>
              </a:rPr>
              <a:t>Akshay</a:t>
            </a:r>
            <a:r>
              <a:rPr kumimoji="0" lang="en-US" altLang="en-US" sz="2800" b="0" i="0" u="none" strike="noStrike" cap="none" normalizeH="0" baseline="0" dirty="0">
                <a:ln>
                  <a:noFill/>
                </a:ln>
                <a:solidFill>
                  <a:schemeClr val="tx1"/>
                </a:solidFill>
                <a:effectLst/>
                <a:latin typeface="Arial Unicode MS"/>
              </a:rPr>
              <a:t>"};</a:t>
            </a:r>
            <a:r>
              <a:rPr kumimoji="0" lang="en-US" altLang="en-US" sz="3600" b="0" i="0" u="none" strike="noStrike" cap="none" normalizeH="0" baseline="0" dirty="0">
                <a:ln>
                  <a:noFill/>
                </a:ln>
                <a:solidFill>
                  <a:schemeClr val="tx1"/>
                </a:solidFill>
                <a:effectLst/>
              </a:rPr>
              <a:t> </a:t>
            </a:r>
            <a:endParaRPr kumimoji="0" lang="en-US" altLang="en-US" sz="5400" b="0" i="0" u="none" strike="noStrike" cap="none" normalizeH="0" baseline="0" dirty="0">
              <a:ln>
                <a:noFill/>
              </a:ln>
              <a:solidFill>
                <a:schemeClr val="tx1"/>
              </a:solidFill>
              <a:effectLst/>
              <a:latin typeface="Arial" panose="020B0604020202020204" pitchFamily="34" charset="0"/>
            </a:endParaRPr>
          </a:p>
          <a:p>
            <a:pPr>
              <a:lnSpc>
                <a:spcPct val="90000"/>
              </a:lnSpc>
              <a:spcAft>
                <a:spcPts val="600"/>
              </a:spcAft>
            </a:pPr>
            <a:r>
              <a:rPr kumimoji="0" lang="en-US" altLang="en-US" sz="2900" b="0" i="0" u="none" strike="noStrike" cap="none" normalizeH="0" baseline="0" dirty="0">
                <a:ln>
                  <a:noFill/>
                </a:ln>
                <a:effectLst/>
              </a:rPr>
              <a:t> </a:t>
            </a:r>
          </a:p>
          <a:p>
            <a:pPr indent="-228600">
              <a:lnSpc>
                <a:spcPct val="90000"/>
              </a:lnSpc>
              <a:spcAft>
                <a:spcPts val="600"/>
              </a:spcAft>
              <a:buFont typeface="Arial" panose="020B0604020202020204" pitchFamily="34" charset="0"/>
              <a:buChar char="•"/>
            </a:pPr>
            <a:endParaRPr lang="en-US" sz="500" dirty="0"/>
          </a:p>
          <a:p>
            <a:pPr indent="-228600">
              <a:lnSpc>
                <a:spcPct val="90000"/>
              </a:lnSpc>
              <a:spcAft>
                <a:spcPts val="600"/>
              </a:spcAft>
              <a:buFont typeface="Arial" panose="020B0604020202020204" pitchFamily="34" charset="0"/>
              <a:buChar char="•"/>
            </a:pPr>
            <a:endParaRPr lang="en-US" sz="500" dirty="0"/>
          </a:p>
        </p:txBody>
      </p:sp>
      <p:sp>
        <p:nvSpPr>
          <p:cNvPr id="8" name="Rectangle 4">
            <a:extLst>
              <a:ext uri="{FF2B5EF4-FFF2-40B4-BE49-F238E27FC236}">
                <a16:creationId xmlns:a16="http://schemas.microsoft.com/office/drawing/2014/main" id="{A46AC2BF-6688-4669-BE7F-7F7E9AF96915}"/>
              </a:ext>
            </a:extLst>
          </p:cNvPr>
          <p:cNvSpPr>
            <a:spLocks noChangeArrowheads="1"/>
          </p:cNvSpPr>
          <p:nvPr/>
        </p:nvSpPr>
        <p:spPr bwMode="auto">
          <a:xfrm>
            <a:off x="0" y="-361637"/>
            <a:ext cx="184731" cy="72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endParaRPr kumimoji="0" lang="en-US" altLang="en-US"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ts val="600"/>
              </a:spcAft>
              <a:buClrTx/>
              <a:buSzTx/>
              <a:buFontTx/>
              <a:buNone/>
              <a:tabLst/>
            </a:pPr>
            <a:endParaRPr kumimoji="0" lang="en-US" altLang="en-US" b="0" i="0" u="none" strike="noStrike" cap="none" normalizeH="0" baseline="0">
              <a:ln>
                <a:noFill/>
              </a:ln>
              <a:solidFill>
                <a:schemeClr val="tx1"/>
              </a:solidFill>
              <a:effectLst/>
              <a:latin typeface="Arial" panose="020B0604020202020204" pitchFamily="34" charset="0"/>
            </a:endParaRPr>
          </a:p>
        </p:txBody>
      </p:sp>
      <p:graphicFrame>
        <p:nvGraphicFramePr>
          <p:cNvPr id="7" name="Table 8">
            <a:extLst>
              <a:ext uri="{FF2B5EF4-FFF2-40B4-BE49-F238E27FC236}">
                <a16:creationId xmlns:a16="http://schemas.microsoft.com/office/drawing/2014/main" id="{C78DEBEE-8C7C-472F-B5EC-A14CBECF1FF0}"/>
              </a:ext>
            </a:extLst>
          </p:cNvPr>
          <p:cNvGraphicFramePr>
            <a:graphicFrameLocks noGrp="1"/>
          </p:cNvGraphicFramePr>
          <p:nvPr>
            <p:extLst>
              <p:ext uri="{D42A27DB-BD31-4B8C-83A1-F6EECF244321}">
                <p14:modId xmlns:p14="http://schemas.microsoft.com/office/powerpoint/2010/main" val="3643706606"/>
              </p:ext>
            </p:extLst>
          </p:nvPr>
        </p:nvGraphicFramePr>
        <p:xfrm>
          <a:off x="2032000" y="719666"/>
          <a:ext cx="8128000" cy="3708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90667787"/>
                    </a:ext>
                  </a:extLst>
                </a:gridCol>
                <a:gridCol w="2032000">
                  <a:extLst>
                    <a:ext uri="{9D8B030D-6E8A-4147-A177-3AD203B41FA5}">
                      <a16:colId xmlns:a16="http://schemas.microsoft.com/office/drawing/2014/main" val="3745170676"/>
                    </a:ext>
                  </a:extLst>
                </a:gridCol>
                <a:gridCol w="2032000">
                  <a:extLst>
                    <a:ext uri="{9D8B030D-6E8A-4147-A177-3AD203B41FA5}">
                      <a16:colId xmlns:a16="http://schemas.microsoft.com/office/drawing/2014/main" val="851187998"/>
                    </a:ext>
                  </a:extLst>
                </a:gridCol>
                <a:gridCol w="2032000">
                  <a:extLst>
                    <a:ext uri="{9D8B030D-6E8A-4147-A177-3AD203B41FA5}">
                      <a16:colId xmlns:a16="http://schemas.microsoft.com/office/drawing/2014/main" val="912530818"/>
                    </a:ext>
                  </a:extLst>
                </a:gridCol>
              </a:tblGrid>
              <a:tr h="370840">
                <a:tc>
                  <a:txBody>
                    <a:bodyPr/>
                    <a:lstStyle/>
                    <a:p>
                      <a:r>
                        <a:rPr lang="en-US" b="1" dirty="0">
                          <a:solidFill>
                            <a:schemeClr val="tx1"/>
                          </a:solidFill>
                        </a:rPr>
                        <a:t>     </a:t>
                      </a:r>
                      <a:r>
                        <a:rPr lang="en-US" b="1" cap="none" spc="0" dirty="0">
                          <a:ln w="0"/>
                          <a:solidFill>
                            <a:schemeClr val="tx1"/>
                          </a:solidFill>
                          <a:effectLst>
                            <a:outerShdw blurRad="38100" dist="19050" dir="2700000" algn="tl" rotWithShape="0">
                              <a:schemeClr val="dk1">
                                <a:alpha val="40000"/>
                              </a:schemeClr>
                            </a:outerShdw>
                          </a:effectLst>
                        </a:rPr>
                        <a:t>Amrita</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1"/>
                        <a:t> </a:t>
                      </a:r>
                      <a:r>
                        <a:rPr lang="en-US" b="1" cap="none" spc="0">
                          <a:ln w="0"/>
                          <a:solidFill>
                            <a:schemeClr val="tx1"/>
                          </a:solidFill>
                          <a:effectLst>
                            <a:outerShdw blurRad="38100" dist="19050" dir="2700000" algn="tl" rotWithShape="0">
                              <a:schemeClr val="dk1">
                                <a:alpha val="40000"/>
                              </a:schemeClr>
                            </a:outerShdw>
                          </a:effectLst>
                        </a:rPr>
                        <a:t>Sumesh</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1">
                          <a:solidFill>
                            <a:schemeClr val="tx1"/>
                          </a:solidFill>
                        </a:rPr>
                        <a:t>  Anand</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1" dirty="0" err="1">
                          <a:solidFill>
                            <a:schemeClr val="tx1"/>
                          </a:solidFill>
                        </a:rPr>
                        <a:t>Akshay</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11233013"/>
                  </a:ext>
                </a:extLst>
              </a:tr>
            </a:tbl>
          </a:graphicData>
        </a:graphic>
      </p:graphicFrame>
    </p:spTree>
    <p:extLst>
      <p:ext uri="{BB962C8B-B14F-4D97-AF65-F5344CB8AC3E}">
        <p14:creationId xmlns:p14="http://schemas.microsoft.com/office/powerpoint/2010/main" val="1350444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28295-450F-435E-9E11-8A163263E1B8}"/>
              </a:ext>
            </a:extLst>
          </p:cNvPr>
          <p:cNvSpPr>
            <a:spLocks noGrp="1"/>
          </p:cNvSpPr>
          <p:nvPr>
            <p:ph type="title"/>
          </p:nvPr>
        </p:nvSpPr>
        <p:spPr/>
        <p:txBody>
          <a:bodyPr/>
          <a:lstStyle/>
          <a:p>
            <a:r>
              <a:rPr lang="en-US" dirty="0"/>
              <a:t>Member functions of Vector</a:t>
            </a:r>
          </a:p>
        </p:txBody>
      </p:sp>
      <p:sp>
        <p:nvSpPr>
          <p:cNvPr id="3" name="Rectangle 2">
            <a:extLst>
              <a:ext uri="{FF2B5EF4-FFF2-40B4-BE49-F238E27FC236}">
                <a16:creationId xmlns:a16="http://schemas.microsoft.com/office/drawing/2014/main" id="{DBC5AB05-BA13-4B7E-83CC-BC18C6DA5ADC}"/>
              </a:ext>
            </a:extLst>
          </p:cNvPr>
          <p:cNvSpPr/>
          <p:nvPr/>
        </p:nvSpPr>
        <p:spPr>
          <a:xfrm>
            <a:off x="998621" y="1905506"/>
            <a:ext cx="9613232" cy="4154984"/>
          </a:xfrm>
          <a:prstGeom prst="rect">
            <a:avLst/>
          </a:prstGeom>
        </p:spPr>
        <p:txBody>
          <a:bodyPr wrap="square">
            <a:spAutoFit/>
          </a:bodyPr>
          <a:lstStyle/>
          <a:p>
            <a:pPr marL="457200" lvl="0" indent="-457200" eaLnBrk="0" fontAlgn="base" hangingPunct="0">
              <a:spcBef>
                <a:spcPct val="0"/>
              </a:spcBef>
              <a:spcAft>
                <a:spcPct val="0"/>
              </a:spcAft>
              <a:buFont typeface="+mj-lt"/>
              <a:buAutoNum type="arabicPeriod"/>
            </a:pPr>
            <a:r>
              <a:rPr kumimoji="0" lang="en-US" altLang="en-US" sz="2400" b="1" i="0" u="none" strike="noStrike" cap="none" normalizeH="0" baseline="0" dirty="0">
                <a:ln>
                  <a:noFill/>
                </a:ln>
                <a:solidFill>
                  <a:schemeClr val="tx1"/>
                </a:solidFill>
                <a:effectLst/>
                <a:latin typeface="Arial Unicode MS"/>
              </a:rPr>
              <a:t>Iterators</a:t>
            </a:r>
          </a:p>
          <a:p>
            <a:pPr lvl="1" eaLnBrk="0" fontAlgn="base" hangingPunct="0">
              <a:spcBef>
                <a:spcPct val="0"/>
              </a:spcBef>
              <a:spcAft>
                <a:spcPct val="0"/>
              </a:spcAft>
            </a:pPr>
            <a:r>
              <a:rPr lang="en-US" altLang="en-US" sz="2400" b="1" dirty="0">
                <a:latin typeface="Arial Unicode MS"/>
              </a:rPr>
              <a:t>	b</a:t>
            </a:r>
            <a:r>
              <a:rPr kumimoji="0" lang="en-US" altLang="en-US" sz="2400" b="1" i="0" u="none" strike="noStrike" cap="none" normalizeH="0" baseline="0" dirty="0">
                <a:ln>
                  <a:noFill/>
                </a:ln>
                <a:solidFill>
                  <a:schemeClr val="tx1"/>
                </a:solidFill>
                <a:effectLst/>
                <a:latin typeface="Arial Unicode MS"/>
              </a:rPr>
              <a:t>egin, end</a:t>
            </a:r>
          </a:p>
          <a:p>
            <a:pPr lvl="1" eaLnBrk="0" fontAlgn="base" hangingPunct="0">
              <a:spcBef>
                <a:spcPct val="0"/>
              </a:spcBef>
              <a:spcAft>
                <a:spcPct val="0"/>
              </a:spcAft>
            </a:pPr>
            <a:endParaRPr kumimoji="0" lang="en-US" altLang="en-US" sz="2400" b="1" i="0" u="none" strike="noStrike" cap="none" normalizeH="0" baseline="0" dirty="0">
              <a:ln>
                <a:noFill/>
              </a:ln>
              <a:solidFill>
                <a:schemeClr val="tx1"/>
              </a:solidFill>
              <a:effectLst/>
              <a:latin typeface="Arial Unicode MS"/>
            </a:endParaRPr>
          </a:p>
          <a:p>
            <a:pPr marL="457200" indent="-457200" eaLnBrk="0" fontAlgn="base" hangingPunct="0">
              <a:spcBef>
                <a:spcPct val="0"/>
              </a:spcBef>
              <a:spcAft>
                <a:spcPct val="0"/>
              </a:spcAft>
              <a:buFont typeface="+mj-lt"/>
              <a:buAutoNum type="arabicPeriod"/>
            </a:pPr>
            <a:r>
              <a:rPr lang="en-US" altLang="en-US" sz="2400" b="1" dirty="0">
                <a:latin typeface="Arial Unicode MS"/>
              </a:rPr>
              <a:t>Capacity</a:t>
            </a:r>
          </a:p>
          <a:p>
            <a:pPr lvl="1" eaLnBrk="0" fontAlgn="base" hangingPunct="0">
              <a:spcBef>
                <a:spcPct val="0"/>
              </a:spcBef>
              <a:spcAft>
                <a:spcPct val="0"/>
              </a:spcAft>
            </a:pPr>
            <a:r>
              <a:rPr kumimoji="0" lang="en-US" altLang="en-US" sz="2400" b="1" i="0" u="none" strike="noStrike" cap="none" normalizeH="0" baseline="0" dirty="0">
                <a:ln>
                  <a:noFill/>
                </a:ln>
                <a:solidFill>
                  <a:schemeClr val="tx1"/>
                </a:solidFill>
                <a:effectLst/>
                <a:latin typeface="Arial Unicode MS"/>
              </a:rPr>
              <a:t>	Size, empty, capacity(),resize()</a:t>
            </a:r>
          </a:p>
          <a:p>
            <a:pPr lvl="1" eaLnBrk="0" fontAlgn="base" hangingPunct="0">
              <a:spcBef>
                <a:spcPct val="0"/>
              </a:spcBef>
              <a:spcAft>
                <a:spcPct val="0"/>
              </a:spcAft>
            </a:pPr>
            <a:endParaRPr kumimoji="0" lang="en-US" altLang="en-US" sz="2400" b="1" i="0" u="none" strike="noStrike" cap="none" normalizeH="0" baseline="0" dirty="0">
              <a:ln>
                <a:noFill/>
              </a:ln>
              <a:solidFill>
                <a:schemeClr val="tx1"/>
              </a:solidFill>
              <a:effectLst/>
              <a:latin typeface="Arial Unicode MS"/>
            </a:endParaRPr>
          </a:p>
          <a:p>
            <a:pPr marL="457200" indent="-457200" eaLnBrk="0" fontAlgn="base" hangingPunct="0">
              <a:spcBef>
                <a:spcPct val="0"/>
              </a:spcBef>
              <a:spcAft>
                <a:spcPct val="0"/>
              </a:spcAft>
              <a:buFont typeface="+mj-lt"/>
              <a:buAutoNum type="arabicPeriod"/>
            </a:pPr>
            <a:r>
              <a:rPr lang="en-US" altLang="en-US" sz="2400" b="1" dirty="0">
                <a:latin typeface="Arial Unicode MS"/>
              </a:rPr>
              <a:t>Element access</a:t>
            </a:r>
          </a:p>
          <a:p>
            <a:pPr lvl="1" eaLnBrk="0" fontAlgn="base" hangingPunct="0">
              <a:spcBef>
                <a:spcPct val="0"/>
              </a:spcBef>
              <a:spcAft>
                <a:spcPct val="0"/>
              </a:spcAft>
            </a:pPr>
            <a:r>
              <a:rPr lang="en-US" altLang="en-US" sz="2400" b="1" dirty="0">
                <a:latin typeface="Arial Unicode MS"/>
              </a:rPr>
              <a:t>	at, front(), back()</a:t>
            </a:r>
          </a:p>
          <a:p>
            <a:pPr lvl="1" eaLnBrk="0" fontAlgn="base" hangingPunct="0">
              <a:spcBef>
                <a:spcPct val="0"/>
              </a:spcBef>
              <a:spcAft>
                <a:spcPct val="0"/>
              </a:spcAft>
            </a:pPr>
            <a:endParaRPr lang="en-US" altLang="en-US" sz="2400" b="1" dirty="0">
              <a:latin typeface="Arial Unicode MS"/>
            </a:endParaRPr>
          </a:p>
          <a:p>
            <a:pPr marL="457200" indent="-457200" eaLnBrk="0" fontAlgn="base" hangingPunct="0">
              <a:spcBef>
                <a:spcPct val="0"/>
              </a:spcBef>
              <a:spcAft>
                <a:spcPct val="0"/>
              </a:spcAft>
              <a:buFont typeface="+mj-lt"/>
              <a:buAutoNum type="arabicPeriod"/>
            </a:pPr>
            <a:r>
              <a:rPr kumimoji="0" lang="en-US" altLang="en-US" sz="2400" b="1" i="0" u="none" strike="noStrike" cap="none" normalizeH="0" baseline="0" dirty="0">
                <a:ln>
                  <a:noFill/>
                </a:ln>
                <a:solidFill>
                  <a:schemeClr val="tx1"/>
                </a:solidFill>
                <a:effectLst/>
                <a:latin typeface="Arial Unicode MS"/>
              </a:rPr>
              <a:t>Modifiers</a:t>
            </a:r>
          </a:p>
          <a:p>
            <a:pPr lvl="1" eaLnBrk="0" fontAlgn="base" hangingPunct="0">
              <a:spcBef>
                <a:spcPct val="0"/>
              </a:spcBef>
              <a:spcAft>
                <a:spcPct val="0"/>
              </a:spcAft>
            </a:pPr>
            <a:r>
              <a:rPr lang="en-US" altLang="en-US" sz="2400" b="1" dirty="0">
                <a:latin typeface="Arial Unicode MS"/>
              </a:rPr>
              <a:t>	</a:t>
            </a:r>
            <a:r>
              <a:rPr lang="en-US" altLang="en-US" sz="2400" b="1" dirty="0" err="1">
                <a:latin typeface="Arial Unicode MS"/>
              </a:rPr>
              <a:t>p</a:t>
            </a:r>
            <a:r>
              <a:rPr kumimoji="0" lang="en-US" altLang="en-US" sz="2400" b="1" i="0" u="none" strike="noStrike" cap="none" normalizeH="0" baseline="0" dirty="0" err="1">
                <a:ln>
                  <a:noFill/>
                </a:ln>
                <a:solidFill>
                  <a:schemeClr val="tx1"/>
                </a:solidFill>
                <a:effectLst/>
                <a:latin typeface="Arial Unicode MS"/>
              </a:rPr>
              <a:t>ush_back</a:t>
            </a:r>
            <a:r>
              <a:rPr kumimoji="0" lang="en-US" altLang="en-US" sz="2400" b="1" i="0" u="none" strike="noStrike" cap="none" normalizeH="0" baseline="0" dirty="0">
                <a:ln>
                  <a:noFill/>
                </a:ln>
                <a:solidFill>
                  <a:schemeClr val="tx1"/>
                </a:solidFill>
                <a:effectLst/>
                <a:latin typeface="Arial Unicode MS"/>
              </a:rPr>
              <a:t>(), insert(), </a:t>
            </a:r>
            <a:r>
              <a:rPr kumimoji="0" lang="en-US" altLang="en-US" sz="2400" b="1" i="0" u="none" strike="noStrike" cap="none" normalizeH="0" baseline="0" dirty="0" err="1">
                <a:ln>
                  <a:noFill/>
                </a:ln>
                <a:solidFill>
                  <a:schemeClr val="tx1"/>
                </a:solidFill>
                <a:effectLst/>
                <a:latin typeface="Arial Unicode MS"/>
              </a:rPr>
              <a:t>pop_back</a:t>
            </a:r>
            <a:r>
              <a:rPr kumimoji="0" lang="en-US" altLang="en-US" sz="2400" b="1" i="0" u="none" strike="noStrike" cap="none" normalizeH="0" baseline="0" dirty="0">
                <a:ln>
                  <a:noFill/>
                </a:ln>
                <a:solidFill>
                  <a:schemeClr val="tx1"/>
                </a:solidFill>
                <a:effectLst/>
                <a:latin typeface="Arial Unicode MS"/>
              </a:rPr>
              <a:t>(), erase(), swap(), clear()</a:t>
            </a:r>
          </a:p>
        </p:txBody>
      </p:sp>
    </p:spTree>
    <p:extLst>
      <p:ext uri="{BB962C8B-B14F-4D97-AF65-F5344CB8AC3E}">
        <p14:creationId xmlns:p14="http://schemas.microsoft.com/office/powerpoint/2010/main" val="1854516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21FEE-A887-421B-B651-A1C21F20335D}"/>
              </a:ext>
            </a:extLst>
          </p:cNvPr>
          <p:cNvSpPr>
            <a:spLocks noGrp="1"/>
          </p:cNvSpPr>
          <p:nvPr>
            <p:ph type="title"/>
          </p:nvPr>
        </p:nvSpPr>
        <p:spPr>
          <a:xfrm>
            <a:off x="233289" y="-239785"/>
            <a:ext cx="10515600" cy="1325563"/>
          </a:xfrm>
        </p:spPr>
        <p:txBody>
          <a:bodyPr/>
          <a:lstStyle/>
          <a:p>
            <a:r>
              <a:rPr lang="en-US" dirty="0"/>
              <a:t>Deque</a:t>
            </a:r>
          </a:p>
        </p:txBody>
      </p:sp>
      <p:sp>
        <p:nvSpPr>
          <p:cNvPr id="3" name="TextBox 2">
            <a:extLst>
              <a:ext uri="{FF2B5EF4-FFF2-40B4-BE49-F238E27FC236}">
                <a16:creationId xmlns:a16="http://schemas.microsoft.com/office/drawing/2014/main" id="{815E319F-A2B1-4EBB-9B06-228E343FB9E6}"/>
              </a:ext>
            </a:extLst>
          </p:cNvPr>
          <p:cNvSpPr txBox="1"/>
          <p:nvPr/>
        </p:nvSpPr>
        <p:spPr>
          <a:xfrm>
            <a:off x="233289" y="1085778"/>
            <a:ext cx="11181394" cy="4093428"/>
          </a:xfrm>
          <a:prstGeom prst="rect">
            <a:avLst/>
          </a:prstGeom>
          <a:noFill/>
        </p:spPr>
        <p:txBody>
          <a:bodyPr wrap="none" rtlCol="0">
            <a:spAutoFit/>
          </a:bodyPr>
          <a:lstStyle/>
          <a:p>
            <a:r>
              <a:rPr lang="en-IN" sz="2000" dirty="0"/>
              <a:t>Double-ended queues are sequence containers with dynamic sizes that can be expanded or contracted </a:t>
            </a:r>
          </a:p>
          <a:p>
            <a:r>
              <a:rPr lang="en-IN" sz="2000" dirty="0"/>
              <a:t>on both ends (either its front or its back). Supports stack and queue operations. The Deque data structure</a:t>
            </a:r>
          </a:p>
          <a:p>
            <a:r>
              <a:rPr lang="en-IN" sz="2000" dirty="0"/>
              <a:t> supports clockwise and anticlockwise rotations in O(1) time which can be useful in certain applications.</a:t>
            </a:r>
          </a:p>
          <a:p>
            <a:endParaRPr lang="en-IN" sz="2000" dirty="0"/>
          </a:p>
          <a:p>
            <a:endParaRPr lang="en-IN" sz="2000" dirty="0"/>
          </a:p>
          <a:p>
            <a:r>
              <a:rPr lang="en-IN" sz="2000" dirty="0"/>
              <a:t>Modifiers</a:t>
            </a:r>
          </a:p>
          <a:p>
            <a:endParaRPr lang="en-IN" sz="2000" dirty="0"/>
          </a:p>
          <a:p>
            <a:r>
              <a:rPr lang="en-IN" sz="2000" dirty="0" err="1"/>
              <a:t>Push_front</a:t>
            </a:r>
            <a:r>
              <a:rPr lang="en-IN" sz="2000" dirty="0"/>
              <a:t>(),  </a:t>
            </a:r>
            <a:r>
              <a:rPr lang="en-IN" sz="2000" dirty="0" err="1"/>
              <a:t>pop_front</a:t>
            </a:r>
            <a:r>
              <a:rPr lang="en-IN" sz="2000" dirty="0"/>
              <a:t>(), in addition to other operation in vector</a:t>
            </a:r>
          </a:p>
          <a:p>
            <a:endParaRPr lang="en-IN" sz="2000" dirty="0"/>
          </a:p>
          <a:p>
            <a:endParaRPr lang="en-IN" sz="2000" dirty="0"/>
          </a:p>
          <a:p>
            <a:endParaRPr lang="en-IN" sz="2000" dirty="0"/>
          </a:p>
          <a:p>
            <a:r>
              <a:rPr lang="en-IN" sz="2000" dirty="0"/>
              <a:t>Problems : Maximum of all subarrays of size k problem., </a:t>
            </a:r>
          </a:p>
          <a:p>
            <a:r>
              <a:rPr lang="en-IN" sz="2000" dirty="0"/>
              <a:t>0-1 BFS and Find the first circular tour that visits all petrol pumps.</a:t>
            </a:r>
            <a:endParaRPr lang="en-US" sz="2000" dirty="0"/>
          </a:p>
        </p:txBody>
      </p:sp>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C470F343-2221-4E5F-B65B-D4C133ABF07B}"/>
                  </a:ext>
                </a:extLst>
              </p:cNvPr>
              <p:cNvGraphicFramePr>
                <a:graphicFrameLocks noChangeAspect="1"/>
              </p:cNvGraphicFramePr>
              <p:nvPr>
                <p:extLst>
                  <p:ext uri="{D42A27DB-BD31-4B8C-83A1-F6EECF244321}">
                    <p14:modId xmlns:p14="http://schemas.microsoft.com/office/powerpoint/2010/main" val="840375235"/>
                  </p:ext>
                </p:extLst>
              </p:nvPr>
            </p:nvGraphicFramePr>
            <p:xfrm>
              <a:off x="-2438048" y="1840980"/>
              <a:ext cx="3048000" cy="1714500"/>
            </p:xfrm>
            <a:graphic>
              <a:graphicData uri="http://schemas.microsoft.com/office/powerpoint/2016/slidezoom">
                <pslz:sldZm>
                  <pslz:sldZmObj sldId="273" cId="1416676832">
                    <pslz:zmPr id="{DDC3D0D4-F8C0-4C3F-A67D-F4F151C564A0}"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5" name="Slide Zoom 4">
                <a:hlinkClick r:id="rId3" action="ppaction://hlinksldjump"/>
                <a:extLst>
                  <a:ext uri="{FF2B5EF4-FFF2-40B4-BE49-F238E27FC236}">
                    <a16:creationId xmlns:a16="http://schemas.microsoft.com/office/drawing/2014/main" id="{C470F343-2221-4E5F-B65B-D4C133ABF07B}"/>
                  </a:ext>
                </a:extLst>
              </p:cNvPr>
              <p:cNvPicPr>
                <a:picLocks noGrp="1" noRot="1" noChangeAspect="1" noMove="1" noResize="1" noEditPoints="1" noAdjustHandles="1" noChangeArrowheads="1" noChangeShapeType="1"/>
              </p:cNvPicPr>
              <p:nvPr/>
            </p:nvPicPr>
            <p:blipFill>
              <a:blip r:embed="rId4"/>
              <a:stretch>
                <a:fillRect/>
              </a:stretch>
            </p:blipFill>
            <p:spPr>
              <a:xfrm>
                <a:off x="-2438048" y="1840980"/>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3304732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02012-9735-450C-9BB0-23C3D63E41C8}"/>
              </a:ext>
            </a:extLst>
          </p:cNvPr>
          <p:cNvSpPr>
            <a:spLocks noGrp="1"/>
          </p:cNvSpPr>
          <p:nvPr>
            <p:ph type="title"/>
          </p:nvPr>
        </p:nvSpPr>
        <p:spPr/>
        <p:txBody>
          <a:bodyPr/>
          <a:lstStyle/>
          <a:p>
            <a:r>
              <a:rPr lang="en-US" dirty="0"/>
              <a:t>Stack</a:t>
            </a:r>
          </a:p>
        </p:txBody>
      </p:sp>
      <p:sp>
        <p:nvSpPr>
          <p:cNvPr id="3" name="TextBox 2">
            <a:extLst>
              <a:ext uri="{FF2B5EF4-FFF2-40B4-BE49-F238E27FC236}">
                <a16:creationId xmlns:a16="http://schemas.microsoft.com/office/drawing/2014/main" id="{076E6AEC-9880-4DCB-A4D7-C0E6C5B73843}"/>
              </a:ext>
            </a:extLst>
          </p:cNvPr>
          <p:cNvSpPr txBox="1"/>
          <p:nvPr/>
        </p:nvSpPr>
        <p:spPr>
          <a:xfrm>
            <a:off x="506435" y="1505243"/>
            <a:ext cx="10958733" cy="4401205"/>
          </a:xfrm>
          <a:prstGeom prst="rect">
            <a:avLst/>
          </a:prstGeom>
          <a:noFill/>
        </p:spPr>
        <p:txBody>
          <a:bodyPr wrap="square" rtlCol="0">
            <a:spAutoFit/>
          </a:bodyPr>
          <a:lstStyle/>
          <a:p>
            <a:r>
              <a:rPr lang="en-IN" sz="2000" dirty="0"/>
              <a:t>Stacks are a type of container adaptors with LIFO(Last In First Out) type of working, </a:t>
            </a:r>
          </a:p>
          <a:p>
            <a:r>
              <a:rPr lang="en-IN" sz="2000" dirty="0"/>
              <a:t>where a new element is added at one end and an element is removed from that end only which is </a:t>
            </a:r>
          </a:p>
          <a:p>
            <a:r>
              <a:rPr lang="en-IN" sz="2000" dirty="0"/>
              <a:t>Known as top of the stack</a:t>
            </a:r>
          </a:p>
          <a:p>
            <a:endParaRPr lang="en-IN" sz="2000" dirty="0"/>
          </a:p>
          <a:p>
            <a:r>
              <a:rPr lang="en-IN" sz="2000" dirty="0"/>
              <a:t>Any container that supports the following operations can be designed to fulfil stack data structure.</a:t>
            </a:r>
          </a:p>
          <a:p>
            <a:endParaRPr lang="en-IN" sz="2000" dirty="0"/>
          </a:p>
          <a:p>
            <a:pPr lvl="0" eaLnBrk="0" fontAlgn="base" hangingPunct="0">
              <a:spcBef>
                <a:spcPct val="0"/>
              </a:spcBef>
              <a:spcAft>
                <a:spcPct val="0"/>
              </a:spcAft>
              <a:buFontTx/>
              <a:buChar char="•"/>
            </a:pPr>
            <a:r>
              <a:rPr lang="en-US" altLang="en-US" sz="2000" dirty="0">
                <a:latin typeface="Arial Unicode MS"/>
              </a:rPr>
              <a:t>empty</a:t>
            </a:r>
            <a:r>
              <a:rPr lang="en-US" altLang="en-US" sz="2000" dirty="0"/>
              <a:t> </a:t>
            </a:r>
            <a:endParaRPr lang="en-US" altLang="en-US" sz="2000" dirty="0">
              <a:latin typeface="Arial" panose="020B0604020202020204" pitchFamily="34" charset="0"/>
            </a:endParaRPr>
          </a:p>
          <a:p>
            <a:pPr lvl="0" eaLnBrk="0" fontAlgn="base" hangingPunct="0">
              <a:spcBef>
                <a:spcPct val="0"/>
              </a:spcBef>
              <a:spcAft>
                <a:spcPct val="0"/>
              </a:spcAft>
              <a:buFontTx/>
              <a:buChar char="•"/>
            </a:pPr>
            <a:r>
              <a:rPr lang="en-US" altLang="en-US" sz="2000" dirty="0">
                <a:latin typeface="Arial Unicode MS"/>
              </a:rPr>
              <a:t>size</a:t>
            </a:r>
            <a:r>
              <a:rPr lang="en-US" altLang="en-US" sz="2000" dirty="0"/>
              <a:t> </a:t>
            </a:r>
            <a:endParaRPr lang="en-US" altLang="en-US" sz="2000" dirty="0">
              <a:latin typeface="Arial" panose="020B0604020202020204" pitchFamily="34" charset="0"/>
            </a:endParaRPr>
          </a:p>
          <a:p>
            <a:pPr lvl="0" eaLnBrk="0" fontAlgn="base" hangingPunct="0">
              <a:spcBef>
                <a:spcPct val="0"/>
              </a:spcBef>
              <a:spcAft>
                <a:spcPct val="0"/>
              </a:spcAft>
              <a:buFontTx/>
              <a:buChar char="•"/>
            </a:pPr>
            <a:r>
              <a:rPr lang="en-US" altLang="en-US" sz="2000" dirty="0">
                <a:latin typeface="Arial Unicode MS"/>
              </a:rPr>
              <a:t>back</a:t>
            </a:r>
            <a:r>
              <a:rPr lang="en-US" altLang="en-US" sz="2000" dirty="0"/>
              <a:t> </a:t>
            </a:r>
            <a:endParaRPr lang="en-US" altLang="en-US" sz="2000" dirty="0">
              <a:latin typeface="Arial" panose="020B0604020202020204" pitchFamily="34" charset="0"/>
            </a:endParaRPr>
          </a:p>
          <a:p>
            <a:pPr lvl="0" eaLnBrk="0" fontAlgn="base" hangingPunct="0">
              <a:spcBef>
                <a:spcPct val="0"/>
              </a:spcBef>
              <a:spcAft>
                <a:spcPct val="0"/>
              </a:spcAft>
              <a:buFontTx/>
              <a:buChar char="•"/>
            </a:pPr>
            <a:r>
              <a:rPr lang="en-US" altLang="en-US" sz="2000" dirty="0" err="1">
                <a:latin typeface="Arial Unicode MS"/>
              </a:rPr>
              <a:t>push_back</a:t>
            </a:r>
            <a:r>
              <a:rPr lang="en-US" altLang="en-US" sz="2000" dirty="0"/>
              <a:t> </a:t>
            </a:r>
            <a:endParaRPr lang="en-US" altLang="en-US" sz="2000" dirty="0">
              <a:latin typeface="Arial" panose="020B0604020202020204" pitchFamily="34" charset="0"/>
            </a:endParaRPr>
          </a:p>
          <a:p>
            <a:pPr lvl="0" eaLnBrk="0" fontAlgn="base" hangingPunct="0">
              <a:spcBef>
                <a:spcPct val="0"/>
              </a:spcBef>
              <a:spcAft>
                <a:spcPct val="0"/>
              </a:spcAft>
              <a:buFontTx/>
              <a:buChar char="•"/>
            </a:pPr>
            <a:r>
              <a:rPr lang="en-US" altLang="en-US" sz="2000" dirty="0" err="1">
                <a:latin typeface="Arial Unicode MS"/>
              </a:rPr>
              <a:t>pop_back</a:t>
            </a:r>
            <a:endParaRPr lang="en-US" altLang="en-US" sz="2000" dirty="0">
              <a:latin typeface="Arial Unicode MS"/>
            </a:endParaRPr>
          </a:p>
          <a:p>
            <a:endParaRPr lang="en-IN" sz="2000" dirty="0"/>
          </a:p>
          <a:p>
            <a:r>
              <a:rPr lang="en-IN" sz="2000" dirty="0"/>
              <a:t>Standard container class vector, deque and list  fulfil this requirement. </a:t>
            </a:r>
          </a:p>
          <a:p>
            <a:endParaRPr lang="en-US" sz="2000" dirty="0"/>
          </a:p>
        </p:txBody>
      </p:sp>
    </p:spTree>
    <p:extLst>
      <p:ext uri="{BB962C8B-B14F-4D97-AF65-F5344CB8AC3E}">
        <p14:creationId xmlns:p14="http://schemas.microsoft.com/office/powerpoint/2010/main" val="2435632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56F02-57ED-4522-9C07-A394F83BA74E}"/>
              </a:ext>
            </a:extLst>
          </p:cNvPr>
          <p:cNvSpPr>
            <a:spLocks noGrp="1"/>
          </p:cNvSpPr>
          <p:nvPr>
            <p:ph type="title"/>
          </p:nvPr>
        </p:nvSpPr>
        <p:spPr/>
        <p:txBody>
          <a:bodyPr/>
          <a:lstStyle/>
          <a:p>
            <a:r>
              <a:rPr lang="en-US" dirty="0"/>
              <a:t>queue</a:t>
            </a:r>
          </a:p>
        </p:txBody>
      </p:sp>
      <p:sp>
        <p:nvSpPr>
          <p:cNvPr id="3" name="Rectangle 2">
            <a:extLst>
              <a:ext uri="{FF2B5EF4-FFF2-40B4-BE49-F238E27FC236}">
                <a16:creationId xmlns:a16="http://schemas.microsoft.com/office/drawing/2014/main" id="{953842B2-40B2-4F16-A86C-B01A64C19D53}"/>
              </a:ext>
            </a:extLst>
          </p:cNvPr>
          <p:cNvSpPr/>
          <p:nvPr/>
        </p:nvSpPr>
        <p:spPr>
          <a:xfrm>
            <a:off x="838200" y="1480515"/>
            <a:ext cx="10515600" cy="5632311"/>
          </a:xfrm>
          <a:prstGeom prst="rect">
            <a:avLst/>
          </a:prstGeom>
        </p:spPr>
        <p:txBody>
          <a:bodyPr wrap="square">
            <a:spAutoFit/>
          </a:bodyPr>
          <a:lstStyle/>
          <a:p>
            <a:r>
              <a:rPr lang="en-IN" sz="2000" b="1" dirty="0"/>
              <a:t>queue</a:t>
            </a:r>
            <a:r>
              <a:rPr lang="en-IN" sz="2000" dirty="0"/>
              <a:t>s are a type of container adaptor, specifically designed to operate in a FIFO context (first-in first-out), where elements are inserted(pushed)  into one end of the container (back) and extracted (popped) from the front.</a:t>
            </a:r>
          </a:p>
          <a:p>
            <a:endParaRPr lang="en-IN" sz="2000" dirty="0"/>
          </a:p>
          <a:p>
            <a:pPr lvl="0" eaLnBrk="0" fontAlgn="base" hangingPunct="0">
              <a:spcBef>
                <a:spcPct val="0"/>
              </a:spcBef>
              <a:spcAft>
                <a:spcPct val="0"/>
              </a:spcAft>
            </a:pPr>
            <a:r>
              <a:rPr lang="en-US" altLang="en-US" sz="2000" dirty="0"/>
              <a:t>The underlying container may be one of the standard container class template or some other specifically designed container class. This underlying container shall support at least the following operations:</a:t>
            </a:r>
            <a:br>
              <a:rPr lang="en-US" altLang="en-US" sz="2000" dirty="0"/>
            </a:br>
            <a:endParaRPr lang="en-US" altLang="en-US" sz="2000" dirty="0"/>
          </a:p>
          <a:p>
            <a:pPr lvl="0" eaLnBrk="0" fontAlgn="base" hangingPunct="0">
              <a:spcBef>
                <a:spcPct val="0"/>
              </a:spcBef>
              <a:spcAft>
                <a:spcPct val="0"/>
              </a:spcAft>
              <a:buFontTx/>
              <a:buChar char="•"/>
            </a:pPr>
            <a:r>
              <a:rPr lang="en-US" altLang="en-US" sz="2000" dirty="0"/>
              <a:t>empty </a:t>
            </a:r>
          </a:p>
          <a:p>
            <a:pPr lvl="0" eaLnBrk="0" fontAlgn="base" hangingPunct="0">
              <a:spcBef>
                <a:spcPct val="0"/>
              </a:spcBef>
              <a:spcAft>
                <a:spcPct val="0"/>
              </a:spcAft>
              <a:buFontTx/>
              <a:buChar char="•"/>
            </a:pPr>
            <a:r>
              <a:rPr lang="en-US" altLang="en-US" sz="2000" dirty="0"/>
              <a:t>size </a:t>
            </a:r>
          </a:p>
          <a:p>
            <a:pPr lvl="0" eaLnBrk="0" fontAlgn="base" hangingPunct="0">
              <a:spcBef>
                <a:spcPct val="0"/>
              </a:spcBef>
              <a:spcAft>
                <a:spcPct val="0"/>
              </a:spcAft>
              <a:buFontTx/>
              <a:buChar char="•"/>
            </a:pPr>
            <a:r>
              <a:rPr lang="en-US" altLang="en-US" sz="2000" dirty="0"/>
              <a:t>front </a:t>
            </a:r>
          </a:p>
          <a:p>
            <a:pPr lvl="0" eaLnBrk="0" fontAlgn="base" hangingPunct="0">
              <a:spcBef>
                <a:spcPct val="0"/>
              </a:spcBef>
              <a:spcAft>
                <a:spcPct val="0"/>
              </a:spcAft>
              <a:buFontTx/>
              <a:buChar char="•"/>
            </a:pPr>
            <a:r>
              <a:rPr lang="en-US" altLang="en-US" sz="2000" dirty="0"/>
              <a:t>back </a:t>
            </a:r>
          </a:p>
          <a:p>
            <a:pPr lvl="0" eaLnBrk="0" fontAlgn="base" hangingPunct="0">
              <a:spcBef>
                <a:spcPct val="0"/>
              </a:spcBef>
              <a:spcAft>
                <a:spcPct val="0"/>
              </a:spcAft>
              <a:buFontTx/>
              <a:buChar char="•"/>
            </a:pPr>
            <a:r>
              <a:rPr lang="en-US" altLang="en-US" sz="2000" dirty="0" err="1"/>
              <a:t>push_back</a:t>
            </a:r>
            <a:endParaRPr lang="en-US" altLang="en-US" sz="2000" dirty="0"/>
          </a:p>
          <a:p>
            <a:pPr lvl="0" eaLnBrk="0" fontAlgn="base" hangingPunct="0">
              <a:spcBef>
                <a:spcPct val="0"/>
              </a:spcBef>
              <a:spcAft>
                <a:spcPct val="0"/>
              </a:spcAft>
            </a:pPr>
            <a:endParaRPr lang="en-US" altLang="en-US" sz="2000" dirty="0"/>
          </a:p>
          <a:p>
            <a:r>
              <a:rPr lang="en-IN" sz="2000" dirty="0"/>
              <a:t>Standard container class deque and list  fulfil this requirement. </a:t>
            </a:r>
          </a:p>
          <a:p>
            <a:endParaRPr lang="en-IN" sz="2000" dirty="0"/>
          </a:p>
          <a:p>
            <a:br>
              <a:rPr lang="en-IN" sz="2000" dirty="0"/>
            </a:br>
            <a:endParaRPr lang="en-US" sz="2000" dirty="0"/>
          </a:p>
        </p:txBody>
      </p:sp>
    </p:spTree>
    <p:extLst>
      <p:ext uri="{BB962C8B-B14F-4D97-AF65-F5344CB8AC3E}">
        <p14:creationId xmlns:p14="http://schemas.microsoft.com/office/powerpoint/2010/main" val="441216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22207-32D1-48F6-A09D-C1474F549EAA}"/>
              </a:ext>
            </a:extLst>
          </p:cNvPr>
          <p:cNvSpPr>
            <a:spLocks noGrp="1"/>
          </p:cNvSpPr>
          <p:nvPr>
            <p:ph type="title"/>
          </p:nvPr>
        </p:nvSpPr>
        <p:spPr/>
        <p:txBody>
          <a:bodyPr/>
          <a:lstStyle/>
          <a:p>
            <a:r>
              <a:rPr lang="en-US" dirty="0"/>
              <a:t>Priority queue</a:t>
            </a:r>
          </a:p>
        </p:txBody>
      </p:sp>
      <p:sp>
        <p:nvSpPr>
          <p:cNvPr id="3" name="Rectangle 2">
            <a:extLst>
              <a:ext uri="{FF2B5EF4-FFF2-40B4-BE49-F238E27FC236}">
                <a16:creationId xmlns:a16="http://schemas.microsoft.com/office/drawing/2014/main" id="{9F1BEE2B-A236-4C8E-862D-0DE9C0BF4122}"/>
              </a:ext>
            </a:extLst>
          </p:cNvPr>
          <p:cNvSpPr/>
          <p:nvPr/>
        </p:nvSpPr>
        <p:spPr>
          <a:xfrm>
            <a:off x="838200" y="1518363"/>
            <a:ext cx="11063068" cy="5909310"/>
          </a:xfrm>
          <a:prstGeom prst="rect">
            <a:avLst/>
          </a:prstGeom>
        </p:spPr>
        <p:txBody>
          <a:bodyPr wrap="square">
            <a:spAutoFit/>
          </a:bodyPr>
          <a:lstStyle/>
          <a:p>
            <a:r>
              <a:rPr lang="en-IN" sz="2000" dirty="0"/>
              <a:t>Priority queues are a type of container adaptors, specifically designed such that its first element is always the greatest of the elements it contains. his context is similar to a </a:t>
            </a:r>
            <a:r>
              <a:rPr lang="en-IN" sz="2000" i="1" dirty="0"/>
              <a:t>heap</a:t>
            </a:r>
            <a:r>
              <a:rPr lang="en-IN" sz="2000" dirty="0"/>
              <a:t>, where elements can be inserted at any moment, and only the </a:t>
            </a:r>
            <a:r>
              <a:rPr lang="en-IN" sz="2000" i="1" dirty="0"/>
              <a:t>max heap</a:t>
            </a:r>
            <a:r>
              <a:rPr lang="en-IN" sz="2000" dirty="0"/>
              <a:t> element can be retrieved (the one at the top in the </a:t>
            </a:r>
            <a:r>
              <a:rPr lang="en-IN" sz="2000" i="1" dirty="0"/>
              <a:t>priority queue</a:t>
            </a:r>
            <a:r>
              <a:rPr lang="en-IN" sz="2000" dirty="0"/>
              <a:t>).</a:t>
            </a:r>
          </a:p>
          <a:p>
            <a:endParaRPr lang="en-IN" sz="2000" dirty="0"/>
          </a:p>
          <a:p>
            <a:pPr lvl="0" eaLnBrk="0" fontAlgn="base" hangingPunct="0">
              <a:spcBef>
                <a:spcPct val="0"/>
              </a:spcBef>
              <a:spcAft>
                <a:spcPct val="0"/>
              </a:spcAft>
            </a:pPr>
            <a:r>
              <a:rPr lang="en-US" altLang="en-US" sz="2000" dirty="0"/>
              <a:t>The underlying container may be any of the standard container class templates or some other specifically designed container class. The container shall be accessible through </a:t>
            </a:r>
            <a:r>
              <a:rPr lang="en-US" altLang="en-US" sz="2000" i="1" dirty="0"/>
              <a:t>random access iterators</a:t>
            </a:r>
            <a:r>
              <a:rPr lang="en-US" altLang="en-US" sz="2000" dirty="0"/>
              <a:t> and support the following operations:</a:t>
            </a:r>
            <a:br>
              <a:rPr lang="en-US" altLang="en-US" sz="2000" dirty="0"/>
            </a:br>
            <a:endParaRPr lang="en-US" altLang="en-US" sz="2000" dirty="0"/>
          </a:p>
          <a:p>
            <a:pPr lvl="0" eaLnBrk="0" fontAlgn="base" hangingPunct="0">
              <a:spcBef>
                <a:spcPct val="0"/>
              </a:spcBef>
              <a:spcAft>
                <a:spcPct val="0"/>
              </a:spcAft>
              <a:buFontTx/>
              <a:buChar char="•"/>
            </a:pPr>
            <a:r>
              <a:rPr lang="en-US" altLang="en-US" sz="2000" dirty="0"/>
              <a:t>empty() </a:t>
            </a:r>
          </a:p>
          <a:p>
            <a:pPr lvl="0" eaLnBrk="0" fontAlgn="base" hangingPunct="0">
              <a:spcBef>
                <a:spcPct val="0"/>
              </a:spcBef>
              <a:spcAft>
                <a:spcPct val="0"/>
              </a:spcAft>
              <a:buFontTx/>
              <a:buChar char="•"/>
            </a:pPr>
            <a:r>
              <a:rPr lang="en-US" altLang="en-US" sz="2000" dirty="0"/>
              <a:t>size() </a:t>
            </a:r>
          </a:p>
          <a:p>
            <a:pPr lvl="0" eaLnBrk="0" fontAlgn="base" hangingPunct="0">
              <a:spcBef>
                <a:spcPct val="0"/>
              </a:spcBef>
              <a:spcAft>
                <a:spcPct val="0"/>
              </a:spcAft>
              <a:buFontTx/>
              <a:buChar char="•"/>
            </a:pPr>
            <a:r>
              <a:rPr lang="en-US" altLang="en-US" sz="2000" dirty="0"/>
              <a:t>front() </a:t>
            </a:r>
          </a:p>
          <a:p>
            <a:pPr lvl="0" eaLnBrk="0" fontAlgn="base" hangingPunct="0">
              <a:spcBef>
                <a:spcPct val="0"/>
              </a:spcBef>
              <a:spcAft>
                <a:spcPct val="0"/>
              </a:spcAft>
              <a:buFontTx/>
              <a:buChar char="•"/>
            </a:pPr>
            <a:r>
              <a:rPr lang="en-US" altLang="en-US" sz="2000" dirty="0" err="1"/>
              <a:t>push_back</a:t>
            </a:r>
            <a:r>
              <a:rPr lang="en-US" altLang="en-US" sz="2000" dirty="0"/>
              <a:t>() </a:t>
            </a:r>
          </a:p>
          <a:p>
            <a:pPr lvl="0" eaLnBrk="0" fontAlgn="base" hangingPunct="0">
              <a:spcBef>
                <a:spcPct val="0"/>
              </a:spcBef>
              <a:spcAft>
                <a:spcPct val="0"/>
              </a:spcAft>
              <a:buFontTx/>
              <a:buChar char="•"/>
            </a:pPr>
            <a:r>
              <a:rPr lang="en-US" altLang="en-US" sz="2000" dirty="0" err="1"/>
              <a:t>pop_back</a:t>
            </a:r>
            <a:r>
              <a:rPr lang="en-US" altLang="en-US" sz="2000" dirty="0"/>
              <a:t>() </a:t>
            </a:r>
          </a:p>
          <a:p>
            <a:pPr lvl="0" eaLnBrk="0" fontAlgn="base" hangingPunct="0">
              <a:spcBef>
                <a:spcPct val="0"/>
              </a:spcBef>
              <a:spcAft>
                <a:spcPct val="0"/>
              </a:spcAft>
            </a:pPr>
            <a:br>
              <a:rPr lang="en-US" altLang="en-US" sz="2000" dirty="0"/>
            </a:br>
            <a:r>
              <a:rPr lang="en-US" altLang="en-US" sz="2000" dirty="0"/>
              <a:t>The standard container classes vector and deque fulfill these requirements </a:t>
            </a:r>
          </a:p>
          <a:p>
            <a:endParaRPr lang="en-IN" sz="2000" dirty="0"/>
          </a:p>
          <a:p>
            <a:endParaRPr lang="en-IN" sz="2000" dirty="0"/>
          </a:p>
          <a:p>
            <a:endParaRPr lang="en-US" dirty="0"/>
          </a:p>
        </p:txBody>
      </p:sp>
    </p:spTree>
    <p:extLst>
      <p:ext uri="{BB962C8B-B14F-4D97-AF65-F5344CB8AC3E}">
        <p14:creationId xmlns:p14="http://schemas.microsoft.com/office/powerpoint/2010/main" val="1416676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E0A85-EB77-4230-A70C-888436140C42}"/>
              </a:ext>
            </a:extLst>
          </p:cNvPr>
          <p:cNvSpPr>
            <a:spLocks noGrp="1"/>
          </p:cNvSpPr>
          <p:nvPr>
            <p:ph type="title"/>
          </p:nvPr>
        </p:nvSpPr>
        <p:spPr>
          <a:xfrm>
            <a:off x="184731" y="0"/>
            <a:ext cx="10515600" cy="886900"/>
          </a:xfrm>
        </p:spPr>
        <p:txBody>
          <a:bodyPr/>
          <a:lstStyle/>
          <a:p>
            <a:r>
              <a:rPr lang="en-US" dirty="0"/>
              <a:t>Set</a:t>
            </a:r>
          </a:p>
        </p:txBody>
      </p:sp>
      <p:sp>
        <p:nvSpPr>
          <p:cNvPr id="3" name="Rectangle 1">
            <a:extLst>
              <a:ext uri="{FF2B5EF4-FFF2-40B4-BE49-F238E27FC236}">
                <a16:creationId xmlns:a16="http://schemas.microsoft.com/office/drawing/2014/main" id="{79BD610C-EA0D-4478-A67E-F8672E3A4C0E}"/>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2503D2A3-21FC-4543-B20D-9ABC869C82AB}"/>
              </a:ext>
            </a:extLst>
          </p:cNvPr>
          <p:cNvSpPr txBox="1"/>
          <p:nvPr/>
        </p:nvSpPr>
        <p:spPr>
          <a:xfrm>
            <a:off x="317015" y="610136"/>
            <a:ext cx="12121588" cy="6863417"/>
          </a:xfrm>
          <a:prstGeom prst="rect">
            <a:avLst/>
          </a:prstGeom>
          <a:noFill/>
        </p:spPr>
        <p:txBody>
          <a:bodyPr wrap="none" rtlCol="0">
            <a:spAutoFit/>
          </a:bodyPr>
          <a:lstStyle/>
          <a:p>
            <a:r>
              <a:rPr lang="en-US" altLang="en-US" sz="2000" dirty="0">
                <a:latin typeface="Arial" panose="020B0604020202020204" pitchFamily="34" charset="0"/>
              </a:rPr>
              <a:t>Sets are containers that store unique elements following a specific order.</a:t>
            </a:r>
            <a:br>
              <a:rPr lang="en-US" altLang="en-US" sz="2000" dirty="0">
                <a:latin typeface="Arial" panose="020B0604020202020204" pitchFamily="34" charset="0"/>
              </a:rPr>
            </a:br>
            <a:br>
              <a:rPr lang="en-US" altLang="en-US" sz="2000" dirty="0">
                <a:latin typeface="Arial" panose="020B0604020202020204" pitchFamily="34" charset="0"/>
              </a:rPr>
            </a:br>
            <a:r>
              <a:rPr lang="en-IN" sz="2000" dirty="0"/>
              <a:t>The facts that separates set from the other containers is that is it contains only the </a:t>
            </a:r>
            <a:r>
              <a:rPr lang="en-IN" sz="2000" b="1" dirty="0"/>
              <a:t>distinct elements</a:t>
            </a:r>
            <a:r>
              <a:rPr lang="en-IN" sz="2000" dirty="0"/>
              <a:t> </a:t>
            </a:r>
          </a:p>
          <a:p>
            <a:r>
              <a:rPr lang="en-IN" sz="2000" dirty="0"/>
              <a:t>and elements can be traversed in sorted order.</a:t>
            </a:r>
          </a:p>
          <a:p>
            <a:endParaRPr lang="en-IN" sz="2000" dirty="0"/>
          </a:p>
          <a:p>
            <a:r>
              <a:rPr lang="en-IN" sz="2000" dirty="0"/>
              <a:t>Declaration</a:t>
            </a:r>
          </a:p>
          <a:p>
            <a:pPr lvl="0" eaLnBrk="0" fontAlgn="base" hangingPunct="0">
              <a:spcBef>
                <a:spcPct val="0"/>
              </a:spcBef>
              <a:spcAft>
                <a:spcPct val="0"/>
              </a:spcAft>
            </a:pPr>
            <a:r>
              <a:rPr lang="en-US" altLang="en-US" sz="2000" dirty="0">
                <a:latin typeface="Arial Unicode MS"/>
              </a:rPr>
              <a:t>    set&lt;int&gt; </a:t>
            </a:r>
            <a:r>
              <a:rPr lang="en-US" altLang="en-US" sz="2000" dirty="0" err="1">
                <a:latin typeface="Arial Unicode MS"/>
              </a:rPr>
              <a:t>st</a:t>
            </a:r>
            <a:r>
              <a:rPr lang="en-US" altLang="en-US" sz="2000" dirty="0">
                <a:latin typeface="Arial Unicode MS"/>
              </a:rPr>
              <a:t>;</a:t>
            </a:r>
          </a:p>
          <a:p>
            <a:pPr lvl="0" eaLnBrk="0" fontAlgn="base" hangingPunct="0">
              <a:spcBef>
                <a:spcPct val="0"/>
              </a:spcBef>
              <a:spcAft>
                <a:spcPct val="0"/>
              </a:spcAft>
            </a:pPr>
            <a:r>
              <a:rPr lang="en-US" altLang="en-US" sz="2000" dirty="0">
                <a:latin typeface="Arial Unicode MS"/>
              </a:rPr>
              <a:t>    // declaring pair for return value of set containing set iterator and bool </a:t>
            </a:r>
            <a:endParaRPr lang="en-US" altLang="en-US" sz="2800" dirty="0"/>
          </a:p>
          <a:p>
            <a:pPr lvl="0" eaLnBrk="0" fontAlgn="base" hangingPunct="0">
              <a:spcBef>
                <a:spcPct val="0"/>
              </a:spcBef>
              <a:spcAft>
                <a:spcPct val="0"/>
              </a:spcAft>
            </a:pPr>
            <a:r>
              <a:rPr lang="en-US" altLang="en-US" sz="2000" dirty="0">
                <a:latin typeface="Arial Unicode MS"/>
              </a:rPr>
              <a:t>    pair&lt; set&lt;int&gt;::</a:t>
            </a:r>
            <a:r>
              <a:rPr lang="en-US" altLang="en-US" sz="2000" dirty="0" err="1">
                <a:latin typeface="Arial Unicode MS"/>
              </a:rPr>
              <a:t>iterator,bool</a:t>
            </a:r>
            <a:r>
              <a:rPr lang="en-US" altLang="en-US" sz="2000" dirty="0">
                <a:latin typeface="Arial Unicode MS"/>
              </a:rPr>
              <a:t>&gt; </a:t>
            </a:r>
            <a:r>
              <a:rPr lang="en-US" altLang="en-US" sz="2000" dirty="0" err="1">
                <a:latin typeface="Arial Unicode MS"/>
              </a:rPr>
              <a:t>ptr</a:t>
            </a:r>
            <a:r>
              <a:rPr lang="en-US" altLang="en-US" sz="2000" dirty="0">
                <a:latin typeface="Arial Unicode MS"/>
              </a:rPr>
              <a:t>; </a:t>
            </a:r>
          </a:p>
          <a:p>
            <a:pPr lvl="0" eaLnBrk="0" fontAlgn="base" hangingPunct="0">
              <a:spcBef>
                <a:spcPct val="0"/>
              </a:spcBef>
              <a:spcAft>
                <a:spcPct val="0"/>
              </a:spcAft>
            </a:pPr>
            <a:endParaRPr lang="en-US" sz="2000" dirty="0">
              <a:latin typeface="Arial Unicode MS"/>
            </a:endParaRPr>
          </a:p>
          <a:p>
            <a:pPr lvl="0" eaLnBrk="0" fontAlgn="base" hangingPunct="0">
              <a:spcBef>
                <a:spcPct val="0"/>
              </a:spcBef>
              <a:spcAft>
                <a:spcPct val="0"/>
              </a:spcAft>
            </a:pPr>
            <a:r>
              <a:rPr lang="en-IN" sz="2000" dirty="0"/>
              <a:t>Insert operation</a:t>
            </a:r>
          </a:p>
          <a:p>
            <a:r>
              <a:rPr lang="en-IN" sz="2000" b="1" dirty="0"/>
              <a:t>Using insert()</a:t>
            </a:r>
            <a:r>
              <a:rPr lang="en-IN" sz="2000" dirty="0"/>
              <a:t> : Insert function is used to insert the elements in the set. After insertion, the reordering of elements </a:t>
            </a:r>
          </a:p>
          <a:p>
            <a:r>
              <a:rPr lang="en-IN" sz="2000" dirty="0"/>
              <a:t>takes place and the set is sorted.</a:t>
            </a:r>
          </a:p>
          <a:p>
            <a:endParaRPr lang="en-IN" sz="2000" dirty="0"/>
          </a:p>
          <a:p>
            <a:r>
              <a:rPr lang="en-IN" sz="2000" dirty="0"/>
              <a:t> i</a:t>
            </a:r>
            <a:r>
              <a:rPr lang="en-IN" sz="2000" b="1" dirty="0"/>
              <a:t>nsert(</a:t>
            </a:r>
            <a:r>
              <a:rPr lang="en-IN" sz="2000" b="1" dirty="0" err="1"/>
              <a:t>ele</a:t>
            </a:r>
            <a:r>
              <a:rPr lang="en-IN" sz="2000" b="1" dirty="0"/>
              <a:t>) </a:t>
            </a:r>
            <a:r>
              <a:rPr lang="en-IN" sz="2000" dirty="0"/>
              <a:t>: This function inserts the element in set. The insertion only takes </a:t>
            </a:r>
          </a:p>
          <a:p>
            <a:r>
              <a:rPr lang="en-IN" sz="2000" dirty="0"/>
              <a:t>place when the element passed </a:t>
            </a:r>
            <a:r>
              <a:rPr lang="en-IN" sz="2000" b="1" dirty="0"/>
              <a:t>is not</a:t>
            </a:r>
            <a:r>
              <a:rPr lang="en-IN" sz="2000" dirty="0"/>
              <a:t> already in set.</a:t>
            </a:r>
            <a:r>
              <a:rPr lang="en-IN" sz="2000" b="1" dirty="0"/>
              <a:t> </a:t>
            </a:r>
          </a:p>
          <a:p>
            <a:endParaRPr lang="en-IN" sz="2000" b="1" dirty="0"/>
          </a:p>
          <a:p>
            <a:r>
              <a:rPr lang="en-IN" sz="2000" dirty="0"/>
              <a:t>It returns a pointer pair . First element pointing to the element already present or newly inserted. </a:t>
            </a:r>
          </a:p>
          <a:p>
            <a:r>
              <a:rPr lang="en-IN" sz="2000" dirty="0"/>
              <a:t>Second element returning the </a:t>
            </a:r>
            <a:r>
              <a:rPr lang="en-IN" sz="2000" dirty="0" err="1"/>
              <a:t>boolean</a:t>
            </a:r>
            <a:r>
              <a:rPr lang="en-IN" sz="2000" dirty="0"/>
              <a:t> status “true” or “false”. </a:t>
            </a:r>
          </a:p>
          <a:p>
            <a:pPr lvl="0" eaLnBrk="0" fontAlgn="base" hangingPunct="0">
              <a:spcBef>
                <a:spcPct val="0"/>
              </a:spcBef>
              <a:spcAft>
                <a:spcPct val="0"/>
              </a:spcAft>
            </a:pPr>
            <a:r>
              <a:rPr lang="en-US" altLang="en-US" sz="2000" dirty="0">
                <a:latin typeface="Arial Unicode MS"/>
              </a:rPr>
              <a:t>; </a:t>
            </a:r>
            <a:endParaRPr lang="en-US" altLang="en-US" sz="4400" dirty="0">
              <a:latin typeface="Arial" panose="020B0604020202020204" pitchFamily="34" charset="0"/>
            </a:endParaRPr>
          </a:p>
          <a:p>
            <a:pPr lvl="0" eaLnBrk="0" fontAlgn="base" hangingPunct="0">
              <a:spcBef>
                <a:spcPct val="0"/>
              </a:spcBef>
              <a:spcAft>
                <a:spcPct val="0"/>
              </a:spcAft>
            </a:pPr>
            <a:endParaRPr lang="en-IN" sz="2000" dirty="0"/>
          </a:p>
          <a:p>
            <a:endParaRPr lang="en-US" sz="2000" dirty="0"/>
          </a:p>
        </p:txBody>
      </p:sp>
    </p:spTree>
    <p:extLst>
      <p:ext uri="{BB962C8B-B14F-4D97-AF65-F5344CB8AC3E}">
        <p14:creationId xmlns:p14="http://schemas.microsoft.com/office/powerpoint/2010/main" val="340508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9605D-1915-4413-B736-A6CCE10557AB}"/>
              </a:ext>
            </a:extLst>
          </p:cNvPr>
          <p:cNvSpPr>
            <a:spLocks noGrp="1"/>
          </p:cNvSpPr>
          <p:nvPr>
            <p:ph type="title"/>
          </p:nvPr>
        </p:nvSpPr>
        <p:spPr/>
        <p:txBody>
          <a:bodyPr/>
          <a:lstStyle/>
          <a:p>
            <a:r>
              <a:rPr lang="en-US" dirty="0"/>
              <a:t>Set Contd..</a:t>
            </a:r>
          </a:p>
        </p:txBody>
      </p:sp>
      <p:sp>
        <p:nvSpPr>
          <p:cNvPr id="3" name="Rectangle 2">
            <a:extLst>
              <a:ext uri="{FF2B5EF4-FFF2-40B4-BE49-F238E27FC236}">
                <a16:creationId xmlns:a16="http://schemas.microsoft.com/office/drawing/2014/main" id="{401F8F9A-27DA-47E8-BBB8-F0683A4BA5A6}"/>
              </a:ext>
            </a:extLst>
          </p:cNvPr>
          <p:cNvSpPr/>
          <p:nvPr/>
        </p:nvSpPr>
        <p:spPr>
          <a:xfrm>
            <a:off x="838200" y="1404683"/>
            <a:ext cx="9220200" cy="5016758"/>
          </a:xfrm>
          <a:prstGeom prst="rect">
            <a:avLst/>
          </a:prstGeom>
        </p:spPr>
        <p:txBody>
          <a:bodyPr wrap="square">
            <a:spAutoFit/>
          </a:bodyPr>
          <a:lstStyle/>
          <a:p>
            <a:pPr lvl="0" eaLnBrk="0" fontAlgn="base" hangingPunct="0">
              <a:spcBef>
                <a:spcPct val="0"/>
              </a:spcBef>
              <a:spcAft>
                <a:spcPct val="0"/>
              </a:spcAft>
            </a:pPr>
            <a:r>
              <a:rPr lang="en-US" altLang="en-US" dirty="0">
                <a:latin typeface="Arial Unicode MS"/>
              </a:rPr>
              <a:t>// inserting 20 </a:t>
            </a:r>
            <a:endParaRPr lang="en-US" altLang="en-US" sz="2400" dirty="0"/>
          </a:p>
          <a:p>
            <a:pPr lvl="0" eaLnBrk="0" fontAlgn="base" hangingPunct="0">
              <a:spcBef>
                <a:spcPct val="0"/>
              </a:spcBef>
              <a:spcAft>
                <a:spcPct val="0"/>
              </a:spcAft>
            </a:pPr>
            <a:r>
              <a:rPr lang="en-US" altLang="en-US" dirty="0">
                <a:latin typeface="Arial Unicode MS"/>
              </a:rPr>
              <a:t>    </a:t>
            </a:r>
            <a:r>
              <a:rPr lang="en-US" altLang="en-US" dirty="0" err="1">
                <a:latin typeface="Arial Unicode MS"/>
              </a:rPr>
              <a:t>ptr</a:t>
            </a:r>
            <a:r>
              <a:rPr lang="en-US" altLang="en-US" dirty="0">
                <a:latin typeface="Arial Unicode MS"/>
              </a:rPr>
              <a:t> = </a:t>
            </a:r>
            <a:r>
              <a:rPr lang="en-US" altLang="en-US" dirty="0" err="1">
                <a:latin typeface="Arial Unicode MS"/>
              </a:rPr>
              <a:t>st.insert</a:t>
            </a:r>
            <a:r>
              <a:rPr lang="en-US" altLang="en-US" dirty="0">
                <a:latin typeface="Arial Unicode MS"/>
              </a:rPr>
              <a:t>(20);</a:t>
            </a:r>
          </a:p>
          <a:p>
            <a:pPr lvl="0" eaLnBrk="0" fontAlgn="base" hangingPunct="0">
              <a:spcBef>
                <a:spcPct val="0"/>
              </a:spcBef>
              <a:spcAft>
                <a:spcPct val="0"/>
              </a:spcAft>
            </a:pPr>
            <a:r>
              <a:rPr lang="en-US" altLang="en-US" dirty="0">
                <a:latin typeface="Arial Unicode MS"/>
              </a:rPr>
              <a:t>// checking if the element was already present or newly inserted </a:t>
            </a:r>
            <a:endParaRPr lang="en-US" altLang="en-US" sz="2400" dirty="0"/>
          </a:p>
          <a:p>
            <a:pPr lvl="0" eaLnBrk="0" fontAlgn="base" hangingPunct="0">
              <a:spcBef>
                <a:spcPct val="0"/>
              </a:spcBef>
              <a:spcAft>
                <a:spcPct val="0"/>
              </a:spcAft>
            </a:pPr>
            <a:r>
              <a:rPr lang="en-US" altLang="en-US" dirty="0">
                <a:latin typeface="Arial Unicode MS"/>
              </a:rPr>
              <a:t>    if</a:t>
            </a:r>
            <a:r>
              <a:rPr lang="en-US" altLang="en-US" sz="2400" dirty="0"/>
              <a:t> </a:t>
            </a:r>
            <a:r>
              <a:rPr lang="en-US" altLang="en-US" dirty="0">
                <a:latin typeface="Arial Unicode MS"/>
              </a:rPr>
              <a:t>(</a:t>
            </a:r>
            <a:r>
              <a:rPr lang="en-US" altLang="en-US" dirty="0" err="1">
                <a:latin typeface="Arial Unicode MS"/>
              </a:rPr>
              <a:t>ptr.second</a:t>
            </a:r>
            <a:r>
              <a:rPr lang="en-US" altLang="en-US" dirty="0">
                <a:latin typeface="Arial Unicode MS"/>
              </a:rPr>
              <a:t>) </a:t>
            </a:r>
            <a:endParaRPr lang="en-US" altLang="en-US" sz="2400" dirty="0"/>
          </a:p>
          <a:p>
            <a:pPr lvl="0" eaLnBrk="0" fontAlgn="base" hangingPunct="0">
              <a:spcBef>
                <a:spcPct val="0"/>
              </a:spcBef>
              <a:spcAft>
                <a:spcPct val="0"/>
              </a:spcAft>
            </a:pPr>
            <a:r>
              <a:rPr lang="en-US" altLang="en-US" dirty="0">
                <a:latin typeface="Arial Unicode MS"/>
              </a:rPr>
              <a:t>        </a:t>
            </a:r>
            <a:r>
              <a:rPr lang="en-US" altLang="en-US" dirty="0" err="1">
                <a:latin typeface="Arial Unicode MS"/>
              </a:rPr>
              <a:t>cout</a:t>
            </a:r>
            <a:r>
              <a:rPr lang="en-US" altLang="en-US" dirty="0">
                <a:latin typeface="Arial Unicode MS"/>
              </a:rPr>
              <a:t> &lt;&lt; "The element was newly inserted"</a:t>
            </a:r>
            <a:r>
              <a:rPr lang="en-US" altLang="en-US" sz="2400" dirty="0"/>
              <a:t> </a:t>
            </a:r>
            <a:r>
              <a:rPr lang="en-US" altLang="en-US" dirty="0">
                <a:latin typeface="Arial Unicode MS"/>
              </a:rPr>
              <a:t>; </a:t>
            </a:r>
            <a:endParaRPr lang="en-US" altLang="en-US" sz="2400" dirty="0"/>
          </a:p>
          <a:p>
            <a:pPr lvl="0" eaLnBrk="0" fontAlgn="base" hangingPunct="0">
              <a:spcBef>
                <a:spcPct val="0"/>
              </a:spcBef>
              <a:spcAft>
                <a:spcPct val="0"/>
              </a:spcAft>
            </a:pPr>
            <a:r>
              <a:rPr lang="en-US" altLang="en-US" dirty="0">
                <a:latin typeface="Arial Unicode MS"/>
              </a:rPr>
              <a:t>    else</a:t>
            </a:r>
            <a:r>
              <a:rPr lang="en-US" altLang="en-US" sz="2400" dirty="0"/>
              <a:t> </a:t>
            </a:r>
            <a:r>
              <a:rPr lang="en-US" altLang="en-US" dirty="0" err="1">
                <a:latin typeface="Arial Unicode MS"/>
              </a:rPr>
              <a:t>cout</a:t>
            </a:r>
            <a:r>
              <a:rPr lang="en-US" altLang="en-US" dirty="0">
                <a:latin typeface="Arial Unicode MS"/>
              </a:rPr>
              <a:t>  &lt;&lt; "The element was already present"</a:t>
            </a:r>
            <a:r>
              <a:rPr lang="en-US" altLang="en-US" sz="2400" dirty="0"/>
              <a:t> </a:t>
            </a:r>
          </a:p>
          <a:p>
            <a:pPr lvl="0" eaLnBrk="0" fontAlgn="base" hangingPunct="0">
              <a:spcBef>
                <a:spcPct val="0"/>
              </a:spcBef>
              <a:spcAft>
                <a:spcPct val="0"/>
              </a:spcAft>
            </a:pPr>
            <a:endParaRPr lang="en-US" sz="2400" dirty="0"/>
          </a:p>
          <a:p>
            <a:pPr lvl="0" eaLnBrk="0" fontAlgn="base" hangingPunct="0">
              <a:spcBef>
                <a:spcPct val="0"/>
              </a:spcBef>
              <a:spcAft>
                <a:spcPct val="0"/>
              </a:spcAft>
            </a:pPr>
            <a:r>
              <a:rPr lang="en-US" sz="2400" dirty="0"/>
              <a:t>The set elements are unique and in sorted order</a:t>
            </a:r>
          </a:p>
          <a:p>
            <a:pPr lvl="0" eaLnBrk="0" fontAlgn="base" hangingPunct="0">
              <a:spcBef>
                <a:spcPct val="0"/>
              </a:spcBef>
              <a:spcAft>
                <a:spcPct val="0"/>
              </a:spcAft>
            </a:pPr>
            <a:endParaRPr lang="en-US" sz="2400" dirty="0"/>
          </a:p>
          <a:p>
            <a:pPr lvl="0" eaLnBrk="0" fontAlgn="base" hangingPunct="0">
              <a:spcBef>
                <a:spcPct val="0"/>
              </a:spcBef>
              <a:spcAft>
                <a:spcPct val="0"/>
              </a:spcAft>
            </a:pPr>
            <a:r>
              <a:rPr lang="en-US" sz="2400" dirty="0"/>
              <a:t>Return value is a pair</a:t>
            </a:r>
          </a:p>
          <a:p>
            <a:pPr eaLnBrk="0" fontAlgn="base" hangingPunct="0">
              <a:spcBef>
                <a:spcPct val="0"/>
              </a:spcBef>
              <a:spcAft>
                <a:spcPct val="0"/>
              </a:spcAft>
            </a:pPr>
            <a:r>
              <a:rPr lang="en-US" altLang="en-US" sz="2000" dirty="0">
                <a:latin typeface="Arial Unicode MS"/>
              </a:rPr>
              <a:t>Pair::first</a:t>
            </a:r>
            <a:r>
              <a:rPr lang="en-US" altLang="en-US" sz="2000" dirty="0"/>
              <a:t> set to an iterator pointing to either the newly inserted element or to the equivalent element already in the </a:t>
            </a:r>
            <a:r>
              <a:rPr lang="en-US" altLang="en-US" sz="2000" dirty="0">
                <a:latin typeface="Arial" panose="020B0604020202020204" pitchFamily="34" charset="0"/>
              </a:rPr>
              <a:t>set. </a:t>
            </a:r>
          </a:p>
          <a:p>
            <a:pPr eaLnBrk="0" fontAlgn="base" hangingPunct="0">
              <a:spcBef>
                <a:spcPct val="0"/>
              </a:spcBef>
              <a:spcAft>
                <a:spcPct val="0"/>
              </a:spcAft>
            </a:pPr>
            <a:r>
              <a:rPr lang="en-US" altLang="en-US" sz="2000" dirty="0">
                <a:latin typeface="Arial" panose="020B0604020202020204" pitchFamily="34" charset="0"/>
              </a:rPr>
              <a:t>The </a:t>
            </a:r>
            <a:r>
              <a:rPr lang="en-US" altLang="en-US" sz="2000" dirty="0">
                <a:latin typeface="Arial Unicode MS"/>
              </a:rPr>
              <a:t>pair::second</a:t>
            </a:r>
            <a:r>
              <a:rPr lang="en-US" altLang="en-US" sz="2000" dirty="0"/>
              <a:t> element in the </a:t>
            </a:r>
            <a:r>
              <a:rPr lang="en-US" altLang="en-US" sz="2000" dirty="0">
                <a:latin typeface="Arial" panose="020B0604020202020204" pitchFamily="34" charset="0"/>
              </a:rPr>
              <a:t>pair is set to </a:t>
            </a:r>
            <a:r>
              <a:rPr lang="en-US" altLang="en-US" sz="2000" dirty="0">
                <a:latin typeface="Arial Unicode MS"/>
              </a:rPr>
              <a:t>true</a:t>
            </a:r>
            <a:r>
              <a:rPr lang="en-US" altLang="en-US" sz="2000" dirty="0"/>
              <a:t> if a new element was inserted or </a:t>
            </a:r>
            <a:r>
              <a:rPr lang="en-US" altLang="en-US" sz="2000" dirty="0">
                <a:latin typeface="Arial Unicode MS"/>
              </a:rPr>
              <a:t>false</a:t>
            </a:r>
            <a:r>
              <a:rPr lang="en-US" altLang="en-US" sz="2000" dirty="0"/>
              <a:t> if an equivalent element already existed. </a:t>
            </a:r>
            <a:endParaRPr lang="en-US" altLang="en-US" sz="2000" dirty="0">
              <a:latin typeface="Arial" panose="020B0604020202020204" pitchFamily="34" charset="0"/>
            </a:endParaRPr>
          </a:p>
          <a:p>
            <a:pPr lvl="0" eaLnBrk="0" fontAlgn="base" hangingPunct="0">
              <a:spcBef>
                <a:spcPct val="0"/>
              </a:spcBef>
              <a:spcAft>
                <a:spcPct val="0"/>
              </a:spcAft>
            </a:pPr>
            <a:endParaRPr lang="en-US" dirty="0"/>
          </a:p>
        </p:txBody>
      </p:sp>
    </p:spTree>
    <p:extLst>
      <p:ext uri="{BB962C8B-B14F-4D97-AF65-F5344CB8AC3E}">
        <p14:creationId xmlns:p14="http://schemas.microsoft.com/office/powerpoint/2010/main" val="3986822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FB5D3-37F1-4680-862A-21AD2D657C3C}"/>
              </a:ext>
            </a:extLst>
          </p:cNvPr>
          <p:cNvSpPr>
            <a:spLocks noGrp="1"/>
          </p:cNvSpPr>
          <p:nvPr>
            <p:ph type="title"/>
          </p:nvPr>
        </p:nvSpPr>
        <p:spPr/>
        <p:txBody>
          <a:bodyPr/>
          <a:lstStyle/>
          <a:p>
            <a:r>
              <a:rPr lang="en-US" dirty="0"/>
              <a:t>Multiset </a:t>
            </a:r>
          </a:p>
        </p:txBody>
      </p:sp>
      <p:sp>
        <p:nvSpPr>
          <p:cNvPr id="3" name="Rectangle 2">
            <a:extLst>
              <a:ext uri="{FF2B5EF4-FFF2-40B4-BE49-F238E27FC236}">
                <a16:creationId xmlns:a16="http://schemas.microsoft.com/office/drawing/2014/main" id="{4B7A5001-A9EA-4913-ADC6-383DE53352DB}"/>
              </a:ext>
            </a:extLst>
          </p:cNvPr>
          <p:cNvSpPr/>
          <p:nvPr/>
        </p:nvSpPr>
        <p:spPr>
          <a:xfrm>
            <a:off x="980049" y="1574633"/>
            <a:ext cx="10231902" cy="707886"/>
          </a:xfrm>
          <a:prstGeom prst="rect">
            <a:avLst/>
          </a:prstGeom>
        </p:spPr>
        <p:txBody>
          <a:bodyPr wrap="square">
            <a:spAutoFit/>
          </a:bodyPr>
          <a:lstStyle/>
          <a:p>
            <a:r>
              <a:rPr lang="en-IN" sz="2000" dirty="0"/>
              <a:t>Multisets are a type of associative containers similar to set, with an exception that multiple elements can have same values.</a:t>
            </a:r>
            <a:endParaRPr lang="en-US" sz="2000" dirty="0"/>
          </a:p>
        </p:txBody>
      </p:sp>
    </p:spTree>
    <p:extLst>
      <p:ext uri="{BB962C8B-B14F-4D97-AF65-F5344CB8AC3E}">
        <p14:creationId xmlns:p14="http://schemas.microsoft.com/office/powerpoint/2010/main" val="595098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CB5CB-C4B3-4971-A4EA-80B21E06DEF4}"/>
              </a:ext>
            </a:extLst>
          </p:cNvPr>
          <p:cNvSpPr>
            <a:spLocks noGrp="1"/>
          </p:cNvSpPr>
          <p:nvPr>
            <p:ph type="title"/>
          </p:nvPr>
        </p:nvSpPr>
        <p:spPr/>
        <p:txBody>
          <a:bodyPr/>
          <a:lstStyle/>
          <a:p>
            <a:r>
              <a:rPr lang="en-US"/>
              <a:t>Map</a:t>
            </a:r>
            <a:endParaRPr lang="en-US" dirty="0"/>
          </a:p>
        </p:txBody>
      </p:sp>
      <p:sp>
        <p:nvSpPr>
          <p:cNvPr id="3" name="Rectangle 2">
            <a:extLst>
              <a:ext uri="{FF2B5EF4-FFF2-40B4-BE49-F238E27FC236}">
                <a16:creationId xmlns:a16="http://schemas.microsoft.com/office/drawing/2014/main" id="{DAD3BF9D-C35C-47D4-A37F-05F69DF490DA}"/>
              </a:ext>
            </a:extLst>
          </p:cNvPr>
          <p:cNvSpPr/>
          <p:nvPr/>
        </p:nvSpPr>
        <p:spPr>
          <a:xfrm>
            <a:off x="838200" y="1690688"/>
            <a:ext cx="10515600" cy="646331"/>
          </a:xfrm>
          <a:prstGeom prst="rect">
            <a:avLst/>
          </a:prstGeom>
        </p:spPr>
        <p:txBody>
          <a:bodyPr wrap="square">
            <a:spAutoFit/>
          </a:bodyPr>
          <a:lstStyle/>
          <a:p>
            <a:r>
              <a:rPr lang="en-IN" dirty="0"/>
              <a:t>Maps are associative containers that store elements in a mapped fashion. Each element has a key value and a mapped value. No two mapped values can have same key values.</a:t>
            </a:r>
            <a:endParaRPr lang="en-US" dirty="0"/>
          </a:p>
        </p:txBody>
      </p:sp>
    </p:spTree>
    <p:extLst>
      <p:ext uri="{BB962C8B-B14F-4D97-AF65-F5344CB8AC3E}">
        <p14:creationId xmlns:p14="http://schemas.microsoft.com/office/powerpoint/2010/main" val="2671970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39E18F3-1570-4E44-92CB-64732A8FA929}"/>
              </a:ext>
            </a:extLst>
          </p:cNvPr>
          <p:cNvSpPr>
            <a:spLocks noGrp="1"/>
          </p:cNvSpPr>
          <p:nvPr>
            <p:ph type="title"/>
          </p:nvPr>
        </p:nvSpPr>
        <p:spPr>
          <a:xfrm>
            <a:off x="958506" y="800392"/>
            <a:ext cx="10264697" cy="1212102"/>
          </a:xfrm>
        </p:spPr>
        <p:txBody>
          <a:bodyPr vert="horz" lIns="91440" tIns="45720" rIns="91440" bIns="45720" rtlCol="0" anchor="ctr">
            <a:normAutofit/>
          </a:bodyPr>
          <a:lstStyle/>
          <a:p>
            <a:r>
              <a:rPr lang="en-US" sz="4000" kern="1200" dirty="0">
                <a:solidFill>
                  <a:srgbClr val="FFFFFF"/>
                </a:solidFill>
                <a:latin typeface="+mj-lt"/>
                <a:ea typeface="+mj-ea"/>
                <a:cs typeface="+mj-cs"/>
              </a:rPr>
              <a:t>Standard Template Library (STL)</a:t>
            </a:r>
          </a:p>
        </p:txBody>
      </p:sp>
      <p:sp>
        <p:nvSpPr>
          <p:cNvPr id="3" name="Rectangle 2">
            <a:extLst>
              <a:ext uri="{FF2B5EF4-FFF2-40B4-BE49-F238E27FC236}">
                <a16:creationId xmlns:a16="http://schemas.microsoft.com/office/drawing/2014/main" id="{70E195ED-AAB5-4C77-9E8B-736601B2A726}"/>
              </a:ext>
            </a:extLst>
          </p:cNvPr>
          <p:cNvSpPr/>
          <p:nvPr/>
        </p:nvSpPr>
        <p:spPr>
          <a:xfrm>
            <a:off x="1243488" y="2812887"/>
            <a:ext cx="9708995" cy="3567173"/>
          </a:xfrm>
          <a:prstGeom prst="rect">
            <a:avLst/>
          </a:prstGeom>
        </p:spPr>
        <p:txBody>
          <a:bodyPr vert="horz" lIns="91440" tIns="45720" rIns="91440" bIns="45720" rtlCol="0" anchor="ctr">
            <a:noAutofit/>
          </a:bodyPr>
          <a:lstStyle/>
          <a:p>
            <a:pPr indent="-228600">
              <a:lnSpc>
                <a:spcPct val="90000"/>
              </a:lnSpc>
              <a:spcAft>
                <a:spcPts val="600"/>
              </a:spcAft>
              <a:buFont typeface="Arial" panose="020B0604020202020204" pitchFamily="34" charset="0"/>
              <a:buChar char="•"/>
            </a:pPr>
            <a:r>
              <a:rPr lang="en-US" sz="2400" dirty="0"/>
              <a:t>large part of C++ standard library is collection of class/function templates known as standard template library (STL)</a:t>
            </a:r>
          </a:p>
          <a:p>
            <a:pPr indent="-228600">
              <a:lnSpc>
                <a:spcPct val="90000"/>
              </a:lnSpc>
              <a:spcAft>
                <a:spcPts val="600"/>
              </a:spcAft>
              <a:buFont typeface="Arial" panose="020B0604020202020204" pitchFamily="34" charset="0"/>
              <a:buChar char="•"/>
            </a:pPr>
            <a:r>
              <a:rPr lang="en-US" sz="2400" dirty="0"/>
              <a:t>STL comprised of three basic building blocks:</a:t>
            </a:r>
          </a:p>
          <a:p>
            <a:pPr marL="1143000" lvl="2" indent="-457200">
              <a:lnSpc>
                <a:spcPct val="90000"/>
              </a:lnSpc>
              <a:spcAft>
                <a:spcPts val="600"/>
              </a:spcAft>
              <a:buFont typeface="+mj-lt"/>
              <a:buAutoNum type="arabicPeriod"/>
            </a:pPr>
            <a:r>
              <a:rPr lang="en-US" sz="2400" b="0" i="0" u="none" strike="noStrike" baseline="0" dirty="0"/>
              <a:t>containers</a:t>
            </a:r>
          </a:p>
          <a:p>
            <a:pPr marL="1143000" lvl="2" indent="-457200">
              <a:lnSpc>
                <a:spcPct val="90000"/>
              </a:lnSpc>
              <a:spcAft>
                <a:spcPts val="600"/>
              </a:spcAft>
              <a:buFont typeface="+mj-lt"/>
              <a:buAutoNum type="arabicPeriod"/>
            </a:pPr>
            <a:r>
              <a:rPr lang="en-US" sz="2400" b="0" i="0" u="none" strike="noStrike" baseline="0" dirty="0"/>
              <a:t>iterators</a:t>
            </a:r>
          </a:p>
          <a:p>
            <a:pPr marL="1143000" lvl="2" indent="-457200">
              <a:lnSpc>
                <a:spcPct val="90000"/>
              </a:lnSpc>
              <a:spcAft>
                <a:spcPts val="600"/>
              </a:spcAft>
              <a:buFont typeface="+mj-lt"/>
              <a:buAutoNum type="arabicPeriod"/>
            </a:pPr>
            <a:r>
              <a:rPr lang="en-US" sz="2400" b="0" i="0" u="none" strike="noStrike" baseline="0" dirty="0"/>
              <a:t>algorithms</a:t>
            </a:r>
          </a:p>
          <a:p>
            <a:pPr indent="-228600">
              <a:lnSpc>
                <a:spcPct val="90000"/>
              </a:lnSpc>
              <a:spcAft>
                <a:spcPts val="600"/>
              </a:spcAft>
              <a:buFont typeface="Arial" panose="020B0604020202020204" pitchFamily="34" charset="0"/>
              <a:buChar char="•"/>
            </a:pPr>
            <a:r>
              <a:rPr lang="en-US" sz="2400" dirty="0"/>
              <a:t>containers store elements for processing (e.g., array, vector)</a:t>
            </a:r>
            <a:endParaRPr lang="en-US" sz="2400" dirty="0">
              <a:cs typeface="Calibri"/>
            </a:endParaRPr>
          </a:p>
          <a:p>
            <a:pPr indent="-228600">
              <a:lnSpc>
                <a:spcPct val="90000"/>
              </a:lnSpc>
              <a:spcAft>
                <a:spcPts val="600"/>
              </a:spcAft>
              <a:buFont typeface="Arial" panose="020B0604020202020204" pitchFamily="34" charset="0"/>
              <a:buChar char="•"/>
            </a:pPr>
            <a:r>
              <a:rPr lang="en-US" sz="2400" dirty="0"/>
              <a:t>iterators allow access to elements for processing. </a:t>
            </a:r>
            <a:endParaRPr lang="en-US" sz="2400" dirty="0">
              <a:cs typeface="Calibri" panose="020F0502020204030204"/>
            </a:endParaRPr>
          </a:p>
          <a:p>
            <a:pPr indent="-228600">
              <a:lnSpc>
                <a:spcPct val="90000"/>
              </a:lnSpc>
              <a:spcAft>
                <a:spcPts val="600"/>
              </a:spcAft>
              <a:buFont typeface="Arial" panose="020B0604020202020204" pitchFamily="34" charset="0"/>
              <a:buChar char="•"/>
            </a:pPr>
            <a:r>
              <a:rPr lang="en-US" sz="2400" dirty="0"/>
              <a:t>algorithms perform actual processing (e.g., search, sort)</a:t>
            </a:r>
          </a:p>
        </p:txBody>
      </p:sp>
    </p:spTree>
    <p:extLst>
      <p:ext uri="{BB962C8B-B14F-4D97-AF65-F5344CB8AC3E}">
        <p14:creationId xmlns:p14="http://schemas.microsoft.com/office/powerpoint/2010/main" val="124716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DE643-67C5-4C8A-BFA5-1E6B32639CB1}"/>
              </a:ext>
            </a:extLst>
          </p:cNvPr>
          <p:cNvSpPr>
            <a:spLocks noGrp="1"/>
          </p:cNvSpPr>
          <p:nvPr>
            <p:ph type="title"/>
          </p:nvPr>
        </p:nvSpPr>
        <p:spPr/>
        <p:txBody>
          <a:bodyPr/>
          <a:lstStyle/>
          <a:p>
            <a:r>
              <a:rPr lang="en-US" dirty="0" err="1"/>
              <a:t>MultiMap</a:t>
            </a:r>
            <a:endParaRPr lang="en-US" dirty="0"/>
          </a:p>
        </p:txBody>
      </p:sp>
      <p:sp>
        <p:nvSpPr>
          <p:cNvPr id="3" name="Rectangle 2">
            <a:extLst>
              <a:ext uri="{FF2B5EF4-FFF2-40B4-BE49-F238E27FC236}">
                <a16:creationId xmlns:a16="http://schemas.microsoft.com/office/drawing/2014/main" id="{5CAC4D28-6945-456B-B744-8A5D677E3896}"/>
              </a:ext>
            </a:extLst>
          </p:cNvPr>
          <p:cNvSpPr/>
          <p:nvPr/>
        </p:nvSpPr>
        <p:spPr>
          <a:xfrm>
            <a:off x="838199" y="1690688"/>
            <a:ext cx="10289345" cy="646331"/>
          </a:xfrm>
          <a:prstGeom prst="rect">
            <a:avLst/>
          </a:prstGeom>
        </p:spPr>
        <p:txBody>
          <a:bodyPr wrap="square">
            <a:spAutoFit/>
          </a:bodyPr>
          <a:lstStyle/>
          <a:p>
            <a:r>
              <a:rPr lang="en-IN" dirty="0"/>
              <a:t>Multimap is similar to </a:t>
            </a:r>
            <a:r>
              <a:rPr lang="en-IN" dirty="0">
                <a:hlinkClick r:id="rId2"/>
              </a:rPr>
              <a:t>map</a:t>
            </a:r>
            <a:r>
              <a:rPr lang="en-IN" dirty="0"/>
              <a:t> with an addition that multiple elements can have same keys. Also, it is NOT required that the key value and mapped value pair has to be unique in this case.</a:t>
            </a:r>
            <a:endParaRPr lang="en-US" dirty="0"/>
          </a:p>
        </p:txBody>
      </p:sp>
    </p:spTree>
    <p:extLst>
      <p:ext uri="{BB962C8B-B14F-4D97-AF65-F5344CB8AC3E}">
        <p14:creationId xmlns:p14="http://schemas.microsoft.com/office/powerpoint/2010/main" val="576707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D8831F6-5324-4169-8628-00964E780EFA}"/>
              </a:ext>
            </a:extLst>
          </p:cNvPr>
          <p:cNvSpPr>
            <a:spLocks noGrp="1"/>
          </p:cNvSpPr>
          <p:nvPr>
            <p:ph type="title"/>
          </p:nvPr>
        </p:nvSpPr>
        <p:spPr>
          <a:xfrm>
            <a:off x="958506" y="800392"/>
            <a:ext cx="10264697" cy="1212102"/>
          </a:xfrm>
        </p:spPr>
        <p:txBody>
          <a:bodyPr vert="horz" lIns="91440" tIns="45720" rIns="91440" bIns="45720" rtlCol="0" anchor="ctr">
            <a:normAutofit/>
          </a:bodyPr>
          <a:lstStyle/>
          <a:p>
            <a:r>
              <a:rPr lang="en-US" sz="4000" b="1" kern="1200">
                <a:solidFill>
                  <a:srgbClr val="FFFFFF"/>
                </a:solidFill>
                <a:latin typeface="+mj-lt"/>
                <a:ea typeface="+mj-ea"/>
                <a:cs typeface="+mj-cs"/>
              </a:rPr>
              <a:t>STL Components</a:t>
            </a:r>
            <a:endParaRPr lang="en-US" sz="4000" kern="1200">
              <a:solidFill>
                <a:srgbClr val="FFFFFF"/>
              </a:solidFill>
              <a:latin typeface="+mj-lt"/>
              <a:ea typeface="+mj-ea"/>
              <a:cs typeface="+mj-cs"/>
            </a:endParaRPr>
          </a:p>
        </p:txBody>
      </p:sp>
      <p:sp>
        <p:nvSpPr>
          <p:cNvPr id="3" name="Rectangle 2">
            <a:extLst>
              <a:ext uri="{FF2B5EF4-FFF2-40B4-BE49-F238E27FC236}">
                <a16:creationId xmlns:a16="http://schemas.microsoft.com/office/drawing/2014/main" id="{63D871C0-814B-484A-AD07-6B822F9580E0}"/>
              </a:ext>
            </a:extLst>
          </p:cNvPr>
          <p:cNvSpPr/>
          <p:nvPr/>
        </p:nvSpPr>
        <p:spPr>
          <a:xfrm>
            <a:off x="1367624" y="2490436"/>
            <a:ext cx="10414666" cy="4163582"/>
          </a:xfrm>
          <a:prstGeom prst="rect">
            <a:avLst/>
          </a:prstGeom>
        </p:spPr>
        <p:txBody>
          <a:bodyPr vert="horz" lIns="91440" tIns="45720" rIns="91440" bIns="45720" rtlCol="0" anchor="ctr">
            <a:normAutofit lnSpcReduction="10000"/>
          </a:bodyPr>
          <a:lstStyle/>
          <a:p>
            <a:pPr indent="-228600">
              <a:lnSpc>
                <a:spcPct val="90000"/>
              </a:lnSpc>
              <a:spcAft>
                <a:spcPts val="600"/>
              </a:spcAft>
              <a:buFont typeface="Arial" panose="020B0604020202020204" pitchFamily="34" charset="0"/>
              <a:buChar char="•"/>
            </a:pPr>
            <a:r>
              <a:rPr lang="en-US" sz="2600" dirty="0">
                <a:effectLst/>
              </a:rPr>
              <a:t>STL has three components</a:t>
            </a:r>
          </a:p>
          <a:p>
            <a:pPr indent="-228600">
              <a:lnSpc>
                <a:spcPct val="90000"/>
              </a:lnSpc>
              <a:spcAft>
                <a:spcPts val="600"/>
              </a:spcAft>
              <a:buFont typeface="Arial" panose="020B0604020202020204" pitchFamily="34" charset="0"/>
              <a:buChar char="•"/>
            </a:pPr>
            <a:r>
              <a:rPr lang="en-US" sz="2600" dirty="0">
                <a:effectLst/>
              </a:rPr>
              <a:t>Containers</a:t>
            </a:r>
          </a:p>
          <a:p>
            <a:pPr indent="-228600">
              <a:lnSpc>
                <a:spcPct val="90000"/>
              </a:lnSpc>
              <a:spcAft>
                <a:spcPts val="600"/>
              </a:spcAft>
              <a:buFont typeface="Arial" panose="020B0604020202020204" pitchFamily="34" charset="0"/>
              <a:buChar char="•"/>
            </a:pPr>
            <a:r>
              <a:rPr lang="en-US" sz="2600" dirty="0"/>
              <a:t>A container is an object that stores data in memory into an organized fashion. The containers in STL are implemented by template classes and therefore can be easily modified and customized to hold different types of data.</a:t>
            </a:r>
            <a:endParaRPr lang="en-US" sz="2600" dirty="0">
              <a:effectLst/>
            </a:endParaRPr>
          </a:p>
          <a:p>
            <a:pPr indent="-228600">
              <a:lnSpc>
                <a:spcPct val="90000"/>
              </a:lnSpc>
              <a:spcAft>
                <a:spcPts val="600"/>
              </a:spcAft>
              <a:buFont typeface="Arial" panose="020B0604020202020204" pitchFamily="34" charset="0"/>
              <a:buChar char="•"/>
            </a:pPr>
            <a:r>
              <a:rPr lang="en-US" sz="2600" dirty="0">
                <a:effectLst/>
              </a:rPr>
              <a:t>Algorithms</a:t>
            </a:r>
          </a:p>
          <a:p>
            <a:pPr indent="-228600">
              <a:lnSpc>
                <a:spcPct val="90000"/>
              </a:lnSpc>
              <a:spcAft>
                <a:spcPts val="600"/>
              </a:spcAft>
              <a:buFont typeface="Arial" panose="020B0604020202020204" pitchFamily="34" charset="0"/>
              <a:buChar char="•"/>
            </a:pPr>
            <a:r>
              <a:rPr lang="en-US" sz="2600" dirty="0"/>
              <a:t>A procedure that is used to process the data contained in the containers is defined as an algorithm. The STL includes many different kinds of algorithms to provide support to tasks such as initializing, searching, copying, sorting, and </a:t>
            </a:r>
            <a:r>
              <a:rPr lang="en-US" sz="2600"/>
              <a:t>merging. Algorithms are implemented by template </a:t>
            </a:r>
            <a:r>
              <a:rPr lang="en-US" sz="2600" dirty="0"/>
              <a:t>functions.</a:t>
            </a:r>
            <a:endParaRPr lang="en-US" sz="2600" dirty="0">
              <a:effectLst/>
            </a:endParaRPr>
          </a:p>
          <a:p>
            <a:pPr indent="-228600">
              <a:lnSpc>
                <a:spcPct val="90000"/>
              </a:lnSpc>
              <a:spcAft>
                <a:spcPts val="600"/>
              </a:spcAft>
              <a:buFont typeface="Arial" panose="020B0604020202020204" pitchFamily="34" charset="0"/>
              <a:buChar char="•"/>
            </a:pPr>
            <a:endParaRPr lang="en-US" sz="2000" dirty="0">
              <a:effectLst/>
            </a:endParaRPr>
          </a:p>
        </p:txBody>
      </p:sp>
    </p:spTree>
    <p:extLst>
      <p:ext uri="{BB962C8B-B14F-4D97-AF65-F5344CB8AC3E}">
        <p14:creationId xmlns:p14="http://schemas.microsoft.com/office/powerpoint/2010/main" val="2014861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342B28FB-68D7-47AB-84AF-492EA72D0A95}"/>
              </a:ext>
            </a:extLst>
          </p:cNvPr>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b="1" dirty="0">
                <a:solidFill>
                  <a:srgbClr val="FFFFFF"/>
                </a:solidFill>
              </a:rPr>
              <a:t>STL Components</a:t>
            </a:r>
            <a:endParaRPr lang="en-US" sz="4000" dirty="0">
              <a:solidFill>
                <a:srgbClr val="FFFFFF"/>
              </a:solidFill>
            </a:endParaRPr>
          </a:p>
        </p:txBody>
      </p:sp>
      <p:sp>
        <p:nvSpPr>
          <p:cNvPr id="3" name="Rectangle 2">
            <a:extLst>
              <a:ext uri="{FF2B5EF4-FFF2-40B4-BE49-F238E27FC236}">
                <a16:creationId xmlns:a16="http://schemas.microsoft.com/office/drawing/2014/main" id="{AAC58C71-86F5-44E9-9184-FD87448BDCE4}"/>
              </a:ext>
            </a:extLst>
          </p:cNvPr>
          <p:cNvSpPr/>
          <p:nvPr/>
        </p:nvSpPr>
        <p:spPr>
          <a:xfrm>
            <a:off x="1424904" y="2494450"/>
            <a:ext cx="4202173" cy="3563159"/>
          </a:xfrm>
          <a:prstGeom prst="rect">
            <a:avLst/>
          </a:prstGeom>
        </p:spPr>
        <p:txBody>
          <a:bodyPr vert="horz" lIns="91440" tIns="45720" rIns="91440" bIns="45720" rtlCol="0">
            <a:normAutofit fontScale="92500" lnSpcReduction="20000"/>
          </a:bodyPr>
          <a:lstStyle/>
          <a:p>
            <a:pPr marL="285750" indent="-228600">
              <a:lnSpc>
                <a:spcPct val="90000"/>
              </a:lnSpc>
              <a:spcAft>
                <a:spcPts val="600"/>
              </a:spcAft>
              <a:buFont typeface="Arial" panose="020B0604020202020204" pitchFamily="34" charset="0"/>
              <a:buChar char="•"/>
            </a:pPr>
            <a:r>
              <a:rPr lang="en-US" sz="3000" dirty="0"/>
              <a:t>Iterators</a:t>
            </a:r>
          </a:p>
          <a:p>
            <a:pPr algn="just">
              <a:lnSpc>
                <a:spcPct val="90000"/>
              </a:lnSpc>
              <a:spcAft>
                <a:spcPts val="600"/>
              </a:spcAft>
            </a:pPr>
            <a:r>
              <a:rPr lang="en-US" sz="2400" dirty="0"/>
              <a:t>An iterator can be defined as an object that points(generalized pointer) to an element in a container. Iterators can be used to move through the contents of containers. Iterators are handled just like pointers. We can increment or decrement them. Iterators connect algorithm with containers and play a key role in the manipulation of data stored in the containers.</a:t>
            </a:r>
          </a:p>
        </p:txBody>
      </p:sp>
      <p:pic>
        <p:nvPicPr>
          <p:cNvPr id="5" name="Picture 4" descr="A picture containing device&#10;&#10;Description automatically generated">
            <a:extLst>
              <a:ext uri="{FF2B5EF4-FFF2-40B4-BE49-F238E27FC236}">
                <a16:creationId xmlns:a16="http://schemas.microsoft.com/office/drawing/2014/main" id="{7E3ECAE6-7335-4131-8DB8-E0D370D0B552}"/>
              </a:ext>
            </a:extLst>
          </p:cNvPr>
          <p:cNvPicPr>
            <a:picLocks noChangeAspect="1"/>
          </p:cNvPicPr>
          <p:nvPr/>
        </p:nvPicPr>
        <p:blipFill rotWithShape="1">
          <a:blip r:embed="rId2">
            <a:extLst>
              <a:ext uri="{28A0092B-C50C-407E-A947-70E740481C1C}">
                <a14:useLocalDpi xmlns:a14="http://schemas.microsoft.com/office/drawing/2010/main" val="0"/>
              </a:ext>
            </a:extLst>
          </a:blip>
          <a:srcRect l="9410" r="6133" b="-1"/>
          <a:stretch/>
        </p:blipFill>
        <p:spPr>
          <a:xfrm>
            <a:off x="6098892" y="2492376"/>
            <a:ext cx="4802404" cy="3563372"/>
          </a:xfrm>
          <a:prstGeom prst="rect">
            <a:avLst/>
          </a:prstGeom>
        </p:spPr>
      </p:pic>
      <p:sp>
        <p:nvSpPr>
          <p:cNvPr id="6" name="Rectangle 5">
            <a:extLst>
              <a:ext uri="{FF2B5EF4-FFF2-40B4-BE49-F238E27FC236}">
                <a16:creationId xmlns:a16="http://schemas.microsoft.com/office/drawing/2014/main" id="{6C8C5DA6-9681-4568-ADD4-EDD6E1C752F3}"/>
              </a:ext>
            </a:extLst>
          </p:cNvPr>
          <p:cNvSpPr/>
          <p:nvPr/>
        </p:nvSpPr>
        <p:spPr>
          <a:xfrm>
            <a:off x="2846363" y="5883327"/>
            <a:ext cx="8705452" cy="830997"/>
          </a:xfrm>
          <a:prstGeom prst="rect">
            <a:avLst/>
          </a:prstGeom>
        </p:spPr>
        <p:txBody>
          <a:bodyPr wrap="square">
            <a:spAutoFit/>
          </a:bodyPr>
          <a:lstStyle/>
          <a:p>
            <a:pPr algn="ctr"/>
            <a:r>
              <a:rPr lang="en-IN" sz="2400" dirty="0"/>
              <a:t>These components work together to provide support to a variety of programming solutions</a:t>
            </a:r>
          </a:p>
        </p:txBody>
      </p:sp>
    </p:spTree>
    <p:extLst>
      <p:ext uri="{BB962C8B-B14F-4D97-AF65-F5344CB8AC3E}">
        <p14:creationId xmlns:p14="http://schemas.microsoft.com/office/powerpoint/2010/main" val="1947515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2A737-3892-4F1F-AB74-74C143C34850}"/>
              </a:ext>
            </a:extLst>
          </p:cNvPr>
          <p:cNvSpPr>
            <a:spLocks noGrp="1"/>
          </p:cNvSpPr>
          <p:nvPr>
            <p:ph type="title"/>
          </p:nvPr>
        </p:nvSpPr>
        <p:spPr>
          <a:xfrm>
            <a:off x="838200" y="365125"/>
            <a:ext cx="10515600" cy="405413"/>
          </a:xfrm>
        </p:spPr>
        <p:txBody>
          <a:bodyPr>
            <a:normAutofit fontScale="90000"/>
          </a:bodyPr>
          <a:lstStyle/>
          <a:p>
            <a:r>
              <a:rPr lang="en-IN" b="1" dirty="0"/>
              <a:t>Classification of Containers in STL</a:t>
            </a:r>
          </a:p>
        </p:txBody>
      </p:sp>
      <p:sp>
        <p:nvSpPr>
          <p:cNvPr id="3" name="Rectangle 2">
            <a:extLst>
              <a:ext uri="{FF2B5EF4-FFF2-40B4-BE49-F238E27FC236}">
                <a16:creationId xmlns:a16="http://schemas.microsoft.com/office/drawing/2014/main" id="{A56A33E2-90DF-4448-9094-CCBDF4C76D1F}"/>
              </a:ext>
            </a:extLst>
          </p:cNvPr>
          <p:cNvSpPr/>
          <p:nvPr/>
        </p:nvSpPr>
        <p:spPr>
          <a:xfrm>
            <a:off x="392501" y="986197"/>
            <a:ext cx="10908323" cy="5632311"/>
          </a:xfrm>
          <a:prstGeom prst="rect">
            <a:avLst/>
          </a:prstGeom>
        </p:spPr>
        <p:txBody>
          <a:bodyPr wrap="square" lIns="91440" tIns="45720" rIns="91440" bIns="45720" anchor="t">
            <a:spAutoFit/>
          </a:bodyPr>
          <a:lstStyle/>
          <a:p>
            <a:r>
              <a:rPr lang="en-IN" sz="2400" dirty="0"/>
              <a:t>Containers : class that represents a collection/sequence of elements which are usually template classes.</a:t>
            </a:r>
            <a:endParaRPr lang="en-US" dirty="0"/>
          </a:p>
          <a:p>
            <a:r>
              <a:rPr lang="en-IN" sz="2400" dirty="0"/>
              <a:t>Containers are classified into four categories :</a:t>
            </a:r>
            <a:endParaRPr lang="en-IN"/>
          </a:p>
          <a:p>
            <a:pPr>
              <a:buFont typeface="Arial" panose="020B0604020202020204" pitchFamily="34" charset="0"/>
              <a:buChar char="•"/>
            </a:pPr>
            <a:r>
              <a:rPr lang="en-IN" sz="2400" b="1" dirty="0"/>
              <a:t>Sequence containers</a:t>
            </a:r>
            <a:r>
              <a:rPr lang="en-IN" sz="2400" dirty="0"/>
              <a:t> : Used to implement data structures that are sequential in nature.</a:t>
            </a:r>
          </a:p>
          <a:p>
            <a:pPr lvl="1"/>
            <a:r>
              <a:rPr lang="en-IN" sz="2400" dirty="0"/>
              <a:t>examples of sequence containers include:</a:t>
            </a:r>
          </a:p>
          <a:p>
            <a:pPr marL="1371600" lvl="2" indent="-457200">
              <a:buFont typeface="+mj-lt"/>
              <a:buAutoNum type="arabicPeriod"/>
            </a:pPr>
            <a:r>
              <a:rPr lang="en-US" sz="2400" dirty="0"/>
              <a:t>array (fixed-size array)</a:t>
            </a:r>
          </a:p>
          <a:p>
            <a:pPr marL="1371600" lvl="2" indent="-457200">
              <a:buFont typeface="+mj-lt"/>
              <a:buAutoNum type="arabicPeriod"/>
            </a:pPr>
            <a:r>
              <a:rPr lang="en-US" sz="2400" dirty="0"/>
              <a:t>vector (dynamic-size array)</a:t>
            </a:r>
          </a:p>
          <a:p>
            <a:pPr marL="1371600" lvl="2" indent="-457200">
              <a:buFont typeface="+mj-lt"/>
              <a:buAutoNum type="arabicPeriod"/>
            </a:pPr>
            <a:r>
              <a:rPr lang="en-US" sz="2400" dirty="0"/>
              <a:t>list (doubly-linked list)</a:t>
            </a:r>
          </a:p>
          <a:p>
            <a:pPr lvl="2"/>
            <a:endParaRPr lang="en-IN" sz="2400" dirty="0"/>
          </a:p>
          <a:p>
            <a:r>
              <a:rPr lang="en-IN" sz="2400" b="1" dirty="0"/>
              <a:t>Associative containers</a:t>
            </a:r>
            <a:r>
              <a:rPr lang="en-IN" sz="2400" dirty="0"/>
              <a:t> : collection in which position of element in depends on its value or associated key and some predefined sorting/hashing  </a:t>
            </a:r>
            <a:r>
              <a:rPr lang="en-US" sz="2400" dirty="0"/>
              <a:t>criterion</a:t>
            </a:r>
          </a:p>
          <a:p>
            <a:r>
              <a:rPr lang="en-IN" sz="2400" dirty="0"/>
              <a:t>examples of associative containers include:</a:t>
            </a:r>
          </a:p>
          <a:p>
            <a:pPr marL="1371600" lvl="2" indent="-457200">
              <a:buFont typeface="+mj-lt"/>
              <a:buAutoNum type="arabicPeriod"/>
            </a:pPr>
            <a:r>
              <a:rPr lang="en-IN" sz="2400" dirty="0"/>
              <a:t>set (collection of unique keys, sorted by key)</a:t>
            </a:r>
          </a:p>
          <a:p>
            <a:pPr marL="1371600" lvl="2" indent="-457200">
              <a:buFont typeface="+mj-lt"/>
              <a:buAutoNum type="arabicPeriod"/>
            </a:pPr>
            <a:r>
              <a:rPr lang="en-IN" sz="2400" dirty="0"/>
              <a:t>map (collection of key-value pairs, sorted by key, keys are unique)</a:t>
            </a:r>
          </a:p>
        </p:txBody>
      </p:sp>
    </p:spTree>
    <p:extLst>
      <p:ext uri="{BB962C8B-B14F-4D97-AF65-F5344CB8AC3E}">
        <p14:creationId xmlns:p14="http://schemas.microsoft.com/office/powerpoint/2010/main" val="2694190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216BE-1A60-45F3-A72F-5B4F32D26C2B}"/>
              </a:ext>
            </a:extLst>
          </p:cNvPr>
          <p:cNvSpPr>
            <a:spLocks noGrp="1"/>
          </p:cNvSpPr>
          <p:nvPr>
            <p:ph type="title"/>
          </p:nvPr>
        </p:nvSpPr>
        <p:spPr>
          <a:xfrm>
            <a:off x="838200" y="211015"/>
            <a:ext cx="10515600" cy="801859"/>
          </a:xfrm>
        </p:spPr>
        <p:txBody>
          <a:bodyPr>
            <a:normAutofit/>
          </a:bodyPr>
          <a:lstStyle/>
          <a:p>
            <a:r>
              <a:rPr lang="en-IN" b="1" dirty="0"/>
              <a:t>Classification of Containers in STL</a:t>
            </a:r>
            <a:endParaRPr lang="en-US" dirty="0"/>
          </a:p>
        </p:txBody>
      </p:sp>
      <p:sp>
        <p:nvSpPr>
          <p:cNvPr id="3" name="Rectangle 2">
            <a:extLst>
              <a:ext uri="{FF2B5EF4-FFF2-40B4-BE49-F238E27FC236}">
                <a16:creationId xmlns:a16="http://schemas.microsoft.com/office/drawing/2014/main" id="{80C060DD-CD48-4A08-BA79-FBA52741CB18}"/>
              </a:ext>
            </a:extLst>
          </p:cNvPr>
          <p:cNvSpPr/>
          <p:nvPr/>
        </p:nvSpPr>
        <p:spPr>
          <a:xfrm>
            <a:off x="838200" y="1012874"/>
            <a:ext cx="10515599" cy="6370975"/>
          </a:xfrm>
          <a:prstGeom prst="rect">
            <a:avLst/>
          </a:prstGeom>
        </p:spPr>
        <p:txBody>
          <a:bodyPr wrap="square">
            <a:spAutoFit/>
          </a:bodyPr>
          <a:lstStyle/>
          <a:p>
            <a:pPr marL="342900" indent="-342900">
              <a:buFont typeface="Arial" panose="020B0604020202020204" pitchFamily="34" charset="0"/>
              <a:buChar char="•"/>
            </a:pPr>
            <a:r>
              <a:rPr lang="en-IN" sz="2400" b="1" dirty="0"/>
              <a:t>Unordered associative containers</a:t>
            </a:r>
            <a:r>
              <a:rPr lang="en-IN" sz="2400" dirty="0"/>
              <a:t> : Used to implement unsorted data structures.</a:t>
            </a:r>
          </a:p>
          <a:p>
            <a:endParaRPr lang="en-IN" sz="2400" dirty="0"/>
          </a:p>
          <a:p>
            <a:pPr marL="342900" lvl="0" indent="-342900" eaLnBrk="0" fontAlgn="base" hangingPunct="0">
              <a:spcBef>
                <a:spcPct val="0"/>
              </a:spcBef>
              <a:spcAft>
                <a:spcPct val="0"/>
              </a:spcAft>
              <a:buFont typeface="Arial" panose="020B0604020202020204" pitchFamily="34" charset="0"/>
              <a:buChar char="•"/>
            </a:pPr>
            <a:r>
              <a:rPr lang="en-IN" sz="2400" b="1" dirty="0"/>
              <a:t>Containers adaptors</a:t>
            </a:r>
            <a:r>
              <a:rPr lang="en-IN" sz="2400" dirty="0"/>
              <a:t> : Used to provide different interface to the sequence containers. </a:t>
            </a:r>
            <a:r>
              <a:rPr lang="en-US" altLang="en-US" sz="2400" dirty="0">
                <a:latin typeface="Arial" panose="020B0604020202020204" pitchFamily="34" charset="0"/>
              </a:rPr>
              <a:t>Each of these "container adaptors" is constructed by taking one of the sequential containers  and "adapting" (restricting/modifying) its interface to provide the desired behavior.</a:t>
            </a:r>
          </a:p>
          <a:p>
            <a:pPr lvl="0" eaLnBrk="0" fontAlgn="base" hangingPunct="0">
              <a:spcBef>
                <a:spcPct val="0"/>
              </a:spcBef>
              <a:spcAft>
                <a:spcPct val="0"/>
              </a:spcAft>
            </a:pPr>
            <a:r>
              <a:rPr lang="en-US" altLang="en-US" sz="2400" dirty="0">
                <a:latin typeface="Arial" panose="020B0604020202020204" pitchFamily="34" charset="0"/>
              </a:rPr>
              <a:t>stack</a:t>
            </a:r>
          </a:p>
          <a:p>
            <a:pPr lvl="1" eaLnBrk="0" fontAlgn="base" hangingPunct="0">
              <a:spcBef>
                <a:spcPct val="0"/>
              </a:spcBef>
              <a:spcAft>
                <a:spcPct val="0"/>
              </a:spcAft>
            </a:pPr>
            <a:r>
              <a:rPr lang="en-US" altLang="en-US" sz="2400" dirty="0">
                <a:latin typeface="Arial" panose="020B0604020202020204" pitchFamily="34" charset="0"/>
              </a:rPr>
              <a:t>Adapts the deque container to provide strict last-in, first-out (LIFO) behavior.</a:t>
            </a:r>
          </a:p>
          <a:p>
            <a:pPr lvl="0" eaLnBrk="0" fontAlgn="base" hangingPunct="0">
              <a:spcBef>
                <a:spcPct val="0"/>
              </a:spcBef>
              <a:spcAft>
                <a:spcPct val="0"/>
              </a:spcAft>
            </a:pPr>
            <a:r>
              <a:rPr lang="en-US" altLang="en-US" sz="2400" dirty="0">
                <a:latin typeface="Arial" panose="020B0604020202020204" pitchFamily="34" charset="0"/>
              </a:rPr>
              <a:t>queue</a:t>
            </a:r>
          </a:p>
          <a:p>
            <a:pPr lvl="1" eaLnBrk="0" fontAlgn="base" hangingPunct="0">
              <a:spcBef>
                <a:spcPct val="0"/>
              </a:spcBef>
              <a:spcAft>
                <a:spcPct val="0"/>
              </a:spcAft>
            </a:pPr>
            <a:r>
              <a:rPr lang="en-US" altLang="en-US" sz="2400" dirty="0">
                <a:latin typeface="Arial" panose="020B0604020202020204" pitchFamily="34" charset="0"/>
              </a:rPr>
              <a:t>Adapts the deque container to provide strict first-in, first-out (FIFO) behavior.</a:t>
            </a:r>
          </a:p>
          <a:p>
            <a:pPr lvl="0" eaLnBrk="0" fontAlgn="base" hangingPunct="0">
              <a:spcBef>
                <a:spcPct val="0"/>
              </a:spcBef>
              <a:spcAft>
                <a:spcPct val="0"/>
              </a:spcAft>
            </a:pPr>
            <a:r>
              <a:rPr lang="en-US" altLang="en-US" sz="2400" dirty="0" err="1">
                <a:latin typeface="Arial" panose="020B0604020202020204" pitchFamily="34" charset="0"/>
              </a:rPr>
              <a:t>priority_queue</a:t>
            </a:r>
            <a:endParaRPr lang="en-US" altLang="en-US" sz="2400" dirty="0">
              <a:latin typeface="Arial" panose="020B0604020202020204" pitchFamily="34" charset="0"/>
            </a:endParaRPr>
          </a:p>
          <a:p>
            <a:pPr lvl="1" eaLnBrk="0" fontAlgn="base" hangingPunct="0">
              <a:spcBef>
                <a:spcPct val="0"/>
              </a:spcBef>
              <a:spcAft>
                <a:spcPct val="0"/>
              </a:spcAft>
            </a:pPr>
            <a:r>
              <a:rPr lang="en-US" altLang="en-US" sz="2400" dirty="0">
                <a:latin typeface="Arial" panose="020B0604020202020204" pitchFamily="34" charset="0"/>
              </a:rPr>
              <a:t>Adapts the vector container to maintain items in a sorted order.</a:t>
            </a:r>
          </a:p>
          <a:p>
            <a:pPr>
              <a:buFont typeface="Arial" panose="020B0604020202020204" pitchFamily="34" charset="0"/>
              <a:buChar char="•"/>
            </a:pPr>
            <a:endParaRPr lang="en-IN" sz="2400" dirty="0"/>
          </a:p>
          <a:p>
            <a:pPr>
              <a:buFont typeface="Arial" panose="020B0604020202020204" pitchFamily="34" charset="0"/>
              <a:buChar char="•"/>
            </a:pPr>
            <a:endParaRPr lang="en-IN" sz="2400" dirty="0"/>
          </a:p>
        </p:txBody>
      </p:sp>
    </p:spTree>
    <p:extLst>
      <p:ext uri="{BB962C8B-B14F-4D97-AF65-F5344CB8AC3E}">
        <p14:creationId xmlns:p14="http://schemas.microsoft.com/office/powerpoint/2010/main" val="1361446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F71A8-1004-49D9-8A5F-5BB0D82A7A02}"/>
              </a:ext>
            </a:extLst>
          </p:cNvPr>
          <p:cNvSpPr>
            <a:spLocks noGrp="1"/>
          </p:cNvSpPr>
          <p:nvPr>
            <p:ph type="title"/>
          </p:nvPr>
        </p:nvSpPr>
        <p:spPr>
          <a:xfrm>
            <a:off x="838200" y="365126"/>
            <a:ext cx="10515600" cy="774358"/>
          </a:xfrm>
        </p:spPr>
        <p:txBody>
          <a:bodyPr/>
          <a:lstStyle/>
          <a:p>
            <a:r>
              <a:rPr lang="en-US" dirty="0"/>
              <a:t>Sequence containers and Container adapters</a:t>
            </a:r>
          </a:p>
        </p:txBody>
      </p:sp>
      <p:graphicFrame>
        <p:nvGraphicFramePr>
          <p:cNvPr id="4" name="Table 4">
            <a:extLst>
              <a:ext uri="{FF2B5EF4-FFF2-40B4-BE49-F238E27FC236}">
                <a16:creationId xmlns:a16="http://schemas.microsoft.com/office/drawing/2014/main" id="{C0195594-FF89-447A-A013-E14CE7898605}"/>
              </a:ext>
            </a:extLst>
          </p:cNvPr>
          <p:cNvGraphicFramePr>
            <a:graphicFrameLocks noGrp="1"/>
          </p:cNvGraphicFramePr>
          <p:nvPr>
            <p:extLst>
              <p:ext uri="{D42A27DB-BD31-4B8C-83A1-F6EECF244321}">
                <p14:modId xmlns:p14="http://schemas.microsoft.com/office/powerpoint/2010/main" val="2031023950"/>
              </p:ext>
            </p:extLst>
          </p:nvPr>
        </p:nvGraphicFramePr>
        <p:xfrm>
          <a:off x="1244209" y="1911824"/>
          <a:ext cx="8128000" cy="2219960"/>
        </p:xfrm>
        <a:graphic>
          <a:graphicData uri="http://schemas.openxmlformats.org/drawingml/2006/table">
            <a:tbl>
              <a:tblPr firstRow="1" bandRow="1">
                <a:tableStyleId>{5C22544A-7EE6-4342-B048-85BDC9FD1C3A}</a:tableStyleId>
              </a:tblPr>
              <a:tblGrid>
                <a:gridCol w="2736948">
                  <a:extLst>
                    <a:ext uri="{9D8B030D-6E8A-4147-A177-3AD203B41FA5}">
                      <a16:colId xmlns:a16="http://schemas.microsoft.com/office/drawing/2014/main" val="2583929190"/>
                    </a:ext>
                  </a:extLst>
                </a:gridCol>
                <a:gridCol w="5391052">
                  <a:extLst>
                    <a:ext uri="{9D8B030D-6E8A-4147-A177-3AD203B41FA5}">
                      <a16:colId xmlns:a16="http://schemas.microsoft.com/office/drawing/2014/main" val="1136203928"/>
                    </a:ext>
                  </a:extLst>
                </a:gridCol>
              </a:tblGrid>
              <a:tr h="0">
                <a:tc>
                  <a:txBody>
                    <a:bodyPr/>
                    <a:lstStyle/>
                    <a:p>
                      <a:r>
                        <a:rPr lang="en-US" dirty="0"/>
                        <a:t>Name </a:t>
                      </a:r>
                    </a:p>
                  </a:txBody>
                  <a:tcPr/>
                </a:tc>
                <a:tc>
                  <a:txBody>
                    <a:bodyPr/>
                    <a:lstStyle/>
                    <a:p>
                      <a:r>
                        <a:rPr lang="en-US" dirty="0"/>
                        <a:t>Description</a:t>
                      </a:r>
                    </a:p>
                  </a:txBody>
                  <a:tcPr/>
                </a:tc>
                <a:extLst>
                  <a:ext uri="{0D108BD9-81ED-4DB2-BD59-A6C34878D82A}">
                    <a16:rowId xmlns:a16="http://schemas.microsoft.com/office/drawing/2014/main" val="4120202156"/>
                  </a:ext>
                </a:extLst>
              </a:tr>
              <a:tr h="370840">
                <a:tc>
                  <a:txBody>
                    <a:bodyPr/>
                    <a:lstStyle/>
                    <a:p>
                      <a:r>
                        <a:rPr lang="en-US" dirty="0"/>
                        <a:t>array</a:t>
                      </a:r>
                    </a:p>
                  </a:txBody>
                  <a:tcPr/>
                </a:tc>
                <a:tc>
                  <a:txBody>
                    <a:bodyPr/>
                    <a:lstStyle/>
                    <a:p>
                      <a:r>
                        <a:rPr lang="en-US" dirty="0"/>
                        <a:t>Fixed array size</a:t>
                      </a:r>
                    </a:p>
                  </a:txBody>
                  <a:tcPr/>
                </a:tc>
                <a:extLst>
                  <a:ext uri="{0D108BD9-81ED-4DB2-BD59-A6C34878D82A}">
                    <a16:rowId xmlns:a16="http://schemas.microsoft.com/office/drawing/2014/main" val="2465330972"/>
                  </a:ext>
                </a:extLst>
              </a:tr>
              <a:tr h="370840">
                <a:tc>
                  <a:txBody>
                    <a:bodyPr/>
                    <a:lstStyle/>
                    <a:p>
                      <a:r>
                        <a:rPr lang="en-US" dirty="0"/>
                        <a:t>Vector</a:t>
                      </a:r>
                    </a:p>
                  </a:txBody>
                  <a:tcPr/>
                </a:tc>
                <a:tc>
                  <a:txBody>
                    <a:bodyPr/>
                    <a:lstStyle/>
                    <a:p>
                      <a:r>
                        <a:rPr lang="en-US" dirty="0"/>
                        <a:t>Dynamic size array</a:t>
                      </a:r>
                    </a:p>
                  </a:txBody>
                  <a:tcPr/>
                </a:tc>
                <a:extLst>
                  <a:ext uri="{0D108BD9-81ED-4DB2-BD59-A6C34878D82A}">
                    <a16:rowId xmlns:a16="http://schemas.microsoft.com/office/drawing/2014/main" val="3731857103"/>
                  </a:ext>
                </a:extLst>
              </a:tr>
              <a:tr h="370840">
                <a:tc>
                  <a:txBody>
                    <a:bodyPr/>
                    <a:lstStyle/>
                    <a:p>
                      <a:r>
                        <a:rPr lang="en-US" dirty="0"/>
                        <a:t>deque</a:t>
                      </a:r>
                    </a:p>
                  </a:txBody>
                  <a:tcPr/>
                </a:tc>
                <a:tc>
                  <a:txBody>
                    <a:bodyPr/>
                    <a:lstStyle/>
                    <a:p>
                      <a:r>
                        <a:rPr lang="en-US" dirty="0"/>
                        <a:t>Double ended queue</a:t>
                      </a:r>
                    </a:p>
                  </a:txBody>
                  <a:tcPr/>
                </a:tc>
                <a:extLst>
                  <a:ext uri="{0D108BD9-81ED-4DB2-BD59-A6C34878D82A}">
                    <a16:rowId xmlns:a16="http://schemas.microsoft.com/office/drawing/2014/main" val="3092592342"/>
                  </a:ext>
                </a:extLst>
              </a:tr>
              <a:tr h="370840">
                <a:tc>
                  <a:txBody>
                    <a:bodyPr/>
                    <a:lstStyle/>
                    <a:p>
                      <a:r>
                        <a:rPr lang="en-US" dirty="0" err="1"/>
                        <a:t>forward_list</a:t>
                      </a:r>
                      <a:endParaRPr lang="en-US" dirty="0"/>
                    </a:p>
                  </a:txBody>
                  <a:tcPr/>
                </a:tc>
                <a:tc>
                  <a:txBody>
                    <a:bodyPr/>
                    <a:lstStyle/>
                    <a:p>
                      <a:r>
                        <a:rPr lang="en-US" dirty="0"/>
                        <a:t>Singly linked list</a:t>
                      </a:r>
                    </a:p>
                  </a:txBody>
                  <a:tcPr/>
                </a:tc>
                <a:extLst>
                  <a:ext uri="{0D108BD9-81ED-4DB2-BD59-A6C34878D82A}">
                    <a16:rowId xmlns:a16="http://schemas.microsoft.com/office/drawing/2014/main" val="2729121522"/>
                  </a:ext>
                </a:extLst>
              </a:tr>
              <a:tr h="370840">
                <a:tc>
                  <a:txBody>
                    <a:bodyPr/>
                    <a:lstStyle/>
                    <a:p>
                      <a:r>
                        <a:rPr lang="en-US" dirty="0"/>
                        <a:t>list</a:t>
                      </a:r>
                    </a:p>
                  </a:txBody>
                  <a:tcPr/>
                </a:tc>
                <a:tc>
                  <a:txBody>
                    <a:bodyPr/>
                    <a:lstStyle/>
                    <a:p>
                      <a:r>
                        <a:rPr lang="en-US" dirty="0"/>
                        <a:t>Doubly linked list</a:t>
                      </a:r>
                    </a:p>
                  </a:txBody>
                  <a:tcPr/>
                </a:tc>
                <a:extLst>
                  <a:ext uri="{0D108BD9-81ED-4DB2-BD59-A6C34878D82A}">
                    <a16:rowId xmlns:a16="http://schemas.microsoft.com/office/drawing/2014/main" val="1800568981"/>
                  </a:ext>
                </a:extLst>
              </a:tr>
            </a:tbl>
          </a:graphicData>
        </a:graphic>
      </p:graphicFrame>
      <p:sp>
        <p:nvSpPr>
          <p:cNvPr id="6" name="TextBox 5">
            <a:extLst>
              <a:ext uri="{FF2B5EF4-FFF2-40B4-BE49-F238E27FC236}">
                <a16:creationId xmlns:a16="http://schemas.microsoft.com/office/drawing/2014/main" id="{170BE11E-80FE-4D78-B4F0-DFF4F991F2AB}"/>
              </a:ext>
            </a:extLst>
          </p:cNvPr>
          <p:cNvSpPr txBox="1"/>
          <p:nvPr/>
        </p:nvSpPr>
        <p:spPr>
          <a:xfrm>
            <a:off x="1392702" y="1385593"/>
            <a:ext cx="3070649" cy="523220"/>
          </a:xfrm>
          <a:prstGeom prst="rect">
            <a:avLst/>
          </a:prstGeom>
          <a:noFill/>
        </p:spPr>
        <p:txBody>
          <a:bodyPr wrap="none" rtlCol="0">
            <a:spAutoFit/>
          </a:bodyPr>
          <a:lstStyle/>
          <a:p>
            <a:r>
              <a:rPr lang="en-US" sz="2800" dirty="0"/>
              <a:t>Sequence container</a:t>
            </a:r>
          </a:p>
        </p:txBody>
      </p:sp>
      <p:graphicFrame>
        <p:nvGraphicFramePr>
          <p:cNvPr id="7" name="Table 7">
            <a:extLst>
              <a:ext uri="{FF2B5EF4-FFF2-40B4-BE49-F238E27FC236}">
                <a16:creationId xmlns:a16="http://schemas.microsoft.com/office/drawing/2014/main" id="{27A766B1-8C7F-495E-80B3-60485C8D65D4}"/>
              </a:ext>
            </a:extLst>
          </p:cNvPr>
          <p:cNvGraphicFramePr>
            <a:graphicFrameLocks noGrp="1"/>
          </p:cNvGraphicFramePr>
          <p:nvPr>
            <p:extLst>
              <p:ext uri="{D42A27DB-BD31-4B8C-83A1-F6EECF244321}">
                <p14:modId xmlns:p14="http://schemas.microsoft.com/office/powerpoint/2010/main" val="466103073"/>
              </p:ext>
            </p:extLst>
          </p:nvPr>
        </p:nvGraphicFramePr>
        <p:xfrm>
          <a:off x="1131668" y="4957861"/>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226437944"/>
                    </a:ext>
                  </a:extLst>
                </a:gridCol>
                <a:gridCol w="4064000">
                  <a:extLst>
                    <a:ext uri="{9D8B030D-6E8A-4147-A177-3AD203B41FA5}">
                      <a16:colId xmlns:a16="http://schemas.microsoft.com/office/drawing/2014/main" val="4020725463"/>
                    </a:ext>
                  </a:extLst>
                </a:gridCol>
              </a:tblGrid>
              <a:tr h="370840">
                <a:tc>
                  <a:txBody>
                    <a:bodyPr/>
                    <a:lstStyle/>
                    <a:p>
                      <a:r>
                        <a:rPr lang="en-US" dirty="0"/>
                        <a:t>Name</a:t>
                      </a:r>
                    </a:p>
                  </a:txBody>
                  <a:tcPr/>
                </a:tc>
                <a:tc>
                  <a:txBody>
                    <a:bodyPr/>
                    <a:lstStyle/>
                    <a:p>
                      <a:r>
                        <a:rPr lang="en-US" dirty="0"/>
                        <a:t>Description</a:t>
                      </a:r>
                    </a:p>
                  </a:txBody>
                  <a:tcPr/>
                </a:tc>
                <a:extLst>
                  <a:ext uri="{0D108BD9-81ED-4DB2-BD59-A6C34878D82A}">
                    <a16:rowId xmlns:a16="http://schemas.microsoft.com/office/drawing/2014/main" val="4115390187"/>
                  </a:ext>
                </a:extLst>
              </a:tr>
              <a:tr h="370840">
                <a:tc>
                  <a:txBody>
                    <a:bodyPr/>
                    <a:lstStyle/>
                    <a:p>
                      <a:r>
                        <a:rPr lang="en-US" dirty="0"/>
                        <a:t>Stack</a:t>
                      </a:r>
                    </a:p>
                  </a:txBody>
                  <a:tcPr/>
                </a:tc>
                <a:tc>
                  <a:txBody>
                    <a:bodyPr/>
                    <a:lstStyle/>
                    <a:p>
                      <a:r>
                        <a:rPr lang="en-US" dirty="0"/>
                        <a:t>stack</a:t>
                      </a:r>
                    </a:p>
                  </a:txBody>
                  <a:tcPr/>
                </a:tc>
                <a:extLst>
                  <a:ext uri="{0D108BD9-81ED-4DB2-BD59-A6C34878D82A}">
                    <a16:rowId xmlns:a16="http://schemas.microsoft.com/office/drawing/2014/main" val="2532477412"/>
                  </a:ext>
                </a:extLst>
              </a:tr>
              <a:tr h="370840">
                <a:tc>
                  <a:txBody>
                    <a:bodyPr/>
                    <a:lstStyle/>
                    <a:p>
                      <a:r>
                        <a:rPr lang="en-US" dirty="0"/>
                        <a:t>Queue</a:t>
                      </a:r>
                    </a:p>
                  </a:txBody>
                  <a:tcPr/>
                </a:tc>
                <a:tc>
                  <a:txBody>
                    <a:bodyPr/>
                    <a:lstStyle/>
                    <a:p>
                      <a:r>
                        <a:rPr lang="en-US" dirty="0"/>
                        <a:t>FIFO queue</a:t>
                      </a:r>
                    </a:p>
                  </a:txBody>
                  <a:tcPr/>
                </a:tc>
                <a:extLst>
                  <a:ext uri="{0D108BD9-81ED-4DB2-BD59-A6C34878D82A}">
                    <a16:rowId xmlns:a16="http://schemas.microsoft.com/office/drawing/2014/main" val="2656926676"/>
                  </a:ext>
                </a:extLst>
              </a:tr>
              <a:tr h="370840">
                <a:tc>
                  <a:txBody>
                    <a:bodyPr/>
                    <a:lstStyle/>
                    <a:p>
                      <a:r>
                        <a:rPr lang="en-US" dirty="0"/>
                        <a:t>Priority-queue</a:t>
                      </a:r>
                    </a:p>
                  </a:txBody>
                  <a:tcPr/>
                </a:tc>
                <a:tc>
                  <a:txBody>
                    <a:bodyPr/>
                    <a:lstStyle/>
                    <a:p>
                      <a:r>
                        <a:rPr lang="en-US" dirty="0"/>
                        <a:t>Priority queue</a:t>
                      </a:r>
                    </a:p>
                  </a:txBody>
                  <a:tcPr/>
                </a:tc>
                <a:extLst>
                  <a:ext uri="{0D108BD9-81ED-4DB2-BD59-A6C34878D82A}">
                    <a16:rowId xmlns:a16="http://schemas.microsoft.com/office/drawing/2014/main" val="2281398747"/>
                  </a:ext>
                </a:extLst>
              </a:tr>
            </a:tbl>
          </a:graphicData>
        </a:graphic>
      </p:graphicFrame>
      <p:sp>
        <p:nvSpPr>
          <p:cNvPr id="9" name="TextBox 8">
            <a:extLst>
              <a:ext uri="{FF2B5EF4-FFF2-40B4-BE49-F238E27FC236}">
                <a16:creationId xmlns:a16="http://schemas.microsoft.com/office/drawing/2014/main" id="{6F8FA5B4-4806-4774-BFC5-63FA1042283C}"/>
              </a:ext>
            </a:extLst>
          </p:cNvPr>
          <p:cNvSpPr txBox="1"/>
          <p:nvPr/>
        </p:nvSpPr>
        <p:spPr>
          <a:xfrm>
            <a:off x="1244209" y="4460993"/>
            <a:ext cx="2601418" cy="461665"/>
          </a:xfrm>
          <a:prstGeom prst="rect">
            <a:avLst/>
          </a:prstGeom>
          <a:noFill/>
        </p:spPr>
        <p:txBody>
          <a:bodyPr wrap="none" rtlCol="0">
            <a:spAutoFit/>
          </a:bodyPr>
          <a:lstStyle/>
          <a:p>
            <a:r>
              <a:rPr lang="en-US" sz="2400" dirty="0"/>
              <a:t>Container Adapters</a:t>
            </a:r>
          </a:p>
        </p:txBody>
      </p:sp>
    </p:spTree>
    <p:extLst>
      <p:ext uri="{BB962C8B-B14F-4D97-AF65-F5344CB8AC3E}">
        <p14:creationId xmlns:p14="http://schemas.microsoft.com/office/powerpoint/2010/main" val="952147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96AA1-B03A-401A-8286-CCD6D61AFF85}"/>
              </a:ext>
            </a:extLst>
          </p:cNvPr>
          <p:cNvSpPr>
            <a:spLocks noGrp="1"/>
          </p:cNvSpPr>
          <p:nvPr>
            <p:ph type="title"/>
          </p:nvPr>
        </p:nvSpPr>
        <p:spPr>
          <a:xfrm>
            <a:off x="481014" y="3752849"/>
            <a:ext cx="1868292" cy="2452687"/>
          </a:xfrm>
        </p:spPr>
        <p:txBody>
          <a:bodyPr vert="horz" lIns="91440" tIns="45720" rIns="91440" bIns="45720" rtlCol="0" anchor="ctr">
            <a:normAutofit fontScale="90000"/>
          </a:bodyPr>
          <a:lstStyle/>
          <a:p>
            <a:r>
              <a:rPr lang="en-US" sz="2800" b="1" dirty="0"/>
              <a:t>Using Container Library in STL -  Array</a:t>
            </a:r>
            <a:br>
              <a:rPr lang="en-US" sz="2800" b="1" dirty="0"/>
            </a:br>
            <a:br>
              <a:rPr lang="en-US" sz="2800" b="1" dirty="0"/>
            </a:br>
            <a:br>
              <a:rPr lang="en-US" sz="2800" b="1" dirty="0"/>
            </a:br>
            <a:endParaRPr lang="en-US" sz="2800" dirty="0"/>
          </a:p>
        </p:txBody>
      </p:sp>
      <p:pic>
        <p:nvPicPr>
          <p:cNvPr id="10" name="Picture 9" descr="A picture containing meter&#10;&#10;Description automatically generated">
            <a:extLst>
              <a:ext uri="{FF2B5EF4-FFF2-40B4-BE49-F238E27FC236}">
                <a16:creationId xmlns:a16="http://schemas.microsoft.com/office/drawing/2014/main" id="{77F951C1-3BCB-43D6-A840-6F1D25EF9069}"/>
              </a:ext>
            </a:extLst>
          </p:cNvPr>
          <p:cNvPicPr>
            <a:picLocks noChangeAspect="1"/>
          </p:cNvPicPr>
          <p:nvPr/>
        </p:nvPicPr>
        <p:blipFill rotWithShape="1">
          <a:blip r:embed="rId2">
            <a:extLst>
              <a:ext uri="{28A0092B-C50C-407E-A947-70E740481C1C}">
                <a14:useLocalDpi xmlns:a14="http://schemas.microsoft.com/office/drawing/2010/main" val="0"/>
              </a:ext>
            </a:extLst>
          </a:blip>
          <a:srcRect r="3894" b="1"/>
          <a:stretch/>
        </p:blipFill>
        <p:spPr>
          <a:xfrm>
            <a:off x="20" y="11"/>
            <a:ext cx="12191980" cy="2379114"/>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5" name="Rectangle 4">
            <a:extLst>
              <a:ext uri="{FF2B5EF4-FFF2-40B4-BE49-F238E27FC236}">
                <a16:creationId xmlns:a16="http://schemas.microsoft.com/office/drawing/2014/main" id="{FA8821AA-ADD1-47AC-A727-4BF813036B33}"/>
              </a:ext>
            </a:extLst>
          </p:cNvPr>
          <p:cNvSpPr/>
          <p:nvPr/>
        </p:nvSpPr>
        <p:spPr>
          <a:xfrm>
            <a:off x="2349306" y="1997612"/>
            <a:ext cx="9360089" cy="4726746"/>
          </a:xfrm>
          <a:prstGeom prst="rect">
            <a:avLst/>
          </a:prstGeom>
        </p:spPr>
        <p:txBody>
          <a:bodyPr vert="horz" lIns="91440" tIns="45720" rIns="91440" bIns="45720" rtlCol="0" anchor="ctr">
            <a:normAutofit fontScale="62500" lnSpcReduction="20000"/>
          </a:bodyPr>
          <a:lstStyle/>
          <a:p>
            <a:pPr indent="-228600">
              <a:lnSpc>
                <a:spcPct val="90000"/>
              </a:lnSpc>
              <a:spcAft>
                <a:spcPts val="600"/>
              </a:spcAft>
              <a:buFont typeface="Arial" panose="020B0604020202020204" pitchFamily="34" charset="0"/>
              <a:buChar char="•"/>
            </a:pPr>
            <a:r>
              <a:rPr lang="en-US" sz="2500" dirty="0"/>
              <a:t>Container properties :</a:t>
            </a:r>
          </a:p>
          <a:p>
            <a:pPr lvl="0" indent="-228600" fontAlgn="base">
              <a:lnSpc>
                <a:spcPct val="90000"/>
              </a:lnSpc>
              <a:spcBef>
                <a:spcPct val="0"/>
              </a:spcBef>
              <a:spcAft>
                <a:spcPts val="600"/>
              </a:spcAft>
              <a:buFont typeface="Arial" panose="020B0604020202020204" pitchFamily="34" charset="0"/>
              <a:buChar char="•"/>
            </a:pPr>
            <a:r>
              <a:rPr lang="en-US" altLang="en-US" sz="2500" dirty="0"/>
              <a:t>Sequence</a:t>
            </a:r>
          </a:p>
          <a:p>
            <a:pPr lvl="1" indent="-228600" fontAlgn="base">
              <a:lnSpc>
                <a:spcPct val="90000"/>
              </a:lnSpc>
              <a:spcBef>
                <a:spcPct val="0"/>
              </a:spcBef>
              <a:spcAft>
                <a:spcPts val="600"/>
              </a:spcAft>
              <a:buFont typeface="Arial" panose="020B0604020202020204" pitchFamily="34" charset="0"/>
              <a:buChar char="•"/>
            </a:pPr>
            <a:r>
              <a:rPr lang="en-US" altLang="en-US" sz="2500" dirty="0"/>
              <a:t>Elements in sequence containers are ordered in a strict linear sequence. </a:t>
            </a:r>
          </a:p>
          <a:p>
            <a:pPr lvl="1" indent="-228600" fontAlgn="base">
              <a:lnSpc>
                <a:spcPct val="90000"/>
              </a:lnSpc>
              <a:spcBef>
                <a:spcPct val="0"/>
              </a:spcBef>
              <a:spcAft>
                <a:spcPts val="600"/>
              </a:spcAft>
              <a:buFont typeface="Arial" panose="020B0604020202020204" pitchFamily="34" charset="0"/>
              <a:buChar char="•"/>
            </a:pPr>
            <a:r>
              <a:rPr lang="en-US" altLang="en-US" sz="2500" dirty="0"/>
              <a:t>Individual elements are accessed by their position in this sequence.</a:t>
            </a:r>
          </a:p>
          <a:p>
            <a:pPr lvl="0" indent="-228600" fontAlgn="base">
              <a:lnSpc>
                <a:spcPct val="90000"/>
              </a:lnSpc>
              <a:spcBef>
                <a:spcPct val="0"/>
              </a:spcBef>
              <a:spcAft>
                <a:spcPts val="600"/>
              </a:spcAft>
              <a:buFont typeface="Arial" panose="020B0604020202020204" pitchFamily="34" charset="0"/>
              <a:buChar char="•"/>
            </a:pPr>
            <a:r>
              <a:rPr lang="en-US" altLang="en-US" sz="2500" dirty="0"/>
              <a:t>Contiguous storage</a:t>
            </a:r>
          </a:p>
          <a:p>
            <a:pPr lvl="1" indent="-228600" fontAlgn="base">
              <a:lnSpc>
                <a:spcPct val="90000"/>
              </a:lnSpc>
              <a:spcBef>
                <a:spcPct val="0"/>
              </a:spcBef>
              <a:spcAft>
                <a:spcPts val="600"/>
              </a:spcAft>
              <a:buFont typeface="Arial" panose="020B0604020202020204" pitchFamily="34" charset="0"/>
              <a:buChar char="•"/>
            </a:pPr>
            <a:r>
              <a:rPr lang="en-US" altLang="en-US" sz="2500" dirty="0"/>
              <a:t>The elements are stored in contiguous memory locations, allowing constant time random access </a:t>
            </a:r>
          </a:p>
          <a:p>
            <a:pPr lvl="1" indent="-228600" fontAlgn="base">
              <a:lnSpc>
                <a:spcPct val="90000"/>
              </a:lnSpc>
              <a:spcBef>
                <a:spcPct val="0"/>
              </a:spcBef>
              <a:spcAft>
                <a:spcPts val="600"/>
              </a:spcAft>
              <a:buFont typeface="Arial" panose="020B0604020202020204" pitchFamily="34" charset="0"/>
              <a:buChar char="•"/>
            </a:pPr>
            <a:r>
              <a:rPr lang="en-US" altLang="en-US" sz="2500" dirty="0"/>
              <a:t>to elements. Pointers to an element can be offset to access other elements.</a:t>
            </a:r>
          </a:p>
          <a:p>
            <a:pPr lvl="0" indent="-228600" fontAlgn="base">
              <a:lnSpc>
                <a:spcPct val="90000"/>
              </a:lnSpc>
              <a:spcBef>
                <a:spcPct val="0"/>
              </a:spcBef>
              <a:spcAft>
                <a:spcPts val="600"/>
              </a:spcAft>
              <a:buFont typeface="Arial" panose="020B0604020202020204" pitchFamily="34" charset="0"/>
              <a:buChar char="•"/>
            </a:pPr>
            <a:r>
              <a:rPr lang="en-US" altLang="en-US" sz="2500" dirty="0"/>
              <a:t>Fixed-size aggregate</a:t>
            </a:r>
          </a:p>
          <a:p>
            <a:pPr lvl="1" indent="-228600" fontAlgn="base">
              <a:lnSpc>
                <a:spcPct val="90000"/>
              </a:lnSpc>
              <a:spcBef>
                <a:spcPct val="0"/>
              </a:spcBef>
              <a:spcAft>
                <a:spcPts val="600"/>
              </a:spcAft>
              <a:buFont typeface="Arial" panose="020B0604020202020204" pitchFamily="34" charset="0"/>
              <a:buChar char="•"/>
            </a:pPr>
            <a:r>
              <a:rPr lang="en-US" altLang="en-US" sz="2500" dirty="0"/>
              <a:t>The container uses implicit constructors and destructors to allocate the required space </a:t>
            </a:r>
          </a:p>
          <a:p>
            <a:pPr lvl="1" indent="-228600" fontAlgn="base">
              <a:lnSpc>
                <a:spcPct val="90000"/>
              </a:lnSpc>
              <a:spcBef>
                <a:spcPct val="0"/>
              </a:spcBef>
              <a:spcAft>
                <a:spcPts val="600"/>
              </a:spcAft>
              <a:buFont typeface="Arial" panose="020B0604020202020204" pitchFamily="34" charset="0"/>
              <a:buChar char="•"/>
            </a:pPr>
            <a:r>
              <a:rPr lang="en-US" altLang="en-US" sz="2500" dirty="0"/>
              <a:t>statically. Its size is compile-time constant. No memory or time overhead</a:t>
            </a:r>
          </a:p>
          <a:p>
            <a:pPr marL="228600" lvl="1" fontAlgn="base">
              <a:lnSpc>
                <a:spcPct val="90000"/>
              </a:lnSpc>
              <a:spcBef>
                <a:spcPct val="0"/>
              </a:spcBef>
              <a:spcAft>
                <a:spcPts val="600"/>
              </a:spcAft>
            </a:pPr>
            <a:r>
              <a:rPr lang="en-US" altLang="en-US" sz="2500" dirty="0"/>
              <a:t>.</a:t>
            </a:r>
          </a:p>
          <a:p>
            <a:pPr>
              <a:lnSpc>
                <a:spcPct val="90000"/>
              </a:lnSpc>
              <a:spcAft>
                <a:spcPts val="600"/>
              </a:spcAft>
            </a:pPr>
            <a:r>
              <a:rPr kumimoji="0" lang="en-US" altLang="en-US" sz="2500" b="0" i="0" u="none" strike="noStrike" cap="none" normalizeH="0" baseline="0" dirty="0">
                <a:ln>
                  <a:noFill/>
                </a:ln>
                <a:solidFill>
                  <a:schemeClr val="tx1"/>
                </a:solidFill>
                <a:effectLst/>
                <a:latin typeface="Arial Unicode MS"/>
              </a:rPr>
              <a:t>template &lt; class T, </a:t>
            </a:r>
            <a:r>
              <a:rPr kumimoji="0" lang="en-US" altLang="en-US" sz="2500" b="0" i="0" u="none" strike="noStrike" cap="none" normalizeH="0" baseline="0" dirty="0" err="1">
                <a:ln>
                  <a:noFill/>
                </a:ln>
                <a:solidFill>
                  <a:schemeClr val="tx1"/>
                </a:solidFill>
                <a:effectLst/>
                <a:latin typeface="Arial Unicode MS"/>
              </a:rPr>
              <a:t>size_t</a:t>
            </a:r>
            <a:r>
              <a:rPr kumimoji="0" lang="en-US" altLang="en-US" sz="2500" b="0" i="0" u="none" strike="noStrike" cap="none" normalizeH="0" baseline="0" dirty="0">
                <a:ln>
                  <a:noFill/>
                </a:ln>
                <a:solidFill>
                  <a:schemeClr val="tx1"/>
                </a:solidFill>
                <a:effectLst/>
                <a:latin typeface="Arial Unicode MS"/>
              </a:rPr>
              <a:t> N &gt; class array;</a:t>
            </a:r>
            <a:r>
              <a:rPr kumimoji="0" lang="en-US" altLang="en-US" sz="2500" b="0" i="0" u="none" strike="noStrike" cap="none" normalizeH="0" baseline="0" dirty="0">
                <a:ln>
                  <a:noFill/>
                </a:ln>
                <a:solidFill>
                  <a:schemeClr val="tx1"/>
                </a:solidFill>
                <a:effectLst/>
              </a:rPr>
              <a:t> </a:t>
            </a:r>
            <a:endParaRPr kumimoji="0" lang="en-US" altLang="en-US" sz="2500" b="0" i="0" u="none" strike="noStrike" cap="none" normalizeH="0" baseline="0" dirty="0">
              <a:ln>
                <a:noFill/>
              </a:ln>
              <a:solidFill>
                <a:schemeClr val="tx1"/>
              </a:solidFill>
              <a:effectLst/>
              <a:latin typeface="Arial" panose="020B0604020202020204" pitchFamily="34" charset="0"/>
            </a:endParaRPr>
          </a:p>
          <a:p>
            <a:pPr indent="-228600">
              <a:lnSpc>
                <a:spcPct val="90000"/>
              </a:lnSpc>
              <a:spcAft>
                <a:spcPts val="600"/>
              </a:spcAft>
              <a:buFont typeface="Arial" panose="020B0604020202020204" pitchFamily="34" charset="0"/>
              <a:buChar char="•"/>
            </a:pPr>
            <a:endParaRPr lang="en-US" sz="2500" dirty="0"/>
          </a:p>
          <a:p>
            <a:pPr indent="-228600">
              <a:lnSpc>
                <a:spcPct val="90000"/>
              </a:lnSpc>
              <a:spcAft>
                <a:spcPts val="600"/>
              </a:spcAft>
              <a:buFont typeface="Arial" panose="020B0604020202020204" pitchFamily="34" charset="0"/>
              <a:buChar char="•"/>
            </a:pPr>
            <a:endParaRPr lang="en-US" sz="2500" dirty="0"/>
          </a:p>
          <a:p>
            <a:pPr indent="-228600">
              <a:lnSpc>
                <a:spcPct val="90000"/>
              </a:lnSpc>
              <a:spcAft>
                <a:spcPts val="600"/>
              </a:spcAft>
              <a:buFont typeface="Arial" panose="020B0604020202020204" pitchFamily="34" charset="0"/>
              <a:buChar char="•"/>
            </a:pPr>
            <a:r>
              <a:rPr lang="en-US" sz="2500" dirty="0"/>
              <a:t>SYNTAX of array container: </a:t>
            </a:r>
          </a:p>
          <a:p>
            <a:pPr indent="-228600">
              <a:lnSpc>
                <a:spcPct val="90000"/>
              </a:lnSpc>
              <a:spcAft>
                <a:spcPts val="600"/>
              </a:spcAft>
              <a:buFont typeface="Arial" panose="020B0604020202020204" pitchFamily="34" charset="0"/>
              <a:buChar char="•"/>
            </a:pPr>
            <a:r>
              <a:rPr kumimoji="0" lang="en-US" altLang="en-US" sz="2500" b="0" i="0" u="none" strike="noStrike" cap="none" normalizeH="0" baseline="0" dirty="0">
                <a:ln>
                  <a:noFill/>
                </a:ln>
                <a:effectLst/>
              </a:rPr>
              <a:t>array&lt;</a:t>
            </a:r>
            <a:r>
              <a:rPr kumimoji="0" lang="en-US" altLang="en-US" sz="2500" b="0" i="0" u="none" strike="noStrike" cap="none" normalizeH="0" baseline="0" dirty="0" err="1">
                <a:ln>
                  <a:noFill/>
                </a:ln>
                <a:effectLst/>
              </a:rPr>
              <a:t>object_type</a:t>
            </a:r>
            <a:r>
              <a:rPr kumimoji="0" lang="en-US" altLang="en-US" sz="2500" b="0" i="0" u="none" strike="noStrike" cap="none" normalizeH="0" baseline="0" dirty="0">
                <a:ln>
                  <a:noFill/>
                </a:ln>
                <a:effectLst/>
              </a:rPr>
              <a:t>, </a:t>
            </a:r>
            <a:r>
              <a:rPr kumimoji="0" lang="en-US" altLang="en-US" sz="2500" b="0" i="0" u="none" strike="noStrike" cap="none" normalizeH="0" baseline="0" dirty="0" err="1">
                <a:ln>
                  <a:noFill/>
                </a:ln>
                <a:effectLst/>
              </a:rPr>
              <a:t>array_size</a:t>
            </a:r>
            <a:r>
              <a:rPr kumimoji="0" lang="en-US" altLang="en-US" sz="2500" b="0" i="0" u="none" strike="noStrike" cap="none" normalizeH="0" baseline="0" dirty="0">
                <a:ln>
                  <a:noFill/>
                </a:ln>
                <a:effectLst/>
              </a:rPr>
              <a:t>&gt; </a:t>
            </a:r>
            <a:r>
              <a:rPr kumimoji="0" lang="en-US" altLang="en-US" sz="2500" b="0" i="0" u="none" strike="noStrike" cap="none" normalizeH="0" baseline="0" dirty="0" err="1">
                <a:ln>
                  <a:noFill/>
                </a:ln>
                <a:effectLst/>
              </a:rPr>
              <a:t>array_name</a:t>
            </a:r>
            <a:r>
              <a:rPr kumimoji="0" lang="en-US" altLang="en-US" sz="2500" b="0" i="0" u="none" strike="noStrike" cap="none" normalizeH="0" baseline="0" dirty="0">
                <a:ln>
                  <a:noFill/>
                </a:ln>
                <a:effectLst/>
              </a:rPr>
              <a:t>;</a:t>
            </a:r>
          </a:p>
          <a:p>
            <a:pPr indent="-228600">
              <a:lnSpc>
                <a:spcPct val="90000"/>
              </a:lnSpc>
              <a:spcAft>
                <a:spcPts val="600"/>
              </a:spcAft>
              <a:buFont typeface="Arial" panose="020B0604020202020204" pitchFamily="34" charset="0"/>
              <a:buChar char="•"/>
            </a:pPr>
            <a:r>
              <a:rPr kumimoji="0" lang="en-US" altLang="en-US" sz="2500" b="0" i="0" u="none" strike="noStrike" cap="none" normalizeH="0" baseline="0" dirty="0">
                <a:ln>
                  <a:noFill/>
                </a:ln>
                <a:effectLst/>
              </a:rPr>
              <a:t>array&lt;int, 4&gt; </a:t>
            </a:r>
            <a:r>
              <a:rPr lang="en-US" altLang="en-US" sz="2500" dirty="0" err="1"/>
              <a:t>even</a:t>
            </a:r>
            <a:r>
              <a:rPr kumimoji="0" lang="en-US" altLang="en-US" sz="2500" b="0" i="0" u="none" strike="noStrike" cap="none" normalizeH="0" baseline="0" dirty="0" err="1">
                <a:ln>
                  <a:noFill/>
                </a:ln>
                <a:effectLst/>
              </a:rPr>
              <a:t>_numbers</a:t>
            </a:r>
            <a:r>
              <a:rPr kumimoji="0" lang="en-US" altLang="en-US" sz="2500" b="0" i="0" u="none" strike="noStrike" cap="none" normalizeH="0" baseline="0" dirty="0">
                <a:ln>
                  <a:noFill/>
                </a:ln>
                <a:effectLst/>
              </a:rPr>
              <a:t> = { 2, 4, 6, 8 }; </a:t>
            </a:r>
          </a:p>
          <a:p>
            <a:pPr>
              <a:lnSpc>
                <a:spcPct val="90000"/>
              </a:lnSpc>
              <a:spcAft>
                <a:spcPts val="600"/>
              </a:spcAft>
            </a:pPr>
            <a:r>
              <a:rPr kumimoji="0" lang="en-US" altLang="en-US" sz="2900" b="0" i="0" u="none" strike="noStrike" cap="none" normalizeH="0" baseline="0" dirty="0">
                <a:ln>
                  <a:noFill/>
                </a:ln>
                <a:effectLst/>
              </a:rPr>
              <a:t> </a:t>
            </a:r>
          </a:p>
          <a:p>
            <a:pPr indent="-228600">
              <a:lnSpc>
                <a:spcPct val="90000"/>
              </a:lnSpc>
              <a:spcAft>
                <a:spcPts val="600"/>
              </a:spcAft>
              <a:buFont typeface="Arial" panose="020B0604020202020204" pitchFamily="34" charset="0"/>
              <a:buChar char="•"/>
            </a:pPr>
            <a:endParaRPr lang="en-US" sz="500" dirty="0"/>
          </a:p>
          <a:p>
            <a:pPr indent="-228600">
              <a:lnSpc>
                <a:spcPct val="90000"/>
              </a:lnSpc>
              <a:spcAft>
                <a:spcPts val="600"/>
              </a:spcAft>
              <a:buFont typeface="Arial" panose="020B0604020202020204" pitchFamily="34" charset="0"/>
              <a:buChar char="•"/>
            </a:pPr>
            <a:endParaRPr lang="en-US" sz="500" dirty="0"/>
          </a:p>
        </p:txBody>
      </p:sp>
      <p:sp>
        <p:nvSpPr>
          <p:cNvPr id="8" name="Rectangle 4">
            <a:extLst>
              <a:ext uri="{FF2B5EF4-FFF2-40B4-BE49-F238E27FC236}">
                <a16:creationId xmlns:a16="http://schemas.microsoft.com/office/drawing/2014/main" id="{A46AC2BF-6688-4669-BE7F-7F7E9AF96915}"/>
              </a:ext>
            </a:extLst>
          </p:cNvPr>
          <p:cNvSpPr>
            <a:spLocks noChangeArrowheads="1"/>
          </p:cNvSpPr>
          <p:nvPr/>
        </p:nvSpPr>
        <p:spPr bwMode="auto">
          <a:xfrm>
            <a:off x="0" y="-361637"/>
            <a:ext cx="184731" cy="72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endParaRPr kumimoji="0" lang="en-US" altLang="en-US"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ts val="600"/>
              </a:spcAft>
              <a:buClrTx/>
              <a:buSzTx/>
              <a:buFontTx/>
              <a:buNone/>
              <a:tabLst/>
            </a:pP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77399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065BE-59F8-498E-9985-DB9146AAB38F}"/>
              </a:ext>
            </a:extLst>
          </p:cNvPr>
          <p:cNvSpPr>
            <a:spLocks noGrp="1"/>
          </p:cNvSpPr>
          <p:nvPr>
            <p:ph type="title"/>
          </p:nvPr>
        </p:nvSpPr>
        <p:spPr>
          <a:xfrm>
            <a:off x="838200" y="168813"/>
            <a:ext cx="10515600" cy="661182"/>
          </a:xfrm>
        </p:spPr>
        <p:txBody>
          <a:bodyPr>
            <a:normAutofit fontScale="90000"/>
          </a:bodyPr>
          <a:lstStyle/>
          <a:p>
            <a:r>
              <a:rPr lang="en-US" dirty="0"/>
              <a:t>Member functions of Array</a:t>
            </a:r>
          </a:p>
        </p:txBody>
      </p:sp>
      <p:sp>
        <p:nvSpPr>
          <p:cNvPr id="3" name="Rectangle 1">
            <a:extLst>
              <a:ext uri="{FF2B5EF4-FFF2-40B4-BE49-F238E27FC236}">
                <a16:creationId xmlns:a16="http://schemas.microsoft.com/office/drawing/2014/main" id="{5BB9A97B-E8C7-47F8-B6A9-3D23A80F42E8}"/>
              </a:ext>
            </a:extLst>
          </p:cNvPr>
          <p:cNvSpPr>
            <a:spLocks noChangeArrowheads="1"/>
          </p:cNvSpPr>
          <p:nvPr/>
        </p:nvSpPr>
        <p:spPr bwMode="auto">
          <a:xfrm>
            <a:off x="838200" y="1036212"/>
            <a:ext cx="9670366" cy="6924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Arial Unicode MS"/>
              </a:rPr>
              <a:t>Iterators</a:t>
            </a:r>
          </a:p>
          <a:p>
            <a:pPr lvl="1" eaLnBrk="0" fontAlgn="base" hangingPunct="0">
              <a:spcBef>
                <a:spcPct val="0"/>
              </a:spcBef>
              <a:spcAft>
                <a:spcPct val="0"/>
              </a:spcAft>
            </a:pPr>
            <a:r>
              <a:rPr lang="en-US" altLang="en-US" sz="2400" b="1" dirty="0">
                <a:latin typeface="Arial Unicode MS"/>
              </a:rPr>
              <a:t>	b</a:t>
            </a:r>
            <a:r>
              <a:rPr kumimoji="0" lang="en-US" altLang="en-US" sz="2400" b="1" i="0" u="none" strike="noStrike" cap="none" normalizeH="0" baseline="0" dirty="0">
                <a:ln>
                  <a:noFill/>
                </a:ln>
                <a:solidFill>
                  <a:schemeClr val="tx1"/>
                </a:solidFill>
                <a:effectLst/>
                <a:latin typeface="Arial Unicode MS"/>
              </a:rPr>
              <a:t>egin, end</a:t>
            </a:r>
          </a:p>
          <a:p>
            <a:pPr lvl="1" eaLnBrk="0" fontAlgn="base" hangingPunct="0">
              <a:spcBef>
                <a:spcPct val="0"/>
              </a:spcBef>
              <a:spcAft>
                <a:spcPct val="0"/>
              </a:spcAft>
            </a:pPr>
            <a:endParaRPr kumimoji="0" lang="en-US" altLang="en-US" sz="2400" b="1" i="0" u="none" strike="noStrike" cap="none" normalizeH="0" baseline="0" dirty="0">
              <a:ln>
                <a:noFill/>
              </a:ln>
              <a:solidFill>
                <a:schemeClr val="tx1"/>
              </a:solidFill>
              <a:effectLst/>
              <a:latin typeface="Arial Unicode MS"/>
            </a:endParaRPr>
          </a:p>
          <a:p>
            <a:pPr marL="457200" indent="-457200" eaLnBrk="0" fontAlgn="base" hangingPunct="0">
              <a:spcBef>
                <a:spcPct val="0"/>
              </a:spcBef>
              <a:spcAft>
                <a:spcPct val="0"/>
              </a:spcAft>
              <a:buFont typeface="+mj-lt"/>
              <a:buAutoNum type="arabicPeriod"/>
            </a:pPr>
            <a:r>
              <a:rPr lang="en-US" altLang="en-US" sz="2400" b="1" dirty="0">
                <a:latin typeface="Arial Unicode MS"/>
              </a:rPr>
              <a:t>Capacity</a:t>
            </a:r>
          </a:p>
          <a:p>
            <a:pPr lvl="1" eaLnBrk="0" fontAlgn="base" hangingPunct="0">
              <a:spcBef>
                <a:spcPct val="0"/>
              </a:spcBef>
              <a:spcAft>
                <a:spcPct val="0"/>
              </a:spcAft>
            </a:pPr>
            <a:r>
              <a:rPr kumimoji="0" lang="en-US" altLang="en-US" sz="2400" b="1" i="0" u="none" strike="noStrike" cap="none" normalizeH="0" baseline="0" dirty="0">
                <a:ln>
                  <a:noFill/>
                </a:ln>
                <a:solidFill>
                  <a:schemeClr val="tx1"/>
                </a:solidFill>
                <a:effectLst/>
                <a:latin typeface="Arial Unicode MS"/>
              </a:rPr>
              <a:t>	Size, </a:t>
            </a:r>
            <a:r>
              <a:rPr kumimoji="0" lang="en-US" altLang="en-US" sz="2400" b="1" i="0" u="none" strike="noStrike" cap="none" normalizeH="0" baseline="0" dirty="0" err="1">
                <a:ln>
                  <a:noFill/>
                </a:ln>
                <a:solidFill>
                  <a:schemeClr val="tx1"/>
                </a:solidFill>
                <a:effectLst/>
                <a:latin typeface="Arial Unicode MS"/>
              </a:rPr>
              <a:t>max_size</a:t>
            </a:r>
            <a:r>
              <a:rPr kumimoji="0" lang="en-US" altLang="en-US" sz="2400" b="1" i="0" u="none" strike="noStrike" cap="none" normalizeH="0" baseline="0" dirty="0">
                <a:ln>
                  <a:noFill/>
                </a:ln>
                <a:solidFill>
                  <a:schemeClr val="tx1"/>
                </a:solidFill>
                <a:effectLst/>
                <a:latin typeface="Arial Unicode MS"/>
              </a:rPr>
              <a:t>, empty</a:t>
            </a:r>
          </a:p>
          <a:p>
            <a:pPr lvl="1" eaLnBrk="0" fontAlgn="base" hangingPunct="0">
              <a:spcBef>
                <a:spcPct val="0"/>
              </a:spcBef>
              <a:spcAft>
                <a:spcPct val="0"/>
              </a:spcAft>
            </a:pPr>
            <a:endParaRPr kumimoji="0" lang="en-US" altLang="en-US" sz="2400" b="1" i="0" u="none" strike="noStrike" cap="none" normalizeH="0" baseline="0" dirty="0">
              <a:ln>
                <a:noFill/>
              </a:ln>
              <a:solidFill>
                <a:schemeClr val="tx1"/>
              </a:solidFill>
              <a:effectLst/>
              <a:latin typeface="Arial Unicode MS"/>
            </a:endParaRPr>
          </a:p>
          <a:p>
            <a:pPr marL="457200" indent="-457200" eaLnBrk="0" fontAlgn="base" hangingPunct="0">
              <a:spcBef>
                <a:spcPct val="0"/>
              </a:spcBef>
              <a:spcAft>
                <a:spcPct val="0"/>
              </a:spcAft>
              <a:buFont typeface="+mj-lt"/>
              <a:buAutoNum type="arabicPeriod"/>
            </a:pPr>
            <a:r>
              <a:rPr lang="en-US" altLang="en-US" sz="2400" b="1" dirty="0">
                <a:latin typeface="Arial Unicode MS"/>
              </a:rPr>
              <a:t>Element access</a:t>
            </a:r>
          </a:p>
          <a:p>
            <a:pPr lvl="1" eaLnBrk="0" fontAlgn="base" hangingPunct="0">
              <a:spcBef>
                <a:spcPct val="0"/>
              </a:spcBef>
              <a:spcAft>
                <a:spcPct val="0"/>
              </a:spcAft>
            </a:pPr>
            <a:r>
              <a:rPr kumimoji="0" lang="en-US" altLang="en-US" sz="2400" b="1" i="0" u="none" strike="noStrike" cap="none" normalizeH="0" baseline="0" dirty="0">
                <a:ln>
                  <a:noFill/>
                </a:ln>
                <a:solidFill>
                  <a:schemeClr val="tx1"/>
                </a:solidFill>
                <a:effectLst/>
                <a:latin typeface="Arial Unicode MS"/>
              </a:rPr>
              <a:t>	Operator </a:t>
            </a:r>
            <a:r>
              <a:rPr lang="en-US" altLang="en-US" sz="2400" b="1" dirty="0">
                <a:latin typeface="Arial Unicode MS"/>
              </a:rPr>
              <a:t>[], at, front, back, data</a:t>
            </a:r>
          </a:p>
          <a:p>
            <a:pPr lvl="1" eaLnBrk="0" fontAlgn="base" hangingPunct="0">
              <a:spcBef>
                <a:spcPct val="0"/>
              </a:spcBef>
              <a:spcAft>
                <a:spcPct val="0"/>
              </a:spcAft>
            </a:pPr>
            <a:endParaRPr lang="en-US" altLang="en-US" sz="2400" b="1" dirty="0">
              <a:latin typeface="Arial Unicode MS"/>
            </a:endParaRPr>
          </a:p>
          <a:p>
            <a:pPr marL="457200" indent="-457200" eaLnBrk="0" fontAlgn="base" hangingPunct="0">
              <a:spcBef>
                <a:spcPct val="0"/>
              </a:spcBef>
              <a:spcAft>
                <a:spcPct val="0"/>
              </a:spcAft>
              <a:buFont typeface="+mj-lt"/>
              <a:buAutoNum type="arabicPeriod"/>
            </a:pPr>
            <a:r>
              <a:rPr kumimoji="0" lang="en-US" altLang="en-US" sz="2400" b="1" i="0" u="none" strike="noStrike" cap="none" normalizeH="0" baseline="0" dirty="0">
                <a:ln>
                  <a:noFill/>
                </a:ln>
                <a:solidFill>
                  <a:schemeClr val="tx1"/>
                </a:solidFill>
                <a:effectLst/>
                <a:latin typeface="Arial Unicode MS"/>
              </a:rPr>
              <a:t>Modifiers</a:t>
            </a:r>
          </a:p>
          <a:p>
            <a:pPr lvl="1" eaLnBrk="0" fontAlgn="base" hangingPunct="0">
              <a:spcBef>
                <a:spcPct val="0"/>
              </a:spcBef>
              <a:spcAft>
                <a:spcPct val="0"/>
              </a:spcAft>
            </a:pPr>
            <a:r>
              <a:rPr kumimoji="0" lang="en-US" altLang="en-US" sz="2400" b="1" i="0" u="none" strike="noStrike" cap="none" normalizeH="0" baseline="0" dirty="0">
                <a:ln>
                  <a:noFill/>
                </a:ln>
                <a:solidFill>
                  <a:schemeClr val="tx1"/>
                </a:solidFill>
                <a:effectLst/>
                <a:latin typeface="Arial Unicode MS"/>
              </a:rPr>
              <a:t>	Fill, swap</a:t>
            </a:r>
          </a:p>
          <a:p>
            <a:pPr marL="228600" indent="-228600" eaLnBrk="0" fontAlgn="base" hangingPunct="0">
              <a:spcBef>
                <a:spcPct val="0"/>
              </a:spcBef>
              <a:spcAft>
                <a:spcPct val="0"/>
              </a:spcAft>
              <a:buFont typeface="+mj-lt"/>
              <a:buAutoNum type="arabicPeriod"/>
            </a:pPr>
            <a:endParaRPr lang="en-US" altLang="en-US" sz="2400" b="1" dirty="0"/>
          </a:p>
          <a:p>
            <a:pPr eaLnBrk="0" fontAlgn="base" hangingPunct="0">
              <a:spcBef>
                <a:spcPct val="0"/>
              </a:spcBef>
              <a:spcAft>
                <a:spcPct val="0"/>
              </a:spcAft>
            </a:pPr>
            <a:r>
              <a:rPr lang="en-US" altLang="en-US" sz="2400" b="1" dirty="0">
                <a:hlinkClick r:id="rId2"/>
              </a:rPr>
              <a:t>http://www.cplusplus.com/reference/array/array/</a:t>
            </a:r>
            <a:endParaRPr lang="en-US" altLang="en-US" sz="2400" b="1" dirty="0"/>
          </a:p>
          <a:p>
            <a:pPr eaLnBrk="0" fontAlgn="base" hangingPunct="0">
              <a:spcBef>
                <a:spcPct val="0"/>
              </a:spcBef>
              <a:spcAft>
                <a:spcPct val="0"/>
              </a:spcAft>
            </a:pPr>
            <a:r>
              <a:rPr lang="en-US" altLang="en-US" sz="2400" b="1" dirty="0"/>
              <a:t>array.cpp  arraystl.cpp</a:t>
            </a:r>
          </a:p>
          <a:p>
            <a:pPr marL="228600" indent="-228600" eaLnBrk="0" fontAlgn="base" hangingPunct="0">
              <a:spcBef>
                <a:spcPct val="0"/>
              </a:spcBef>
              <a:spcAft>
                <a:spcPct val="0"/>
              </a:spcAft>
              <a:buFont typeface="+mj-lt"/>
              <a:buAutoNum type="arabicPeriod"/>
            </a:pPr>
            <a:endParaRPr lang="en-US" altLang="en-US" b="1" dirty="0">
              <a:latin typeface="Arial" panose="020B0604020202020204" pitchFamily="34"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b="1"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b="1"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b="1"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35430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6A06BFE924DEA45A2963CDCA2643CA3" ma:contentTypeVersion="4" ma:contentTypeDescription="Create a new document." ma:contentTypeScope="" ma:versionID="c56f0337f0bdebdafb45de8b0c1189d7">
  <xsd:schema xmlns:xsd="http://www.w3.org/2001/XMLSchema" xmlns:xs="http://www.w3.org/2001/XMLSchema" xmlns:p="http://schemas.microsoft.com/office/2006/metadata/properties" xmlns:ns2="575e90ff-cc29-4983-940b-a0acd1bbe2bf" xmlns:ns3="65c36307-fa2a-4e50-9c3a-b3d30686fda9" targetNamespace="http://schemas.microsoft.com/office/2006/metadata/properties" ma:root="true" ma:fieldsID="d4369a8fa5888ee76739f223331b797d" ns2:_="" ns3:_="">
    <xsd:import namespace="575e90ff-cc29-4983-940b-a0acd1bbe2bf"/>
    <xsd:import namespace="65c36307-fa2a-4e50-9c3a-b3d30686fda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5e90ff-cc29-4983-940b-a0acd1bbe2b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5c36307-fa2a-4e50-9c3a-b3d30686fda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60686C2-D820-42ED-8F37-C4546FE38C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75e90ff-cc29-4983-940b-a0acd1bbe2bf"/>
    <ds:schemaRef ds:uri="65c36307-fa2a-4e50-9c3a-b3d30686fda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C667136-06C0-4E88-8A81-4333A46C64E0}">
  <ds:schemaRefs>
    <ds:schemaRef ds:uri="http://schemas.microsoft.com/sharepoint/v3/contenttype/forms"/>
  </ds:schemaRefs>
</ds:datastoreItem>
</file>

<file path=customXml/itemProps3.xml><?xml version="1.0" encoding="utf-8"?>
<ds:datastoreItem xmlns:ds="http://schemas.openxmlformats.org/officeDocument/2006/customXml" ds:itemID="{F6E4770D-09E5-41D8-97FE-E74C348629E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148</TotalTime>
  <Words>1761</Words>
  <Application>Microsoft Office PowerPoint</Application>
  <PresentationFormat>Widescreen</PresentationFormat>
  <Paragraphs>232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STL in C++</vt:lpstr>
      <vt:lpstr>Standard Template Library (STL)</vt:lpstr>
      <vt:lpstr>STL Components</vt:lpstr>
      <vt:lpstr>STL Components</vt:lpstr>
      <vt:lpstr>Classification of Containers in STL</vt:lpstr>
      <vt:lpstr>Classification of Containers in STL</vt:lpstr>
      <vt:lpstr>Sequence containers and Container adapters</vt:lpstr>
      <vt:lpstr>Using Container Library in STL -  Array   </vt:lpstr>
      <vt:lpstr>Member functions of Array</vt:lpstr>
      <vt:lpstr>Using Container Library in STL -  Vector   </vt:lpstr>
      <vt:lpstr>Member functions of Vector</vt:lpstr>
      <vt:lpstr>Deque</vt:lpstr>
      <vt:lpstr>Stack</vt:lpstr>
      <vt:lpstr>queue</vt:lpstr>
      <vt:lpstr>Priority queue</vt:lpstr>
      <vt:lpstr>Set</vt:lpstr>
      <vt:lpstr>Set Contd..</vt:lpstr>
      <vt:lpstr>Multiset </vt:lpstr>
      <vt:lpstr>Map</vt:lpstr>
      <vt:lpstr>MultiMap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STL in C++</dc:title>
  <dc:creator>Jayasree Narayanan</dc:creator>
  <cp:lastModifiedBy>Jayasree Narayanan</cp:lastModifiedBy>
  <cp:revision>45</cp:revision>
  <dcterms:created xsi:type="dcterms:W3CDTF">2020-07-14T15:59:05Z</dcterms:created>
  <dcterms:modified xsi:type="dcterms:W3CDTF">2020-09-17T14:29:53Z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0x010100D6A06BFE924DEA45A2963CDCA2643CA3</vt:lpwstr>
  </property>
</Properties>
</file>