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5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9" r:id="rId13"/>
    <p:sldId id="275" r:id="rId14"/>
    <p:sldId id="277" r:id="rId15"/>
    <p:sldId id="284" r:id="rId16"/>
    <p:sldId id="273" r:id="rId17"/>
    <p:sldId id="272" r:id="rId18"/>
    <p:sldId id="274" r:id="rId19"/>
    <p:sldId id="278" r:id="rId20"/>
    <p:sldId id="279" r:id="rId21"/>
    <p:sldId id="280" r:id="rId22"/>
    <p:sldId id="281" r:id="rId23"/>
    <p:sldId id="28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FE42C-6F15-40FE-B7D7-6BE8016BD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6026E1-6562-4B52-85ED-CC67B3300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F5D6E-3347-40D1-91D4-6A6B4465A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4E2A5-58AD-4148-A95C-CBAC6A4B50B5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61C33-60A2-4820-A81B-0B57E4C13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67BCE-5E58-4BAE-9EE1-6CFF1BAD4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1D10-887D-49CC-928D-C96AC65BB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22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16DC1-9A34-40FE-8068-86380B13B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DCDAB5-04D8-444B-BCA5-CA514ECD9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4EB71-F750-4780-BA55-D617983C4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4E2A5-58AD-4148-A95C-CBAC6A4B50B5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1FFDE-1DF4-405C-A548-E39031A51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E865E-9935-4D06-A026-5C3E1BB85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1D10-887D-49CC-928D-C96AC65BB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083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0CEA3D-5A8A-4FE2-A6B0-7FAE8BB49B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04141A-4B9A-48DC-A232-CD269409D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F7292-2616-47C7-AA8B-0DFFF2144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4E2A5-58AD-4148-A95C-CBAC6A4B50B5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3CA28-5E7F-4219-9F6A-5FF6569C5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03C6E-1FFB-4AE6-B269-91C8C8C5A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1D10-887D-49CC-928D-C96AC65BB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177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97A54-3373-47CB-81B0-C0B4813EB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2C97F-A671-468C-BA54-B23BAA968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99D37-5849-4E88-A2AE-701FD8DAB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4E2A5-58AD-4148-A95C-CBAC6A4B50B5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3A3A7-284D-45AF-A649-C7B17CC34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7E29D-B798-45A6-8CC2-14F21712D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1D10-887D-49CC-928D-C96AC65BB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201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BA7A7-A645-4330-AE2A-AF2FB3DF9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CBE4C-319F-4EE0-BB7B-A64DBF647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4493A-9901-483B-989B-4F4EC0A3D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4E2A5-58AD-4148-A95C-CBAC6A4B50B5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EDF43-3D5F-4322-B081-0C461DAF4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9C4B1-37F0-4DBE-835B-57A81F456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1D10-887D-49CC-928D-C96AC65BB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73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54563-DC8A-4A23-8B26-45935B38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64DDE-A19F-4F50-88BE-B2EC47EEED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4EEB5-1AE8-4BF1-BD4A-0C396DEEF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C291B-88BC-4FF6-A6EE-BFB3F49CE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4E2A5-58AD-4148-A95C-CBAC6A4B50B5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15D12-E24B-4239-A2F9-6A3F3F97E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393DA-C8A6-4219-A0EA-12F23881E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1D10-887D-49CC-928D-C96AC65BB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059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98906-BCC9-4CA5-B32E-994DC9930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7E202-ECC6-4650-9D63-0CE4C9659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7BD2B-5BA6-41F4-81A4-4D3232661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7E3BB5-C7EB-452B-A293-578C0E1A62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B74261-E99F-4202-A6B4-7B9E2B6D54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87E1D0-280B-466B-B786-AB0C85FAC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4E2A5-58AD-4148-A95C-CBAC6A4B50B5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3AE4BF-89D1-4DC9-8922-229BD1A9A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D63B6B-A1B6-4788-919B-B41279184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1D10-887D-49CC-928D-C96AC65BB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8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FA237-46C6-4639-ADA1-196A23406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AD0D01-8987-43DC-B9EC-F42DDBFDD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4E2A5-58AD-4148-A95C-CBAC6A4B50B5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A7D242-EF27-48EE-B82D-E2B61714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4332A6-81E3-4194-ABF6-403825E06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1D10-887D-49CC-928D-C96AC65BB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92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792A2A-455B-4A8D-B024-56F86BF57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4E2A5-58AD-4148-A95C-CBAC6A4B50B5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C87E1F-5B64-47A4-8141-5E385B87F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FCBEC-4BE9-4A94-B54E-EB1524180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1D10-887D-49CC-928D-C96AC65BB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651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F7BA3-F94A-4CBA-949B-C7B740A68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61423-6488-4516-8C95-9BFC5971A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6E178-B13A-4735-9637-08BE68460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DA71E-3DEE-416E-9CB0-FEB2F3CCC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4E2A5-58AD-4148-A95C-CBAC6A4B50B5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77FC9-F5AB-496D-BF83-0FDF3580F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25BC3-E301-4E32-988B-B71E5D6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1D10-887D-49CC-928D-C96AC65BB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53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55926-4C9F-4CF2-B3A8-2C99BAE5B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FFE95B-8B5B-461E-8376-129A2E3E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EAA2EB-538C-465D-871F-EB8A1D884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2DD7F0-4523-4D2D-A9B3-163B18D26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4E2A5-58AD-4148-A95C-CBAC6A4B50B5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B5D52-735E-473A-904C-6220E41C1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FE5F8-D717-4975-952F-693A38BD2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1D10-887D-49CC-928D-C96AC65BB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934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56CFC3-4FBC-40B8-8E53-F0F932717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E07C6-E26C-4449-90A8-1EDC132B2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AF1D2-A200-4263-849B-32AFA6C316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4E2A5-58AD-4148-A95C-CBAC6A4B50B5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14C57-C831-4A0E-AEA5-E9EAD716DB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06F11-6580-4165-AE0A-857511EAC8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F1D10-887D-49CC-928D-C96AC65BB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793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string/strin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4BE75-7B13-452E-A146-EF7C1D22A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6410" y="1671674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IN" b="1" dirty="0"/>
              <a:t>Strings in C++</a:t>
            </a:r>
            <a:br>
              <a:rPr lang="en-IN" b="1" dirty="0"/>
            </a:br>
            <a:r>
              <a:rPr lang="en-IN" sz="3400" b="1" dirty="0"/>
              <a:t>Advanced Programming, Lecture 3</a:t>
            </a:r>
          </a:p>
        </p:txBody>
      </p:sp>
    </p:spTree>
    <p:extLst>
      <p:ext uri="{BB962C8B-B14F-4D97-AF65-F5344CB8AC3E}">
        <p14:creationId xmlns:p14="http://schemas.microsoft.com/office/powerpoint/2010/main" val="1048811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0825-5FE2-4921-8C31-177647A62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Two types of strings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380E7-6677-4858-863C-7A8B85CD0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18451"/>
            <a:ext cx="10515600" cy="1103243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C type strings – Uses arrays for storing the chars</a:t>
            </a:r>
          </a:p>
          <a:p>
            <a:pPr marL="0" indent="0">
              <a:buNone/>
            </a:pPr>
            <a:r>
              <a:rPr lang="en-IN" dirty="0"/>
              <a:t>		   – Terminates with null char  \0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4A06B9-D55B-4EB7-A01E-21C610A9961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1494045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1. C -type Strings / NULL terminated strings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2. String class from the STL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1EA932D-A537-4DF7-971B-91C4B60B7061}"/>
              </a:ext>
            </a:extLst>
          </p:cNvPr>
          <p:cNvSpPr txBox="1">
            <a:spLocks/>
          </p:cNvSpPr>
          <p:nvPr/>
        </p:nvSpPr>
        <p:spPr>
          <a:xfrm>
            <a:off x="838200" y="4820475"/>
            <a:ext cx="10515600" cy="167239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To use c-type strings we need to include the library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cstrings</a:t>
            </a:r>
            <a:r>
              <a:rPr lang="en-IN" dirty="0"/>
              <a:t> in C++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This offers backward compatibility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3825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0825-5FE2-4921-8C31-177647A62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C-type strings in C++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4A06B9-D55B-4EB7-A01E-21C610A9961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1494045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Example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char str[10]=“Good Day”;</a:t>
            </a:r>
          </a:p>
        </p:txBody>
      </p:sp>
    </p:spTree>
    <p:extLst>
      <p:ext uri="{BB962C8B-B14F-4D97-AF65-F5344CB8AC3E}">
        <p14:creationId xmlns:p14="http://schemas.microsoft.com/office/powerpoint/2010/main" val="1858700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0825-5FE2-4921-8C31-177647A62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C-type strings in C++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F622090-8126-4834-9879-9197B9CB922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3538330"/>
          <a:ext cx="10515600" cy="6659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60844281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93504762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669966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2191883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1514461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69067553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04734946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40849040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91264713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666279840"/>
                    </a:ext>
                  </a:extLst>
                </a:gridCol>
              </a:tblGrid>
              <a:tr h="665921">
                <a:tc>
                  <a:txBody>
                    <a:bodyPr/>
                    <a:lstStyle/>
                    <a:p>
                      <a:pPr lvl="1">
                        <a:lnSpc>
                          <a:spcPct val="150000"/>
                        </a:lnSpc>
                      </a:pPr>
                      <a:r>
                        <a:rPr lang="en-IN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150000"/>
                        </a:lnSpc>
                      </a:pPr>
                      <a:r>
                        <a:rPr lang="en-IN" b="1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150000"/>
                        </a:lnSpc>
                      </a:pPr>
                      <a:r>
                        <a:rPr lang="en-IN" b="1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150000"/>
                        </a:lnSpc>
                      </a:pPr>
                      <a:r>
                        <a:rPr lang="en-IN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150000"/>
                        </a:lnSpc>
                      </a:pP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150000"/>
                        </a:lnSpc>
                      </a:pPr>
                      <a:r>
                        <a:rPr lang="en-IN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150000"/>
                        </a:lnSpc>
                      </a:pPr>
                      <a:r>
                        <a:rPr lang="en-IN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150000"/>
                        </a:lnSpc>
                      </a:pPr>
                      <a:r>
                        <a:rPr lang="en-IN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150000"/>
                        </a:lnSpc>
                      </a:pPr>
                      <a:r>
                        <a:rPr lang="en-IN" b="1" dirty="0"/>
                        <a:t>\0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466463"/>
                  </a:ext>
                </a:extLst>
              </a:tr>
            </a:tbl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4A06B9-D55B-4EB7-A01E-21C610A9961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1494045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Example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char str[10]=“Good Day”;</a:t>
            </a:r>
          </a:p>
        </p:txBody>
      </p:sp>
    </p:spTree>
    <p:extLst>
      <p:ext uri="{BB962C8B-B14F-4D97-AF65-F5344CB8AC3E}">
        <p14:creationId xmlns:p14="http://schemas.microsoft.com/office/powerpoint/2010/main" val="898106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0825-5FE2-4921-8C31-177647A62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C-type strings in C++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1EA932D-A537-4DF7-971B-91C4B60B7061}"/>
              </a:ext>
            </a:extLst>
          </p:cNvPr>
          <p:cNvSpPr txBox="1">
            <a:spLocks/>
          </p:cNvSpPr>
          <p:nvPr/>
        </p:nvSpPr>
        <p:spPr>
          <a:xfrm>
            <a:off x="838200" y="1540563"/>
            <a:ext cx="6698974" cy="1063490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Can we store or assign a new string in str?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str = “Bad day”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912BEF-045C-494E-9580-46F1B3206C6D}"/>
              </a:ext>
            </a:extLst>
          </p:cNvPr>
          <p:cNvSpPr txBox="1"/>
          <p:nvPr/>
        </p:nvSpPr>
        <p:spPr>
          <a:xfrm>
            <a:off x="838200" y="2732114"/>
            <a:ext cx="6698974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#include&lt;iostream&gt;</a:t>
            </a:r>
          </a:p>
          <a:p>
            <a:r>
              <a:rPr lang="en-IN" sz="2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r>
              <a:rPr lang="en-IN" sz="2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r>
              <a:rPr lang="en-IN" sz="2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IN" sz="240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str[10] </a:t>
            </a:r>
            <a:r>
              <a:rPr lang="en-IN" sz="2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=“Good Day”;</a:t>
            </a:r>
          </a:p>
          <a:p>
            <a:r>
              <a:rPr lang="en-IN" sz="2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IN" sz="24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IN" sz="2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&lt;&lt;str&lt;&lt;</a:t>
            </a:r>
            <a:r>
              <a:rPr lang="en-IN" sz="24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IN" sz="2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N" sz="2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str = “Bad Day”</a:t>
            </a:r>
          </a:p>
          <a:p>
            <a:r>
              <a:rPr lang="en-IN" sz="2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IN" sz="24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IN" sz="2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&lt;&lt;str&lt;&lt;</a:t>
            </a:r>
            <a:r>
              <a:rPr lang="en-IN" sz="24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IN" sz="2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N" sz="2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  0;</a:t>
            </a:r>
          </a:p>
          <a:p>
            <a:r>
              <a:rPr lang="en-IN" sz="2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4177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0825-5FE2-4921-8C31-177647A62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C-type strings in C++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1EA932D-A537-4DF7-971B-91C4B60B7061}"/>
              </a:ext>
            </a:extLst>
          </p:cNvPr>
          <p:cNvSpPr txBox="1">
            <a:spLocks/>
          </p:cNvSpPr>
          <p:nvPr/>
        </p:nvSpPr>
        <p:spPr>
          <a:xfrm>
            <a:off x="838200" y="1540563"/>
            <a:ext cx="6317512" cy="1063490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Can we store or assign a new string in str?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str = “Bad day”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1E534F9-2C2A-496E-8C8F-7F2FE594FB5D}"/>
              </a:ext>
            </a:extLst>
          </p:cNvPr>
          <p:cNvSpPr txBox="1">
            <a:spLocks/>
          </p:cNvSpPr>
          <p:nvPr/>
        </p:nvSpPr>
        <p:spPr>
          <a:xfrm>
            <a:off x="838200" y="2949834"/>
            <a:ext cx="10668000" cy="5707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Not possible because the string is viewed as group of chars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8FF9BC-1EED-4A24-AC39-307D39A3DFFA}"/>
              </a:ext>
            </a:extLst>
          </p:cNvPr>
          <p:cNvSpPr txBox="1"/>
          <p:nvPr/>
        </p:nvSpPr>
        <p:spPr>
          <a:xfrm>
            <a:off x="7579242" y="821279"/>
            <a:ext cx="4180367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#include&lt;iostream&gt;</a:t>
            </a:r>
          </a:p>
          <a:p>
            <a:r>
              <a:rPr lang="en-IN" sz="12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r>
              <a:rPr lang="en-IN" sz="12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r>
              <a:rPr lang="en-IN" sz="12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char str =“Good Day”;</a:t>
            </a:r>
          </a:p>
          <a:p>
            <a:r>
              <a:rPr lang="en-IN" sz="12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IN" sz="12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IN" sz="12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&lt;&lt;str&lt;&lt;</a:t>
            </a:r>
            <a:r>
              <a:rPr lang="en-IN" sz="12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IN" sz="12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N" sz="12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str = “Bad Day”</a:t>
            </a:r>
          </a:p>
          <a:p>
            <a:r>
              <a:rPr lang="en-IN" sz="12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IN" sz="12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IN" sz="12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&lt;&lt;str&lt;&lt;</a:t>
            </a:r>
            <a:r>
              <a:rPr lang="en-IN" sz="12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IN" sz="12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N" sz="12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  0;</a:t>
            </a:r>
          </a:p>
          <a:p>
            <a:r>
              <a:rPr lang="en-IN" sz="12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893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0825-5FE2-4921-8C31-177647A62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C-type strings in C++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1EA932D-A537-4DF7-971B-91C4B60B7061}"/>
              </a:ext>
            </a:extLst>
          </p:cNvPr>
          <p:cNvSpPr txBox="1">
            <a:spLocks/>
          </p:cNvSpPr>
          <p:nvPr/>
        </p:nvSpPr>
        <p:spPr>
          <a:xfrm>
            <a:off x="838200" y="1540563"/>
            <a:ext cx="6317512" cy="1063490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Can we store or assign a new string in str?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str = “Bad day”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1E534F9-2C2A-496E-8C8F-7F2FE594FB5D}"/>
              </a:ext>
            </a:extLst>
          </p:cNvPr>
          <p:cNvSpPr txBox="1">
            <a:spLocks/>
          </p:cNvSpPr>
          <p:nvPr/>
        </p:nvSpPr>
        <p:spPr>
          <a:xfrm>
            <a:off x="838200" y="2949834"/>
            <a:ext cx="10668000" cy="5707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Not possible because the string is viewed as group of chars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8FF9BC-1EED-4A24-AC39-307D39A3DFFA}"/>
              </a:ext>
            </a:extLst>
          </p:cNvPr>
          <p:cNvSpPr txBox="1"/>
          <p:nvPr/>
        </p:nvSpPr>
        <p:spPr>
          <a:xfrm>
            <a:off x="7579242" y="821279"/>
            <a:ext cx="4180367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#include&lt;iostream&gt;</a:t>
            </a:r>
          </a:p>
          <a:p>
            <a:r>
              <a:rPr lang="en-IN" sz="12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r>
              <a:rPr lang="en-IN" sz="12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r>
              <a:rPr lang="en-IN" sz="12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char str =“Good Day”;</a:t>
            </a:r>
          </a:p>
          <a:p>
            <a:r>
              <a:rPr lang="en-IN" sz="12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IN" sz="12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IN" sz="12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&lt;&lt;str&lt;&lt;</a:t>
            </a:r>
            <a:r>
              <a:rPr lang="en-IN" sz="12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IN" sz="12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N" sz="12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str = “Bad Day”</a:t>
            </a:r>
          </a:p>
          <a:p>
            <a:r>
              <a:rPr lang="en-IN" sz="12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IN" sz="12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IN" sz="12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&lt;&lt;str&lt;&lt;</a:t>
            </a:r>
            <a:r>
              <a:rPr lang="en-IN" sz="12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IN" sz="12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N" sz="12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  0;</a:t>
            </a:r>
          </a:p>
          <a:p>
            <a:r>
              <a:rPr lang="en-IN" sz="12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23922-E7AA-4653-A4A6-4351FC61223E}"/>
              </a:ext>
            </a:extLst>
          </p:cNvPr>
          <p:cNvSpPr txBox="1">
            <a:spLocks/>
          </p:cNvSpPr>
          <p:nvPr/>
        </p:nvSpPr>
        <p:spPr>
          <a:xfrm>
            <a:off x="838200" y="3866323"/>
            <a:ext cx="10668000" cy="2626552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IN" b="1" dirty="0"/>
              <a:t>So assigning new string to str can be accomplished only by copying the chars one by one.   - (</a:t>
            </a:r>
            <a:r>
              <a:rPr lang="en-IN" b="1" dirty="0" err="1"/>
              <a:t>strcpy</a:t>
            </a:r>
            <a:r>
              <a:rPr lang="en-IN" b="1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9341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0825-5FE2-4921-8C31-177647A62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C-type strings in C++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4A06B9-D55B-4EB7-A01E-21C610A9961A}"/>
              </a:ext>
            </a:extLst>
          </p:cNvPr>
          <p:cNvSpPr txBox="1">
            <a:spLocks/>
          </p:cNvSpPr>
          <p:nvPr/>
        </p:nvSpPr>
        <p:spPr>
          <a:xfrm>
            <a:off x="838200" y="1517513"/>
            <a:ext cx="10515600" cy="589583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b="1" dirty="0">
                <a:latin typeface="+mj-lt"/>
                <a:cs typeface="Courier New" panose="02070309020205020404" pitchFamily="49" charset="0"/>
              </a:rPr>
              <a:t>String handling functions – to make string manipulation easier.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A3BF4E8-6C5A-44F8-8531-45C95DAA939E}"/>
              </a:ext>
            </a:extLst>
          </p:cNvPr>
          <p:cNvGraphicFramePr>
            <a:graphicFrameLocks noGrp="1"/>
          </p:cNvGraphicFramePr>
          <p:nvPr/>
        </p:nvGraphicFramePr>
        <p:xfrm>
          <a:off x="1435100" y="2445689"/>
          <a:ext cx="9321800" cy="2663244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258404">
                  <a:extLst>
                    <a:ext uri="{9D8B030D-6E8A-4147-A177-3AD203B41FA5}">
                      <a16:colId xmlns:a16="http://schemas.microsoft.com/office/drawing/2014/main" val="2353773297"/>
                    </a:ext>
                  </a:extLst>
                </a:gridCol>
                <a:gridCol w="2584322">
                  <a:extLst>
                    <a:ext uri="{9D8B030D-6E8A-4147-A177-3AD203B41FA5}">
                      <a16:colId xmlns:a16="http://schemas.microsoft.com/office/drawing/2014/main" val="116865736"/>
                    </a:ext>
                  </a:extLst>
                </a:gridCol>
                <a:gridCol w="5479074">
                  <a:extLst>
                    <a:ext uri="{9D8B030D-6E8A-4147-A177-3AD203B41FA5}">
                      <a16:colId xmlns:a16="http://schemas.microsoft.com/office/drawing/2014/main" val="160497772"/>
                    </a:ext>
                  </a:extLst>
                </a:gridCol>
              </a:tblGrid>
              <a:tr h="6658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000" dirty="0" err="1"/>
                        <a:t>Sl.No</a:t>
                      </a:r>
                      <a:endParaRPr lang="en-IN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000" dirty="0"/>
                        <a:t>Function Name</a:t>
                      </a:r>
                      <a:endParaRPr lang="en-IN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000" dirty="0"/>
                        <a:t>Use</a:t>
                      </a:r>
                      <a:endParaRPr lang="en-IN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1072184"/>
                  </a:ext>
                </a:extLst>
              </a:tr>
              <a:tr h="6658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000" dirty="0"/>
                        <a:t>1</a:t>
                      </a:r>
                      <a:endParaRPr lang="en-IN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000" dirty="0" err="1"/>
                        <a:t>strcpy</a:t>
                      </a:r>
                      <a:r>
                        <a:rPr lang="en-IN" sz="2000" dirty="0"/>
                        <a:t>(s1,s2)</a:t>
                      </a:r>
                      <a:endParaRPr lang="en-IN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000" dirty="0"/>
                        <a:t>To copy the string s2 to s1</a:t>
                      </a:r>
                      <a:endParaRPr lang="en-IN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140778"/>
                  </a:ext>
                </a:extLst>
              </a:tr>
              <a:tr h="6658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000" dirty="0"/>
                        <a:t>2</a:t>
                      </a:r>
                      <a:endParaRPr lang="en-IN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000" dirty="0" err="1"/>
                        <a:t>strlen</a:t>
                      </a:r>
                      <a:r>
                        <a:rPr lang="en-IN" sz="2000" dirty="0"/>
                        <a:t>(s)</a:t>
                      </a:r>
                      <a:endParaRPr lang="en-IN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000" dirty="0"/>
                        <a:t>To find the length of the string s</a:t>
                      </a:r>
                      <a:endParaRPr lang="en-IN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746477"/>
                  </a:ext>
                </a:extLst>
              </a:tr>
              <a:tr h="6658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000" dirty="0"/>
                        <a:t>3</a:t>
                      </a:r>
                      <a:endParaRPr lang="en-IN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000" dirty="0" err="1"/>
                        <a:t>strcmp</a:t>
                      </a:r>
                      <a:r>
                        <a:rPr lang="en-IN" sz="2000" dirty="0"/>
                        <a:t> (s1,s2)</a:t>
                      </a:r>
                      <a:endParaRPr lang="en-IN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000" dirty="0"/>
                        <a:t>To compare the string s1 and s2</a:t>
                      </a:r>
                      <a:endParaRPr lang="en-IN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9257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9227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0825-5FE2-4921-8C31-177647A62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C-type strings in C++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4A06B9-D55B-4EB7-A01E-21C610A9961A}"/>
              </a:ext>
            </a:extLst>
          </p:cNvPr>
          <p:cNvSpPr txBox="1">
            <a:spLocks/>
          </p:cNvSpPr>
          <p:nvPr/>
        </p:nvSpPr>
        <p:spPr>
          <a:xfrm>
            <a:off x="838200" y="2506208"/>
            <a:ext cx="10515600" cy="1076831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b="1" dirty="0">
                <a:latin typeface="+mj-lt"/>
                <a:cs typeface="Courier New" panose="02070309020205020404" pitchFamily="49" charset="0"/>
              </a:rPr>
              <a:t>They do not define a type in C++ , So no operator support (for copying, comparing, adding etc)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F4E6773-BD6E-46B6-85EA-F87A450E5C9C}"/>
              </a:ext>
            </a:extLst>
          </p:cNvPr>
          <p:cNvSpPr txBox="1">
            <a:spLocks/>
          </p:cNvSpPr>
          <p:nvPr/>
        </p:nvSpPr>
        <p:spPr>
          <a:xfrm>
            <a:off x="838200" y="3997829"/>
            <a:ext cx="10515600" cy="80146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b="1" dirty="0">
                <a:latin typeface="+mj-lt"/>
                <a:cs typeface="Courier New" panose="02070309020205020404" pitchFamily="49" charset="0"/>
              </a:rPr>
              <a:t>No inherent memory management (security breach)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78076E5-7634-4518-A484-0DAF039A250C}"/>
              </a:ext>
            </a:extLst>
          </p:cNvPr>
          <p:cNvSpPr txBox="1">
            <a:spLocks/>
          </p:cNvSpPr>
          <p:nvPr/>
        </p:nvSpPr>
        <p:spPr>
          <a:xfrm>
            <a:off x="838200" y="5206534"/>
            <a:ext cx="10515600" cy="110047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b="1" dirty="0">
                <a:latin typeface="+mj-lt"/>
                <a:cs typeface="Courier New" panose="02070309020205020404" pitchFamily="49" charset="0"/>
              </a:rPr>
              <a:t>Fixed size, the programmer has to think a lot about the size of the string.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D3E4C9-0DF9-4146-A94A-52E5F57116BC}"/>
              </a:ext>
            </a:extLst>
          </p:cNvPr>
          <p:cNvSpPr txBox="1"/>
          <p:nvPr/>
        </p:nvSpPr>
        <p:spPr>
          <a:xfrm>
            <a:off x="838200" y="1651466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IN" sz="3600" b="1" u="sng" dirty="0">
                <a:latin typeface="+mj-lt"/>
                <a:cs typeface="Courier New" panose="02070309020205020404" pitchFamily="49" charset="0"/>
              </a:rPr>
              <a:t>Problems of c-type strings</a:t>
            </a:r>
          </a:p>
        </p:txBody>
      </p:sp>
    </p:spTree>
    <p:extLst>
      <p:ext uri="{BB962C8B-B14F-4D97-AF65-F5344CB8AC3E}">
        <p14:creationId xmlns:p14="http://schemas.microsoft.com/office/powerpoint/2010/main" val="2722458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0825-5FE2-4921-8C31-177647A62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String </a:t>
            </a:r>
            <a:r>
              <a:rPr lang="en-IN" b="1" dirty="0" err="1"/>
              <a:t>stl</a:t>
            </a:r>
            <a:r>
              <a:rPr lang="en-IN" b="1" dirty="0"/>
              <a:t> class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4A06B9-D55B-4EB7-A01E-21C610A9961A}"/>
              </a:ext>
            </a:extLst>
          </p:cNvPr>
          <p:cNvSpPr txBox="1">
            <a:spLocks/>
          </p:cNvSpPr>
          <p:nvPr/>
        </p:nvSpPr>
        <p:spPr>
          <a:xfrm>
            <a:off x="838200" y="1517513"/>
            <a:ext cx="10515600" cy="4137852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b="1" dirty="0">
                <a:latin typeface="+mj-lt"/>
                <a:cs typeface="Courier New" panose="02070309020205020404" pitchFamily="49" charset="0"/>
              </a:rPr>
              <a:t>Integrate string type to C++ type system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b="1" dirty="0">
              <a:latin typeface="+mj-lt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b="1" dirty="0">
                <a:latin typeface="+mj-lt"/>
                <a:cs typeface="Courier New" panose="02070309020205020404" pitchFamily="49" charset="0"/>
              </a:rPr>
              <a:t>Creates a dynamic data type – means string instances can grow and shrink at runtime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b="1" dirty="0">
              <a:latin typeface="+mj-lt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b="1" dirty="0">
                <a:latin typeface="+mj-lt"/>
                <a:cs typeface="Courier New" panose="02070309020205020404" pitchFamily="49" charset="0"/>
              </a:rPr>
              <a:t>Eliminates some of the security problems (associated with memory access)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b="1" dirty="0">
              <a:latin typeface="+mj-lt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b="1" dirty="0">
                <a:latin typeface="+mj-lt"/>
                <a:cs typeface="Courier New" panose="02070309020205020404" pitchFamily="49" charset="0"/>
              </a:rPr>
              <a:t>Programming is made easier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b="1" dirty="0">
              <a:latin typeface="+mj-lt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b="1" dirty="0">
                <a:latin typeface="+mj-lt"/>
                <a:cs typeface="Courier New" panose="02070309020205020404" pitchFamily="49" charset="0"/>
              </a:rPr>
              <a:t>Many simple functions and operators are available.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b="1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741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0825-5FE2-4921-8C31-177647A62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String </a:t>
            </a:r>
            <a:r>
              <a:rPr lang="en-IN" b="1" dirty="0" err="1"/>
              <a:t>stl</a:t>
            </a:r>
            <a:r>
              <a:rPr lang="en-IN" b="1" dirty="0"/>
              <a:t> class – How to use?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4A06B9-D55B-4EB7-A01E-21C610A9961A}"/>
              </a:ext>
            </a:extLst>
          </p:cNvPr>
          <p:cNvSpPr txBox="1">
            <a:spLocks/>
          </p:cNvSpPr>
          <p:nvPr/>
        </p:nvSpPr>
        <p:spPr>
          <a:xfrm>
            <a:off x="838200" y="1517513"/>
            <a:ext cx="10515600" cy="4137852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latin typeface="+mj-lt"/>
                <a:cs typeface="Courier New" panose="02070309020205020404" pitchFamily="49" charset="0"/>
              </a:rPr>
              <a:t>Include the library string in C++ program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latin typeface="+mj-lt"/>
                <a:cs typeface="Courier New" panose="02070309020205020404" pitchFamily="49" charset="0"/>
              </a:rPr>
              <a:t>#include &lt;string&gt;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>
              <a:latin typeface="+mj-lt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latin typeface="+mj-lt"/>
                <a:cs typeface="Courier New" panose="02070309020205020404" pitchFamily="49" charset="0"/>
              </a:rPr>
              <a:t>create a string instance/variable to store the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latin typeface="+mj-lt"/>
                <a:cs typeface="Courier New" panose="02070309020205020404" pitchFamily="49" charset="0"/>
              </a:rPr>
              <a:t>string str = “Good Day”;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>
              <a:latin typeface="+mj-lt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latin typeface="+mj-lt"/>
                <a:cs typeface="Courier New" panose="02070309020205020404" pitchFamily="49" charset="0"/>
              </a:rPr>
              <a:t>Note that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the objects of class string do not necessarily contain the string terminating character '\0’, like C-type strings.</a:t>
            </a:r>
            <a:endParaRPr lang="en-IN" dirty="0">
              <a:latin typeface="+mj-lt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latin typeface="+mj-lt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2386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0825-5FE2-4921-8C31-177647A62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What is a string?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380E7-6677-4858-863C-7A8B85CD0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6452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0825-5FE2-4921-8C31-177647A62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String </a:t>
            </a:r>
            <a:r>
              <a:rPr lang="en-IN" b="1" dirty="0" err="1"/>
              <a:t>stl</a:t>
            </a:r>
            <a:r>
              <a:rPr lang="en-IN" b="1" dirty="0"/>
              <a:t> class – How to use?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4A06B9-D55B-4EB7-A01E-21C610A9961A}"/>
              </a:ext>
            </a:extLst>
          </p:cNvPr>
          <p:cNvSpPr txBox="1">
            <a:spLocks/>
          </p:cNvSpPr>
          <p:nvPr/>
        </p:nvSpPr>
        <p:spPr>
          <a:xfrm>
            <a:off x="838200" y="1517513"/>
            <a:ext cx="10263809" cy="520009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latin typeface="+mj-lt"/>
                <a:cs typeface="Courier New" panose="02070309020205020404" pitchFamily="49" charset="0"/>
              </a:rPr>
              <a:t>A string object can be initialized using constructors in various ways.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922630-A9A1-4CC4-B538-9FDF3CAD24A3}"/>
              </a:ext>
            </a:extLst>
          </p:cNvPr>
          <p:cNvSpPr txBox="1"/>
          <p:nvPr/>
        </p:nvSpPr>
        <p:spPr>
          <a:xfrm>
            <a:off x="838200" y="2136913"/>
            <a:ext cx="10939670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#include &lt;iostream&gt;</a:t>
            </a:r>
          </a:p>
          <a:p>
            <a:r>
              <a:rPr lang="en-IN" dirty="0">
                <a:solidFill>
                  <a:schemeClr val="bg1"/>
                </a:solidFill>
              </a:rPr>
              <a:t>#include &lt;string&gt;</a:t>
            </a:r>
          </a:p>
          <a:p>
            <a:r>
              <a:rPr lang="en-IN" dirty="0">
                <a:solidFill>
                  <a:schemeClr val="bg1"/>
                </a:solidFill>
              </a:rPr>
              <a:t>using namespace std;</a:t>
            </a:r>
          </a:p>
          <a:p>
            <a:r>
              <a:rPr lang="en-IN" dirty="0">
                <a:solidFill>
                  <a:schemeClr val="bg1"/>
                </a:solidFill>
              </a:rPr>
              <a:t>int main (){</a:t>
            </a:r>
          </a:p>
          <a:p>
            <a:r>
              <a:rPr lang="en-IN" dirty="0">
                <a:solidFill>
                  <a:schemeClr val="bg1"/>
                </a:solidFill>
              </a:rPr>
              <a:t>  string s0 = "Initial string";  </a:t>
            </a:r>
          </a:p>
          <a:p>
            <a:r>
              <a:rPr lang="en-IN" dirty="0">
                <a:solidFill>
                  <a:schemeClr val="bg1"/>
                </a:solidFill>
              </a:rPr>
              <a:t>  string s1;           	   </a:t>
            </a:r>
            <a:r>
              <a:rPr lang="en-IN" dirty="0">
                <a:solidFill>
                  <a:srgbClr val="FFC000"/>
                </a:solidFill>
              </a:rPr>
              <a:t>// Empty string constructor, length of s1 is 0  </a:t>
            </a:r>
          </a:p>
          <a:p>
            <a:r>
              <a:rPr lang="en-IN" dirty="0">
                <a:solidFill>
                  <a:schemeClr val="bg1"/>
                </a:solidFill>
              </a:rPr>
              <a:t>  string s2 (s0);    	    </a:t>
            </a:r>
            <a:r>
              <a:rPr lang="en-IN" dirty="0">
                <a:solidFill>
                  <a:srgbClr val="FFC000"/>
                </a:solidFill>
              </a:rPr>
              <a:t>// Copy constructor, constructor Copies string from s0     </a:t>
            </a:r>
          </a:p>
          <a:p>
            <a:r>
              <a:rPr lang="en-IN" dirty="0">
                <a:solidFill>
                  <a:schemeClr val="bg1"/>
                </a:solidFill>
              </a:rPr>
              <a:t>  string s3 (s0, 8, 3);    </a:t>
            </a:r>
            <a:r>
              <a:rPr lang="en-IN" dirty="0">
                <a:solidFill>
                  <a:srgbClr val="FFC000"/>
                </a:solidFill>
              </a:rPr>
              <a:t>// substring constructor, Copies the portion of str that begins at  8th char and spans 3 chars          </a:t>
            </a:r>
          </a:p>
          <a:p>
            <a:r>
              <a:rPr lang="en-IN" dirty="0">
                <a:solidFill>
                  <a:schemeClr val="bg1"/>
                </a:solidFill>
              </a:rPr>
              <a:t>  string s6 (10, 'x');      </a:t>
            </a:r>
            <a:r>
              <a:rPr lang="en-IN" dirty="0">
                <a:solidFill>
                  <a:srgbClr val="FFC000"/>
                </a:solidFill>
              </a:rPr>
              <a:t>// fill constructor, fills the string with n consecutive copies of character c.</a:t>
            </a:r>
          </a:p>
          <a:p>
            <a:r>
              <a:rPr lang="en-IN" dirty="0">
                <a:solidFill>
                  <a:schemeClr val="bg1"/>
                </a:solidFill>
              </a:rPr>
              <a:t>  string s7 (s0.begin(), s0.begin()+7);  </a:t>
            </a:r>
            <a:r>
              <a:rPr lang="en-IN" dirty="0">
                <a:solidFill>
                  <a:srgbClr val="FFC000"/>
                </a:solidFill>
              </a:rPr>
              <a:t>// range </a:t>
            </a:r>
            <a:r>
              <a:rPr lang="en-IN" dirty="0" err="1">
                <a:solidFill>
                  <a:srgbClr val="FFC000"/>
                </a:solidFill>
              </a:rPr>
              <a:t>constructor,Copies</a:t>
            </a:r>
            <a:r>
              <a:rPr lang="en-IN" dirty="0">
                <a:solidFill>
                  <a:srgbClr val="FFC000"/>
                </a:solidFill>
              </a:rPr>
              <a:t> the sequence of characters in the range [</a:t>
            </a:r>
            <a:r>
              <a:rPr lang="en-IN" dirty="0" err="1">
                <a:solidFill>
                  <a:srgbClr val="FFC000"/>
                </a:solidFill>
              </a:rPr>
              <a:t>first,last</a:t>
            </a:r>
            <a:r>
              <a:rPr lang="en-IN" dirty="0">
                <a:solidFill>
                  <a:srgbClr val="FFC000"/>
                </a:solidFill>
              </a:rPr>
              <a:t>),</a:t>
            </a:r>
          </a:p>
          <a:p>
            <a:r>
              <a:rPr lang="en-IN" dirty="0">
                <a:solidFill>
                  <a:srgbClr val="FFC000"/>
                </a:solidFill>
              </a:rPr>
              <a:t>						// in the same order.</a:t>
            </a:r>
          </a:p>
          <a:p>
            <a:r>
              <a:rPr lang="en-IN" dirty="0">
                <a:solidFill>
                  <a:schemeClr val="bg1"/>
                </a:solidFill>
              </a:rPr>
              <a:t>  </a:t>
            </a:r>
            <a:r>
              <a:rPr lang="en-IN" dirty="0" err="1">
                <a:solidFill>
                  <a:schemeClr val="bg1"/>
                </a:solidFill>
              </a:rPr>
              <a:t>cout</a:t>
            </a:r>
            <a:r>
              <a:rPr lang="en-IN" dirty="0">
                <a:solidFill>
                  <a:schemeClr val="bg1"/>
                </a:solidFill>
              </a:rPr>
              <a:t> &lt;&lt; "s1: " &lt;&lt; s1 &lt;&lt; "\ns2: " &lt;&lt; s2 &lt;&lt; "\ns3: " &lt;&lt; s3;</a:t>
            </a:r>
          </a:p>
          <a:p>
            <a:r>
              <a:rPr lang="en-IN" dirty="0">
                <a:solidFill>
                  <a:schemeClr val="bg1"/>
                </a:solidFill>
              </a:rPr>
              <a:t>  </a:t>
            </a:r>
            <a:r>
              <a:rPr lang="en-IN" dirty="0" err="1">
                <a:solidFill>
                  <a:schemeClr val="bg1"/>
                </a:solidFill>
              </a:rPr>
              <a:t>cout</a:t>
            </a:r>
            <a:r>
              <a:rPr lang="en-IN" dirty="0">
                <a:solidFill>
                  <a:schemeClr val="bg1"/>
                </a:solidFill>
              </a:rPr>
              <a:t> &lt;&lt; "\ns4: " &lt;&lt; s4 &lt;&lt; "\ns5: " &lt;&lt; s5 &lt;&lt; "\ns6: " &lt;&lt; s6;</a:t>
            </a:r>
          </a:p>
          <a:p>
            <a:r>
              <a:rPr lang="en-IN" dirty="0">
                <a:solidFill>
                  <a:schemeClr val="bg1"/>
                </a:solidFill>
              </a:rPr>
              <a:t>  </a:t>
            </a:r>
            <a:r>
              <a:rPr lang="en-IN" dirty="0" err="1">
                <a:solidFill>
                  <a:schemeClr val="bg1"/>
                </a:solidFill>
              </a:rPr>
              <a:t>cout</a:t>
            </a:r>
            <a:r>
              <a:rPr lang="en-IN" dirty="0">
                <a:solidFill>
                  <a:schemeClr val="bg1"/>
                </a:solidFill>
              </a:rPr>
              <a:t> &lt;&lt; "\ns7: " &lt;&lt; s7 &lt;&lt; '\n';</a:t>
            </a:r>
          </a:p>
          <a:p>
            <a:r>
              <a:rPr lang="en-IN" dirty="0">
                <a:solidFill>
                  <a:schemeClr val="bg1"/>
                </a:solidFill>
              </a:rPr>
              <a:t>  return 0;</a:t>
            </a:r>
          </a:p>
          <a:p>
            <a:r>
              <a:rPr lang="en-IN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5924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0825-5FE2-4921-8C31-177647A62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String </a:t>
            </a:r>
            <a:r>
              <a:rPr lang="en-IN" b="1" dirty="0" err="1"/>
              <a:t>stl</a:t>
            </a:r>
            <a:r>
              <a:rPr lang="en-IN" b="1" dirty="0"/>
              <a:t> class – Operators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4A06B9-D55B-4EB7-A01E-21C610A9961A}"/>
              </a:ext>
            </a:extLst>
          </p:cNvPr>
          <p:cNvSpPr txBox="1">
            <a:spLocks/>
          </p:cNvSpPr>
          <p:nvPr/>
        </p:nvSpPr>
        <p:spPr>
          <a:xfrm>
            <a:off x="838200" y="1517513"/>
            <a:ext cx="10263809" cy="520009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latin typeface="+mj-lt"/>
                <a:cs typeface="Courier New" panose="02070309020205020404" pitchFamily="49" charset="0"/>
              </a:rPr>
              <a:t>A number of operators have been overloaded for strings.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>
              <a:latin typeface="+mj-lt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287BEF-983F-4BCF-BC52-37EA3AD76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692" y="2119418"/>
            <a:ext cx="7244615" cy="448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243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0825-5FE2-4921-8C31-177647A62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String </a:t>
            </a:r>
            <a:r>
              <a:rPr lang="en-IN" b="1" dirty="0" err="1"/>
              <a:t>stl</a:t>
            </a:r>
            <a:r>
              <a:rPr lang="en-IN" b="1" dirty="0"/>
              <a:t> class – Methods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4A06B9-D55B-4EB7-A01E-21C610A9961A}"/>
              </a:ext>
            </a:extLst>
          </p:cNvPr>
          <p:cNvSpPr txBox="1">
            <a:spLocks/>
          </p:cNvSpPr>
          <p:nvPr/>
        </p:nvSpPr>
        <p:spPr>
          <a:xfrm>
            <a:off x="838200" y="1517513"/>
            <a:ext cx="10263809" cy="520009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latin typeface="+mj-lt"/>
                <a:cs typeface="Courier New" panose="02070309020205020404" pitchFamily="49" charset="0"/>
              </a:rPr>
              <a:t>A number of methods have been defined for strings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CA1FCEC1-EA3F-426A-B659-BFA203269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556772"/>
              </p:ext>
            </p:extLst>
          </p:nvPr>
        </p:nvGraphicFramePr>
        <p:xfrm>
          <a:off x="1435100" y="2445689"/>
          <a:ext cx="9321800" cy="3994866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258404">
                  <a:extLst>
                    <a:ext uri="{9D8B030D-6E8A-4147-A177-3AD203B41FA5}">
                      <a16:colId xmlns:a16="http://schemas.microsoft.com/office/drawing/2014/main" val="2353773297"/>
                    </a:ext>
                  </a:extLst>
                </a:gridCol>
                <a:gridCol w="2584322">
                  <a:extLst>
                    <a:ext uri="{9D8B030D-6E8A-4147-A177-3AD203B41FA5}">
                      <a16:colId xmlns:a16="http://schemas.microsoft.com/office/drawing/2014/main" val="116865736"/>
                    </a:ext>
                  </a:extLst>
                </a:gridCol>
                <a:gridCol w="5479074">
                  <a:extLst>
                    <a:ext uri="{9D8B030D-6E8A-4147-A177-3AD203B41FA5}">
                      <a16:colId xmlns:a16="http://schemas.microsoft.com/office/drawing/2014/main" val="160497772"/>
                    </a:ext>
                  </a:extLst>
                </a:gridCol>
              </a:tblGrid>
              <a:tr h="6658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800" dirty="0" err="1">
                          <a:latin typeface="+mj-lt"/>
                        </a:rPr>
                        <a:t>Sl.No</a:t>
                      </a:r>
                      <a:endParaRPr lang="en-IN" sz="1800" dirty="0">
                        <a:latin typeface="+mj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800" dirty="0">
                          <a:latin typeface="+mj-lt"/>
                        </a:rPr>
                        <a:t>Function Name</a:t>
                      </a:r>
                      <a:endParaRPr lang="en-IN" sz="1800" dirty="0">
                        <a:latin typeface="+mj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800" dirty="0">
                          <a:latin typeface="+mj-lt"/>
                        </a:rPr>
                        <a:t>Use</a:t>
                      </a:r>
                      <a:endParaRPr lang="en-IN" sz="1800" dirty="0">
                        <a:latin typeface="+mj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1072184"/>
                  </a:ext>
                </a:extLst>
              </a:tr>
              <a:tr h="6658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800" dirty="0">
                          <a:latin typeface="+mj-lt"/>
                        </a:rPr>
                        <a:t>1</a:t>
                      </a:r>
                      <a:endParaRPr lang="en-IN" sz="1800" dirty="0">
                        <a:latin typeface="+mj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800" dirty="0">
                          <a:latin typeface="+mj-lt"/>
                        </a:rPr>
                        <a:t>find</a:t>
                      </a:r>
                      <a:endParaRPr lang="en-IN" sz="1800" dirty="0">
                        <a:latin typeface="+mj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Returns the index at which the first occurrence of a substring or character is found</a:t>
                      </a:r>
                      <a:endParaRPr lang="en-US" sz="1800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140778"/>
                  </a:ext>
                </a:extLst>
              </a:tr>
              <a:tr h="6658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800" dirty="0">
                          <a:latin typeface="+mj-lt"/>
                        </a:rPr>
                        <a:t>2</a:t>
                      </a:r>
                      <a:endParaRPr lang="en-IN" sz="1800" dirty="0">
                        <a:latin typeface="+mj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i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find_last_of</a:t>
                      </a:r>
                      <a:endParaRPr lang="en-IN" sz="1800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800" dirty="0">
                          <a:latin typeface="+mj-lt"/>
                          <a:cs typeface="Courier New" panose="02070309020205020404" pitchFamily="49" charset="0"/>
                        </a:rPr>
                        <a:t>Searches the last </a:t>
                      </a:r>
                      <a:r>
                        <a:rPr lang="en-IN" sz="1800" dirty="0" err="1">
                          <a:latin typeface="+mj-lt"/>
                          <a:cs typeface="Courier New" panose="02070309020205020404" pitchFamily="49" charset="0"/>
                        </a:rPr>
                        <a:t>occurance</a:t>
                      </a:r>
                      <a:endParaRPr lang="en-IN" sz="1800" dirty="0">
                        <a:latin typeface="+mj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746477"/>
                  </a:ext>
                </a:extLst>
              </a:tr>
              <a:tr h="6658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800" dirty="0">
                          <a:latin typeface="+mj-lt"/>
                        </a:rPr>
                        <a:t>3</a:t>
                      </a:r>
                      <a:endParaRPr lang="en-IN" sz="1800" dirty="0">
                        <a:latin typeface="+mj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800" dirty="0">
                          <a:latin typeface="+mj-lt"/>
                        </a:rPr>
                        <a:t>Append</a:t>
                      </a:r>
                      <a:endParaRPr lang="en-IN" sz="1800" dirty="0">
                        <a:latin typeface="+mj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800" dirty="0">
                          <a:latin typeface="+mj-lt"/>
                        </a:rPr>
                        <a:t>Appends a string at the end of original string</a:t>
                      </a:r>
                      <a:endParaRPr lang="en-IN" sz="1800" dirty="0">
                        <a:latin typeface="+mj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9257673"/>
                  </a:ext>
                </a:extLst>
              </a:tr>
              <a:tr h="6658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800" dirty="0">
                          <a:latin typeface="+mj-lt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800" dirty="0">
                          <a:latin typeface="+mj-lt"/>
                          <a:cs typeface="Courier New" panose="02070309020205020404" pitchFamily="49" charset="0"/>
                        </a:rPr>
                        <a:t>Insert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800" dirty="0">
                          <a:latin typeface="+mj-lt"/>
                          <a:cs typeface="Courier New" panose="02070309020205020404" pitchFamily="49" charset="0"/>
                        </a:rPr>
                        <a:t>Insert a string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93069"/>
                  </a:ext>
                </a:extLst>
              </a:tr>
              <a:tr h="6658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800" dirty="0">
                          <a:latin typeface="+mj-lt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800" dirty="0">
                          <a:latin typeface="+mj-lt"/>
                          <a:cs typeface="Courier New" panose="02070309020205020404" pitchFamily="49" charset="0"/>
                        </a:rPr>
                        <a:t>Push back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Adds a character to the end of the invoking string</a:t>
                      </a:r>
                      <a:endParaRPr lang="en-US" sz="1800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4654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286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0825-5FE2-4921-8C31-177647A62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String </a:t>
            </a:r>
            <a:r>
              <a:rPr lang="en-IN" b="1" dirty="0" err="1"/>
              <a:t>stl</a:t>
            </a:r>
            <a:r>
              <a:rPr lang="en-IN" b="1" dirty="0"/>
              <a:t> class – Methods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4A06B9-D55B-4EB7-A01E-21C610A9961A}"/>
              </a:ext>
            </a:extLst>
          </p:cNvPr>
          <p:cNvSpPr txBox="1">
            <a:spLocks/>
          </p:cNvSpPr>
          <p:nvPr/>
        </p:nvSpPr>
        <p:spPr>
          <a:xfrm>
            <a:off x="838200" y="1517513"/>
            <a:ext cx="10263809" cy="520009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latin typeface="+mj-lt"/>
                <a:cs typeface="Courier New" panose="02070309020205020404" pitchFamily="49" charset="0"/>
              </a:rPr>
              <a:t>Reference site for strings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2B6FF7-0438-498E-94F9-2EA62AC625FC}"/>
              </a:ext>
            </a:extLst>
          </p:cNvPr>
          <p:cNvSpPr txBox="1"/>
          <p:nvPr/>
        </p:nvSpPr>
        <p:spPr>
          <a:xfrm>
            <a:off x="838200" y="2658410"/>
            <a:ext cx="83049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hlinkClick r:id="rId2"/>
              </a:rPr>
              <a:t>http://www.cplusplus.com/reference/string/string/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4647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0825-5FE2-4921-8C31-177647A62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What is a string?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380E7-6677-4858-863C-7A8B85CD0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String is a group of characters.   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1300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0825-5FE2-4921-8C31-177647A62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What is a string?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380E7-6677-4858-863C-7A8B85CD0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String is a group of characters.   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C0916A-5CF1-4244-94F8-2B90FE0799EC}"/>
              </a:ext>
            </a:extLst>
          </p:cNvPr>
          <p:cNvSpPr txBox="1"/>
          <p:nvPr/>
        </p:nvSpPr>
        <p:spPr>
          <a:xfrm>
            <a:off x="7066722" y="1225460"/>
            <a:ext cx="3438938" cy="1200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C00000"/>
                </a:solidFill>
                <a:latin typeface="Comic Sans MS" panose="030F0702030302020204" pitchFamily="66" charset="0"/>
              </a:rPr>
              <a:t>Do you think that the number 123 is a group of three digits?</a:t>
            </a:r>
          </a:p>
        </p:txBody>
      </p:sp>
    </p:spTree>
    <p:extLst>
      <p:ext uri="{BB962C8B-B14F-4D97-AF65-F5344CB8AC3E}">
        <p14:creationId xmlns:p14="http://schemas.microsoft.com/office/powerpoint/2010/main" val="280206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0825-5FE2-4921-8C31-177647A62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What is a string?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4A06B9-D55B-4EB7-A01E-21C610A9961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1494045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String is a group of characters.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	- low-level / primitive definition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	- focus is more on the characters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0361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0825-5FE2-4921-8C31-177647A62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What is a string?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380E7-6677-4858-863C-7A8B85CD0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18451"/>
            <a:ext cx="10515600" cy="1103243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At a higher level , a string is a data type for representing and manipulating text data.</a:t>
            </a:r>
          </a:p>
          <a:p>
            <a:pPr marL="0" indent="0">
              <a:buNone/>
            </a:pPr>
            <a:endParaRPr lang="en-IN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4A06B9-D55B-4EB7-A01E-21C610A9961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149404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String is a group of characters.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	- low-level / primitive definition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	- focus is more on the characters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3290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0825-5FE2-4921-8C31-177647A62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What is a string?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380E7-6677-4858-863C-7A8B85CD0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18451"/>
            <a:ext cx="10515600" cy="1103243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At a higher level , a string is a data type for representing and manipulating text data.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4A06B9-D55B-4EB7-A01E-21C610A9961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1494045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String is a group of characters.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	- lower level / primitive definition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	- focus is more on the characters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1EA932D-A537-4DF7-971B-91C4B60B7061}"/>
              </a:ext>
            </a:extLst>
          </p:cNvPr>
          <p:cNvSpPr txBox="1">
            <a:spLocks/>
          </p:cNvSpPr>
          <p:nvPr/>
        </p:nvSpPr>
        <p:spPr>
          <a:xfrm>
            <a:off x="838200" y="4820475"/>
            <a:ext cx="10515600" cy="167239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What is the difference?</a:t>
            </a:r>
          </a:p>
          <a:p>
            <a:pPr marL="0" indent="0">
              <a:buNone/>
            </a:pPr>
            <a:r>
              <a:rPr lang="en-IN" dirty="0"/>
              <a:t>	- supports convenient predefined operations</a:t>
            </a:r>
          </a:p>
          <a:p>
            <a:pPr marL="0" indent="0">
              <a:buNone/>
            </a:pPr>
            <a:r>
              <a:rPr lang="en-IN" dirty="0"/>
              <a:t>	- better memory management</a:t>
            </a:r>
          </a:p>
          <a:p>
            <a:pPr marL="0" indent="0">
              <a:buNone/>
            </a:pPr>
            <a:r>
              <a:rPr lang="en-IN" dirty="0"/>
              <a:t>	- easier programming etc.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>
              <a:solidFill>
                <a:srgbClr val="0070C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dirty="0">
              <a:solidFill>
                <a:srgbClr val="0070C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dirty="0">
              <a:solidFill>
                <a:srgbClr val="0070C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705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0825-5FE2-4921-8C31-177647A62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Two types of strings in C++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4A06B9-D55B-4EB7-A01E-21C610A9961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1494045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1. C -type Strings / NULL terminated strings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2. String class from the STL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0289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0825-5FE2-4921-8C31-177647A62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Two types of strings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380E7-6677-4858-863C-7A8B85CD0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18451"/>
            <a:ext cx="10515600" cy="1648972"/>
          </a:xfrm>
          <a:ln>
            <a:solidFill>
              <a:schemeClr val="accent5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C type strings – Uses arrays for storing the chars</a:t>
            </a:r>
          </a:p>
          <a:p>
            <a:pPr marL="0" indent="0">
              <a:buNone/>
            </a:pPr>
            <a:r>
              <a:rPr lang="en-IN" dirty="0"/>
              <a:t>		   – Terminates with null char  \0 </a:t>
            </a:r>
          </a:p>
          <a:p>
            <a:pPr marL="0" indent="0">
              <a:buNone/>
            </a:pPr>
            <a:r>
              <a:rPr lang="en-IN" dirty="0"/>
              <a:t>					 (</a:t>
            </a:r>
            <a:r>
              <a:rPr lang="en-IN" i="1" dirty="0"/>
              <a:t>also called null-terminated string</a:t>
            </a: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4A06B9-D55B-4EB7-A01E-21C610A9961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1494045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1. C -type Strings / NULL terminated strings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2. String class from the STL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2362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1202</Words>
  <Application>Microsoft Office PowerPoint</Application>
  <PresentationFormat>Widescreen</PresentationFormat>
  <Paragraphs>208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Comic Sans MS</vt:lpstr>
      <vt:lpstr>Courier New</vt:lpstr>
      <vt:lpstr>Office Theme</vt:lpstr>
      <vt:lpstr>Strings in C++ Advanced Programming, Lecture 3</vt:lpstr>
      <vt:lpstr>What is a string?</vt:lpstr>
      <vt:lpstr>What is a string?</vt:lpstr>
      <vt:lpstr>What is a string?</vt:lpstr>
      <vt:lpstr>What is a string?</vt:lpstr>
      <vt:lpstr>What is a string?</vt:lpstr>
      <vt:lpstr>What is a string?</vt:lpstr>
      <vt:lpstr>Two types of strings in C++</vt:lpstr>
      <vt:lpstr>Two types of strings in C++</vt:lpstr>
      <vt:lpstr>Two types of strings in C++</vt:lpstr>
      <vt:lpstr>C-type strings in C++</vt:lpstr>
      <vt:lpstr>C-type strings in C++</vt:lpstr>
      <vt:lpstr>C-type strings in C++</vt:lpstr>
      <vt:lpstr>C-type strings in C++</vt:lpstr>
      <vt:lpstr>C-type strings in C++</vt:lpstr>
      <vt:lpstr>C-type strings in C++</vt:lpstr>
      <vt:lpstr>C-type strings in C++</vt:lpstr>
      <vt:lpstr>String stl class</vt:lpstr>
      <vt:lpstr>String stl class – How to use?</vt:lpstr>
      <vt:lpstr>String stl class – How to use?</vt:lpstr>
      <vt:lpstr>String stl class – Operators </vt:lpstr>
      <vt:lpstr>String stl class – Methods </vt:lpstr>
      <vt:lpstr>String stl class – Methods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CPP Strings</dc:title>
  <dc:creator>Jayakumar P</dc:creator>
  <cp:lastModifiedBy>Jayakumar P</cp:lastModifiedBy>
  <cp:revision>86</cp:revision>
  <dcterms:created xsi:type="dcterms:W3CDTF">2020-08-26T11:11:06Z</dcterms:created>
  <dcterms:modified xsi:type="dcterms:W3CDTF">2020-09-04T04:01:23Z</dcterms:modified>
</cp:coreProperties>
</file>