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60" r:id="rId5"/>
    <p:sldId id="261" r:id="rId6"/>
    <p:sldId id="262"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ustomXml" Target="../customXml/item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theme" Target="theme/theme1.xml"/><Relationship Id="rId6" Type="http://schemas.openxmlformats.org/officeDocument/2006/relationships/slide" Target="slides/slide4.xml"/><Relationship Id="rId11" Type="http://schemas.openxmlformats.org/officeDocument/2006/relationships/viewProps" Target="viewProps.xml"/><Relationship Id="rId1" Type="http://schemas.openxmlformats.org/officeDocument/2006/relationships/slideMaster" Target="slideMasters/slideMaster1.xml"/><Relationship Id="rId5" Type="http://schemas.openxmlformats.org/officeDocument/2006/relationships/slide" Target="slides/slide3.xml"/><Relationship Id="rId15" Type="http://schemas.openxmlformats.org/officeDocument/2006/relationships/customXml" Target="../customXml/item3.xml"/><Relationship Id="rId10" Type="http://schemas.openxmlformats.org/officeDocument/2006/relationships/presProps" Target="presProps.xml"/><Relationship Id="rId9" Type="http://schemas.openxmlformats.org/officeDocument/2006/relationships/slide" Target="slides/slide7.xml"/><Relationship Id="rId4" Type="http://schemas.openxmlformats.org/officeDocument/2006/relationships/slide" Target="slides/slide2.xml"/><Relationship Id="rId14"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solidFill>
                  <a:srgbClr val="C00000"/>
                </a:solidFill>
              </a:rPr>
              <a:t>Digital Electronics and Systems</a:t>
            </a:r>
            <a:endParaRPr lang="en-IN" altLang="en-US" dirty="0">
              <a:solidFill>
                <a:srgbClr val="C00000"/>
              </a:solidFill>
            </a:endParaRPr>
          </a:p>
        </p:txBody>
      </p:sp>
      <p:sp>
        <p:nvSpPr>
          <p:cNvPr id="3" name="Subtitle 2"/>
          <p:cNvSpPr>
            <a:spLocks noGrp="1"/>
          </p:cNvSpPr>
          <p:nvPr>
            <p:ph type="subTitle" idx="1"/>
          </p:nvPr>
        </p:nvSpPr>
        <p:spPr>
          <a:xfrm>
            <a:off x="2753361" y="2784475"/>
            <a:ext cx="9218083" cy="1752600"/>
          </a:xfrm>
        </p:spPr>
        <p:txBody>
          <a:bodyPr/>
          <a:lstStyle/>
          <a:p>
            <a:r>
              <a:rPr lang="en-IN" altLang="en-US">
                <a:solidFill>
                  <a:srgbClr val="00B0F0"/>
                </a:solidFill>
              </a:rPr>
              <a:t>10a.Synchronous sequential Circuits</a:t>
            </a:r>
            <a:endParaRPr lang="en-IN" altLang="en-US">
              <a:solidFill>
                <a:srgbClr val="00B0F0"/>
              </a:solidFill>
            </a:endParaRPr>
          </a:p>
          <a:p>
            <a:r>
              <a:rPr lang="en-IN" altLang="en-US" i="1">
                <a:solidFill>
                  <a:srgbClr val="00B050"/>
                </a:solidFill>
              </a:rPr>
              <a:t>Moore FSM</a:t>
            </a:r>
            <a:endParaRPr lang="en-IN" altLang="en-US" i="1">
              <a:solidFill>
                <a:srgbClr val="00B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a:xfrm>
            <a:off x="137795" y="952500"/>
            <a:ext cx="10972800" cy="4953000"/>
          </a:xfrm>
        </p:spPr>
        <p:txBody>
          <a:bodyPr/>
          <a:p>
            <a:pPr algn="just"/>
            <a:r>
              <a:rPr lang="en-IN" altLang="en-US" sz="1600"/>
              <a:t>W</a:t>
            </a:r>
            <a:r>
              <a:rPr lang="en-US" sz="1600"/>
              <a:t>e </a:t>
            </a:r>
            <a:r>
              <a:rPr lang="en-IN" altLang="en-US" sz="1600"/>
              <a:t>are going to </a:t>
            </a:r>
            <a:r>
              <a:rPr lang="en-US" sz="1600"/>
              <a:t>deal with a general class of circuits in which the outputs depend on the past behavior </a:t>
            </a:r>
            <a:endParaRPr lang="en-US" sz="1600"/>
          </a:p>
          <a:p>
            <a:pPr marL="0" indent="0" algn="just">
              <a:buNone/>
            </a:pPr>
            <a:r>
              <a:rPr lang="en-US" sz="1600"/>
              <a:t>      of the circuit, as well as on the present values of inputs. They are called </a:t>
            </a:r>
            <a:r>
              <a:rPr lang="en-US" sz="1600" b="1" i="1"/>
              <a:t>sequential circuits</a:t>
            </a:r>
            <a:r>
              <a:rPr lang="en-US" sz="1600"/>
              <a:t>. </a:t>
            </a:r>
            <a:endParaRPr lang="en-US" sz="1600"/>
          </a:p>
          <a:p>
            <a:pPr algn="just"/>
            <a:r>
              <a:rPr lang="en-US" sz="1600"/>
              <a:t>In most cases a clock signal is used to control the operation of a sequential circuit; such a circuit is called a </a:t>
            </a:r>
            <a:r>
              <a:rPr lang="en-IN" altLang="en-US" sz="1600" b="1" i="1"/>
              <a:t>S</a:t>
            </a:r>
            <a:r>
              <a:rPr lang="en-US" sz="1600" b="1" i="1"/>
              <a:t>ynchronous </a:t>
            </a:r>
            <a:r>
              <a:rPr lang="en-IN" altLang="en-US" sz="1600" b="1" i="1"/>
              <a:t>S</a:t>
            </a:r>
            <a:r>
              <a:rPr lang="en-US" sz="1600" b="1" i="1"/>
              <a:t>equential </a:t>
            </a:r>
            <a:r>
              <a:rPr lang="en-IN" altLang="en-US" sz="1600" b="1" i="1"/>
              <a:t>C</a:t>
            </a:r>
            <a:r>
              <a:rPr lang="en-US" sz="1600" b="1" i="1"/>
              <a:t>ircuit</a:t>
            </a:r>
            <a:r>
              <a:rPr lang="en-US" sz="1600"/>
              <a:t>. </a:t>
            </a:r>
            <a:endParaRPr lang="en-US" sz="1600"/>
          </a:p>
          <a:p>
            <a:pPr algn="just"/>
            <a:r>
              <a:rPr lang="en-US" sz="1600"/>
              <a:t>Synchronous sequential circuits are realized using combinational logic and one or more flip-flops. </a:t>
            </a:r>
            <a:endParaRPr lang="en-IN" alt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sym typeface="+mn-ea"/>
              </a:rPr>
              <a:t>S</a:t>
            </a:r>
            <a:r>
              <a:rPr lang="en-US">
                <a:sym typeface="+mn-ea"/>
              </a:rPr>
              <a:t>ynchronous </a:t>
            </a:r>
            <a:r>
              <a:rPr lang="en-IN" altLang="en-US">
                <a:sym typeface="+mn-ea"/>
              </a:rPr>
              <a:t>S</a:t>
            </a:r>
            <a:r>
              <a:rPr lang="en-US">
                <a:sym typeface="+mn-ea"/>
              </a:rPr>
              <a:t>equential </a:t>
            </a:r>
            <a:r>
              <a:rPr lang="en-IN" altLang="en-US">
                <a:sym typeface="+mn-ea"/>
              </a:rPr>
              <a:t>C</a:t>
            </a:r>
            <a:r>
              <a:rPr lang="en-US">
                <a:sym typeface="+mn-ea"/>
              </a:rPr>
              <a:t>ircuit</a:t>
            </a:r>
            <a:endParaRPr lang="en-US"/>
          </a:p>
        </p:txBody>
      </p:sp>
      <p:sp>
        <p:nvSpPr>
          <p:cNvPr id="5" name="Content Placeholder 4"/>
          <p:cNvSpPr>
            <a:spLocks noGrp="1"/>
          </p:cNvSpPr>
          <p:nvPr>
            <p:ph sz="half" idx="1"/>
          </p:nvPr>
        </p:nvSpPr>
        <p:spPr>
          <a:xfrm>
            <a:off x="546735" y="1176020"/>
            <a:ext cx="11099165" cy="4953000"/>
          </a:xfrm>
        </p:spPr>
        <p:txBody>
          <a:bodyPr/>
          <a:p>
            <a:pPr algn="just"/>
            <a:r>
              <a:rPr lang="en-US" sz="1600">
                <a:sym typeface="+mn-ea"/>
              </a:rPr>
              <a:t>The general structure of a </a:t>
            </a:r>
            <a:r>
              <a:rPr lang="en-IN" altLang="en-US" sz="1600">
                <a:sym typeface="+mn-ea"/>
              </a:rPr>
              <a:t>Synchronous Sequential C</a:t>
            </a:r>
            <a:r>
              <a:rPr lang="en-US" sz="1600">
                <a:sym typeface="+mn-ea"/>
              </a:rPr>
              <a:t>ircuit is shown in Figure</a:t>
            </a:r>
            <a:r>
              <a:rPr lang="en-IN" altLang="en-US" sz="1600">
                <a:sym typeface="+mn-ea"/>
              </a:rPr>
              <a:t>.</a:t>
            </a:r>
            <a:endParaRPr lang="en-IN" altLang="en-US" sz="1600">
              <a:sym typeface="+mn-ea"/>
            </a:endParaRPr>
          </a:p>
          <a:p>
            <a:pPr algn="just"/>
            <a:r>
              <a:rPr lang="en-IN" altLang="en-US" sz="1600">
                <a:sym typeface="+mn-ea"/>
              </a:rPr>
              <a:t>The circuit has a set of primary inputs, W, and produces a set of outputs, Z. The values of the outputs of the flip-flops are referred to as the state, Q, of the circuit.</a:t>
            </a:r>
            <a:endParaRPr lang="en-IN" altLang="en-US" sz="1600">
              <a:sym typeface="+mn-ea"/>
            </a:endParaRPr>
          </a:p>
          <a:p>
            <a:pPr algn="just"/>
            <a:r>
              <a:rPr lang="en-IN" altLang="en-US" sz="1600">
                <a:sym typeface="+mn-ea"/>
              </a:rPr>
              <a:t>Under control of the clock signal, the flip-flop outputs change their state as determined by the combinational logic that feeds the inputs of these flip-flops.The combinational logic that provides the input signals to the flip-flops derives its inputs from two sources: the primary inputs, W, and the present (current) outputs of the flip-flops, Q. Thus changes in state depend on both the present state and the values of the primary inputs.Figure indicates that the outputs of the sequential circuit are generated by another combinational circuit, such that the outputs are a function of the present state of the flip-flops and of the primary inputs.</a:t>
            </a:r>
            <a:endParaRPr lang="en-IN" altLang="en-US" sz="1600"/>
          </a:p>
          <a:p>
            <a:endParaRPr lang="en-US" sz="1600"/>
          </a:p>
        </p:txBody>
      </p:sp>
      <p:pic>
        <p:nvPicPr>
          <p:cNvPr id="7" name="Content Placeholder 3"/>
          <p:cNvPicPr>
            <a:picLocks noChangeAspect="1"/>
          </p:cNvPicPr>
          <p:nvPr/>
        </p:nvPicPr>
        <p:blipFill>
          <a:blip r:embed="rId1"/>
          <a:stretch>
            <a:fillRect/>
          </a:stretch>
        </p:blipFill>
        <p:spPr>
          <a:xfrm>
            <a:off x="2661920" y="3976370"/>
            <a:ext cx="6336000" cy="2152391"/>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Classifications</a:t>
            </a:r>
            <a:endParaRPr lang="en-IN" altLang="en-US"/>
          </a:p>
        </p:txBody>
      </p:sp>
      <p:sp>
        <p:nvSpPr>
          <p:cNvPr id="3" name="Content Placeholder 2"/>
          <p:cNvSpPr>
            <a:spLocks noGrp="1"/>
          </p:cNvSpPr>
          <p:nvPr>
            <p:ph sz="half" idx="1"/>
          </p:nvPr>
        </p:nvSpPr>
        <p:spPr>
          <a:xfrm>
            <a:off x="609600" y="1174750"/>
            <a:ext cx="10972800" cy="4953000"/>
          </a:xfrm>
        </p:spPr>
        <p:txBody>
          <a:bodyPr/>
          <a:p>
            <a:pPr algn="just"/>
            <a:r>
              <a:rPr lang="en-IN" altLang="en-US" sz="1600">
                <a:sym typeface="+mn-ea"/>
              </a:rPr>
              <a:t>Although the outputs always depend on the present state, they do not necessarily have to depend </a:t>
            </a:r>
            <a:endParaRPr lang="en-IN" altLang="en-US" sz="1600">
              <a:sym typeface="+mn-ea"/>
            </a:endParaRPr>
          </a:p>
          <a:p>
            <a:pPr marL="0" indent="0" algn="just">
              <a:buNone/>
            </a:pPr>
            <a:r>
              <a:rPr lang="en-IN" altLang="en-US" sz="1600">
                <a:sym typeface="+mn-ea"/>
              </a:rPr>
              <a:t>      directly on the primary inputs.</a:t>
            </a:r>
            <a:endParaRPr lang="en-IN" altLang="en-US" sz="1600">
              <a:sym typeface="+mn-ea"/>
            </a:endParaRPr>
          </a:p>
          <a:p>
            <a:pPr algn="just"/>
            <a:r>
              <a:rPr lang="en-IN" altLang="en-US" sz="1600">
                <a:sym typeface="+mn-ea"/>
              </a:rPr>
              <a:t>To distinguish between these two possibilities, it is customary to say that sequential circuits whose outputs depend only on the state of the circuit are of </a:t>
            </a:r>
            <a:r>
              <a:rPr lang="en-IN" altLang="en-US" sz="1600" b="1" i="1">
                <a:sym typeface="+mn-ea"/>
              </a:rPr>
              <a:t>Moore type</a:t>
            </a:r>
            <a:r>
              <a:rPr lang="en-IN" altLang="en-US" sz="1600">
                <a:sym typeface="+mn-ea"/>
              </a:rPr>
              <a:t>, while those whose outputs depend on both the state and the primary inputs are of </a:t>
            </a:r>
            <a:r>
              <a:rPr lang="en-IN" altLang="en-US" sz="1600" b="1" i="1">
                <a:sym typeface="+mn-ea"/>
              </a:rPr>
              <a:t>Mealy type</a:t>
            </a:r>
            <a:r>
              <a:rPr lang="en-IN" altLang="en-US" sz="1600">
                <a:sym typeface="+mn-ea"/>
              </a:rPr>
              <a:t>. </a:t>
            </a:r>
            <a:endParaRPr lang="en-IN" altLang="en-US" sz="1600">
              <a:sym typeface="+mn-ea"/>
            </a:endParaRPr>
          </a:p>
          <a:p>
            <a:pPr algn="just"/>
            <a:r>
              <a:rPr lang="en-IN" altLang="en-US" sz="1600">
                <a:sym typeface="+mn-ea"/>
              </a:rPr>
              <a:t>Sequential circuits are also called Finite State Machines (FSM).The name derives from the fact that the functional behavior of these circuits can be represented using a finite number of states.</a:t>
            </a:r>
            <a:endParaRPr lang="en-IN" altLang="en-US" sz="1600"/>
          </a:p>
          <a:p>
            <a:endParaRPr lang="en-US" sz="1600"/>
          </a:p>
          <a:p>
            <a:endParaRPr 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Moore State Machine </a:t>
            </a:r>
            <a:endParaRPr lang="en-IN" altLang="en-US"/>
          </a:p>
        </p:txBody>
      </p:sp>
      <p:sp>
        <p:nvSpPr>
          <p:cNvPr id="3" name="Content Placeholder 2"/>
          <p:cNvSpPr>
            <a:spLocks noGrp="1"/>
          </p:cNvSpPr>
          <p:nvPr>
            <p:ph sz="half" idx="1"/>
          </p:nvPr>
        </p:nvSpPr>
        <p:spPr>
          <a:xfrm>
            <a:off x="609600" y="1174750"/>
            <a:ext cx="11068685" cy="4953000"/>
          </a:xfrm>
        </p:spPr>
        <p:txBody>
          <a:bodyPr/>
          <a:p>
            <a:r>
              <a:rPr lang="en-IN" altLang="en-US" sz="1600" b="1"/>
              <a:t>D</a:t>
            </a:r>
            <a:r>
              <a:rPr lang="en-US" sz="1600" b="1"/>
              <a:t>esign a circuit that meets the following specification:</a:t>
            </a:r>
            <a:endParaRPr lang="en-US" sz="1600" b="1"/>
          </a:p>
          <a:p>
            <a:pPr>
              <a:buAutoNum type="arabicPeriod"/>
            </a:pPr>
            <a:r>
              <a:rPr lang="en-US" sz="1600"/>
              <a:t>The circuit has one input, w, and one output, z.</a:t>
            </a:r>
            <a:endParaRPr lang="en-US" sz="1600"/>
          </a:p>
          <a:p>
            <a:pPr marL="0" indent="0">
              <a:buNone/>
            </a:pPr>
            <a:r>
              <a:rPr lang="en-US" sz="1600"/>
              <a:t>2.   All changes in the circuit occur on the positive edge of a clock signal.</a:t>
            </a:r>
            <a:endParaRPr lang="en-US" sz="1600"/>
          </a:p>
          <a:p>
            <a:pPr marL="0" indent="0">
              <a:buNone/>
            </a:pPr>
            <a:r>
              <a:rPr lang="en-US" sz="1600"/>
              <a:t>3.   The output z is equal to 1 if during two immediately preceding clock cycles the input w was equal to 1. Otherwise, the</a:t>
            </a:r>
            <a:endParaRPr lang="en-US" sz="1600"/>
          </a:p>
          <a:p>
            <a:pPr marL="0" indent="0">
              <a:buNone/>
            </a:pPr>
            <a:r>
              <a:rPr lang="en-US" sz="1600"/>
              <a:t>      value of z is equal to 0.</a:t>
            </a:r>
            <a:endParaRPr lang="en-US" sz="1600"/>
          </a:p>
          <a:p>
            <a:pPr marL="0" indent="0">
              <a:buNone/>
            </a:pPr>
            <a:r>
              <a:rPr lang="en-US" sz="1600"/>
              <a:t> </a:t>
            </a:r>
            <a:endParaRPr lang="en-US" sz="1600"/>
          </a:p>
        </p:txBody>
      </p:sp>
      <p:graphicFrame>
        <p:nvGraphicFramePr>
          <p:cNvPr id="5" name="Object 4"/>
          <p:cNvGraphicFramePr/>
          <p:nvPr/>
        </p:nvGraphicFramePr>
        <p:xfrm>
          <a:off x="3145155" y="3390900"/>
          <a:ext cx="5399405" cy="1380490"/>
        </p:xfrm>
        <a:graphic>
          <a:graphicData uri="http://schemas.openxmlformats.org/presentationml/2006/ole">
            <mc:AlternateContent xmlns:mc="http://schemas.openxmlformats.org/markup-compatibility/2006">
              <mc:Choice xmlns:v="urn:schemas-microsoft-com:vml" Requires="v">
                <p:oleObj spid="_x0000_s6" name="" r:id="rId1" imgW="5394960" imgH="1379220" progId="Paint.Picture">
                  <p:embed/>
                </p:oleObj>
              </mc:Choice>
              <mc:Fallback>
                <p:oleObj name="" r:id="rId1" imgW="5394960" imgH="1379220" progId="Paint.Picture">
                  <p:embed/>
                  <p:pic>
                    <p:nvPicPr>
                      <p:cNvPr id="0" name="Picture 5"/>
                      <p:cNvPicPr/>
                      <p:nvPr/>
                    </p:nvPicPr>
                    <p:blipFill>
                      <a:blip r:embed="rId2"/>
                      <a:stretch>
                        <a:fillRect/>
                      </a:stretch>
                    </p:blipFill>
                    <p:spPr>
                      <a:xfrm>
                        <a:off x="3145155" y="3390900"/>
                        <a:ext cx="5399405" cy="138049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Design steps</a:t>
            </a:r>
            <a:endParaRPr lang="en-IN" altLang="en-US"/>
          </a:p>
        </p:txBody>
      </p:sp>
      <p:sp>
        <p:nvSpPr>
          <p:cNvPr id="3" name="Content Placeholder 2"/>
          <p:cNvSpPr>
            <a:spLocks noGrp="1"/>
          </p:cNvSpPr>
          <p:nvPr>
            <p:ph sz="half" idx="1"/>
          </p:nvPr>
        </p:nvSpPr>
        <p:spPr>
          <a:xfrm>
            <a:off x="609600" y="1174750"/>
            <a:ext cx="10719435" cy="4953000"/>
          </a:xfrm>
        </p:spPr>
        <p:txBody>
          <a:bodyPr/>
          <a:p>
            <a:r>
              <a:rPr lang="en-IN" altLang="en-US" sz="1600"/>
              <a:t>Draw a state diagram.</a:t>
            </a:r>
            <a:endParaRPr lang="en-IN" altLang="en-US" sz="1600"/>
          </a:p>
          <a:p>
            <a:r>
              <a:rPr lang="en-IN" altLang="en-US" sz="1600"/>
              <a:t>Obtain State table.</a:t>
            </a:r>
            <a:endParaRPr lang="en-IN" altLang="en-US" sz="1600"/>
          </a:p>
          <a:p>
            <a:r>
              <a:rPr lang="en-IN" altLang="en-US" sz="1600"/>
              <a:t>Obtain State assigned table.</a:t>
            </a:r>
            <a:endParaRPr lang="en-IN" altLang="en-US" sz="1600"/>
          </a:p>
          <a:p>
            <a:r>
              <a:rPr lang="en-IN" altLang="en-US" sz="1600"/>
              <a:t>Using k map, obtain the logic expressions for next state variables and output.</a:t>
            </a:r>
            <a:endParaRPr lang="en-IN" altLang="en-US" sz="1600"/>
          </a:p>
          <a:p>
            <a:r>
              <a:rPr lang="en-IN" altLang="en-US" sz="1600"/>
              <a:t>Implement the circuit using logic expressions obtained.</a:t>
            </a:r>
            <a:endParaRPr lang="en-IN" altLang="en-US" sz="1600"/>
          </a:p>
          <a:p>
            <a:endParaRPr lang="en-IN" alt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State diagram</a:t>
            </a:r>
            <a:endParaRPr lang="en-IN" altLang="en-US"/>
          </a:p>
        </p:txBody>
      </p:sp>
      <p:sp>
        <p:nvSpPr>
          <p:cNvPr id="3" name="Content Placeholder 2"/>
          <p:cNvSpPr>
            <a:spLocks noGrp="1"/>
          </p:cNvSpPr>
          <p:nvPr>
            <p:ph sz="half" idx="1"/>
          </p:nvPr>
        </p:nvSpPr>
        <p:spPr>
          <a:xfrm>
            <a:off x="508000" y="1478915"/>
            <a:ext cx="10648315" cy="4953000"/>
          </a:xfrm>
        </p:spPr>
        <p:txBody>
          <a:bodyPr/>
          <a:p>
            <a:pPr algn="just"/>
            <a:r>
              <a:rPr lang="en-US" sz="1600"/>
              <a:t>The first step in designing a finite state machine is to determine how many states are needed and which transitions are possible from one state to another.</a:t>
            </a:r>
            <a:endParaRPr lang="en-US" sz="1600"/>
          </a:p>
          <a:p>
            <a:pPr algn="just"/>
            <a:r>
              <a:rPr lang="en-US" sz="1600"/>
              <a:t>Behavior of a sequential circuit can be described </a:t>
            </a:r>
            <a:r>
              <a:rPr lang="en-IN" altLang="en-US" sz="1600"/>
              <a:t>in the form of</a:t>
            </a:r>
            <a:r>
              <a:rPr lang="en-US" sz="1600"/>
              <a:t> a pictorial representation </a:t>
            </a:r>
            <a:r>
              <a:rPr lang="en-IN" altLang="en-US" sz="1600"/>
              <a:t>called as</a:t>
            </a:r>
            <a:r>
              <a:rPr lang="en-US" sz="1600"/>
              <a:t> state diagram, which is a graph that depicts states of the circuit as nodes (circles) and transitions between states as directed arcs.</a:t>
            </a:r>
            <a:endParaRPr lang="en-US" sz="1600"/>
          </a:p>
        </p:txBody>
      </p:sp>
      <p:pic>
        <p:nvPicPr>
          <p:cNvPr id="5" name="Content Placeholder 4"/>
          <p:cNvPicPr>
            <a:picLocks noChangeAspect="1"/>
          </p:cNvPicPr>
          <p:nvPr/>
        </p:nvPicPr>
        <p:blipFill>
          <a:blip r:embed="rId1"/>
          <a:stretch>
            <a:fillRect/>
          </a:stretch>
        </p:blipFill>
        <p:spPr>
          <a:xfrm>
            <a:off x="4057650" y="2794635"/>
            <a:ext cx="4572000" cy="3637493"/>
          </a:xfrm>
          <a:prstGeom prst="rect">
            <a:avLst/>
          </a:prstGeom>
          <a:noFill/>
          <a:ln w="9525">
            <a:noFill/>
          </a:ln>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3227CA9CD6C442BEC73994882BB111" ma:contentTypeVersion="3" ma:contentTypeDescription="Create a new document." ma:contentTypeScope="" ma:versionID="dbeb35b69828b579fdf05a5756442996">
  <xsd:schema xmlns:xsd="http://www.w3.org/2001/XMLSchema" xmlns:xs="http://www.w3.org/2001/XMLSchema" xmlns:p="http://schemas.microsoft.com/office/2006/metadata/properties" xmlns:ns2="5abeaf67-5ef9-4910-903c-2fa1c5f091fa" targetNamespace="http://schemas.microsoft.com/office/2006/metadata/properties" ma:root="true" ma:fieldsID="d78ba565ed5284341b91d7883ec34561" ns2:_="">
    <xsd:import namespace="5abeaf67-5ef9-4910-903c-2fa1c5f091fa"/>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beaf67-5ef9-4910-903c-2fa1c5f091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A1CA38-CB78-47E1-80A8-C9AA7F6AD2F6}"/>
</file>

<file path=customXml/itemProps2.xml><?xml version="1.0" encoding="utf-8"?>
<ds:datastoreItem xmlns:ds="http://schemas.openxmlformats.org/officeDocument/2006/customXml" ds:itemID="{444F5363-6458-4378-923A-18736CD5956A}"/>
</file>

<file path=customXml/itemProps3.xml><?xml version="1.0" encoding="utf-8"?>
<ds:datastoreItem xmlns:ds="http://schemas.openxmlformats.org/officeDocument/2006/customXml" ds:itemID="{1C090991-36BA-4C8C-9443-213CCD1C2AF6}"/>
</file>

<file path=docProps/app.xml><?xml version="1.0" encoding="utf-8"?>
<Properties xmlns="http://schemas.openxmlformats.org/officeDocument/2006/extended-properties" xmlns:vt="http://schemas.openxmlformats.org/officeDocument/2006/docPropsVTypes">
  <TotalTime>0</TotalTime>
  <Words>3042</Words>
  <Application>WPS Presentation</Application>
  <PresentationFormat>Widescreen</PresentationFormat>
  <Paragraphs>51</Paragraphs>
  <Slides>7</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7</vt:i4>
      </vt:variant>
    </vt:vector>
  </HeadingPairs>
  <TitlesOfParts>
    <vt:vector size="16" baseType="lpstr">
      <vt:lpstr>Arial</vt:lpstr>
      <vt:lpstr>SimSun</vt:lpstr>
      <vt:lpstr>Wingdings</vt:lpstr>
      <vt:lpstr>Times New Roman</vt:lpstr>
      <vt:lpstr>Microsoft YaHei</vt:lpstr>
      <vt:lpstr>Arial Unicode MS</vt:lpstr>
      <vt:lpstr>Calibri</vt:lpstr>
      <vt:lpstr>Gear Drives</vt:lpstr>
      <vt:lpstr>Paint.Picture</vt:lpstr>
      <vt:lpstr>Digital Electronics and Systems</vt:lpstr>
      <vt:lpstr>Introduction</vt:lpstr>
      <vt:lpstr>Synchronous Sequential Circuit</vt:lpstr>
      <vt:lpstr>Classifications</vt:lpstr>
      <vt:lpstr>Moore State Machine </vt:lpstr>
      <vt:lpstr>Design steps</vt:lpstr>
      <vt:lpstr>State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Electronics and Systems</dc:title>
  <dc:creator/>
  <cp:lastModifiedBy>syame</cp:lastModifiedBy>
  <cp:revision>7</cp:revision>
  <dcterms:created xsi:type="dcterms:W3CDTF">2020-10-29T06:15:00Z</dcterms:created>
  <dcterms:modified xsi:type="dcterms:W3CDTF">2020-11-03T16:51:35Z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y fmtid="{D5CDD505-2E9C-101B-9397-08002B2CF9AE}" pid="3" name="ContentTypeId">
    <vt:lpwstr>0x010100803227CA9CD6C442BEC73994882BB111</vt:lpwstr>
  </property>
</Properties>
</file>