
<file path=[Content_Types].xml><?xml version="1.0" encoding="utf-8"?>
<Types xmlns="http://schemas.openxmlformats.org/package/2006/content-types">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66" r:id="rId4"/>
    <p:sldId id="267" r:id="rId5"/>
    <p:sldId id="269" r:id="rId6"/>
    <p:sldId id="268" r:id="rId7"/>
    <p:sldId id="270" r:id="rId8"/>
    <p:sldId id="27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customXml" Target="../customXml/item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theme" Target="theme/theme1.xml"/><Relationship Id="rId6" Type="http://schemas.openxmlformats.org/officeDocument/2006/relationships/slide" Target="slides/slide4.xml"/><Relationship Id="rId11" Type="http://schemas.openxmlformats.org/officeDocument/2006/relationships/viewProps" Target="viewProps.xml"/><Relationship Id="rId1" Type="http://schemas.openxmlformats.org/officeDocument/2006/relationships/slideMaster" Target="slideMasters/slideMaster1.xml"/><Relationship Id="rId5" Type="http://schemas.openxmlformats.org/officeDocument/2006/relationships/slide" Target="slides/slide3.xml"/><Relationship Id="rId15" Type="http://schemas.openxmlformats.org/officeDocument/2006/relationships/customXml" Target="../customXml/item3.xml"/><Relationship Id="rId10" Type="http://schemas.openxmlformats.org/officeDocument/2006/relationships/presProps" Target="presProps.xml"/><Relationship Id="rId9" Type="http://schemas.openxmlformats.org/officeDocument/2006/relationships/slide" Target="slides/slide7.xml"/><Relationship Id="rId4" Type="http://schemas.openxmlformats.org/officeDocument/2006/relationships/slide" Target="slides/slide2.xml"/><Relationship Id="rId14" Type="http://schemas.openxmlformats.org/officeDocument/2006/relationships/customXml" Target="../customXml/item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emf"/><Relationship Id="rId1" Type="http://schemas.openxmlformats.org/officeDocument/2006/relationships/image" Target="../media/image3.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emf"/><Relationship Id="rId1" Type="http://schemas.openxmlformats.org/officeDocument/2006/relationships/image" Target="../media/image5.emf"/></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emf"/></Relationships>
</file>

<file path=ppt/slides/_rels/slide6.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4.xml"/><Relationship Id="rId3" Type="http://schemas.openxmlformats.org/officeDocument/2006/relationships/image" Target="../media/image7.wmf"/><Relationship Id="rId2" Type="http://schemas.openxmlformats.org/officeDocument/2006/relationships/oleObject" Target="../embeddings/oleObject1.bin"/><Relationship Id="rId1" Type="http://schemas.openxmlformats.org/officeDocument/2006/relationships/image" Target="../media/image5.emf"/></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emf"/><Relationship Id="rId1"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ltLang="en-US" dirty="0">
                <a:solidFill>
                  <a:srgbClr val="C00000"/>
                </a:solidFill>
              </a:rPr>
              <a:t>Digital Electronics and Systems</a:t>
            </a:r>
            <a:endParaRPr lang="en-IN" altLang="en-US" dirty="0">
              <a:solidFill>
                <a:srgbClr val="C00000"/>
              </a:solidFill>
            </a:endParaRPr>
          </a:p>
        </p:txBody>
      </p:sp>
      <p:sp>
        <p:nvSpPr>
          <p:cNvPr id="3" name="Subtitle 2"/>
          <p:cNvSpPr>
            <a:spLocks noGrp="1"/>
          </p:cNvSpPr>
          <p:nvPr>
            <p:ph type="subTitle" idx="1"/>
          </p:nvPr>
        </p:nvSpPr>
        <p:spPr>
          <a:xfrm>
            <a:off x="2753361" y="2784475"/>
            <a:ext cx="9218083" cy="1752600"/>
          </a:xfrm>
        </p:spPr>
        <p:txBody>
          <a:bodyPr/>
          <a:lstStyle/>
          <a:p>
            <a:r>
              <a:rPr lang="en-IN" altLang="en-US">
                <a:solidFill>
                  <a:srgbClr val="00B0F0"/>
                </a:solidFill>
              </a:rPr>
              <a:t>10b.Synchronous sequential Circuits</a:t>
            </a:r>
            <a:endParaRPr lang="en-IN" altLang="en-US">
              <a:solidFill>
                <a:srgbClr val="00B0F0"/>
              </a:solidFill>
            </a:endParaRPr>
          </a:p>
          <a:p>
            <a:r>
              <a:rPr lang="en-IN" altLang="en-US" i="1">
                <a:solidFill>
                  <a:srgbClr val="00B050"/>
                </a:solidFill>
              </a:rPr>
              <a:t>Moore FSM Part 2</a:t>
            </a:r>
            <a:endParaRPr lang="en-IN" altLang="en-US" i="1">
              <a:solidFill>
                <a:srgbClr val="00B05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State Table</a:t>
            </a:r>
            <a:endParaRPr lang="en-IN" altLang="en-US"/>
          </a:p>
        </p:txBody>
      </p:sp>
      <p:sp>
        <p:nvSpPr>
          <p:cNvPr id="3" name="Content Placeholder 2"/>
          <p:cNvSpPr>
            <a:spLocks noGrp="1"/>
          </p:cNvSpPr>
          <p:nvPr>
            <p:ph sz="half" idx="1"/>
          </p:nvPr>
        </p:nvSpPr>
        <p:spPr>
          <a:xfrm>
            <a:off x="609600" y="1468755"/>
            <a:ext cx="10972165" cy="4953000"/>
          </a:xfrm>
        </p:spPr>
        <p:txBody>
          <a:bodyPr/>
          <a:p>
            <a:r>
              <a:rPr lang="en-US" sz="1600"/>
              <a:t>Although the state diagram provides a description of the behavior of a sequential circuit that is easy to understand, to proceed with the implementation of the circuit, it is convenient to translate the information contained in the state diagram into a tabular form. The table indicates all transitions from each present state to the next state for different values of the input signal. Note that the output z is specified with respect to the present state, namely, the state that the circuit is in at present time.</a:t>
            </a:r>
            <a:endParaRPr lang="en-US" sz="1600"/>
          </a:p>
          <a:p>
            <a:endParaRPr lang="en-US" sz="1600"/>
          </a:p>
        </p:txBody>
      </p:sp>
      <p:pic>
        <p:nvPicPr>
          <p:cNvPr id="5" name="Picture 4"/>
          <p:cNvPicPr>
            <a:picLocks noChangeAspect="1"/>
          </p:cNvPicPr>
          <p:nvPr/>
        </p:nvPicPr>
        <p:blipFill>
          <a:blip r:embed="rId1"/>
          <a:stretch>
            <a:fillRect/>
          </a:stretch>
        </p:blipFill>
        <p:spPr>
          <a:xfrm>
            <a:off x="6972935" y="3829685"/>
            <a:ext cx="3532806" cy="1836000"/>
          </a:xfrm>
          <a:prstGeom prst="rect">
            <a:avLst/>
          </a:prstGeom>
        </p:spPr>
      </p:pic>
      <p:pic>
        <p:nvPicPr>
          <p:cNvPr id="4" name="Content Placeholder 4"/>
          <p:cNvPicPr>
            <a:picLocks noChangeAspect="1"/>
          </p:cNvPicPr>
          <p:nvPr/>
        </p:nvPicPr>
        <p:blipFill>
          <a:blip r:embed="rId2"/>
          <a:stretch>
            <a:fillRect/>
          </a:stretch>
        </p:blipFill>
        <p:spPr>
          <a:xfrm>
            <a:off x="782955" y="3074035"/>
            <a:ext cx="4208134" cy="3348000"/>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State Assignment</a:t>
            </a:r>
            <a:endParaRPr lang="en-IN" altLang="en-US"/>
          </a:p>
        </p:txBody>
      </p:sp>
      <p:sp>
        <p:nvSpPr>
          <p:cNvPr id="3" name="Content Placeholder 2"/>
          <p:cNvSpPr>
            <a:spLocks noGrp="1"/>
          </p:cNvSpPr>
          <p:nvPr>
            <p:ph sz="half" idx="1"/>
          </p:nvPr>
        </p:nvSpPr>
        <p:spPr>
          <a:xfrm>
            <a:off x="609600" y="1428750"/>
            <a:ext cx="10638155" cy="4953000"/>
          </a:xfrm>
        </p:spPr>
        <p:txBody>
          <a:bodyPr/>
          <a:p>
            <a:r>
              <a:rPr lang="en-US" sz="1600"/>
              <a:t>When implemented in a logic circuit, each state is represented by a particular valuation (combination of values) of state variables.</a:t>
            </a:r>
            <a:endParaRPr lang="en-US" sz="1600"/>
          </a:p>
          <a:p>
            <a:r>
              <a:rPr lang="en-US" sz="1600"/>
              <a:t>Each state variable may be implemented </a:t>
            </a:r>
            <a:r>
              <a:rPr lang="en-IN" altLang="en-US" sz="1600"/>
              <a:t>using</a:t>
            </a:r>
            <a:r>
              <a:rPr lang="en-US" sz="1600"/>
              <a:t> a flip-flop.</a:t>
            </a:r>
            <a:endParaRPr lang="en-US" sz="1600"/>
          </a:p>
          <a:p>
            <a:r>
              <a:rPr lang="en-US" sz="1600"/>
              <a:t>Since three states have to be realized, it is sufficient to use two state variables. Let these variables be y1 and y2.</a:t>
            </a:r>
            <a:endParaRPr lang="en-US" sz="1600"/>
          </a:p>
          <a:p>
            <a:pPr marL="0" indent="0">
              <a:buNone/>
            </a:pPr>
            <a:endParaRPr lang="en-US"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State Assigned Table</a:t>
            </a:r>
            <a:endParaRPr lang="en-IN" altLang="en-US"/>
          </a:p>
        </p:txBody>
      </p:sp>
      <p:sp>
        <p:nvSpPr>
          <p:cNvPr id="3" name="Content Placeholder 2"/>
          <p:cNvSpPr>
            <a:spLocks noGrp="1"/>
          </p:cNvSpPr>
          <p:nvPr>
            <p:ph sz="half" idx="1"/>
          </p:nvPr>
        </p:nvSpPr>
        <p:spPr>
          <a:xfrm>
            <a:off x="609600" y="1174750"/>
            <a:ext cx="10912475" cy="4953000"/>
          </a:xfrm>
        </p:spPr>
        <p:txBody>
          <a:bodyPr/>
          <a:p>
            <a:r>
              <a:rPr lang="en-US" sz="1600"/>
              <a:t>This table serve directly as a truth table for the output z with the inputs y1 and y2.</a:t>
            </a:r>
            <a:endParaRPr lang="en-US" sz="1600"/>
          </a:p>
          <a:p>
            <a:r>
              <a:rPr lang="en-IN" altLang="en-US" sz="1600"/>
              <a:t>T</a:t>
            </a:r>
            <a:r>
              <a:rPr lang="en-US" sz="1600"/>
              <a:t>he table includes all of the information that defines the next-state functions in terms of inputs w, y1, and y2.</a:t>
            </a:r>
            <a:endParaRPr lang="en-US" sz="1600"/>
          </a:p>
        </p:txBody>
      </p:sp>
      <p:pic>
        <p:nvPicPr>
          <p:cNvPr id="5" name="Picture 4"/>
          <p:cNvPicPr>
            <a:picLocks noChangeAspect="1"/>
          </p:cNvPicPr>
          <p:nvPr/>
        </p:nvPicPr>
        <p:blipFill>
          <a:blip r:embed="rId1"/>
          <a:stretch>
            <a:fillRect/>
          </a:stretch>
        </p:blipFill>
        <p:spPr>
          <a:xfrm>
            <a:off x="6998335" y="2795270"/>
            <a:ext cx="3672000" cy="2412754"/>
          </a:xfrm>
          <a:prstGeom prst="rect">
            <a:avLst/>
          </a:prstGeom>
        </p:spPr>
      </p:pic>
      <p:pic>
        <p:nvPicPr>
          <p:cNvPr id="4" name="Picture 3"/>
          <p:cNvPicPr>
            <a:picLocks noChangeAspect="1"/>
          </p:cNvPicPr>
          <p:nvPr/>
        </p:nvPicPr>
        <p:blipFill>
          <a:blip r:embed="rId2"/>
          <a:stretch>
            <a:fillRect/>
          </a:stretch>
        </p:blipFill>
        <p:spPr>
          <a:xfrm>
            <a:off x="1262380" y="3084195"/>
            <a:ext cx="4086972" cy="2124000"/>
          </a:xfrm>
          <a:prstGeom prst="rect">
            <a:avLst/>
          </a:prstGeom>
        </p:spPr>
      </p:pic>
      <p:sp>
        <p:nvSpPr>
          <p:cNvPr id="7" name="Text Box 6"/>
          <p:cNvSpPr txBox="1"/>
          <p:nvPr/>
        </p:nvSpPr>
        <p:spPr>
          <a:xfrm>
            <a:off x="2644775" y="5208270"/>
            <a:ext cx="1321435" cy="368300"/>
          </a:xfrm>
          <a:prstGeom prst="rect">
            <a:avLst/>
          </a:prstGeom>
          <a:noFill/>
        </p:spPr>
        <p:txBody>
          <a:bodyPr wrap="none" rtlCol="0">
            <a:spAutoFit/>
          </a:bodyPr>
          <a:p>
            <a:r>
              <a:rPr lang="en-IN" altLang="en-US"/>
              <a:t>State Table</a:t>
            </a:r>
            <a:endParaRPr lang="en-IN" altLang="en-US"/>
          </a:p>
        </p:txBody>
      </p:sp>
      <p:sp>
        <p:nvSpPr>
          <p:cNvPr id="8" name="Text Box 7"/>
          <p:cNvSpPr txBox="1"/>
          <p:nvPr/>
        </p:nvSpPr>
        <p:spPr>
          <a:xfrm>
            <a:off x="7788910" y="5274310"/>
            <a:ext cx="2312035" cy="368300"/>
          </a:xfrm>
          <a:prstGeom prst="rect">
            <a:avLst/>
          </a:prstGeom>
          <a:noFill/>
        </p:spPr>
        <p:txBody>
          <a:bodyPr wrap="none" rtlCol="0">
            <a:spAutoFit/>
          </a:bodyPr>
          <a:p>
            <a:r>
              <a:rPr lang="en-IN" altLang="en-US"/>
              <a:t>State Assigned Table</a:t>
            </a:r>
            <a:endParaRPr lang="en-I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7"/>
          <p:cNvSpPr>
            <a:spLocks noGrp="1"/>
          </p:cNvSpPr>
          <p:nvPr>
            <p:ph type="title"/>
          </p:nvPr>
        </p:nvSpPr>
        <p:spPr/>
        <p:txBody>
          <a:bodyPr/>
          <a:p>
            <a:r>
              <a:rPr lang="en-IN" altLang="en-US"/>
              <a:t>Block diagram of the FSM</a:t>
            </a:r>
            <a:endParaRPr lang="en-IN" altLang="en-US"/>
          </a:p>
        </p:txBody>
      </p:sp>
      <p:sp>
        <p:nvSpPr>
          <p:cNvPr id="3" name="Content Placeholder 2"/>
          <p:cNvSpPr>
            <a:spLocks noGrp="1"/>
          </p:cNvSpPr>
          <p:nvPr>
            <p:ph sz="half" idx="1"/>
          </p:nvPr>
        </p:nvSpPr>
        <p:spPr>
          <a:xfrm>
            <a:off x="609600" y="952500"/>
            <a:ext cx="5384800" cy="5205730"/>
          </a:xfrm>
        </p:spPr>
        <p:txBody>
          <a:bodyPr/>
          <a:p>
            <a:pPr algn="just"/>
            <a:r>
              <a:rPr lang="en-IN" altLang="en-US" sz="1400"/>
              <a:t>A</a:t>
            </a:r>
            <a:r>
              <a:rPr lang="en-US" sz="1400"/>
              <a:t>dapt the general block diagram </a:t>
            </a:r>
            <a:r>
              <a:rPr lang="en-IN" altLang="en-US" sz="1400"/>
              <a:t>so that it suits</a:t>
            </a:r>
            <a:r>
              <a:rPr lang="en-US" sz="1400"/>
              <a:t> </a:t>
            </a:r>
            <a:r>
              <a:rPr lang="en-IN" altLang="en-US" sz="1400"/>
              <a:t>the</a:t>
            </a:r>
            <a:r>
              <a:rPr lang="en-US" sz="1400"/>
              <a:t> example</a:t>
            </a:r>
            <a:r>
              <a:rPr lang="en-IN" altLang="en-US" sz="1400"/>
              <a:t>.</a:t>
            </a:r>
            <a:endParaRPr lang="en-IN" altLang="en-US" sz="1400"/>
          </a:p>
          <a:p>
            <a:pPr algn="just"/>
            <a:r>
              <a:rPr lang="en-IN" altLang="en-US" sz="1400"/>
              <a:t>T</a:t>
            </a:r>
            <a:r>
              <a:rPr lang="en-US" sz="1400"/>
              <a:t>wo flip-flops represent the state variables.</a:t>
            </a:r>
            <a:endParaRPr lang="en-US" sz="1400"/>
          </a:p>
          <a:p>
            <a:pPr algn="just"/>
            <a:r>
              <a:rPr lang="en-IN" altLang="en-US" sz="1400"/>
              <a:t>T</a:t>
            </a:r>
            <a:r>
              <a:rPr lang="en-US" sz="1400"/>
              <a:t>he output z is determined only by the present state of the circuit </a:t>
            </a:r>
            <a:r>
              <a:rPr lang="en-IN" altLang="en-US" sz="1400"/>
              <a:t>according to the specifications</a:t>
            </a:r>
            <a:r>
              <a:rPr lang="en-US" sz="1400"/>
              <a:t>. </a:t>
            </a:r>
            <a:endParaRPr lang="en-US" sz="1400"/>
          </a:p>
          <a:p>
            <a:pPr algn="just"/>
            <a:r>
              <a:rPr lang="en-IN" altLang="en-US" sz="1400"/>
              <a:t>Thus the output</a:t>
            </a:r>
            <a:r>
              <a:rPr lang="en-US" sz="1400"/>
              <a:t> z is a function of only y1 and y2</a:t>
            </a:r>
            <a:r>
              <a:rPr lang="en-IN" altLang="en-US" sz="1400"/>
              <a:t>.</a:t>
            </a:r>
            <a:endParaRPr lang="en-IN" altLang="en-US" sz="1400"/>
          </a:p>
          <a:p>
            <a:pPr algn="just"/>
            <a:r>
              <a:rPr lang="en-US" sz="1400"/>
              <a:t>We need to design a combinational circuit that uses y1 and y2 as input signals and generates a correct output signal z for all possible valuations of these inputs.</a:t>
            </a:r>
            <a:endParaRPr lang="en-US" sz="1400"/>
          </a:p>
          <a:p>
            <a:pPr algn="just"/>
            <a:r>
              <a:rPr lang="en-US" sz="1400"/>
              <a:t>The signals y1 and y2 are also fed back to the combinational circuit that determines the next state of the </a:t>
            </a:r>
            <a:r>
              <a:rPr lang="en-IN" altLang="en-US" sz="1400"/>
              <a:t>state machine</a:t>
            </a:r>
            <a:r>
              <a:rPr lang="en-US" sz="1400"/>
              <a:t>. This circuit also uses the primary input signal w. Its outputs are two signals, Y1 and Y2, which are used to set the state of the flip-flops.</a:t>
            </a:r>
            <a:endParaRPr lang="en-US" sz="1400"/>
          </a:p>
          <a:p>
            <a:pPr algn="just"/>
            <a:r>
              <a:rPr lang="en-US" sz="1400"/>
              <a:t> Each active edge of the clock will cause the flip-flops to change their state to the values of Y1 and Y2 at that time. Therefore, Y1 and Y2 are called the next-state variables, and y1 and y2 are called the present-state variables.</a:t>
            </a:r>
            <a:endParaRPr lang="en-US" sz="1400"/>
          </a:p>
          <a:p>
            <a:pPr algn="just"/>
            <a:r>
              <a:rPr lang="en-IN" altLang="en-US" sz="1400"/>
              <a:t>D</a:t>
            </a:r>
            <a:r>
              <a:rPr lang="en-US" sz="1400"/>
              <a:t>esign a combinational circuit with inputs w, y1, and y2, such that for all valuations of these inputs the outputs Y1 and Y2 will cause the machine to move to the next state that satisfies </a:t>
            </a:r>
            <a:r>
              <a:rPr lang="en-IN" altLang="en-US" sz="1400"/>
              <a:t>the</a:t>
            </a:r>
            <a:r>
              <a:rPr lang="en-US" sz="1400"/>
              <a:t> specification.</a:t>
            </a:r>
            <a:endParaRPr lang="en-US" sz="1400"/>
          </a:p>
          <a:p>
            <a:pPr algn="just"/>
            <a:r>
              <a:rPr lang="en-US" sz="1400"/>
              <a:t>The most straightforward choice </a:t>
            </a:r>
            <a:r>
              <a:rPr lang="en-IN" altLang="en-US" sz="1400"/>
              <a:t>of flip flops is</a:t>
            </a:r>
            <a:r>
              <a:rPr lang="en-US" sz="1400"/>
              <a:t> D</a:t>
            </a:r>
            <a:r>
              <a:rPr lang="en-IN" altLang="en-US" sz="1400"/>
              <a:t>.</a:t>
            </a:r>
            <a:endParaRPr lang="en-IN" altLang="en-US" sz="1400"/>
          </a:p>
        </p:txBody>
      </p:sp>
      <p:pic>
        <p:nvPicPr>
          <p:cNvPr id="7" name="Content Placeholder 6"/>
          <p:cNvPicPr>
            <a:picLocks noChangeAspect="1"/>
          </p:cNvPicPr>
          <p:nvPr>
            <p:ph sz="half" idx="2"/>
          </p:nvPr>
        </p:nvPicPr>
        <p:blipFill>
          <a:blip r:embed="rId1"/>
          <a:stretch>
            <a:fillRect/>
          </a:stretch>
        </p:blipFill>
        <p:spPr>
          <a:xfrm>
            <a:off x="6197600" y="2313305"/>
            <a:ext cx="5798291" cy="2880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a:t>Derivation of Next-State and Output Expressions</a:t>
            </a:r>
            <a:endParaRPr lang="en-US" sz="3200"/>
          </a:p>
        </p:txBody>
      </p:sp>
      <p:sp>
        <p:nvSpPr>
          <p:cNvPr id="3" name="Content Placeholder 2"/>
          <p:cNvSpPr>
            <a:spLocks noGrp="1"/>
          </p:cNvSpPr>
          <p:nvPr>
            <p:ph sz="half" idx="1"/>
          </p:nvPr>
        </p:nvSpPr>
        <p:spPr>
          <a:xfrm>
            <a:off x="609600" y="1316990"/>
            <a:ext cx="10882630" cy="4953000"/>
          </a:xfrm>
        </p:spPr>
        <p:txBody>
          <a:bodyPr/>
          <a:p>
            <a:r>
              <a:rPr lang="en-US" sz="1600"/>
              <a:t>From the state-assigned table, we can derive the logic expressions for the next-state and output </a:t>
            </a:r>
            <a:endParaRPr lang="en-IN" altLang="en-US" sz="1600"/>
          </a:p>
          <a:p>
            <a:pPr marL="0" indent="0">
              <a:buNone/>
            </a:pPr>
            <a:r>
              <a:rPr lang="en-US" sz="1600"/>
              <a:t>      functions </a:t>
            </a:r>
            <a:r>
              <a:rPr lang="en-IN" altLang="en-US" sz="1600"/>
              <a:t>using K maps</a:t>
            </a:r>
            <a:r>
              <a:rPr lang="en-US" sz="1600"/>
              <a:t>.</a:t>
            </a:r>
            <a:endParaRPr lang="en-US" sz="1600"/>
          </a:p>
        </p:txBody>
      </p:sp>
      <p:pic>
        <p:nvPicPr>
          <p:cNvPr id="4" name="Picture 3"/>
          <p:cNvPicPr>
            <a:picLocks noChangeAspect="1"/>
          </p:cNvPicPr>
          <p:nvPr/>
        </p:nvPicPr>
        <p:blipFill>
          <a:blip r:embed="rId1"/>
          <a:stretch>
            <a:fillRect/>
          </a:stretch>
        </p:blipFill>
        <p:spPr>
          <a:xfrm>
            <a:off x="791210" y="2785110"/>
            <a:ext cx="3672000" cy="2412754"/>
          </a:xfrm>
          <a:prstGeom prst="rect">
            <a:avLst/>
          </a:prstGeom>
        </p:spPr>
      </p:pic>
      <p:graphicFrame>
        <p:nvGraphicFramePr>
          <p:cNvPr id="6" name="Object 5"/>
          <p:cNvGraphicFramePr/>
          <p:nvPr/>
        </p:nvGraphicFramePr>
        <p:xfrm>
          <a:off x="6337300" y="1809115"/>
          <a:ext cx="4140835" cy="4964430"/>
        </p:xfrm>
        <a:graphic>
          <a:graphicData uri="http://schemas.openxmlformats.org/presentationml/2006/ole">
            <mc:AlternateContent xmlns:mc="http://schemas.openxmlformats.org/markup-compatibility/2006">
              <mc:Choice xmlns:v="urn:schemas-microsoft-com:vml" Requires="v">
                <p:oleObj spid="_x0000_s7" name="" r:id="rId2" imgW="4137660" imgH="4960620" progId="Paint.Picture">
                  <p:embed/>
                </p:oleObj>
              </mc:Choice>
              <mc:Fallback>
                <p:oleObj name="" r:id="rId2" imgW="4137660" imgH="4960620" progId="Paint.Picture">
                  <p:embed/>
                  <p:pic>
                    <p:nvPicPr>
                      <p:cNvPr id="0" name="Picture 6"/>
                      <p:cNvPicPr/>
                      <p:nvPr/>
                    </p:nvPicPr>
                    <p:blipFill>
                      <a:blip r:embed="rId3"/>
                      <a:stretch>
                        <a:fillRect/>
                      </a:stretch>
                    </p:blipFill>
                    <p:spPr>
                      <a:xfrm>
                        <a:off x="6337300" y="1809115"/>
                        <a:ext cx="4140835" cy="4964430"/>
                      </a:xfrm>
                      <a:prstGeom prst="rect">
                        <a:avLst/>
                      </a:prstGeom>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Circuit</a:t>
            </a:r>
            <a:endParaRPr lang="en-IN" altLang="en-US"/>
          </a:p>
        </p:txBody>
      </p:sp>
      <p:pic>
        <p:nvPicPr>
          <p:cNvPr id="6" name="Content Placeholder 5"/>
          <p:cNvPicPr>
            <a:picLocks noChangeAspect="1"/>
          </p:cNvPicPr>
          <p:nvPr>
            <p:ph sz="half" idx="2"/>
          </p:nvPr>
        </p:nvPicPr>
        <p:blipFill>
          <a:blip r:embed="rId1"/>
          <a:stretch>
            <a:fillRect/>
          </a:stretch>
        </p:blipFill>
        <p:spPr>
          <a:xfrm>
            <a:off x="4504055" y="1102995"/>
            <a:ext cx="5796000" cy="5422206"/>
          </a:xfrm>
          <a:prstGeom prst="rect">
            <a:avLst/>
          </a:prstGeom>
        </p:spPr>
      </p:pic>
      <p:pic>
        <p:nvPicPr>
          <p:cNvPr id="7" name="Content Placeholder 6"/>
          <p:cNvPicPr>
            <a:picLocks noChangeAspect="1"/>
          </p:cNvPicPr>
          <p:nvPr>
            <p:ph sz="half" idx="1"/>
          </p:nvPr>
        </p:nvPicPr>
        <p:blipFill>
          <a:blip r:embed="rId2"/>
          <a:stretch>
            <a:fillRect/>
          </a:stretch>
        </p:blipFill>
        <p:spPr>
          <a:xfrm>
            <a:off x="1466215" y="3174365"/>
            <a:ext cx="1656000" cy="1086989"/>
          </a:xfrm>
          <a:prstGeom prst="rect">
            <a:avLst/>
          </a:prstGeom>
        </p:spPr>
      </p:pic>
      <p:sp>
        <p:nvSpPr>
          <p:cNvPr id="8" name="Text Box 7"/>
          <p:cNvSpPr txBox="1"/>
          <p:nvPr/>
        </p:nvSpPr>
        <p:spPr>
          <a:xfrm>
            <a:off x="1236980" y="2667635"/>
            <a:ext cx="1987550" cy="337185"/>
          </a:xfrm>
          <a:prstGeom prst="rect">
            <a:avLst/>
          </a:prstGeom>
          <a:noFill/>
        </p:spPr>
        <p:txBody>
          <a:bodyPr wrap="none" rtlCol="0">
            <a:spAutoFit/>
          </a:bodyPr>
          <a:p>
            <a:pPr algn="l"/>
            <a:r>
              <a:rPr lang="en-US" sz="1600">
                <a:latin typeface="Times New Roman" panose="02020603050405020304" charset="0"/>
                <a:cs typeface="Times New Roman" panose="02020603050405020304" charset="0"/>
              </a:rPr>
              <a:t>D1 = Y1 and D2 = Y2</a:t>
            </a:r>
            <a:endParaRPr lang="en-US" sz="1600">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03227CA9CD6C442BEC73994882BB111" ma:contentTypeVersion="3" ma:contentTypeDescription="Create a new document." ma:contentTypeScope="" ma:versionID="dbeb35b69828b579fdf05a5756442996">
  <xsd:schema xmlns:xsd="http://www.w3.org/2001/XMLSchema" xmlns:xs="http://www.w3.org/2001/XMLSchema" xmlns:p="http://schemas.microsoft.com/office/2006/metadata/properties" xmlns:ns2="5abeaf67-5ef9-4910-903c-2fa1c5f091fa" targetNamespace="http://schemas.microsoft.com/office/2006/metadata/properties" ma:root="true" ma:fieldsID="d78ba565ed5284341b91d7883ec34561" ns2:_="">
    <xsd:import namespace="5abeaf67-5ef9-4910-903c-2fa1c5f091fa"/>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abeaf67-5ef9-4910-903c-2fa1c5f091f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92358E3-C2BE-40E7-BFCF-8E7332132AEE}"/>
</file>

<file path=customXml/itemProps2.xml><?xml version="1.0" encoding="utf-8"?>
<ds:datastoreItem xmlns:ds="http://schemas.openxmlformats.org/officeDocument/2006/customXml" ds:itemID="{38995873-8C34-4D57-B695-25B2F59C79DD}"/>
</file>

<file path=customXml/itemProps3.xml><?xml version="1.0" encoding="utf-8"?>
<ds:datastoreItem xmlns:ds="http://schemas.openxmlformats.org/officeDocument/2006/customXml" ds:itemID="{2AF60D2F-16CB-4EB4-8A95-671AC244A8E7}"/>
</file>

<file path=docProps/app.xml><?xml version="1.0" encoding="utf-8"?>
<Properties xmlns="http://schemas.openxmlformats.org/officeDocument/2006/extended-properties" xmlns:vt="http://schemas.openxmlformats.org/officeDocument/2006/docPropsVTypes">
  <TotalTime>0</TotalTime>
  <Words>2576</Words>
  <Application>WPS Presentation</Application>
  <PresentationFormat>Widescreen</PresentationFormat>
  <Paragraphs>47</Paragraphs>
  <Slides>7</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7</vt:i4>
      </vt:variant>
    </vt:vector>
  </HeadingPairs>
  <TitlesOfParts>
    <vt:vector size="16" baseType="lpstr">
      <vt:lpstr>Arial</vt:lpstr>
      <vt:lpstr>SimSun</vt:lpstr>
      <vt:lpstr>Wingdings</vt:lpstr>
      <vt:lpstr>Times New Roman</vt:lpstr>
      <vt:lpstr>Microsoft YaHei</vt:lpstr>
      <vt:lpstr>Arial Unicode MS</vt:lpstr>
      <vt:lpstr>Calibri</vt:lpstr>
      <vt:lpstr>Gear Drives</vt:lpstr>
      <vt:lpstr>Paint.Picture</vt:lpstr>
      <vt:lpstr>Digital Electronics and Systems</vt:lpstr>
      <vt:lpstr>State Table</vt:lpstr>
      <vt:lpstr>State Assignment</vt:lpstr>
      <vt:lpstr>State Assigned Table</vt:lpstr>
      <vt:lpstr>Block diagram of the FSM</vt:lpstr>
      <vt:lpstr>Derivation of Next-State and Output Expressions</vt:lpstr>
      <vt:lpstr>Circuit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Electronics and Systems</dc:title>
  <dc:creator/>
  <cp:lastModifiedBy>syame</cp:lastModifiedBy>
  <cp:revision>7</cp:revision>
  <dcterms:created xsi:type="dcterms:W3CDTF">2020-10-29T06:15:00Z</dcterms:created>
  <dcterms:modified xsi:type="dcterms:W3CDTF">2020-11-03T17:58:29Z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1033-11.2.0.9718</vt:lpwstr>
  </property>
  <property fmtid="{D5CDD505-2E9C-101B-9397-08002B2CF9AE}" pid="3" name="ContentTypeId">
    <vt:lpwstr>0x010100803227CA9CD6C442BEC73994882BB111</vt:lpwstr>
  </property>
</Properties>
</file>