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79" r:id="rId11"/>
    <p:sldId id="265" r:id="rId12"/>
    <p:sldId id="266" r:id="rId13"/>
    <p:sldId id="267" r:id="rId14"/>
    <p:sldId id="268" r:id="rId15"/>
    <p:sldId id="283" r:id="rId16"/>
    <p:sldId id="284" r:id="rId17"/>
    <p:sldId id="285" r:id="rId18"/>
    <p:sldId id="274" r:id="rId19"/>
    <p:sldId id="280" r:id="rId20"/>
    <p:sldId id="281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987-E29B-47EF-9E7E-0075B80F3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FB0F-44C2-42DF-86E7-4F0CE9B1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47CE-8E57-46CD-9FE8-1CFB774E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F936-21CC-4C28-B60F-65CEC430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B1CB-AE22-49B4-AAC4-3B1832B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2A83-430D-4848-9F45-59AC10A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CE808-7F55-4B9F-96A2-773D6159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AE18-524B-4A02-A8FD-1D80D000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10F-18A6-4D8E-B6EA-5D83171C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885F-367A-405F-B3C7-8AF4922A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6659F-A963-4AE9-8699-CFA21337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1121A-490D-4152-B17D-6AED9FD5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1B55-0E3D-4A35-8F8F-9DB36AB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73F3-E00A-4B9F-9604-47D5CB75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D9ED-26C8-41B1-A06E-6C5D406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3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7887-575F-4569-9FCE-09A0D169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A8ED-CA7C-45F7-B897-822472F6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BA63-08ED-4279-801C-B4AF116A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00F1-604D-4C91-85AE-DF9E4637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4B45-CAC3-441D-8C97-BDEF6855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1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EBD-E958-46F4-A4CA-5FBE5AB8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9E85-B276-400A-8A2E-75DD6269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AA3E-53F5-4E9C-8244-33F17B11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9C2E-34B3-4195-AB4E-F0350707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53F0-19D9-4882-A48D-D2D1478F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5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F714-9337-4DCD-A25E-9A0CDAF6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7DC5-68C2-452A-BA05-D50502BB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03622-437D-498C-A92E-17FE60AB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CC8A-09E8-40F1-B0B5-A3B1CB4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864B-E26B-421C-BE5D-E672F4F1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FA51D-D6A6-41BB-A531-C83046C6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CB3B-56E8-4CA7-87B0-1AA9B2ED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E635-7F02-4078-A61B-FE57633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7F685-6BD8-45AF-BF8A-7632F8DF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969C9-9F62-4A86-B163-48919E644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3987-2C60-4009-B98C-0476E002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9ED2E-F1C9-44DB-917D-BC73563F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7A6A3-5713-4A13-8AA3-EA84D65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87D97-F116-419F-A5A3-DC529B3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7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550C-A8DF-4626-9279-1C56F3D9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CE787-5677-4C61-A1B4-98B7D112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641BC-A27B-4E86-ACD8-E2196E0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EC74-D4F4-4AB2-AE69-F6096E47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1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D298-C27A-49B9-9A15-95A0EF03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59F6B-4D4B-4A07-9C53-503C20CD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D5B1-A5F2-4497-8E28-3ED60B62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8C8A-CD11-4370-AFBD-5FF0AB0B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9429-DC61-4346-96A5-D63F1A962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7BE34-3506-4929-92D7-C12FE55A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5305-F95D-433D-BA42-1703F2A2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E332-217F-4A01-AF2A-FF928DD7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D088-C561-4CAB-8C96-41E3783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64D2-EA1F-4BB3-9579-92BE8226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2B79-B86A-4D6D-A060-4084FC5D2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25CFF-4F56-4B83-8C51-428668104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A6D5-6B01-42E2-84D2-64F5B2F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86AC9-D705-43D6-B902-ECF2DDC9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4864-64E6-4F97-A146-ACD792FD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1254F-C742-4F9F-B4B0-5E069E8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DD78-66C5-47BE-BD29-80B22745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4229-DC52-44DF-8153-84A1F5037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4C24-5468-45B6-876D-E16CB26E3DC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C5BF-E964-4202-BEB1-598E6453D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B671-6B8C-4177-AE37-2E50F556E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0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75D6-C023-4F63-A4EF-F998F0A5A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Distributed System Architectures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9B89A8-F7F2-4D0A-A93D-E2A66DDBD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7" y="238539"/>
            <a:ext cx="11847443" cy="6758609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All the information related to the nodes in the system are stored in this persistent storage.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 Some popular examples are distributed file systems, producer consumer, and web based data services.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98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algn="just" fontAlgn="base"/>
            <a:r>
              <a:rPr lang="en-US" b="1" dirty="0"/>
              <a:t>4. Event Based Architecture</a:t>
            </a:r>
          </a:p>
          <a:p>
            <a:pPr algn="just" fontAlgn="base"/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 entire communication in this kind of a system happens through events.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 When an event is generated, it will be sent to the bus system.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With this, everyone else will be notified telling that such an event has occurred.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 So, if anyone is interested, that node can pull the event from the bus and use it. Sometimes these events could be data, or even URLs to resources.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So the receiver can access whatever the information is given in the event and process accordingly. processes communicate through the propagation of events.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These events occasionally carry data. An advantage in this architectural style is that, components are loosely coupled. So it is easy to add, remove and modify components in the system.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6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One major advantage is that, these heterogeneous components can contact the bus, through any communication protocol.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Between each node there is no direct communication or coordination. Instead, objects which are subscribed to the service communicate through the event bus.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 major advantages of this architecture is that the </a:t>
            </a:r>
            <a:r>
              <a:rPr lang="en-US" i="1" dirty="0"/>
              <a:t>Components are - loosely coupled.</a:t>
            </a: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just" fontAlgn="base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4F0BC-F56D-45F0-BF52-C66F217F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84" y="1537873"/>
            <a:ext cx="4538042" cy="25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algn="l" fontAlgn="base"/>
            <a:r>
              <a:rPr lang="en-US" sz="2800" b="1" dirty="0"/>
              <a:t>System Architectures</a:t>
            </a:r>
          </a:p>
          <a:p>
            <a:pPr fontAlgn="base"/>
            <a:endParaRPr lang="en-US" b="1" dirty="0"/>
          </a:p>
          <a:p>
            <a:pPr marL="2743200" lvl="5" indent="-457200" algn="just" fontAlgn="base">
              <a:buFont typeface="+mj-lt"/>
              <a:buAutoNum type="arabicPeriod"/>
            </a:pPr>
            <a:r>
              <a:rPr lang="en-US" sz="2400" dirty="0"/>
              <a:t>Centralized Architectures</a:t>
            </a:r>
          </a:p>
          <a:p>
            <a:pPr marL="2743200" lvl="5" indent="-457200" algn="just" fontAlgn="base">
              <a:buFont typeface="+mj-lt"/>
              <a:buAutoNum type="arabicPeriod"/>
            </a:pPr>
            <a:r>
              <a:rPr lang="en-IN" sz="2400" dirty="0"/>
              <a:t>Decentralized Architectures</a:t>
            </a:r>
          </a:p>
          <a:p>
            <a:pPr marL="2743200" lvl="5" indent="-457200" algn="just" fontAlgn="base">
              <a:buFont typeface="+mj-lt"/>
              <a:buAutoNum type="arabicPeriod"/>
            </a:pPr>
            <a:endParaRPr lang="en-US" sz="2400" dirty="0"/>
          </a:p>
          <a:p>
            <a:pPr marL="2743200" lvl="5" indent="-457200" algn="just" fontAlgn="base"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algn="just" fontAlgn="base"/>
            <a:r>
              <a:rPr lang="en-US" b="1" u="sng" dirty="0">
                <a:solidFill>
                  <a:srgbClr val="C00000"/>
                </a:solidFill>
              </a:rPr>
              <a:t>1.Centralized Architectures</a:t>
            </a:r>
          </a:p>
          <a:p>
            <a:pPr algn="l"/>
            <a:r>
              <a:rPr lang="en-IN" dirty="0"/>
              <a:t> 	Basic Client–Server Model</a:t>
            </a:r>
          </a:p>
          <a:p>
            <a:pPr algn="l"/>
            <a:r>
              <a:rPr lang="en-IN" dirty="0"/>
              <a:t>		Characteristics:</a:t>
            </a:r>
          </a:p>
          <a:p>
            <a:pPr algn="l"/>
            <a:endParaRPr lang="en-IN" dirty="0"/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There are processes offering services (servers)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There are processes that use services (clients)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Clients and servers can be on different machines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Clients follow request/reply model with respect to using services</a:t>
            </a:r>
          </a:p>
        </p:txBody>
      </p:sp>
    </p:spTree>
    <p:extLst>
      <p:ext uri="{BB962C8B-B14F-4D97-AF65-F5344CB8AC3E}">
        <p14:creationId xmlns:p14="http://schemas.microsoft.com/office/powerpoint/2010/main" val="55397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  General interaction between a client and a server.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Both </a:t>
            </a:r>
            <a:r>
              <a:rPr lang="en-US" altLang="en-US" b="1" dirty="0"/>
              <a:t>Connection-oriented service </a:t>
            </a:r>
            <a:r>
              <a:rPr lang="en-US" altLang="en-US" dirty="0"/>
              <a:t>and </a:t>
            </a:r>
            <a:r>
              <a:rPr lang="en-US" altLang="en-US" b="1" dirty="0"/>
              <a:t>Connection-less service </a:t>
            </a:r>
            <a:r>
              <a:rPr lang="en-US" altLang="en-US" dirty="0"/>
              <a:t>are used for the connection establishment between two or more than two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C2774-0293-4F88-9075-F6A3BE91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30" y="1108705"/>
            <a:ext cx="498227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2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3D8C-A033-439F-A5D3-301E843A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384313"/>
            <a:ext cx="9144000" cy="1009374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/>
              <a:t>Connection Oriented Services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19DDC-8A45-445D-9C94-2CC9FA3F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83" y="1393687"/>
            <a:ext cx="11476382" cy="459629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is a sequence of operation to be followed by the users of connection oriented service. These are: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Connection is established.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Information is sent.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Connection is released.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connection oriented service we have to establish a connection before starting the communication. When connection is established, we send the message or the information and then we release the connection.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Connection oriented service is more reliable than connectionless service.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Example of connection oriented is TCP (Transmission Control Protocol)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14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37DD-B06C-4416-BAC3-956BE16C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6" y="139147"/>
            <a:ext cx="5115338" cy="682488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b="1" u="sng" dirty="0"/>
              <a:t>Connection Less Services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79C5-1730-4E50-809B-837BCD5C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426" y="821635"/>
            <a:ext cx="11569148" cy="487604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Each message is routed independently from source to destination.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order of message sent can be different from the order received.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connectionless the data is transferred in one direction from source to destination without checking that destination is still there or not or if it prepared to accept the message.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Authentication is not needed in this.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Example of Connectionless service is UDP (User Datagram Protocol) protocol.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61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BAEA-DB03-49EA-9722-A2B74711F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774"/>
            <a:ext cx="10972800" cy="104692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Difference: Connection oriented and Connectionless service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DB21F-CDDF-409B-81EB-CB1F52391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1415428"/>
            <a:ext cx="11476383" cy="52967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connection oriented service authentication is needed, while connectionless service does not need any authentication.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Connection oriented protocol makes a connection and checks whether message is received or not and sends again if an error occurs, while connectionless service protocol does not guarantees a message delivery.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Connection oriented service is more reliable than connectionless service.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53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5" y="220253"/>
            <a:ext cx="11946835" cy="6725478"/>
          </a:xfrm>
        </p:spPr>
        <p:txBody>
          <a:bodyPr>
            <a:normAutofit/>
          </a:bodyPr>
          <a:lstStyle/>
          <a:p>
            <a:pPr lvl="5" algn="l" fontAlgn="base"/>
            <a:r>
              <a:rPr lang="en-IN" sz="2400" b="1" u="sng" dirty="0">
                <a:solidFill>
                  <a:srgbClr val="C00000"/>
                </a:solidFill>
              </a:rPr>
              <a:t>2.Decentralized Architectures</a:t>
            </a:r>
          </a:p>
          <a:p>
            <a:pPr lvl="5" algn="l" fontAlgn="base"/>
            <a:endParaRPr lang="en-US" sz="2400" b="1" u="sng" dirty="0">
              <a:solidFill>
                <a:srgbClr val="C00000"/>
              </a:solidFill>
            </a:endParaRPr>
          </a:p>
          <a:p>
            <a:pPr lvl="5" algn="l" fontAlgn="base"/>
            <a:endParaRPr lang="en-IN" sz="2400" b="1" u="sng" dirty="0">
              <a:solidFill>
                <a:srgbClr val="C00000"/>
              </a:solidFill>
            </a:endParaRPr>
          </a:p>
          <a:p>
            <a:pPr lvl="5" algn="just" fontAlgn="base"/>
            <a:endParaRPr lang="en-US" sz="2400" dirty="0"/>
          </a:p>
          <a:p>
            <a:pPr lvl="5" algn="just" fontAlgn="base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CAB36-D4EC-4F8C-B751-CFE7961D6014}"/>
              </a:ext>
            </a:extLst>
          </p:cNvPr>
          <p:cNvSpPr txBox="1"/>
          <p:nvPr/>
        </p:nvSpPr>
        <p:spPr>
          <a:xfrm>
            <a:off x="152397" y="982176"/>
            <a:ext cx="115757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centralized system, control is exerted by just one 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decentralized system, there is no single controlling entity. Instead, control is shared among several independent entities.</a:t>
            </a:r>
          </a:p>
          <a:p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b="1" dirty="0"/>
              <a:t>Vertical distribution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b="1" dirty="0"/>
              <a:t>Horizontal distribution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algn="just"/>
            <a:endParaRPr lang="en-US" sz="2400" dirty="0"/>
          </a:p>
          <a:p>
            <a:pPr algn="just"/>
            <a:r>
              <a:rPr lang="en-IN" sz="2400" b="1" dirty="0"/>
              <a:t>Peer-to-peer architectures</a:t>
            </a:r>
          </a:p>
          <a:p>
            <a:pPr algn="just"/>
            <a:r>
              <a:rPr lang="en-US" sz="2400" dirty="0"/>
              <a:t>Processes are all equal: the functions that need to be carried out are represented by every process ) each process will act as a client and a server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99891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51EBE85-D7E1-41D2-A5F5-5C9C5E0B8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09" y="344557"/>
            <a:ext cx="11449878" cy="636104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P2P overlay network consists of all the participating peers as network nodes.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links</a:t>
            </a:r>
            <a:r>
              <a:rPr lang="en-US" dirty="0"/>
              <a:t> between any two nodes that know each other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That is  if a participating peer knows the location of another peer in the P2P network, then there is a directed edge from the former node to the latter in the overlay network.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Based on how the nodes in the overlay network are linked to each other, we can classify the P2P networks as </a:t>
            </a:r>
            <a:r>
              <a:rPr lang="en-US" b="1" dirty="0"/>
              <a:t>unstructured or structured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91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318052"/>
            <a:ext cx="11847444" cy="653994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distributed system is a software system that interconnects a </a:t>
            </a:r>
            <a:r>
              <a:rPr lang="en-US" b="1" dirty="0"/>
              <a:t>collection of heterogeneous independent computers</a:t>
            </a:r>
            <a:r>
              <a:rPr lang="en-US" dirty="0"/>
              <a:t>, where coordination and communication between computers only happen through message passing, with the intention of working towards a </a:t>
            </a:r>
            <a:r>
              <a:rPr lang="en-US" b="1" dirty="0"/>
              <a:t>common goal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The idea behind distributed systems is to provide a viewpoint of being a </a:t>
            </a:r>
            <a:r>
              <a:rPr lang="en-US" b="1" dirty="0"/>
              <a:t>single coherent system</a:t>
            </a:r>
            <a:r>
              <a:rPr lang="en-US" dirty="0"/>
              <a:t>, to the outside world.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One of the major disadvantages of distributed systems is the </a:t>
            </a:r>
            <a:r>
              <a:rPr lang="en-US" b="1" dirty="0"/>
              <a:t>complexity of the underlying hardware and software arrangements</a:t>
            </a:r>
            <a:r>
              <a:rPr lang="en-US" dirty="0"/>
              <a:t>. This arrangement is generally known as a topology or an overlay. This is what provides the platform for distributed nodes to communicate and coordinate with each other as needed.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41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AB8AE0-6350-4C3C-AE39-5F6D0D09E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7" y="265043"/>
            <a:ext cx="11635409" cy="6705600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Structured P2P</a:t>
            </a:r>
            <a:r>
              <a:rPr lang="en-US" dirty="0"/>
              <a:t>: nodes are organized following a specific distributed data structure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Unstructured P2P</a:t>
            </a:r>
            <a:r>
              <a:rPr lang="en-US" dirty="0"/>
              <a:t>: nodes have randomly selected neighbors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Some well known </a:t>
            </a:r>
            <a:r>
              <a:rPr lang="en-US" b="1" dirty="0"/>
              <a:t>structured P2P </a:t>
            </a:r>
            <a:r>
              <a:rPr lang="en-US" dirty="0"/>
              <a:t>networks are Chord, CAN, and Tulip.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Gnutella, Gossip, and </a:t>
            </a:r>
            <a:r>
              <a:rPr lang="en-US" dirty="0" err="1"/>
              <a:t>Kazaa</a:t>
            </a:r>
            <a:r>
              <a:rPr lang="en-US" dirty="0"/>
              <a:t> are examples of </a:t>
            </a:r>
            <a:r>
              <a:rPr lang="en-US" b="1" dirty="0"/>
              <a:t>unstructured P2P</a:t>
            </a:r>
            <a:endParaRPr lang="en-IN" b="1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5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89AE1BF-1D77-4C4C-B54C-945F1501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8" y="0"/>
            <a:ext cx="11913704" cy="6877878"/>
          </a:xfrm>
        </p:spPr>
        <p:txBody>
          <a:bodyPr>
            <a:normAutofit/>
          </a:bodyPr>
          <a:lstStyle/>
          <a:p>
            <a:pPr algn="l" fontAlgn="base"/>
            <a:endParaRPr lang="en-US" dirty="0"/>
          </a:p>
          <a:p>
            <a:pPr algn="l" fontAlgn="base"/>
            <a:r>
              <a:rPr lang="en-US" b="1" u="sng" dirty="0"/>
              <a:t>Structured P2P Architecture</a:t>
            </a:r>
          </a:p>
          <a:p>
            <a:pPr algn="l" fontAlgn="base"/>
            <a:endParaRPr lang="en-US" u="sng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 meaning of the word structured is that the system already has a </a:t>
            </a:r>
            <a:r>
              <a:rPr lang="en-US" b="1" dirty="0"/>
              <a:t>predefined structure </a:t>
            </a:r>
            <a:r>
              <a:rPr lang="en-US" dirty="0"/>
              <a:t>that other nodes will follow.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Every structured network inherently suffers from </a:t>
            </a:r>
            <a:r>
              <a:rPr lang="en-US" b="1" dirty="0"/>
              <a:t>poor scalability</a:t>
            </a:r>
            <a:r>
              <a:rPr lang="en-US" dirty="0"/>
              <a:t>, due to the need for structure maintenance.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In general, the nodes in a structured overlay network are formed in a </a:t>
            </a:r>
            <a:r>
              <a:rPr lang="en-US" b="1" dirty="0"/>
              <a:t>logical ring</a:t>
            </a:r>
            <a:r>
              <a:rPr lang="en-US" dirty="0"/>
              <a:t>, with nodes being connected to the this ring. In this ring, certain nodes are responsible for certain services.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A common approach that can be used to tackle the coordination between nodes, is to use </a:t>
            </a:r>
            <a:r>
              <a:rPr lang="en-US" b="1" dirty="0"/>
              <a:t>distributed hash tables (DHTs</a:t>
            </a:r>
            <a:r>
              <a:rPr lang="en-US" dirty="0"/>
              <a:t>).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A traditional hash function converts a unique key into a hash value, that will represent an object in the network. The hash function value is used to insert an object in the hash table and to retrieve it.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89AE1BF-1D77-4C4C-B54C-945F1501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92765"/>
            <a:ext cx="11913704" cy="6877878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l" fontAlgn="base"/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Hash Function</a:t>
            </a:r>
            <a:r>
              <a:rPr lang="en-US" dirty="0"/>
              <a:t>: Takes a key and produces a unique hash value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Mapping Function</a:t>
            </a:r>
            <a:r>
              <a:rPr lang="en-US" dirty="0"/>
              <a:t>: Map the hash value to a specific node in the system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Lookup table</a:t>
            </a:r>
            <a:r>
              <a:rPr lang="en-US" dirty="0"/>
              <a:t>: Return the network address of the node represented by the unique hash value. </a:t>
            </a:r>
          </a:p>
        </p:txBody>
      </p:sp>
    </p:spTree>
    <p:extLst>
      <p:ext uri="{BB962C8B-B14F-4D97-AF65-F5344CB8AC3E}">
        <p14:creationId xmlns:p14="http://schemas.microsoft.com/office/powerpoint/2010/main" val="303654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89AE1BF-1D77-4C4C-B54C-945F1501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92765"/>
            <a:ext cx="11913704" cy="6877878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/>
              <a:t>Unstructured P2P Systems</a:t>
            </a:r>
          </a:p>
          <a:p>
            <a:pPr algn="l" fontAlgn="base"/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b="1" dirty="0"/>
              <a:t>no specific structure </a:t>
            </a:r>
            <a:r>
              <a:rPr lang="en-US" dirty="0"/>
              <a:t>in these systems, hence the name "unstructured networks".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Due to this reason, the scalability of the unstructured p2p systems is very high.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These systems rely on randomized algorithms for constructing an overlay network.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As in structured p2p systems, there is no specific path for a certain node.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It's generally random, where every unstructured system tried to maintain a random path. Due to this reason, the search of a certain file or node is never guaranteed in unstructured systems.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The basic principle is that each node is required to randomly select another node, and contact it. 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Let each peer maintain a partial view of the network, consisting of n other nodes 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Each node P periodically selects a node Q from its partial view 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P and Q exchange information and exchange members from their respective partial views </a:t>
            </a:r>
          </a:p>
        </p:txBody>
      </p:sp>
    </p:spTree>
    <p:extLst>
      <p:ext uri="{BB962C8B-B14F-4D97-AF65-F5344CB8AC3E}">
        <p14:creationId xmlns:p14="http://schemas.microsoft.com/office/powerpoint/2010/main" val="195747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172278"/>
            <a:ext cx="11741426" cy="668572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Distributed system architectures are bundled up with </a:t>
            </a:r>
            <a:r>
              <a:rPr lang="en-US" b="1" dirty="0"/>
              <a:t>components and connectors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 Components </a:t>
            </a:r>
            <a:r>
              <a:rPr lang="en-US" dirty="0"/>
              <a:t>can be individual nodes or important components in the architecture whereas </a:t>
            </a:r>
            <a:r>
              <a:rPr lang="en-US" b="1" dirty="0"/>
              <a:t>Connectors</a:t>
            </a:r>
            <a:r>
              <a:rPr lang="en-US" dirty="0"/>
              <a:t> are the ones that connect each of these components.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 fontAlgn="base">
              <a:buFont typeface="Wingdings" panose="05000000000000000000" pitchFamily="2" charset="2"/>
              <a:buChar char="v"/>
            </a:pPr>
            <a:r>
              <a:rPr lang="en-US" sz="2400" dirty="0"/>
              <a:t>Component: A modular unit with well-defined interfaces; replaceable; reusable 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v"/>
            </a:pPr>
            <a:r>
              <a:rPr lang="en-US" sz="2400" dirty="0"/>
              <a:t>Connector: A communication link between modules which mediates coordination or cooperation among components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 the idea behind distributed architectures is to have these components presented on different platforms, where components can communicate with each other over a communication network in order to achieve specifics objectives.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9867-4215-4E67-AA48-47F8397C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4" y="5341039"/>
            <a:ext cx="6321909" cy="145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156473"/>
            <a:ext cx="11688418" cy="6131683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solidFill>
                  <a:srgbClr val="C00000"/>
                </a:solidFill>
              </a:rPr>
              <a:t>Architectural Styles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There are four different architectural styles when it comes to distributed systems.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basic idea is to organize logically different components, and distribute those computers over the various machines.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8" indent="-457200" algn="just" fontAlgn="base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/>
              <a:t>Layered Architecture </a:t>
            </a:r>
          </a:p>
          <a:p>
            <a:pPr marL="914400" lvl="8" indent="-457200" algn="just" fontAlgn="base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/>
              <a:t>Object Based Architecture </a:t>
            </a:r>
          </a:p>
          <a:p>
            <a:pPr marL="914400" lvl="8" indent="-457200" algn="just" fontAlgn="base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/>
              <a:t>Data-centered Architecture </a:t>
            </a:r>
          </a:p>
          <a:p>
            <a:pPr marL="914400" lvl="8" indent="-457200" algn="just" fontAlgn="base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/>
              <a:t>Event Based Architecture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19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7" y="92766"/>
            <a:ext cx="11794435" cy="6765234"/>
          </a:xfrm>
        </p:spPr>
        <p:txBody>
          <a:bodyPr>
            <a:normAutofit/>
          </a:bodyPr>
          <a:lstStyle/>
          <a:p>
            <a:pPr algn="l" fontAlgn="base"/>
            <a:endParaRPr lang="en-US" b="1" dirty="0"/>
          </a:p>
          <a:p>
            <a:pPr algn="l" fontAlgn="base"/>
            <a:r>
              <a:rPr lang="en-US" b="1" dirty="0"/>
              <a:t>1.Layered Architecture</a:t>
            </a:r>
          </a:p>
          <a:p>
            <a:pPr algn="l" fontAlgn="base"/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The layered architecture separates layers of components from each other, giving it a much more modular approach.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A well known example for this is the OSI model that incorporates a layered architecture when interacting with each of the components.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Each interaction is sequential where a layer will contact the adjacent layer and this process continues.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But in certain cases, the implementation can be made so that some layers will be skipped, which is called cross-layer coordination.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Through cross-layer coordination, one can obtain better results due to performance increase. </a:t>
            </a:r>
          </a:p>
        </p:txBody>
      </p:sp>
    </p:spTree>
    <p:extLst>
      <p:ext uri="{BB962C8B-B14F-4D97-AF65-F5344CB8AC3E}">
        <p14:creationId xmlns:p14="http://schemas.microsoft.com/office/powerpoint/2010/main" val="22348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3" y="145774"/>
            <a:ext cx="11754679" cy="6712225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 layers on the bottom provide a service to the layers on the top.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 request flows from top to bottom, whereas the response is sent from bottom to top.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 advantage of using this approach is that, the calls always follow a predefined path, and that each layer can be easily replaced or modified without affecting the entire architecture.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9E8C0-06CD-42CD-99B5-AC76E6CF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77" y="3281982"/>
            <a:ext cx="4165296" cy="34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129968"/>
            <a:ext cx="11688418" cy="6131683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/>
              <a:t>2. Object Based Architecture</a:t>
            </a:r>
          </a:p>
          <a:p>
            <a:pPr algn="l" fontAlgn="base"/>
            <a:endParaRPr lang="en-US" b="1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This architecture style is based on loosely coupled arrangement of objects.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This has no specific architecture like layers.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 Like in layers, this does not have a sequential set of steps that needs to be carried out for a given call.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Each of the components are referred to as </a:t>
            </a:r>
            <a:r>
              <a:rPr lang="en-US" b="1" dirty="0"/>
              <a:t>objects</a:t>
            </a:r>
            <a:r>
              <a:rPr lang="en-US" dirty="0"/>
              <a:t>, where each object can interact with other objects through a given</a:t>
            </a:r>
            <a:r>
              <a:rPr lang="en-US" b="1" dirty="0"/>
              <a:t> connector or interface.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F0E0E-F06B-4F2F-9304-BD278BCD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99" y="3957913"/>
            <a:ext cx="3768939" cy="29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B6BE27-6772-4638-87A1-8FDA9D2E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344557"/>
            <a:ext cx="11701670" cy="6334539"/>
          </a:xfrm>
        </p:spPr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These are much more direct where all the different components can interact directly with other components through a direct method call.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communication between object happen as </a:t>
            </a:r>
            <a:r>
              <a:rPr lang="en-US" b="1" dirty="0"/>
              <a:t>method invocations</a:t>
            </a:r>
            <a:r>
              <a:rPr lang="en-US" dirty="0"/>
              <a:t>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This has the following properties.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 fontAlgn="base">
              <a:buFont typeface="Arial" panose="020B0604020202020204" pitchFamily="34" charset="0"/>
              <a:buChar char="•"/>
            </a:pPr>
            <a:r>
              <a:rPr lang="en-US" sz="2400" dirty="0"/>
              <a:t>This architecture style is less structured. </a:t>
            </a:r>
          </a:p>
          <a:p>
            <a:pPr marL="1257300" lvl="2" indent="-342900" algn="l" fontAlgn="base">
              <a:buFont typeface="Arial" panose="020B0604020202020204" pitchFamily="34" charset="0"/>
              <a:buChar char="•"/>
            </a:pPr>
            <a:r>
              <a:rPr lang="en-US" sz="2400" dirty="0"/>
              <a:t>component = object </a:t>
            </a:r>
          </a:p>
          <a:p>
            <a:pPr marL="1257300" lvl="2" indent="-342900" algn="l" fontAlgn="base">
              <a:buFont typeface="Arial" panose="020B0604020202020204" pitchFamily="34" charset="0"/>
              <a:buChar char="•"/>
            </a:pPr>
            <a:r>
              <a:rPr lang="en-US" sz="2400" dirty="0"/>
              <a:t>connector = RPC or RMI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0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182977"/>
            <a:ext cx="11688418" cy="6131683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/>
              <a:t>3. Data Centered Architecture</a:t>
            </a:r>
          </a:p>
          <a:p>
            <a:pPr algn="l" fontAlgn="base"/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Processes communicate through a common repository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This is more like a producer consumer problem. The producers produce items to a common data store, and the consumers can request data from it. This common repository, could even be a simple database.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But the idea is that, the communication between objects happening through this shared common storage. This supports different components (or objects) by providing a persistent storage space for those components.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498E2-835B-4B22-8047-87115A7B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60" y="3943214"/>
            <a:ext cx="4134679" cy="29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0F8CB33DD5C4FAC9B1FBD343B5966" ma:contentTypeVersion="5" ma:contentTypeDescription="Create a new document." ma:contentTypeScope="" ma:versionID="ab7514846b10967ccc0dd16d34d2415e">
  <xsd:schema xmlns:xsd="http://www.w3.org/2001/XMLSchema" xmlns:xs="http://www.w3.org/2001/XMLSchema" xmlns:p="http://schemas.microsoft.com/office/2006/metadata/properties" xmlns:ns2="ab64d764-1838-47ed-99aa-40ee009fe1ba" targetNamespace="http://schemas.microsoft.com/office/2006/metadata/properties" ma:root="true" ma:fieldsID="8781ed3eaa97f58c1bb4981f5e880f9f" ns2:_="">
    <xsd:import namespace="ab64d764-1838-47ed-99aa-40ee009fe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4d764-1838-47ed-99aa-40ee009fe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016D9A-3778-433E-AFA5-C7ECF60EEB12}"/>
</file>

<file path=customXml/itemProps2.xml><?xml version="1.0" encoding="utf-8"?>
<ds:datastoreItem xmlns:ds="http://schemas.openxmlformats.org/officeDocument/2006/customXml" ds:itemID="{4A140F8B-6F84-47D3-BB89-66BC33D8F5E9}"/>
</file>

<file path=customXml/itemProps3.xml><?xml version="1.0" encoding="utf-8"?>
<ds:datastoreItem xmlns:ds="http://schemas.openxmlformats.org/officeDocument/2006/customXml" ds:itemID="{C38596DA-4146-42AD-8905-C766DD4EEC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1756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Distributed System Architectures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 Oriented Services </vt:lpstr>
      <vt:lpstr>Connection Less Services </vt:lpstr>
      <vt:lpstr>Difference: Connection oriented and Connectionless service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</dc:creator>
  <cp:lastModifiedBy>TS</cp:lastModifiedBy>
  <cp:revision>43</cp:revision>
  <dcterms:created xsi:type="dcterms:W3CDTF">2022-01-11T14:06:46Z</dcterms:created>
  <dcterms:modified xsi:type="dcterms:W3CDTF">2022-01-13T04:06:50Z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0x0101006E30F8CB33DD5C4FAC9B1FBD343B5966</vt:lpwstr>
  </property>
</Properties>
</file>