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0" r:id="rId4"/>
    <p:sldId id="262" r:id="rId5"/>
    <p:sldId id="261" r:id="rId6"/>
    <p:sldId id="278" r:id="rId7"/>
    <p:sldId id="265" r:id="rId8"/>
    <p:sldId id="287" r:id="rId9"/>
    <p:sldId id="288" r:id="rId10"/>
    <p:sldId id="289" r:id="rId11"/>
    <p:sldId id="266" r:id="rId12"/>
    <p:sldId id="286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987-E29B-47EF-9E7E-0075B80F3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2FB0F-44C2-42DF-86E7-4F0CE9B1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47CE-8E57-46CD-9FE8-1CFB774E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F936-21CC-4C28-B60F-65CEC430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B1CB-AE22-49B4-AAC4-3B1832B4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2A83-430D-4848-9F45-59AC10AB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CE808-7F55-4B9F-96A2-773D6159A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AE18-524B-4A02-A8FD-1D80D000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610F-18A6-4D8E-B6EA-5D83171C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885F-367A-405F-B3C7-8AF4922A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8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6659F-A963-4AE9-8699-CFA21337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1121A-490D-4152-B17D-6AED9FD5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1B55-0E3D-4A35-8F8F-9DB36ABD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73F3-E00A-4B9F-9604-47D5CB75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D9ED-26C8-41B1-A06E-6C5D4063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3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7887-575F-4569-9FCE-09A0D169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A8ED-CA7C-45F7-B897-822472F6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BA63-08ED-4279-801C-B4AF116A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00F1-604D-4C91-85AE-DF9E4637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4B45-CAC3-441D-8C97-BDEF6855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1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0EBD-E958-46F4-A4CA-5FBE5AB8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9E85-B276-400A-8A2E-75DD6269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AA3E-53F5-4E9C-8244-33F17B11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9C2E-34B3-4195-AB4E-F0350707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53F0-19D9-4882-A48D-D2D1478F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5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F714-9337-4DCD-A25E-9A0CDAF6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7DC5-68C2-452A-BA05-D50502BB6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03622-437D-498C-A92E-17FE60AB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CC8A-09E8-40F1-B0B5-A3B1CB4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864B-E26B-421C-BE5D-E672F4F1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FA51D-D6A6-41BB-A531-C83046C6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0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CB3B-56E8-4CA7-87B0-1AA9B2ED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E635-7F02-4078-A61B-FE57633A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7F685-6BD8-45AF-BF8A-7632F8DF1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969C9-9F62-4A86-B163-48919E644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43987-2C60-4009-B98C-0476E002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9ED2E-F1C9-44DB-917D-BC73563F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7A6A3-5713-4A13-8AA3-EA84D654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87D97-F116-419F-A5A3-DC529B35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7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550C-A8DF-4626-9279-1C56F3D9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CE787-5677-4C61-A1B4-98B7D112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641BC-A27B-4E86-ACD8-E2196E0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BEC74-D4F4-4AB2-AE69-F6096E47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1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D298-C27A-49B9-9A15-95A0EF03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59F6B-4D4B-4A07-9C53-503C20CD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D5B1-A5F2-4497-8E28-3ED60B62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4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8C8A-CD11-4370-AFBD-5FF0AB0B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9429-DC61-4346-96A5-D63F1A962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7BE34-3506-4929-92D7-C12FE55A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5305-F95D-433D-BA42-1703F2A2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E332-217F-4A01-AF2A-FF928DD7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D088-C561-4CAB-8C96-41E3783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64D2-EA1F-4BB3-9579-92BE8226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2B79-B86A-4D6D-A060-4084FC5D2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25CFF-4F56-4B83-8C51-428668104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A6D5-6B01-42E2-84D2-64F5B2F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86AC9-D705-43D6-B902-ECF2DDC9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4864-64E6-4F97-A146-ACD792FD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9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1254F-C742-4F9F-B4B0-5E069E86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DD78-66C5-47BE-BD29-80B22745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4229-DC52-44DF-8153-84A1F5037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4C24-5468-45B6-876D-E16CB26E3DC4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C5BF-E964-4202-BEB1-598E6453D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B671-6B8C-4177-AE37-2E50F556E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0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75D6-C023-4F63-A4EF-F998F0A5A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Distributed System Architectures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err="1"/>
              <a:t>Leechers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peers without a complete copy of the file </a:t>
            </a:r>
            <a:r>
              <a:rPr lang="en-US" dirty="0"/>
              <a:t>are known as </a:t>
            </a:r>
            <a:r>
              <a:rPr lang="en-US" dirty="0" err="1"/>
              <a:t>leechers</a:t>
            </a:r>
            <a:r>
              <a:rPr lang="en-US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Leechers</a:t>
            </a:r>
            <a:r>
              <a:rPr lang="en-US" b="1" dirty="0"/>
              <a:t> will get the list of peers from the tracker </a:t>
            </a:r>
            <a:r>
              <a:rPr lang="en-US" dirty="0"/>
              <a:t>which have the pieces that the </a:t>
            </a:r>
            <a:r>
              <a:rPr lang="en-US" dirty="0" err="1"/>
              <a:t>leecher</a:t>
            </a:r>
            <a:r>
              <a:rPr lang="en-US" dirty="0"/>
              <a:t> requires. The </a:t>
            </a:r>
            <a:r>
              <a:rPr lang="en-US" b="1" dirty="0" err="1"/>
              <a:t>leecher</a:t>
            </a:r>
            <a:r>
              <a:rPr lang="en-US" b="1" dirty="0"/>
              <a:t> then downloads the required piece from one of those peers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A </a:t>
            </a:r>
            <a:r>
              <a:rPr lang="en-US" b="1" dirty="0" err="1"/>
              <a:t>leecher</a:t>
            </a:r>
            <a:r>
              <a:rPr lang="en-US" b="1" dirty="0"/>
              <a:t> can also distribute the pieces that it has completed downloading even before it completes downloading the whole file.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Once a </a:t>
            </a:r>
            <a:r>
              <a:rPr lang="en-US" dirty="0" err="1"/>
              <a:t>Leecher</a:t>
            </a:r>
            <a:r>
              <a:rPr lang="en-US" dirty="0"/>
              <a:t> has all the pieces it is called as seeder.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b="1" dirty="0" err="1"/>
              <a:t>leecher</a:t>
            </a:r>
            <a:r>
              <a:rPr lang="en-US" b="1" dirty="0"/>
              <a:t> receives the ‘pieces’ it validates them </a:t>
            </a:r>
            <a:r>
              <a:rPr lang="en-US" dirty="0"/>
              <a:t>against the hashes present in the meta info file.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Any user downloading the file through BitTorrent will be called as a</a:t>
            </a:r>
            <a:r>
              <a:rPr lang="en-US" b="1" dirty="0"/>
              <a:t> </a:t>
            </a:r>
            <a:r>
              <a:rPr lang="en-US" b="1" dirty="0" err="1"/>
              <a:t>leecher</a:t>
            </a:r>
            <a:r>
              <a:rPr lang="en-US" dirty="0"/>
              <a:t>, once they have a full file they can be called as </a:t>
            </a:r>
            <a:r>
              <a:rPr lang="en-US" b="1" dirty="0"/>
              <a:t>seeders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59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Once the nodes have been identified from where chunks can be </a:t>
            </a:r>
            <a:r>
              <a:rPr lang="en-US" dirty="0" err="1"/>
              <a:t>downloaded,the</a:t>
            </a:r>
            <a:r>
              <a:rPr lang="en-US" dirty="0"/>
              <a:t> downloading node effectively becomes active.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At that point, it will be forced to help others, for example  by providing chunks of the file it is downloading that others do not yet have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enforcement comes from a very simple rule: if node </a:t>
            </a:r>
            <a:r>
              <a:rPr lang="en-US" i="1" dirty="0"/>
              <a:t>P </a:t>
            </a:r>
            <a:r>
              <a:rPr lang="en-US" dirty="0"/>
              <a:t>notices that node </a:t>
            </a:r>
            <a:r>
              <a:rPr lang="en-US" i="1" dirty="0"/>
              <a:t>Q </a:t>
            </a:r>
            <a:r>
              <a:rPr lang="en-US" dirty="0"/>
              <a:t>is downloading more than it is uploading, </a:t>
            </a:r>
            <a:r>
              <a:rPr lang="en-US" i="1" dirty="0"/>
              <a:t>P </a:t>
            </a:r>
            <a:r>
              <a:rPr lang="en-US" dirty="0"/>
              <a:t>can decide to decrease the rate at which it sends data </a:t>
            </a:r>
            <a:r>
              <a:rPr lang="en-US" i="1" dirty="0"/>
              <a:t>to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6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3398D7-843D-4F84-BAA0-1576A22D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35" y="1507641"/>
            <a:ext cx="10019474" cy="32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93E-133F-42E2-B592-807B2EC3D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Message Passing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318052"/>
            <a:ext cx="11847444" cy="6539947"/>
          </a:xfrm>
        </p:spPr>
        <p:txBody>
          <a:bodyPr>
            <a:normAutofit/>
          </a:bodyPr>
          <a:lstStyle/>
          <a:p>
            <a:pPr algn="l"/>
            <a:r>
              <a:rPr lang="en-IN" b="1" u="sng" dirty="0"/>
              <a:t>Remote Procedure Call (RPC)</a:t>
            </a:r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Remote Procedure Call (RPC)</a:t>
            </a:r>
            <a:r>
              <a:rPr lang="en-US" dirty="0"/>
              <a:t> is a powerful technique for constructing </a:t>
            </a:r>
            <a:r>
              <a:rPr lang="en-US" b="1" dirty="0"/>
              <a:t>distributed, client-server based applications</a:t>
            </a:r>
            <a:r>
              <a:rPr lang="en-US" dirty="0"/>
              <a:t>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IN" dirty="0"/>
              <a:t>PC is a protocol that one program can use to request a service from a program located in another computer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based on extending the conventional local procedure calling so that the </a:t>
            </a:r>
            <a:r>
              <a:rPr lang="en-US" b="1" dirty="0"/>
              <a:t>called procedure need not exist in the same address space as the calling procedure</a:t>
            </a:r>
            <a:r>
              <a:rPr lang="en-US" dirty="0"/>
              <a:t>. The two processes may be on the same system, or they may be on different systems with a network connecting them.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11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201BD-F134-4874-957D-2D4C0292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83" y="1666460"/>
            <a:ext cx="6763268" cy="33296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7" y="92766"/>
            <a:ext cx="11794435" cy="6765234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126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791" y="129968"/>
            <a:ext cx="11847444" cy="672803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RPC includes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client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client stub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RPC runtime (RPC communication package)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server stub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server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The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the user process which initiates a RPC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client makes a perfectly normal call that invokes a corresponding procedure in the client stub.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The client stub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 receipt of a request it packs a requirement into a message  and asks to RPC runtime to send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 receipt of a result it unpacks the result and passes it to client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RPC runtime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handles transmission of messages between client and server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4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668539" cy="5446643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The server stub</a:t>
            </a:r>
          </a:p>
          <a:p>
            <a:pPr algn="l"/>
            <a:endParaRPr lang="en-US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unpacks a call request and make  a perfectly normal call to invoke the appropriate procedure in the server.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 receipt of a result a procedure execution it packs the result and asks to RPC runtime to send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u="sng" dirty="0"/>
              <a:t>The Server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executes on appropriate procedure and returns the result from a server stub</a:t>
            </a:r>
          </a:p>
        </p:txBody>
      </p:sp>
    </p:spTree>
    <p:extLst>
      <p:ext uri="{BB962C8B-B14F-4D97-AF65-F5344CB8AC3E}">
        <p14:creationId xmlns:p14="http://schemas.microsoft.com/office/powerpoint/2010/main" val="347271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9FF74A-294B-4373-AEA4-545405F7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85" y="1383195"/>
            <a:ext cx="6720923" cy="46709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318052"/>
            <a:ext cx="11847444" cy="653994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Centralized Architectures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Client server architecture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Decentralized Architectures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Structured P2P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Unstructured P2P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Hybrid Architectures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Edge server systems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Collaborative Distributed Systems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841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7" y="92766"/>
            <a:ext cx="11794435" cy="6765234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/>
              <a:t>Hybrid Architectures</a:t>
            </a:r>
          </a:p>
          <a:p>
            <a:pPr algn="just"/>
            <a:endParaRPr lang="en-US" b="1" u="sng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Combine Client Server architecture with decentralized architectures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Edge server systems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Collaborative Distributed Systems</a:t>
            </a:r>
            <a:endParaRPr lang="en-IN" sz="24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l" fontAlgn="base"/>
            <a:r>
              <a:rPr lang="en-US" b="1" u="sng" dirty="0"/>
              <a:t>Edge server systems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Systems deployed on the Internet where servers are placed at the edge of the </a:t>
            </a:r>
            <a:r>
              <a:rPr lang="en-IN" dirty="0"/>
              <a:t>network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end users at home connect to the Internet through their ISP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the ISP can be considered as residing at the edge of the Internet.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48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791" y="129968"/>
            <a:ext cx="11847444" cy="672803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End users, or clients in general, connect to the Internet by means of an edge server.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edge server's main purpose is to serve content, possibly after applying filtering and transcoding functions.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More interesting is the fact that a collection of edge servers can be used to optimize content and application distribution.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basic model is that for a specific organization, one edge server acts as an origin server from which all content originates. That server can use other edge servers </a:t>
            </a:r>
            <a:r>
              <a:rPr lang="en-IN" dirty="0"/>
              <a:t>for replicating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398E78-814F-4D82-A9EA-AF7ECA04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562100"/>
            <a:ext cx="6629400" cy="3733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43" y="145774"/>
            <a:ext cx="11754679" cy="6712225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9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B6BE27-6772-4638-87A1-8FDA9D2E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35" y="159027"/>
            <a:ext cx="11979965" cy="6520070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IN" b="1" u="sng" dirty="0"/>
              <a:t>Collaborative Distributed Systems</a:t>
            </a:r>
          </a:p>
          <a:p>
            <a:pPr algn="just" fontAlgn="base"/>
            <a:endParaRPr lang="en-IN" b="1" u="sng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IN" dirty="0"/>
              <a:t>BitTorrent vs </a:t>
            </a:r>
            <a:r>
              <a:rPr lang="en-IN" dirty="0" err="1"/>
              <a:t>Cient</a:t>
            </a:r>
            <a:r>
              <a:rPr lang="en-IN" dirty="0"/>
              <a:t>-Server Downloading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In traditional downloading, the server uploads the file, and the client downloads the file.</a:t>
            </a:r>
          </a:p>
          <a:p>
            <a:pPr algn="l" fontAlgn="base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popular files, this isn’t very effective.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More people downloading the same file will put the server under </a:t>
            </a:r>
            <a:r>
              <a:rPr lang="en-US" dirty="0" err="1"/>
              <a:t>strain,so</a:t>
            </a:r>
            <a:r>
              <a:rPr lang="en-US" dirty="0"/>
              <a:t> clients can not download the file fast.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Second it’s </a:t>
            </a:r>
            <a:r>
              <a:rPr lang="en-US" dirty="0" err="1"/>
              <a:t>centralised</a:t>
            </a:r>
            <a:r>
              <a:rPr lang="en-US" dirty="0"/>
              <a:t>. Say the system dies, the file no longer exists - no one can download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BitTorrent aims to solve these problems.</a:t>
            </a:r>
          </a:p>
          <a:p>
            <a:pPr algn="l"/>
            <a:endParaRPr lang="en-IN" dirty="0"/>
          </a:p>
          <a:p>
            <a:pPr algn="just" fontAlgn="base"/>
            <a:endParaRPr lang="en-US" dirty="0"/>
          </a:p>
          <a:p>
            <a:pPr algn="just" fontAlgn="base"/>
            <a:endParaRPr lang="en-US" b="1" dirty="0"/>
          </a:p>
          <a:p>
            <a:pPr algn="just" fontAlgn="base"/>
            <a:endParaRPr lang="en-US" b="1" dirty="0"/>
          </a:p>
          <a:p>
            <a:pPr algn="just" fontAlgn="base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360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Hybrid P2P concept.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Unlike other download methods, </a:t>
            </a:r>
            <a:r>
              <a:rPr lang="en-US" b="1" dirty="0"/>
              <a:t>BitTorrent maximizes transfer speed by gathering pieces of the file you want and downloading these pieces simultaneously from people who already have them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BitTorrent Architecture</a:t>
            </a:r>
          </a:p>
          <a:p>
            <a:pPr algn="l"/>
            <a:endParaRPr lang="en-US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BitTorrent distributes a file by partitioning it into ‘pieces’ and distributing the pieces amongst its peers.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architecture normally consists of the following entities: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 ‘tracker’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 static </a:t>
            </a:r>
            <a:r>
              <a:rPr lang="en-US" sz="2400" dirty="0" err="1"/>
              <a:t>metainfo</a:t>
            </a:r>
            <a:r>
              <a:rPr lang="en-US" sz="2400" dirty="0"/>
              <a:t> file (a torrent file)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 original downloader (seed)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end user downloader (</a:t>
            </a:r>
            <a:r>
              <a:rPr lang="en-US" sz="2400" dirty="0" err="1"/>
              <a:t>leecher</a:t>
            </a:r>
            <a:r>
              <a:rPr lang="en-US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6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549271" cy="638754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Tracker</a:t>
            </a:r>
          </a:p>
          <a:p>
            <a:pPr algn="l"/>
            <a:endParaRPr lang="en-US" b="1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 BitTorrent tracker is server software that </a:t>
            </a:r>
            <a:r>
              <a:rPr lang="en-US" b="1" dirty="0"/>
              <a:t>centrally coordinates the transfer of files </a:t>
            </a:r>
            <a:r>
              <a:rPr lang="en-US" dirty="0"/>
              <a:t>among users, the tracker does not contain a copy of the file and only </a:t>
            </a:r>
            <a:r>
              <a:rPr lang="en-US" b="1" dirty="0"/>
              <a:t>helps peers discover each other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tracker and the client exchange information using a simple protocol on top of HTTP.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clients inform the tracker regarding the file they want to download</a:t>
            </a:r>
            <a:r>
              <a:rPr lang="en-US" dirty="0"/>
              <a:t>, their IP and port and the </a:t>
            </a:r>
            <a:r>
              <a:rPr lang="en-US" b="1" dirty="0"/>
              <a:t>tracker respond with a list of peers downloading the same file and their contact information.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This list of peers that all share the same torrent represents a ‘swarm’.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tracker is necessary for peers to find each other and transfer data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Because of the presence of this central entity, BitTorrent protocol is considered as a Hybrid P2P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22584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Metainfo</a:t>
            </a:r>
            <a:r>
              <a:rPr lang="en-US" b="1" dirty="0"/>
              <a:t> file</a:t>
            </a:r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metainfo</a:t>
            </a:r>
            <a:r>
              <a:rPr lang="en-US" dirty="0"/>
              <a:t> file is also called as a torrent file and has a .torrent extension.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file can be shared using the regular methods such as email, file sharing websites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Seeders</a:t>
            </a:r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original downloader is a </a:t>
            </a:r>
            <a:r>
              <a:rPr lang="en-US" b="1" dirty="0"/>
              <a:t>peer with the whole file</a:t>
            </a:r>
            <a:r>
              <a:rPr lang="en-US" dirty="0"/>
              <a:t>. Also known as seeder.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The seeder must keep uploading the file until a complete copy has been distributed among the downloaders.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long as there is a complete copy collectively present among the peers the download will continue for all.</a:t>
            </a:r>
          </a:p>
        </p:txBody>
      </p:sp>
    </p:spTree>
    <p:extLst>
      <p:ext uri="{BB962C8B-B14F-4D97-AF65-F5344CB8AC3E}">
        <p14:creationId xmlns:p14="http://schemas.microsoft.com/office/powerpoint/2010/main" val="181290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0F8CB33DD5C4FAC9B1FBD343B5966" ma:contentTypeVersion="5" ma:contentTypeDescription="Create a new document." ma:contentTypeScope="" ma:versionID="ab7514846b10967ccc0dd16d34d2415e">
  <xsd:schema xmlns:xsd="http://www.w3.org/2001/XMLSchema" xmlns:xs="http://www.w3.org/2001/XMLSchema" xmlns:p="http://schemas.microsoft.com/office/2006/metadata/properties" xmlns:ns2="ab64d764-1838-47ed-99aa-40ee009fe1ba" targetNamespace="http://schemas.microsoft.com/office/2006/metadata/properties" ma:root="true" ma:fieldsID="8781ed3eaa97f58c1bb4981f5e880f9f" ns2:_="">
    <xsd:import namespace="ab64d764-1838-47ed-99aa-40ee009fe1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4d764-1838-47ed-99aa-40ee009fe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848F62-F8A7-4BC2-B6C6-AD53CFF509DA}"/>
</file>

<file path=customXml/itemProps2.xml><?xml version="1.0" encoding="utf-8"?>
<ds:datastoreItem xmlns:ds="http://schemas.openxmlformats.org/officeDocument/2006/customXml" ds:itemID="{CFAA903B-1709-49EA-9B10-AE2CBBB45AB3}"/>
</file>

<file path=customXml/itemProps3.xml><?xml version="1.0" encoding="utf-8"?>
<ds:datastoreItem xmlns:ds="http://schemas.openxmlformats.org/officeDocument/2006/customXml" ds:itemID="{AE33DF86-DA3F-432D-A16A-1B77DA7B35D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1047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Distributed System Architectures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Passing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</dc:creator>
  <cp:lastModifiedBy>TS</cp:lastModifiedBy>
  <cp:revision>76</cp:revision>
  <dcterms:created xsi:type="dcterms:W3CDTF">2022-01-11T14:06:46Z</dcterms:created>
  <dcterms:modified xsi:type="dcterms:W3CDTF">2022-01-16T14:19:17Z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0x0101006E30F8CB33DD5C4FAC9B1FBD343B5966</vt:lpwstr>
  </property>
</Properties>
</file>