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5.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sldIdLst>
    <p:sldId id="290" r:id="rId2"/>
    <p:sldId id="257" r:id="rId3"/>
    <p:sldId id="262" r:id="rId4"/>
    <p:sldId id="289" r:id="rId5"/>
    <p:sldId id="265" r:id="rId6"/>
    <p:sldId id="287" r:id="rId7"/>
    <p:sldId id="288" r:id="rId8"/>
    <p:sldId id="291" r:id="rId9"/>
    <p:sldId id="292" r:id="rId10"/>
    <p:sldId id="293" r:id="rId11"/>
    <p:sldId id="294" r:id="rId12"/>
    <p:sldId id="295" r:id="rId13"/>
    <p:sldId id="296" r:id="rId14"/>
    <p:sldId id="297" r:id="rId15"/>
    <p:sldId id="298" r:id="rId16"/>
    <p:sldId id="299" r:id="rId17"/>
    <p:sldId id="300" r:id="rId18"/>
    <p:sldId id="303" r:id="rId19"/>
    <p:sldId id="302" r:id="rId20"/>
    <p:sldId id="30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28"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17987-E29B-47EF-9E7E-0075B80F3F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132FB0F-44C2-42DF-86E7-4F0CE9B1AB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32D47CE-8E57-46CD-9FE8-1CFB774E61B1}"/>
              </a:ext>
            </a:extLst>
          </p:cNvPr>
          <p:cNvSpPr>
            <a:spLocks noGrp="1"/>
          </p:cNvSpPr>
          <p:nvPr>
            <p:ph type="dt" sz="half" idx="10"/>
          </p:nvPr>
        </p:nvSpPr>
        <p:spPr/>
        <p:txBody>
          <a:bodyPr/>
          <a:lstStyle/>
          <a:p>
            <a:fld id="{94574C24-5468-45B6-876D-E16CB26E3DC4}" type="datetimeFigureOut">
              <a:rPr lang="en-IN" smtClean="0"/>
              <a:t>18-01-2022</a:t>
            </a:fld>
            <a:endParaRPr lang="en-IN"/>
          </a:p>
        </p:txBody>
      </p:sp>
      <p:sp>
        <p:nvSpPr>
          <p:cNvPr id="5" name="Footer Placeholder 4">
            <a:extLst>
              <a:ext uri="{FF2B5EF4-FFF2-40B4-BE49-F238E27FC236}">
                <a16:creationId xmlns:a16="http://schemas.microsoft.com/office/drawing/2014/main" id="{997BF936-21CC-4C28-B60F-65CEC430EE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6CB1CB-AE22-49B4-AAC4-3B1832B4D217}"/>
              </a:ext>
            </a:extLst>
          </p:cNvPr>
          <p:cNvSpPr>
            <a:spLocks noGrp="1"/>
          </p:cNvSpPr>
          <p:nvPr>
            <p:ph type="sldNum" sz="quarter" idx="12"/>
          </p:nvPr>
        </p:nvSpPr>
        <p:spPr/>
        <p:txBody>
          <a:bodyPr/>
          <a:lstStyle/>
          <a:p>
            <a:fld id="{15FD9CFF-C21F-4E83-AB54-650C94B39212}" type="slidenum">
              <a:rPr lang="en-IN" smtClean="0"/>
              <a:t>‹#›</a:t>
            </a:fld>
            <a:endParaRPr lang="en-IN"/>
          </a:p>
        </p:txBody>
      </p:sp>
    </p:spTree>
    <p:extLst>
      <p:ext uri="{BB962C8B-B14F-4D97-AF65-F5344CB8AC3E}">
        <p14:creationId xmlns:p14="http://schemas.microsoft.com/office/powerpoint/2010/main" val="349099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42A83-430D-4848-9F45-59AC10AB8B0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3DCE808-7F55-4B9F-96A2-773D6159AB0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ACAE18-524B-4A02-A8FD-1D80D0003CAD}"/>
              </a:ext>
            </a:extLst>
          </p:cNvPr>
          <p:cNvSpPr>
            <a:spLocks noGrp="1"/>
          </p:cNvSpPr>
          <p:nvPr>
            <p:ph type="dt" sz="half" idx="10"/>
          </p:nvPr>
        </p:nvSpPr>
        <p:spPr/>
        <p:txBody>
          <a:bodyPr/>
          <a:lstStyle/>
          <a:p>
            <a:fld id="{94574C24-5468-45B6-876D-E16CB26E3DC4}" type="datetimeFigureOut">
              <a:rPr lang="en-IN" smtClean="0"/>
              <a:t>18-01-2022</a:t>
            </a:fld>
            <a:endParaRPr lang="en-IN"/>
          </a:p>
        </p:txBody>
      </p:sp>
      <p:sp>
        <p:nvSpPr>
          <p:cNvPr id="5" name="Footer Placeholder 4">
            <a:extLst>
              <a:ext uri="{FF2B5EF4-FFF2-40B4-BE49-F238E27FC236}">
                <a16:creationId xmlns:a16="http://schemas.microsoft.com/office/drawing/2014/main" id="{E454610F-18A6-4D8E-B6EA-5D83171CAA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69885F-367A-405F-B3C7-8AF4922A4AF3}"/>
              </a:ext>
            </a:extLst>
          </p:cNvPr>
          <p:cNvSpPr>
            <a:spLocks noGrp="1"/>
          </p:cNvSpPr>
          <p:nvPr>
            <p:ph type="sldNum" sz="quarter" idx="12"/>
          </p:nvPr>
        </p:nvSpPr>
        <p:spPr/>
        <p:txBody>
          <a:bodyPr/>
          <a:lstStyle/>
          <a:p>
            <a:fld id="{15FD9CFF-C21F-4E83-AB54-650C94B39212}" type="slidenum">
              <a:rPr lang="en-IN" smtClean="0"/>
              <a:t>‹#›</a:t>
            </a:fld>
            <a:endParaRPr lang="en-IN"/>
          </a:p>
        </p:txBody>
      </p:sp>
    </p:spTree>
    <p:extLst>
      <p:ext uri="{BB962C8B-B14F-4D97-AF65-F5344CB8AC3E}">
        <p14:creationId xmlns:p14="http://schemas.microsoft.com/office/powerpoint/2010/main" val="445580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56659F-A963-4AE9-8699-CFA21337A8E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81121A-490D-4152-B17D-6AED9FD5D8C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821B55-0E3D-4A35-8F8F-9DB36ABD1A30}"/>
              </a:ext>
            </a:extLst>
          </p:cNvPr>
          <p:cNvSpPr>
            <a:spLocks noGrp="1"/>
          </p:cNvSpPr>
          <p:nvPr>
            <p:ph type="dt" sz="half" idx="10"/>
          </p:nvPr>
        </p:nvSpPr>
        <p:spPr/>
        <p:txBody>
          <a:bodyPr/>
          <a:lstStyle/>
          <a:p>
            <a:fld id="{94574C24-5468-45B6-876D-E16CB26E3DC4}" type="datetimeFigureOut">
              <a:rPr lang="en-IN" smtClean="0"/>
              <a:t>18-01-2022</a:t>
            </a:fld>
            <a:endParaRPr lang="en-IN"/>
          </a:p>
        </p:txBody>
      </p:sp>
      <p:sp>
        <p:nvSpPr>
          <p:cNvPr id="5" name="Footer Placeholder 4">
            <a:extLst>
              <a:ext uri="{FF2B5EF4-FFF2-40B4-BE49-F238E27FC236}">
                <a16:creationId xmlns:a16="http://schemas.microsoft.com/office/drawing/2014/main" id="{869673F3-E00A-4B9F-9604-47D5CB75D2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08D9ED-26C8-41B1-A06E-6C5D406336CE}"/>
              </a:ext>
            </a:extLst>
          </p:cNvPr>
          <p:cNvSpPr>
            <a:spLocks noGrp="1"/>
          </p:cNvSpPr>
          <p:nvPr>
            <p:ph type="sldNum" sz="quarter" idx="12"/>
          </p:nvPr>
        </p:nvSpPr>
        <p:spPr/>
        <p:txBody>
          <a:bodyPr/>
          <a:lstStyle/>
          <a:p>
            <a:fld id="{15FD9CFF-C21F-4E83-AB54-650C94B39212}" type="slidenum">
              <a:rPr lang="en-IN" smtClean="0"/>
              <a:t>‹#›</a:t>
            </a:fld>
            <a:endParaRPr lang="en-IN"/>
          </a:p>
        </p:txBody>
      </p:sp>
    </p:spTree>
    <p:extLst>
      <p:ext uri="{BB962C8B-B14F-4D97-AF65-F5344CB8AC3E}">
        <p14:creationId xmlns:p14="http://schemas.microsoft.com/office/powerpoint/2010/main" val="1079339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77887-575F-4569-9FCE-09A0D16904C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0E3A8ED-CA7C-45F7-B897-822472F6B47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A2BA63-08ED-4279-801C-B4AF116A1804}"/>
              </a:ext>
            </a:extLst>
          </p:cNvPr>
          <p:cNvSpPr>
            <a:spLocks noGrp="1"/>
          </p:cNvSpPr>
          <p:nvPr>
            <p:ph type="dt" sz="half" idx="10"/>
          </p:nvPr>
        </p:nvSpPr>
        <p:spPr/>
        <p:txBody>
          <a:bodyPr/>
          <a:lstStyle/>
          <a:p>
            <a:fld id="{94574C24-5468-45B6-876D-E16CB26E3DC4}" type="datetimeFigureOut">
              <a:rPr lang="en-IN" smtClean="0"/>
              <a:t>18-01-2022</a:t>
            </a:fld>
            <a:endParaRPr lang="en-IN"/>
          </a:p>
        </p:txBody>
      </p:sp>
      <p:sp>
        <p:nvSpPr>
          <p:cNvPr id="5" name="Footer Placeholder 4">
            <a:extLst>
              <a:ext uri="{FF2B5EF4-FFF2-40B4-BE49-F238E27FC236}">
                <a16:creationId xmlns:a16="http://schemas.microsoft.com/office/drawing/2014/main" id="{998700F1-604D-4C91-85AE-DF9E4637D8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844B45-CAC3-441D-8C97-BDEF6855A485}"/>
              </a:ext>
            </a:extLst>
          </p:cNvPr>
          <p:cNvSpPr>
            <a:spLocks noGrp="1"/>
          </p:cNvSpPr>
          <p:nvPr>
            <p:ph type="sldNum" sz="quarter" idx="12"/>
          </p:nvPr>
        </p:nvSpPr>
        <p:spPr/>
        <p:txBody>
          <a:bodyPr/>
          <a:lstStyle/>
          <a:p>
            <a:fld id="{15FD9CFF-C21F-4E83-AB54-650C94B39212}" type="slidenum">
              <a:rPr lang="en-IN" smtClean="0"/>
              <a:t>‹#›</a:t>
            </a:fld>
            <a:endParaRPr lang="en-IN"/>
          </a:p>
        </p:txBody>
      </p:sp>
    </p:spTree>
    <p:extLst>
      <p:ext uri="{BB962C8B-B14F-4D97-AF65-F5344CB8AC3E}">
        <p14:creationId xmlns:p14="http://schemas.microsoft.com/office/powerpoint/2010/main" val="3135418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20EBD-E958-46F4-A4CA-5FBE5AB8FB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5779E85-B276-400A-8A2E-75DD626948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E4DAA3E-53F5-4E9C-8244-33F17B1176F3}"/>
              </a:ext>
            </a:extLst>
          </p:cNvPr>
          <p:cNvSpPr>
            <a:spLocks noGrp="1"/>
          </p:cNvSpPr>
          <p:nvPr>
            <p:ph type="dt" sz="half" idx="10"/>
          </p:nvPr>
        </p:nvSpPr>
        <p:spPr/>
        <p:txBody>
          <a:bodyPr/>
          <a:lstStyle/>
          <a:p>
            <a:fld id="{94574C24-5468-45B6-876D-E16CB26E3DC4}" type="datetimeFigureOut">
              <a:rPr lang="en-IN" smtClean="0"/>
              <a:t>18-01-2022</a:t>
            </a:fld>
            <a:endParaRPr lang="en-IN"/>
          </a:p>
        </p:txBody>
      </p:sp>
      <p:sp>
        <p:nvSpPr>
          <p:cNvPr id="5" name="Footer Placeholder 4">
            <a:extLst>
              <a:ext uri="{FF2B5EF4-FFF2-40B4-BE49-F238E27FC236}">
                <a16:creationId xmlns:a16="http://schemas.microsoft.com/office/drawing/2014/main" id="{827B9C2E-34B3-4195-AB4E-F0350707C0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2053F0-19D9-4882-A48D-D2D1478F1AF7}"/>
              </a:ext>
            </a:extLst>
          </p:cNvPr>
          <p:cNvSpPr>
            <a:spLocks noGrp="1"/>
          </p:cNvSpPr>
          <p:nvPr>
            <p:ph type="sldNum" sz="quarter" idx="12"/>
          </p:nvPr>
        </p:nvSpPr>
        <p:spPr/>
        <p:txBody>
          <a:bodyPr/>
          <a:lstStyle/>
          <a:p>
            <a:fld id="{15FD9CFF-C21F-4E83-AB54-650C94B39212}" type="slidenum">
              <a:rPr lang="en-IN" smtClean="0"/>
              <a:t>‹#›</a:t>
            </a:fld>
            <a:endParaRPr lang="en-IN"/>
          </a:p>
        </p:txBody>
      </p:sp>
    </p:spTree>
    <p:extLst>
      <p:ext uri="{BB962C8B-B14F-4D97-AF65-F5344CB8AC3E}">
        <p14:creationId xmlns:p14="http://schemas.microsoft.com/office/powerpoint/2010/main" val="1920256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DF714-9337-4DCD-A25E-9A0CDAF656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3287DC5-68C2-452A-BA05-D50502BB627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2803622-437D-498C-A92E-17FE60ABE63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F45CC8A-09E8-40F1-B0B5-A3B1CB4D33D7}"/>
              </a:ext>
            </a:extLst>
          </p:cNvPr>
          <p:cNvSpPr>
            <a:spLocks noGrp="1"/>
          </p:cNvSpPr>
          <p:nvPr>
            <p:ph type="dt" sz="half" idx="10"/>
          </p:nvPr>
        </p:nvSpPr>
        <p:spPr/>
        <p:txBody>
          <a:bodyPr/>
          <a:lstStyle/>
          <a:p>
            <a:fld id="{94574C24-5468-45B6-876D-E16CB26E3DC4}" type="datetimeFigureOut">
              <a:rPr lang="en-IN" smtClean="0"/>
              <a:t>18-01-2022</a:t>
            </a:fld>
            <a:endParaRPr lang="en-IN"/>
          </a:p>
        </p:txBody>
      </p:sp>
      <p:sp>
        <p:nvSpPr>
          <p:cNvPr id="6" name="Footer Placeholder 5">
            <a:extLst>
              <a:ext uri="{FF2B5EF4-FFF2-40B4-BE49-F238E27FC236}">
                <a16:creationId xmlns:a16="http://schemas.microsoft.com/office/drawing/2014/main" id="{CB80864B-E26B-421C-BE5D-E672F4F1CF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7FA51D-D6A6-41BB-A531-C83046C65542}"/>
              </a:ext>
            </a:extLst>
          </p:cNvPr>
          <p:cNvSpPr>
            <a:spLocks noGrp="1"/>
          </p:cNvSpPr>
          <p:nvPr>
            <p:ph type="sldNum" sz="quarter" idx="12"/>
          </p:nvPr>
        </p:nvSpPr>
        <p:spPr/>
        <p:txBody>
          <a:bodyPr/>
          <a:lstStyle/>
          <a:p>
            <a:fld id="{15FD9CFF-C21F-4E83-AB54-650C94B39212}" type="slidenum">
              <a:rPr lang="en-IN" smtClean="0"/>
              <a:t>‹#›</a:t>
            </a:fld>
            <a:endParaRPr lang="en-IN"/>
          </a:p>
        </p:txBody>
      </p:sp>
    </p:spTree>
    <p:extLst>
      <p:ext uri="{BB962C8B-B14F-4D97-AF65-F5344CB8AC3E}">
        <p14:creationId xmlns:p14="http://schemas.microsoft.com/office/powerpoint/2010/main" val="3981901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9CB3B-56E8-4CA7-87B0-1AA9B2ED9A3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A2EE635-7F02-4078-A61B-FE57633A9F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6A7F685-6BD8-45AF-BF8A-7632F8DF1D4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A4969C9-9F62-4A86-B163-48919E6449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C243987-2C60-4009-B98C-0476E002B78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199ED2E-F1C9-44DB-917D-BC73563F74CC}"/>
              </a:ext>
            </a:extLst>
          </p:cNvPr>
          <p:cNvSpPr>
            <a:spLocks noGrp="1"/>
          </p:cNvSpPr>
          <p:nvPr>
            <p:ph type="dt" sz="half" idx="10"/>
          </p:nvPr>
        </p:nvSpPr>
        <p:spPr/>
        <p:txBody>
          <a:bodyPr/>
          <a:lstStyle/>
          <a:p>
            <a:fld id="{94574C24-5468-45B6-876D-E16CB26E3DC4}" type="datetimeFigureOut">
              <a:rPr lang="en-IN" smtClean="0"/>
              <a:t>18-01-2022</a:t>
            </a:fld>
            <a:endParaRPr lang="en-IN"/>
          </a:p>
        </p:txBody>
      </p:sp>
      <p:sp>
        <p:nvSpPr>
          <p:cNvPr id="8" name="Footer Placeholder 7">
            <a:extLst>
              <a:ext uri="{FF2B5EF4-FFF2-40B4-BE49-F238E27FC236}">
                <a16:creationId xmlns:a16="http://schemas.microsoft.com/office/drawing/2014/main" id="{A7E7A6A3-5713-4A13-8AA3-EA84D65495C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4F87D97-F116-419F-A5A3-DC529B35B956}"/>
              </a:ext>
            </a:extLst>
          </p:cNvPr>
          <p:cNvSpPr>
            <a:spLocks noGrp="1"/>
          </p:cNvSpPr>
          <p:nvPr>
            <p:ph type="sldNum" sz="quarter" idx="12"/>
          </p:nvPr>
        </p:nvSpPr>
        <p:spPr/>
        <p:txBody>
          <a:bodyPr/>
          <a:lstStyle/>
          <a:p>
            <a:fld id="{15FD9CFF-C21F-4E83-AB54-650C94B39212}" type="slidenum">
              <a:rPr lang="en-IN" smtClean="0"/>
              <a:t>‹#›</a:t>
            </a:fld>
            <a:endParaRPr lang="en-IN"/>
          </a:p>
        </p:txBody>
      </p:sp>
    </p:spTree>
    <p:extLst>
      <p:ext uri="{BB962C8B-B14F-4D97-AF65-F5344CB8AC3E}">
        <p14:creationId xmlns:p14="http://schemas.microsoft.com/office/powerpoint/2010/main" val="3549777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4550C-A8DF-4626-9279-1C56F3D9A3A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88CE787-5677-4C61-A1B4-98B7D112BC3D}"/>
              </a:ext>
            </a:extLst>
          </p:cNvPr>
          <p:cNvSpPr>
            <a:spLocks noGrp="1"/>
          </p:cNvSpPr>
          <p:nvPr>
            <p:ph type="dt" sz="half" idx="10"/>
          </p:nvPr>
        </p:nvSpPr>
        <p:spPr/>
        <p:txBody>
          <a:bodyPr/>
          <a:lstStyle/>
          <a:p>
            <a:fld id="{94574C24-5468-45B6-876D-E16CB26E3DC4}" type="datetimeFigureOut">
              <a:rPr lang="en-IN" smtClean="0"/>
              <a:t>18-01-2022</a:t>
            </a:fld>
            <a:endParaRPr lang="en-IN"/>
          </a:p>
        </p:txBody>
      </p:sp>
      <p:sp>
        <p:nvSpPr>
          <p:cNvPr id="4" name="Footer Placeholder 3">
            <a:extLst>
              <a:ext uri="{FF2B5EF4-FFF2-40B4-BE49-F238E27FC236}">
                <a16:creationId xmlns:a16="http://schemas.microsoft.com/office/drawing/2014/main" id="{A6C641BC-A27B-4E86-ACD8-E2196E0FF39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95BEC74-D4F4-4AB2-AE69-F6096E479109}"/>
              </a:ext>
            </a:extLst>
          </p:cNvPr>
          <p:cNvSpPr>
            <a:spLocks noGrp="1"/>
          </p:cNvSpPr>
          <p:nvPr>
            <p:ph type="sldNum" sz="quarter" idx="12"/>
          </p:nvPr>
        </p:nvSpPr>
        <p:spPr/>
        <p:txBody>
          <a:bodyPr/>
          <a:lstStyle/>
          <a:p>
            <a:fld id="{15FD9CFF-C21F-4E83-AB54-650C94B39212}" type="slidenum">
              <a:rPr lang="en-IN" smtClean="0"/>
              <a:t>‹#›</a:t>
            </a:fld>
            <a:endParaRPr lang="en-IN"/>
          </a:p>
        </p:txBody>
      </p:sp>
    </p:spTree>
    <p:extLst>
      <p:ext uri="{BB962C8B-B14F-4D97-AF65-F5344CB8AC3E}">
        <p14:creationId xmlns:p14="http://schemas.microsoft.com/office/powerpoint/2010/main" val="3972916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B1D298-C27A-49B9-9A15-95A0EF03B482}"/>
              </a:ext>
            </a:extLst>
          </p:cNvPr>
          <p:cNvSpPr>
            <a:spLocks noGrp="1"/>
          </p:cNvSpPr>
          <p:nvPr>
            <p:ph type="dt" sz="half" idx="10"/>
          </p:nvPr>
        </p:nvSpPr>
        <p:spPr/>
        <p:txBody>
          <a:bodyPr/>
          <a:lstStyle/>
          <a:p>
            <a:fld id="{94574C24-5468-45B6-876D-E16CB26E3DC4}" type="datetimeFigureOut">
              <a:rPr lang="en-IN" smtClean="0"/>
              <a:t>18-01-2022</a:t>
            </a:fld>
            <a:endParaRPr lang="en-IN"/>
          </a:p>
        </p:txBody>
      </p:sp>
      <p:sp>
        <p:nvSpPr>
          <p:cNvPr id="3" name="Footer Placeholder 2">
            <a:extLst>
              <a:ext uri="{FF2B5EF4-FFF2-40B4-BE49-F238E27FC236}">
                <a16:creationId xmlns:a16="http://schemas.microsoft.com/office/drawing/2014/main" id="{12859F6B-4D4B-4A07-9C53-503C20CD71F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0E5D5B1-A5F2-4497-8E28-3ED60B6286CB}"/>
              </a:ext>
            </a:extLst>
          </p:cNvPr>
          <p:cNvSpPr>
            <a:spLocks noGrp="1"/>
          </p:cNvSpPr>
          <p:nvPr>
            <p:ph type="sldNum" sz="quarter" idx="12"/>
          </p:nvPr>
        </p:nvSpPr>
        <p:spPr/>
        <p:txBody>
          <a:bodyPr/>
          <a:lstStyle/>
          <a:p>
            <a:fld id="{15FD9CFF-C21F-4E83-AB54-650C94B39212}" type="slidenum">
              <a:rPr lang="en-IN" smtClean="0"/>
              <a:t>‹#›</a:t>
            </a:fld>
            <a:endParaRPr lang="en-IN"/>
          </a:p>
        </p:txBody>
      </p:sp>
    </p:spTree>
    <p:extLst>
      <p:ext uri="{BB962C8B-B14F-4D97-AF65-F5344CB8AC3E}">
        <p14:creationId xmlns:p14="http://schemas.microsoft.com/office/powerpoint/2010/main" val="2281342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88C8A-CD11-4370-AFBD-5FF0AB0B3C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F999429-DC61-4346-96A5-D63F1A9624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7C7BE34-3506-4929-92D7-C12FE55ABB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7545305-F95D-433D-BA42-1703F2A25339}"/>
              </a:ext>
            </a:extLst>
          </p:cNvPr>
          <p:cNvSpPr>
            <a:spLocks noGrp="1"/>
          </p:cNvSpPr>
          <p:nvPr>
            <p:ph type="dt" sz="half" idx="10"/>
          </p:nvPr>
        </p:nvSpPr>
        <p:spPr/>
        <p:txBody>
          <a:bodyPr/>
          <a:lstStyle/>
          <a:p>
            <a:fld id="{94574C24-5468-45B6-876D-E16CB26E3DC4}" type="datetimeFigureOut">
              <a:rPr lang="en-IN" smtClean="0"/>
              <a:t>18-01-2022</a:t>
            </a:fld>
            <a:endParaRPr lang="en-IN"/>
          </a:p>
        </p:txBody>
      </p:sp>
      <p:sp>
        <p:nvSpPr>
          <p:cNvPr id="6" name="Footer Placeholder 5">
            <a:extLst>
              <a:ext uri="{FF2B5EF4-FFF2-40B4-BE49-F238E27FC236}">
                <a16:creationId xmlns:a16="http://schemas.microsoft.com/office/drawing/2014/main" id="{4C88E332-217F-4A01-AF2A-FF928DD7EE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B0D088-C561-4CAB-8C96-41E37835C436}"/>
              </a:ext>
            </a:extLst>
          </p:cNvPr>
          <p:cNvSpPr>
            <a:spLocks noGrp="1"/>
          </p:cNvSpPr>
          <p:nvPr>
            <p:ph type="sldNum" sz="quarter" idx="12"/>
          </p:nvPr>
        </p:nvSpPr>
        <p:spPr/>
        <p:txBody>
          <a:bodyPr/>
          <a:lstStyle/>
          <a:p>
            <a:fld id="{15FD9CFF-C21F-4E83-AB54-650C94B39212}" type="slidenum">
              <a:rPr lang="en-IN" smtClean="0"/>
              <a:t>‹#›</a:t>
            </a:fld>
            <a:endParaRPr lang="en-IN"/>
          </a:p>
        </p:txBody>
      </p:sp>
    </p:spTree>
    <p:extLst>
      <p:ext uri="{BB962C8B-B14F-4D97-AF65-F5344CB8AC3E}">
        <p14:creationId xmlns:p14="http://schemas.microsoft.com/office/powerpoint/2010/main" val="3445000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764D2-EA1F-4BB3-9579-92BE822663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3CB2B79-B86A-4D6D-A060-4084FC5D27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E725CFF-4F56-4B83-8C51-4286681048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237A6D5-6B01-42E2-84D2-64F5B2F2259C}"/>
              </a:ext>
            </a:extLst>
          </p:cNvPr>
          <p:cNvSpPr>
            <a:spLocks noGrp="1"/>
          </p:cNvSpPr>
          <p:nvPr>
            <p:ph type="dt" sz="half" idx="10"/>
          </p:nvPr>
        </p:nvSpPr>
        <p:spPr/>
        <p:txBody>
          <a:bodyPr/>
          <a:lstStyle/>
          <a:p>
            <a:fld id="{94574C24-5468-45B6-876D-E16CB26E3DC4}" type="datetimeFigureOut">
              <a:rPr lang="en-IN" smtClean="0"/>
              <a:t>18-01-2022</a:t>
            </a:fld>
            <a:endParaRPr lang="en-IN"/>
          </a:p>
        </p:txBody>
      </p:sp>
      <p:sp>
        <p:nvSpPr>
          <p:cNvPr id="6" name="Footer Placeholder 5">
            <a:extLst>
              <a:ext uri="{FF2B5EF4-FFF2-40B4-BE49-F238E27FC236}">
                <a16:creationId xmlns:a16="http://schemas.microsoft.com/office/drawing/2014/main" id="{17786AC9-D705-43D6-B902-ECF2DDC97E6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5704864-64E6-4F97-A146-ACD792FD8ABB}"/>
              </a:ext>
            </a:extLst>
          </p:cNvPr>
          <p:cNvSpPr>
            <a:spLocks noGrp="1"/>
          </p:cNvSpPr>
          <p:nvPr>
            <p:ph type="sldNum" sz="quarter" idx="12"/>
          </p:nvPr>
        </p:nvSpPr>
        <p:spPr/>
        <p:txBody>
          <a:bodyPr/>
          <a:lstStyle/>
          <a:p>
            <a:fld id="{15FD9CFF-C21F-4E83-AB54-650C94B39212}" type="slidenum">
              <a:rPr lang="en-IN" smtClean="0"/>
              <a:t>‹#›</a:t>
            </a:fld>
            <a:endParaRPr lang="en-IN"/>
          </a:p>
        </p:txBody>
      </p:sp>
    </p:spTree>
    <p:extLst>
      <p:ext uri="{BB962C8B-B14F-4D97-AF65-F5344CB8AC3E}">
        <p14:creationId xmlns:p14="http://schemas.microsoft.com/office/powerpoint/2010/main" val="1606191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B1254F-C742-4F9F-B4B0-5E069E86EB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6BDDD78-66C5-47BE-BD29-80B2274516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8B4229-DC52-44DF-8153-84A1F50377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574C24-5468-45B6-876D-E16CB26E3DC4}" type="datetimeFigureOut">
              <a:rPr lang="en-IN" smtClean="0"/>
              <a:t>18-01-2022</a:t>
            </a:fld>
            <a:endParaRPr lang="en-IN"/>
          </a:p>
        </p:txBody>
      </p:sp>
      <p:sp>
        <p:nvSpPr>
          <p:cNvPr id="5" name="Footer Placeholder 4">
            <a:extLst>
              <a:ext uri="{FF2B5EF4-FFF2-40B4-BE49-F238E27FC236}">
                <a16:creationId xmlns:a16="http://schemas.microsoft.com/office/drawing/2014/main" id="{35CCC5BF-E964-4202-BEB1-598E6453DB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5AEB671-6B8C-4177-AE37-2E50F556E0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FD9CFF-C21F-4E83-AB54-650C94B39212}" type="slidenum">
              <a:rPr lang="en-IN" smtClean="0"/>
              <a:t>‹#›</a:t>
            </a:fld>
            <a:endParaRPr lang="en-IN"/>
          </a:p>
        </p:txBody>
      </p:sp>
    </p:spTree>
    <p:extLst>
      <p:ext uri="{BB962C8B-B14F-4D97-AF65-F5344CB8AC3E}">
        <p14:creationId xmlns:p14="http://schemas.microsoft.com/office/powerpoint/2010/main" val="716400727"/>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fellow.app/blog/remote/synchronous-vs-asynchronous-communication-guide-for-managers/#:~:text=There%20are%20a%20few%20differences,it's%20faster%20and%20more%20dynamic.&amp;text=Conversely%2C%20asynchronous%20communication%20happens%20over,no%20need%20to%20schedule%20anything!"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BAF0E-6490-4B4B-A795-A3661CE82BDD}"/>
              </a:ext>
            </a:extLst>
          </p:cNvPr>
          <p:cNvSpPr>
            <a:spLocks noGrp="1"/>
          </p:cNvSpPr>
          <p:nvPr>
            <p:ph type="ctrTitle"/>
          </p:nvPr>
        </p:nvSpPr>
        <p:spPr>
          <a:xfrm>
            <a:off x="145774" y="159025"/>
            <a:ext cx="9144000" cy="581233"/>
          </a:xfrm>
        </p:spPr>
        <p:txBody>
          <a:bodyPr>
            <a:normAutofit/>
          </a:bodyPr>
          <a:lstStyle/>
          <a:p>
            <a:pPr algn="l"/>
            <a:r>
              <a:rPr lang="en-US" sz="2400" b="1" dirty="0"/>
              <a:t>Communication in Distributed System</a:t>
            </a:r>
            <a:endParaRPr lang="en-IN" sz="2400" b="1" dirty="0"/>
          </a:p>
        </p:txBody>
      </p:sp>
      <p:sp>
        <p:nvSpPr>
          <p:cNvPr id="3" name="Subtitle 2">
            <a:extLst>
              <a:ext uri="{FF2B5EF4-FFF2-40B4-BE49-F238E27FC236}">
                <a16:creationId xmlns:a16="http://schemas.microsoft.com/office/drawing/2014/main" id="{9F539D36-445A-4B29-B987-3D4137980154}"/>
              </a:ext>
            </a:extLst>
          </p:cNvPr>
          <p:cNvSpPr>
            <a:spLocks noGrp="1"/>
          </p:cNvSpPr>
          <p:nvPr>
            <p:ph type="subTitle" idx="1"/>
          </p:nvPr>
        </p:nvSpPr>
        <p:spPr>
          <a:xfrm>
            <a:off x="543339" y="1070873"/>
            <a:ext cx="10654748" cy="5628102"/>
          </a:xfrm>
        </p:spPr>
        <p:txBody>
          <a:bodyPr/>
          <a:lstStyle/>
          <a:p>
            <a:pPr marL="342900" indent="-342900" algn="l">
              <a:buFont typeface="Arial" panose="020B0604020202020204" pitchFamily="34" charset="0"/>
              <a:buChar char="•"/>
            </a:pPr>
            <a:r>
              <a:rPr lang="en-US" dirty="0"/>
              <a:t>Remote procedure call(RPC)</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Remote method invocation(RMI) </a:t>
            </a:r>
          </a:p>
          <a:p>
            <a:pPr algn="l"/>
            <a:endParaRPr lang="en-US" dirty="0"/>
          </a:p>
          <a:p>
            <a:pPr marL="342900" indent="-342900" algn="l">
              <a:buFont typeface="Arial" panose="020B0604020202020204" pitchFamily="34" charset="0"/>
              <a:buChar char="•"/>
            </a:pPr>
            <a:r>
              <a:rPr lang="en-US" dirty="0"/>
              <a:t>Message oriented Communication- MPI</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Stream oriented communication</a:t>
            </a:r>
          </a:p>
          <a:p>
            <a:pPr marL="342900" indent="-342900" algn="l">
              <a:buFont typeface="Arial" panose="020B0604020202020204" pitchFamily="34" charset="0"/>
              <a:buChar char="•"/>
            </a:pPr>
            <a:endParaRPr lang="en-US" dirty="0"/>
          </a:p>
          <a:p>
            <a:pPr algn="l"/>
            <a:endParaRPr lang="en-IN" dirty="0"/>
          </a:p>
        </p:txBody>
      </p:sp>
    </p:spTree>
    <p:extLst>
      <p:ext uri="{BB962C8B-B14F-4D97-AF65-F5344CB8AC3E}">
        <p14:creationId xmlns:p14="http://schemas.microsoft.com/office/powerpoint/2010/main" val="3248426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B8500-F578-4368-AEAD-165E9A4A21DC}"/>
              </a:ext>
            </a:extLst>
          </p:cNvPr>
          <p:cNvSpPr>
            <a:spLocks noGrp="1"/>
          </p:cNvSpPr>
          <p:nvPr>
            <p:ph type="ctrTitle"/>
          </p:nvPr>
        </p:nvSpPr>
        <p:spPr>
          <a:xfrm>
            <a:off x="0" y="298175"/>
            <a:ext cx="9607826" cy="604819"/>
          </a:xfrm>
        </p:spPr>
        <p:txBody>
          <a:bodyPr>
            <a:noAutofit/>
          </a:bodyPr>
          <a:lstStyle/>
          <a:p>
            <a:pPr algn="l"/>
            <a:r>
              <a:rPr lang="en-IN" sz="2800" b="1" dirty="0">
                <a:hlinkClick r:id="rId2">
                  <a:extLst>
                    <a:ext uri="{A12FA001-AC4F-418D-AE19-62706E023703}">
                      <ahyp:hlinkClr xmlns:ahyp="http://schemas.microsoft.com/office/drawing/2018/hyperlinkcolor" val="tx"/>
                    </a:ext>
                  </a:extLst>
                </a:hlinkClick>
              </a:rPr>
              <a:t>Synchronous vs. Asynchronous Communication</a:t>
            </a:r>
          </a:p>
        </p:txBody>
      </p:sp>
      <p:sp>
        <p:nvSpPr>
          <p:cNvPr id="3" name="Subtitle 2">
            <a:extLst>
              <a:ext uri="{FF2B5EF4-FFF2-40B4-BE49-F238E27FC236}">
                <a16:creationId xmlns:a16="http://schemas.microsoft.com/office/drawing/2014/main" id="{F146CDF6-CDB2-4D59-B965-CD1FD65BC53A}"/>
              </a:ext>
            </a:extLst>
          </p:cNvPr>
          <p:cNvSpPr>
            <a:spLocks noGrp="1"/>
          </p:cNvSpPr>
          <p:nvPr>
            <p:ph type="subTitle" idx="1"/>
          </p:nvPr>
        </p:nvSpPr>
        <p:spPr>
          <a:xfrm>
            <a:off x="145773" y="1256402"/>
            <a:ext cx="11767931" cy="5131145"/>
          </a:xfrm>
        </p:spPr>
        <p:txBody>
          <a:bodyPr>
            <a:normAutofit/>
          </a:bodyPr>
          <a:lstStyle/>
          <a:p>
            <a:pPr algn="l"/>
            <a:r>
              <a:rPr lang="en-US" b="1" u="sng" dirty="0"/>
              <a:t>Synchronous communication</a:t>
            </a:r>
          </a:p>
          <a:p>
            <a:pPr algn="l"/>
            <a:endParaRPr lang="en-US" dirty="0"/>
          </a:p>
          <a:p>
            <a:pPr marL="342900" indent="-342900" algn="l">
              <a:buFont typeface="Arial" panose="020B0604020202020204" pitchFamily="34" charset="0"/>
              <a:buChar char="•"/>
            </a:pPr>
            <a:r>
              <a:rPr lang="en-US" dirty="0"/>
              <a:t>Sender is blocked until its message is stored in a local buffer at receiving host or actually delivered to receiver</a:t>
            </a:r>
          </a:p>
          <a:p>
            <a:pPr algn="l"/>
            <a:endParaRPr lang="en-US" dirty="0"/>
          </a:p>
          <a:p>
            <a:pPr algn="l"/>
            <a:r>
              <a:rPr lang="en-IN" b="1" u="sng" dirty="0">
                <a:hlinkClick r:id="rId2">
                  <a:extLst>
                    <a:ext uri="{A12FA001-AC4F-418D-AE19-62706E023703}">
                      <ahyp:hlinkClr xmlns:ahyp="http://schemas.microsoft.com/office/drawing/2018/hyperlinkcolor" val="tx"/>
                    </a:ext>
                  </a:extLst>
                </a:hlinkClick>
              </a:rPr>
              <a:t>Asynchronous</a:t>
            </a:r>
            <a:r>
              <a:rPr lang="en-IN" b="1" u="sng" dirty="0"/>
              <a:t> communication</a:t>
            </a:r>
          </a:p>
          <a:p>
            <a:pPr algn="l"/>
            <a:endParaRPr lang="en-US" dirty="0"/>
          </a:p>
          <a:p>
            <a:pPr marL="342900" indent="-342900" algn="l">
              <a:buFont typeface="Arial" panose="020B0604020202020204" pitchFamily="34" charset="0"/>
              <a:buChar char="•"/>
            </a:pPr>
            <a:r>
              <a:rPr lang="en-US" dirty="0"/>
              <a:t>S</a:t>
            </a:r>
            <a:r>
              <a:rPr lang="en-IN" dirty="0"/>
              <a:t>ender continues immediately after message send.</a:t>
            </a:r>
          </a:p>
          <a:p>
            <a:pPr algn="l"/>
            <a:endParaRPr lang="en-US" dirty="0"/>
          </a:p>
          <a:p>
            <a:pPr marL="342900" indent="-342900" algn="l">
              <a:buFont typeface="Arial" panose="020B0604020202020204" pitchFamily="34" charset="0"/>
              <a:buChar char="•"/>
            </a:pPr>
            <a:r>
              <a:rPr lang="en-US" dirty="0"/>
              <a:t>M</a:t>
            </a:r>
            <a:r>
              <a:rPr lang="en-IN" dirty="0" err="1"/>
              <a:t>essage</a:t>
            </a:r>
            <a:r>
              <a:rPr lang="en-IN" dirty="0"/>
              <a:t> may be stored in a local buffer at sending host or at an intermediate communication server</a:t>
            </a:r>
            <a:endParaRPr lang="en-US" dirty="0"/>
          </a:p>
          <a:p>
            <a:pPr algn="l"/>
            <a:endParaRPr lang="en-US" dirty="0"/>
          </a:p>
          <a:p>
            <a:pPr algn="l"/>
            <a:endParaRPr lang="en-US" b="1" dirty="0"/>
          </a:p>
          <a:p>
            <a:pPr algn="l"/>
            <a:endParaRPr lang="en-IN" dirty="0"/>
          </a:p>
        </p:txBody>
      </p:sp>
    </p:spTree>
    <p:extLst>
      <p:ext uri="{BB962C8B-B14F-4D97-AF65-F5344CB8AC3E}">
        <p14:creationId xmlns:p14="http://schemas.microsoft.com/office/powerpoint/2010/main" val="905307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B286CF-85BA-4348-BD29-1D31AE937F63}"/>
              </a:ext>
            </a:extLst>
          </p:cNvPr>
          <p:cNvPicPr>
            <a:picLocks noChangeAspect="1"/>
          </p:cNvPicPr>
          <p:nvPr/>
        </p:nvPicPr>
        <p:blipFill>
          <a:blip r:embed="rId2"/>
          <a:stretch>
            <a:fillRect/>
          </a:stretch>
        </p:blipFill>
        <p:spPr>
          <a:xfrm>
            <a:off x="1054169" y="508759"/>
            <a:ext cx="9587327" cy="6064487"/>
          </a:xfrm>
          <a:prstGeom prst="rect">
            <a:avLst/>
          </a:prstGeom>
        </p:spPr>
      </p:pic>
    </p:spTree>
    <p:extLst>
      <p:ext uri="{BB962C8B-B14F-4D97-AF65-F5344CB8AC3E}">
        <p14:creationId xmlns:p14="http://schemas.microsoft.com/office/powerpoint/2010/main" val="1840924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82DCBFD-88B7-41FF-9BE1-F4E25056F400}"/>
              </a:ext>
            </a:extLst>
          </p:cNvPr>
          <p:cNvPicPr>
            <a:picLocks noChangeAspect="1"/>
          </p:cNvPicPr>
          <p:nvPr/>
        </p:nvPicPr>
        <p:blipFill>
          <a:blip r:embed="rId2"/>
          <a:stretch>
            <a:fillRect/>
          </a:stretch>
        </p:blipFill>
        <p:spPr>
          <a:xfrm>
            <a:off x="1348615" y="504825"/>
            <a:ext cx="9784471" cy="4212949"/>
          </a:xfrm>
          <a:prstGeom prst="rect">
            <a:avLst/>
          </a:prstGeom>
        </p:spPr>
      </p:pic>
      <p:sp>
        <p:nvSpPr>
          <p:cNvPr id="3" name="TextBox 2">
            <a:extLst>
              <a:ext uri="{FF2B5EF4-FFF2-40B4-BE49-F238E27FC236}">
                <a16:creationId xmlns:a16="http://schemas.microsoft.com/office/drawing/2014/main" id="{82518270-DEA0-4EE6-8F45-D3F6099AF1E6}"/>
              </a:ext>
            </a:extLst>
          </p:cNvPr>
          <p:cNvSpPr txBox="1"/>
          <p:nvPr/>
        </p:nvSpPr>
        <p:spPr>
          <a:xfrm>
            <a:off x="1656522" y="5168348"/>
            <a:ext cx="7620000" cy="646331"/>
          </a:xfrm>
          <a:prstGeom prst="rect">
            <a:avLst/>
          </a:prstGeom>
          <a:noFill/>
        </p:spPr>
        <p:txBody>
          <a:bodyPr wrap="square" rtlCol="0">
            <a:spAutoFit/>
          </a:bodyPr>
          <a:lstStyle/>
          <a:p>
            <a:r>
              <a:rPr lang="en-US" b="1" dirty="0"/>
              <a:t>(c) Transient Asynchronous communication</a:t>
            </a:r>
          </a:p>
          <a:p>
            <a:r>
              <a:rPr lang="en-US" b="1" dirty="0"/>
              <a:t>(d) Transient synchronous communication</a:t>
            </a:r>
            <a:endParaRPr lang="en-IN" b="1" dirty="0"/>
          </a:p>
        </p:txBody>
      </p:sp>
    </p:spTree>
    <p:extLst>
      <p:ext uri="{BB962C8B-B14F-4D97-AF65-F5344CB8AC3E}">
        <p14:creationId xmlns:p14="http://schemas.microsoft.com/office/powerpoint/2010/main" val="96856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E2319-1A3E-4FC6-ADB2-50A9000DBEAB}"/>
              </a:ext>
            </a:extLst>
          </p:cNvPr>
          <p:cNvSpPr>
            <a:spLocks noGrp="1"/>
          </p:cNvSpPr>
          <p:nvPr>
            <p:ph type="ctrTitle"/>
          </p:nvPr>
        </p:nvSpPr>
        <p:spPr>
          <a:xfrm>
            <a:off x="397565" y="671789"/>
            <a:ext cx="6016487" cy="477837"/>
          </a:xfrm>
        </p:spPr>
        <p:txBody>
          <a:bodyPr>
            <a:noAutofit/>
          </a:bodyPr>
          <a:lstStyle/>
          <a:p>
            <a:pPr algn="l"/>
            <a:r>
              <a:rPr lang="en-IN" sz="2800" b="1" dirty="0"/>
              <a:t>Message Passing Interface</a:t>
            </a:r>
            <a:br>
              <a:rPr lang="en-IN" sz="2800" b="1" dirty="0"/>
            </a:br>
            <a:endParaRPr lang="en-IN" sz="2800" b="1" dirty="0"/>
          </a:p>
        </p:txBody>
      </p:sp>
      <p:sp>
        <p:nvSpPr>
          <p:cNvPr id="3" name="Subtitle 2">
            <a:extLst>
              <a:ext uri="{FF2B5EF4-FFF2-40B4-BE49-F238E27FC236}">
                <a16:creationId xmlns:a16="http://schemas.microsoft.com/office/drawing/2014/main" id="{27A71E4E-0443-4003-BE49-6D82B057FC52}"/>
              </a:ext>
            </a:extLst>
          </p:cNvPr>
          <p:cNvSpPr>
            <a:spLocks noGrp="1"/>
          </p:cNvSpPr>
          <p:nvPr>
            <p:ph type="subTitle" idx="1"/>
          </p:nvPr>
        </p:nvSpPr>
        <p:spPr>
          <a:xfrm>
            <a:off x="397565" y="1149625"/>
            <a:ext cx="11555896" cy="5343939"/>
          </a:xfrm>
        </p:spPr>
        <p:txBody>
          <a:bodyPr>
            <a:normAutofit/>
          </a:bodyPr>
          <a:lstStyle/>
          <a:p>
            <a:pPr marL="342900" indent="-342900" algn="l">
              <a:buFont typeface="Arial" panose="020B0604020202020204" pitchFamily="34" charset="0"/>
              <a:buChar char="•"/>
            </a:pPr>
            <a:r>
              <a:rPr lang="en-US" dirty="0"/>
              <a:t>MPI stands for Message Passing Interface.</a:t>
            </a:r>
          </a:p>
          <a:p>
            <a:pPr marL="342900" indent="-342900" algn="l">
              <a:buFont typeface="Arial" panose="020B0604020202020204" pitchFamily="34" charset="0"/>
              <a:buChar char="•"/>
            </a:pPr>
            <a:r>
              <a:rPr lang="en-US" dirty="0"/>
              <a:t>MPI is used to send messages from one process (computer, workstation etc.) to another. These messages can contain data ranging from primitive types (integers, strings) to actual objects.</a:t>
            </a:r>
          </a:p>
          <a:p>
            <a:pPr algn="l"/>
            <a:endParaRPr lang="en-US" dirty="0"/>
          </a:p>
          <a:p>
            <a:pPr marL="342900" indent="-342900" algn="l">
              <a:buFont typeface="Arial" panose="020B0604020202020204" pitchFamily="34" charset="0"/>
              <a:buChar char="•"/>
            </a:pPr>
            <a:r>
              <a:rPr lang="en-US" dirty="0"/>
              <a:t>MPI is not a programming language. </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MPI is a programming model that is widely used for parallel programming in a cluster. In the cluster, the head node is known as the </a:t>
            </a:r>
            <a:r>
              <a:rPr lang="en-US" b="1" dirty="0"/>
              <a:t>master</a:t>
            </a:r>
            <a:r>
              <a:rPr lang="en-US" dirty="0"/>
              <a:t>, and the other nodes are known as the </a:t>
            </a:r>
            <a:r>
              <a:rPr lang="en-US" b="1" dirty="0"/>
              <a:t>workers</a:t>
            </a:r>
            <a:r>
              <a:rPr lang="en-US" dirty="0"/>
              <a:t>. </a:t>
            </a:r>
          </a:p>
          <a:p>
            <a:pPr marL="342900" indent="-342900" algn="l">
              <a:buFont typeface="Arial" panose="020B0604020202020204" pitchFamily="34" charset="0"/>
              <a:buChar char="•"/>
            </a:pPr>
            <a:r>
              <a:rPr lang="en-US" dirty="0"/>
              <a:t>By using MPI, programmers are able to divide up the task and distribute each task to each worker or to some specific workers. Thus, each node can work on its own task simultaneously.</a:t>
            </a:r>
            <a:endParaRPr lang="en-IN" dirty="0"/>
          </a:p>
        </p:txBody>
      </p:sp>
    </p:spTree>
    <p:extLst>
      <p:ext uri="{BB962C8B-B14F-4D97-AF65-F5344CB8AC3E}">
        <p14:creationId xmlns:p14="http://schemas.microsoft.com/office/powerpoint/2010/main" val="1801401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D90E2-BCC7-4752-8930-C77EB2C1661A}"/>
              </a:ext>
            </a:extLst>
          </p:cNvPr>
          <p:cNvSpPr>
            <a:spLocks noGrp="1"/>
          </p:cNvSpPr>
          <p:nvPr>
            <p:ph type="ctrTitle"/>
          </p:nvPr>
        </p:nvSpPr>
        <p:spPr>
          <a:xfrm>
            <a:off x="251791" y="35685"/>
            <a:ext cx="9144000" cy="1512956"/>
          </a:xfrm>
        </p:spPr>
        <p:txBody>
          <a:bodyPr/>
          <a:lstStyle/>
          <a:p>
            <a:pPr algn="l"/>
            <a:r>
              <a:rPr lang="en-US" sz="3200" b="1" dirty="0"/>
              <a:t>Why MPI ?</a:t>
            </a:r>
            <a:br>
              <a:rPr lang="en-US" dirty="0"/>
            </a:br>
            <a:endParaRPr lang="en-IN" dirty="0"/>
          </a:p>
        </p:txBody>
      </p:sp>
      <p:sp>
        <p:nvSpPr>
          <p:cNvPr id="3" name="Subtitle 2">
            <a:extLst>
              <a:ext uri="{FF2B5EF4-FFF2-40B4-BE49-F238E27FC236}">
                <a16:creationId xmlns:a16="http://schemas.microsoft.com/office/drawing/2014/main" id="{0B4757E0-1F4D-4722-972E-7C79EA977D70}"/>
              </a:ext>
            </a:extLst>
          </p:cNvPr>
          <p:cNvSpPr>
            <a:spLocks noGrp="1"/>
          </p:cNvSpPr>
          <p:nvPr>
            <p:ph type="subTitle" idx="1"/>
          </p:nvPr>
        </p:nvSpPr>
        <p:spPr>
          <a:xfrm>
            <a:off x="185531" y="968166"/>
            <a:ext cx="11754678" cy="5432633"/>
          </a:xfrm>
        </p:spPr>
        <p:txBody>
          <a:bodyPr>
            <a:noAutofit/>
          </a:bodyPr>
          <a:lstStyle/>
          <a:p>
            <a:pPr algn="just"/>
            <a:r>
              <a:rPr lang="en-US" dirty="0"/>
              <a:t>There are many reasons for using MPI as our parallel programming model:</a:t>
            </a:r>
          </a:p>
          <a:p>
            <a:pPr marL="342900" indent="-342900" algn="just">
              <a:buFont typeface="Arial" panose="020B0604020202020204" pitchFamily="34" charset="0"/>
              <a:buChar char="•"/>
            </a:pPr>
            <a:endParaRPr lang="en-US" dirty="0"/>
          </a:p>
          <a:p>
            <a:pPr marL="342900" indent="-342900" algn="just">
              <a:buFont typeface="Arial" panose="020B0604020202020204" pitchFamily="34" charset="0"/>
              <a:buChar char="•"/>
            </a:pPr>
            <a:r>
              <a:rPr lang="en-US" dirty="0"/>
              <a:t>MPI is a standard message passing library, and it is supported on all high-performance computer platforms.</a:t>
            </a:r>
          </a:p>
          <a:p>
            <a:pPr marL="342900" indent="-342900" algn="just">
              <a:buFont typeface="Arial" panose="020B0604020202020204" pitchFamily="34" charset="0"/>
              <a:buChar char="•"/>
            </a:pPr>
            <a:endParaRPr lang="en-US" dirty="0"/>
          </a:p>
          <a:p>
            <a:pPr marL="342900" indent="-342900" algn="just">
              <a:buFont typeface="Arial" panose="020B0604020202020204" pitchFamily="34" charset="0"/>
              <a:buChar char="•"/>
            </a:pPr>
            <a:r>
              <a:rPr lang="en-US" dirty="0"/>
              <a:t>An MPI program is able to run on different platforms that support the MPI standard without changing your source codes.</a:t>
            </a:r>
          </a:p>
          <a:p>
            <a:pPr marL="342900" indent="-342900" algn="just">
              <a:buFont typeface="Arial" panose="020B0604020202020204" pitchFamily="34" charset="0"/>
              <a:buChar char="•"/>
            </a:pPr>
            <a:endParaRPr lang="en-US" dirty="0"/>
          </a:p>
          <a:p>
            <a:pPr marL="342900" indent="-342900" algn="just">
              <a:buFont typeface="Arial" panose="020B0604020202020204" pitchFamily="34" charset="0"/>
              <a:buChar char="•"/>
            </a:pPr>
            <a:r>
              <a:rPr lang="en-US" dirty="0"/>
              <a:t>Because of its parallel features, programmers are able to work on a much larger problem size with the faster computation.</a:t>
            </a:r>
          </a:p>
          <a:p>
            <a:pPr marL="342900" indent="-342900" algn="just">
              <a:buFont typeface="Arial" panose="020B0604020202020204" pitchFamily="34" charset="0"/>
              <a:buChar char="•"/>
            </a:pPr>
            <a:endParaRPr lang="en-US" dirty="0"/>
          </a:p>
          <a:p>
            <a:pPr marL="342900" indent="-342900" algn="just">
              <a:buFont typeface="Arial" panose="020B0604020202020204" pitchFamily="34" charset="0"/>
              <a:buChar char="•"/>
            </a:pPr>
            <a:r>
              <a:rPr lang="en-US" dirty="0"/>
              <a:t>There are many useful functions available in the MPI Library.</a:t>
            </a:r>
          </a:p>
          <a:p>
            <a:pPr marL="342900" indent="-342900" algn="just">
              <a:buFont typeface="Arial" panose="020B0604020202020204" pitchFamily="34" charset="0"/>
              <a:buChar char="•"/>
            </a:pPr>
            <a:endParaRPr lang="en-US" dirty="0"/>
          </a:p>
          <a:p>
            <a:pPr marL="342900" indent="-342900" algn="just">
              <a:buFont typeface="Arial" panose="020B0604020202020204" pitchFamily="34" charset="0"/>
              <a:buChar char="•"/>
            </a:pPr>
            <a:r>
              <a:rPr lang="en-US" dirty="0"/>
              <a:t>A variety of implementations are available.</a:t>
            </a:r>
            <a:endParaRPr lang="en-IN" dirty="0"/>
          </a:p>
        </p:txBody>
      </p:sp>
    </p:spTree>
    <p:extLst>
      <p:ext uri="{BB962C8B-B14F-4D97-AF65-F5344CB8AC3E}">
        <p14:creationId xmlns:p14="http://schemas.microsoft.com/office/powerpoint/2010/main" val="623146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12B23-F86F-4700-97F0-9C70AF22D388}"/>
              </a:ext>
            </a:extLst>
          </p:cNvPr>
          <p:cNvSpPr>
            <a:spLocks noGrp="1"/>
          </p:cNvSpPr>
          <p:nvPr>
            <p:ph type="ctrTitle"/>
          </p:nvPr>
        </p:nvSpPr>
        <p:spPr>
          <a:xfrm>
            <a:off x="331304" y="212795"/>
            <a:ext cx="5764696" cy="746194"/>
          </a:xfrm>
        </p:spPr>
        <p:txBody>
          <a:bodyPr>
            <a:normAutofit fontScale="90000"/>
          </a:bodyPr>
          <a:lstStyle/>
          <a:p>
            <a:pPr algn="l"/>
            <a:r>
              <a:rPr lang="en-IN" sz="2400" b="1" dirty="0"/>
              <a:t>MPI Program Structure</a:t>
            </a:r>
            <a:br>
              <a:rPr lang="en-IN" sz="2400" b="1" dirty="0"/>
            </a:br>
            <a:endParaRPr lang="en-IN" sz="2400" b="1" dirty="0"/>
          </a:p>
        </p:txBody>
      </p:sp>
      <p:pic>
        <p:nvPicPr>
          <p:cNvPr id="4" name="Picture 3">
            <a:extLst>
              <a:ext uri="{FF2B5EF4-FFF2-40B4-BE49-F238E27FC236}">
                <a16:creationId xmlns:a16="http://schemas.microsoft.com/office/drawing/2014/main" id="{300DE3E3-422C-49EB-8F66-465C82998383}"/>
              </a:ext>
            </a:extLst>
          </p:cNvPr>
          <p:cNvPicPr>
            <a:picLocks noChangeAspect="1"/>
          </p:cNvPicPr>
          <p:nvPr/>
        </p:nvPicPr>
        <p:blipFill>
          <a:blip r:embed="rId2"/>
          <a:stretch>
            <a:fillRect/>
          </a:stretch>
        </p:blipFill>
        <p:spPr>
          <a:xfrm>
            <a:off x="1940822" y="826396"/>
            <a:ext cx="7481474" cy="5600578"/>
          </a:xfrm>
          <a:prstGeom prst="rect">
            <a:avLst/>
          </a:prstGeom>
        </p:spPr>
      </p:pic>
    </p:spTree>
    <p:extLst>
      <p:ext uri="{BB962C8B-B14F-4D97-AF65-F5344CB8AC3E}">
        <p14:creationId xmlns:p14="http://schemas.microsoft.com/office/powerpoint/2010/main" val="1852009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B0E6CC9-0542-4D39-BB19-7993D5027DF6}"/>
              </a:ext>
            </a:extLst>
          </p:cNvPr>
          <p:cNvSpPr>
            <a:spLocks noGrp="1"/>
          </p:cNvSpPr>
          <p:nvPr>
            <p:ph type="subTitle" idx="1"/>
          </p:nvPr>
        </p:nvSpPr>
        <p:spPr>
          <a:xfrm>
            <a:off x="145772" y="752820"/>
            <a:ext cx="11873949" cy="6105180"/>
          </a:xfrm>
        </p:spPr>
        <p:txBody>
          <a:bodyPr/>
          <a:lstStyle/>
          <a:p>
            <a:pPr algn="l"/>
            <a:r>
              <a:rPr lang="en-US" dirty="0"/>
              <a:t>At the core of MPI are messaging primitives to support transient communication</a:t>
            </a:r>
          </a:p>
          <a:p>
            <a:pPr algn="l"/>
            <a:endParaRPr lang="en-US" dirty="0"/>
          </a:p>
          <a:p>
            <a:pPr algn="l"/>
            <a:endParaRPr lang="en-IN" dirty="0"/>
          </a:p>
        </p:txBody>
      </p:sp>
      <p:pic>
        <p:nvPicPr>
          <p:cNvPr id="5" name="Picture 4">
            <a:extLst>
              <a:ext uri="{FF2B5EF4-FFF2-40B4-BE49-F238E27FC236}">
                <a16:creationId xmlns:a16="http://schemas.microsoft.com/office/drawing/2014/main" id="{70B74B7E-BCCF-489C-90F9-A797C2EFA3CD}"/>
              </a:ext>
            </a:extLst>
          </p:cNvPr>
          <p:cNvPicPr>
            <a:picLocks noChangeAspect="1"/>
          </p:cNvPicPr>
          <p:nvPr/>
        </p:nvPicPr>
        <p:blipFill>
          <a:blip r:embed="rId2"/>
          <a:stretch>
            <a:fillRect/>
          </a:stretch>
        </p:blipFill>
        <p:spPr>
          <a:xfrm>
            <a:off x="1546570" y="1600613"/>
            <a:ext cx="8831538" cy="3991803"/>
          </a:xfrm>
          <a:prstGeom prst="rect">
            <a:avLst/>
          </a:prstGeom>
        </p:spPr>
      </p:pic>
    </p:spTree>
    <p:extLst>
      <p:ext uri="{BB962C8B-B14F-4D97-AF65-F5344CB8AC3E}">
        <p14:creationId xmlns:p14="http://schemas.microsoft.com/office/powerpoint/2010/main" val="8349846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07DB5B1-0D4B-4E4E-8331-B45869EC626E}"/>
              </a:ext>
            </a:extLst>
          </p:cNvPr>
          <p:cNvSpPr>
            <a:spLocks noGrp="1"/>
          </p:cNvSpPr>
          <p:nvPr>
            <p:ph type="subTitle" idx="1"/>
          </p:nvPr>
        </p:nvSpPr>
        <p:spPr>
          <a:xfrm>
            <a:off x="622852" y="275742"/>
            <a:ext cx="10986051" cy="6582258"/>
          </a:xfrm>
        </p:spPr>
        <p:txBody>
          <a:bodyPr>
            <a:normAutofit/>
          </a:bodyPr>
          <a:lstStyle/>
          <a:p>
            <a:pPr algn="l"/>
            <a:r>
              <a:rPr lang="en-US" b="1" dirty="0" err="1"/>
              <a:t>MPI_bsend</a:t>
            </a:r>
            <a:endParaRPr lang="en-US" b="1" dirty="0"/>
          </a:p>
          <a:p>
            <a:pPr marL="342900" indent="-342900" algn="l">
              <a:buFont typeface="Arial" panose="020B0604020202020204" pitchFamily="34" charset="0"/>
              <a:buChar char="•"/>
            </a:pPr>
            <a:r>
              <a:rPr lang="en-US" dirty="0"/>
              <a:t>The sender submits a message for transmission, which is generally first copied to a local buffer in the MPI runtime system. </a:t>
            </a:r>
          </a:p>
          <a:p>
            <a:pPr marL="342900" indent="-342900" algn="l">
              <a:buFont typeface="Arial" panose="020B0604020202020204" pitchFamily="34" charset="0"/>
              <a:buChar char="•"/>
            </a:pPr>
            <a:r>
              <a:rPr lang="en-US" dirty="0"/>
              <a:t>When the message has been copied. the sender continues. The local MPI runtime system will remove the message from its local buffer and take care of transmission as soon as a receiver has called a receive primitive.</a:t>
            </a:r>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1740780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07DB5B1-0D4B-4E4E-8331-B45869EC626E}"/>
              </a:ext>
            </a:extLst>
          </p:cNvPr>
          <p:cNvSpPr>
            <a:spLocks noGrp="1"/>
          </p:cNvSpPr>
          <p:nvPr>
            <p:ph type="subTitle" idx="1"/>
          </p:nvPr>
        </p:nvSpPr>
        <p:spPr>
          <a:xfrm>
            <a:off x="622852" y="275742"/>
            <a:ext cx="10986051" cy="6582258"/>
          </a:xfrm>
        </p:spPr>
        <p:txBody>
          <a:bodyPr>
            <a:normAutofit/>
          </a:bodyPr>
          <a:lstStyle/>
          <a:p>
            <a:pPr marL="342900" indent="-342900" algn="l">
              <a:lnSpc>
                <a:spcPct val="150000"/>
              </a:lnSpc>
              <a:buFont typeface="Arial" panose="020B0604020202020204" pitchFamily="34" charset="0"/>
              <a:buChar char="•"/>
            </a:pPr>
            <a:r>
              <a:rPr lang="en-US" dirty="0"/>
              <a:t>The primitive </a:t>
            </a:r>
            <a:r>
              <a:rPr lang="en-US" b="1" dirty="0" err="1"/>
              <a:t>MPI_send</a:t>
            </a:r>
            <a:r>
              <a:rPr lang="en-US" b="1" dirty="0"/>
              <a:t> </a:t>
            </a:r>
            <a:r>
              <a:rPr lang="en-US" dirty="0"/>
              <a:t>may either block the caller until the specified message has been copied to the MPI runtime system at the sender's side, or until the receiver has initiated a receive operation. </a:t>
            </a:r>
          </a:p>
          <a:p>
            <a:pPr marL="342900" indent="-342900" algn="l">
              <a:lnSpc>
                <a:spcPct val="150000"/>
              </a:lnSpc>
              <a:buFont typeface="Arial" panose="020B0604020202020204" pitchFamily="34" charset="0"/>
              <a:buChar char="•"/>
            </a:pPr>
            <a:endParaRPr lang="en-US" dirty="0"/>
          </a:p>
          <a:p>
            <a:pPr marL="342900" indent="-342900" algn="l">
              <a:lnSpc>
                <a:spcPct val="150000"/>
              </a:lnSpc>
              <a:buFont typeface="Arial" panose="020B0604020202020204" pitchFamily="34" charset="0"/>
              <a:buChar char="•"/>
            </a:pPr>
            <a:r>
              <a:rPr lang="en-US" dirty="0"/>
              <a:t>Synchronous communication by which the sender blocks until its request is accepted for further processing is available through the </a:t>
            </a:r>
            <a:r>
              <a:rPr lang="en-US" b="1" dirty="0" err="1"/>
              <a:t>MPI_ssend</a:t>
            </a:r>
            <a:r>
              <a:rPr lang="en-US" dirty="0"/>
              <a:t> primitive.</a:t>
            </a:r>
          </a:p>
          <a:p>
            <a:pPr marL="342900" indent="-342900" algn="l">
              <a:lnSpc>
                <a:spcPct val="150000"/>
              </a:lnSpc>
              <a:buFont typeface="Arial" panose="020B0604020202020204" pitchFamily="34" charset="0"/>
              <a:buChar char="•"/>
            </a:pPr>
            <a:endParaRPr lang="en-US" dirty="0"/>
          </a:p>
          <a:p>
            <a:pPr marL="342900" indent="-342900" algn="l">
              <a:lnSpc>
                <a:spcPct val="150000"/>
              </a:lnSpc>
              <a:buFont typeface="Arial" panose="020B0604020202020204" pitchFamily="34" charset="0"/>
              <a:buChar char="•"/>
            </a:pPr>
            <a:r>
              <a:rPr lang="en-US" dirty="0"/>
              <a:t> Finally, the strongest form of synchronous communication is also supported: when a sender calls </a:t>
            </a:r>
            <a:r>
              <a:rPr lang="en-US" b="1" dirty="0" err="1"/>
              <a:t>MPI_sendrecv</a:t>
            </a:r>
            <a:r>
              <a:rPr lang="en-US" dirty="0"/>
              <a:t>, it sends a request to the receiver and blocks until the </a:t>
            </a:r>
            <a:r>
              <a:rPr lang="en-US" dirty="0" err="1"/>
              <a:t>latterreturns</a:t>
            </a:r>
            <a:r>
              <a:rPr lang="en-US" dirty="0"/>
              <a:t> a reply. Basically, this primitive corresponds to a normal RPC.</a:t>
            </a:r>
          </a:p>
        </p:txBody>
      </p:sp>
    </p:spTree>
    <p:extLst>
      <p:ext uri="{BB962C8B-B14F-4D97-AF65-F5344CB8AC3E}">
        <p14:creationId xmlns:p14="http://schemas.microsoft.com/office/powerpoint/2010/main" val="20038499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07DB5B1-0D4B-4E4E-8331-B45869EC626E}"/>
              </a:ext>
            </a:extLst>
          </p:cNvPr>
          <p:cNvSpPr>
            <a:spLocks noGrp="1"/>
          </p:cNvSpPr>
          <p:nvPr>
            <p:ph type="subTitle" idx="1"/>
          </p:nvPr>
        </p:nvSpPr>
        <p:spPr>
          <a:xfrm>
            <a:off x="622852" y="275742"/>
            <a:ext cx="10986051" cy="6582258"/>
          </a:xfrm>
        </p:spPr>
        <p:txBody>
          <a:bodyPr>
            <a:normAutofit/>
          </a:bodyPr>
          <a:lstStyle/>
          <a:p>
            <a:pPr algn="l"/>
            <a:r>
              <a:rPr lang="en-IN" b="1" dirty="0" err="1"/>
              <a:t>MPI_isend</a:t>
            </a:r>
            <a:endParaRPr lang="en-IN" b="1" dirty="0"/>
          </a:p>
          <a:p>
            <a:pPr algn="l"/>
            <a:endParaRPr lang="en-IN" b="1" dirty="0"/>
          </a:p>
          <a:p>
            <a:pPr algn="just"/>
            <a:r>
              <a:rPr lang="en-IN" dirty="0"/>
              <a:t>A </a:t>
            </a:r>
            <a:r>
              <a:rPr lang="en-US" dirty="0"/>
              <a:t>sender passes a pointer to the message after which the MPI runtime system takes</a:t>
            </a:r>
          </a:p>
          <a:p>
            <a:pPr algn="just"/>
            <a:r>
              <a:rPr lang="en-US" dirty="0"/>
              <a:t>care of communication. The sender immediately continues. To prevent overwriting</a:t>
            </a:r>
          </a:p>
          <a:p>
            <a:pPr algn="just"/>
            <a:r>
              <a:rPr lang="en-US" dirty="0"/>
              <a:t>the message before communication completes, MPI offers primitives to check</a:t>
            </a:r>
          </a:p>
          <a:p>
            <a:pPr algn="just"/>
            <a:r>
              <a:rPr lang="en-US" dirty="0"/>
              <a:t>for completion, or even to block if required.</a:t>
            </a:r>
            <a:endParaRPr lang="en-IN" dirty="0"/>
          </a:p>
        </p:txBody>
      </p:sp>
    </p:spTree>
    <p:extLst>
      <p:ext uri="{BB962C8B-B14F-4D97-AF65-F5344CB8AC3E}">
        <p14:creationId xmlns:p14="http://schemas.microsoft.com/office/powerpoint/2010/main" val="1566746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1385F71-564F-4D94-82CA-A29D0DF4C393}"/>
              </a:ext>
            </a:extLst>
          </p:cNvPr>
          <p:cNvSpPr>
            <a:spLocks noGrp="1"/>
          </p:cNvSpPr>
          <p:nvPr>
            <p:ph type="subTitle" idx="1"/>
          </p:nvPr>
        </p:nvSpPr>
        <p:spPr>
          <a:xfrm>
            <a:off x="172278" y="318052"/>
            <a:ext cx="11847444" cy="6539947"/>
          </a:xfrm>
        </p:spPr>
        <p:txBody>
          <a:bodyPr>
            <a:normAutofit/>
          </a:bodyPr>
          <a:lstStyle/>
          <a:p>
            <a:pPr algn="l"/>
            <a:r>
              <a:rPr lang="en-IN" b="1" u="sng" dirty="0"/>
              <a:t>Remote Method Invocation</a:t>
            </a:r>
          </a:p>
          <a:p>
            <a:pPr algn="l"/>
            <a:endParaRPr lang="en-IN" b="1" u="sng" dirty="0"/>
          </a:p>
          <a:p>
            <a:pPr marL="342900" indent="-342900" algn="l">
              <a:buFont typeface="Arial" panose="020B0604020202020204" pitchFamily="34" charset="0"/>
              <a:buChar char="•"/>
            </a:pPr>
            <a:r>
              <a:rPr lang="en-US" dirty="0"/>
              <a:t>The RMI stands for </a:t>
            </a:r>
            <a:r>
              <a:rPr lang="en-US" b="1" dirty="0"/>
              <a:t>Remote Method Invocation </a:t>
            </a:r>
            <a:r>
              <a:rPr lang="en-US" dirty="0"/>
              <a:t>is an API mechanism.</a:t>
            </a:r>
          </a:p>
          <a:p>
            <a:pPr marL="342900" indent="-342900" algn="l">
              <a:buFont typeface="Arial" panose="020B0604020202020204" pitchFamily="34" charset="0"/>
              <a:buChar char="•"/>
            </a:pPr>
            <a:endParaRPr lang="en-US" b="1" dirty="0"/>
          </a:p>
          <a:p>
            <a:pPr marL="342900" indent="-342900" algn="l">
              <a:buFont typeface="Arial" panose="020B0604020202020204" pitchFamily="34" charset="0"/>
              <a:buChar char="•"/>
            </a:pPr>
            <a:r>
              <a:rPr lang="en-US" dirty="0"/>
              <a:t>Remote Method Invocation (RMI) allows an object to invoke a method on an object that exists in another address space, which could be on the same machine or on a remote machine. </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This mechanism generally creates distributed applications in java.</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9384199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07DB5B1-0D4B-4E4E-8331-B45869EC626E}"/>
              </a:ext>
            </a:extLst>
          </p:cNvPr>
          <p:cNvSpPr>
            <a:spLocks noGrp="1"/>
          </p:cNvSpPr>
          <p:nvPr>
            <p:ph type="subTitle" idx="1"/>
          </p:nvPr>
        </p:nvSpPr>
        <p:spPr>
          <a:xfrm>
            <a:off x="622852" y="275742"/>
            <a:ext cx="10986051" cy="6582258"/>
          </a:xfrm>
        </p:spPr>
        <p:txBody>
          <a:bodyPr>
            <a:normAutofit/>
          </a:bodyPr>
          <a:lstStyle/>
          <a:p>
            <a:pPr algn="l"/>
            <a:r>
              <a:rPr lang="en-US" b="1" dirty="0" err="1"/>
              <a:t>MPI_issend</a:t>
            </a:r>
            <a:endParaRPr lang="en-US" b="1" dirty="0"/>
          </a:p>
          <a:p>
            <a:pPr algn="l"/>
            <a:r>
              <a:rPr lang="en-US" dirty="0"/>
              <a:t> a sender also passes only a pointer to the :MPI runtime system. When the runtime system indicates it has processed the </a:t>
            </a:r>
            <a:r>
              <a:rPr lang="en-US" dirty="0" err="1"/>
              <a:t>message,the</a:t>
            </a:r>
            <a:r>
              <a:rPr lang="en-US" dirty="0"/>
              <a:t> sender is then guaranteed that the receiver has accepted the message and is </a:t>
            </a:r>
            <a:r>
              <a:rPr lang="en-IN" dirty="0"/>
              <a:t>now working on it.</a:t>
            </a:r>
          </a:p>
          <a:p>
            <a:pPr algn="l"/>
            <a:endParaRPr lang="en-US" dirty="0"/>
          </a:p>
          <a:p>
            <a:pPr algn="l"/>
            <a:r>
              <a:rPr lang="en-US" b="1" dirty="0" err="1"/>
              <a:t>MPI_recv</a:t>
            </a:r>
            <a:endParaRPr lang="en-US" b="1" dirty="0"/>
          </a:p>
          <a:p>
            <a:pPr marL="342900" indent="-342900" algn="l">
              <a:buFont typeface="Arial" panose="020B0604020202020204" pitchFamily="34" charset="0"/>
              <a:buChar char="•"/>
            </a:pPr>
            <a:r>
              <a:rPr lang="en-US" dirty="0"/>
              <a:t> It is called to receive a message; it blocks the caller until a message arrives. </a:t>
            </a:r>
          </a:p>
          <a:p>
            <a:pPr marL="342900" indent="-342900" algn="l">
              <a:buFont typeface="Arial" panose="020B0604020202020204" pitchFamily="34" charset="0"/>
              <a:buChar char="•"/>
            </a:pPr>
            <a:r>
              <a:rPr lang="en-US" dirty="0"/>
              <a:t>There is also an asynchronous variant, called </a:t>
            </a:r>
            <a:r>
              <a:rPr lang="en-US" b="1" dirty="0" err="1"/>
              <a:t>MPI_irecv</a:t>
            </a:r>
            <a:endParaRPr lang="en-US" b="1" dirty="0"/>
          </a:p>
          <a:p>
            <a:pPr algn="l"/>
            <a:r>
              <a:rPr lang="en-US" dirty="0"/>
              <a:t>by which a receiver indicates that is prepared to accept a message. </a:t>
            </a:r>
          </a:p>
          <a:p>
            <a:pPr algn="l"/>
            <a:r>
              <a:rPr lang="en-US" dirty="0"/>
              <a:t>The receiver can check whether or not a message has indeed arrived, or block until one does.</a:t>
            </a:r>
            <a:endParaRPr lang="en-IN" dirty="0"/>
          </a:p>
        </p:txBody>
      </p:sp>
    </p:spTree>
    <p:extLst>
      <p:ext uri="{BB962C8B-B14F-4D97-AF65-F5344CB8AC3E}">
        <p14:creationId xmlns:p14="http://schemas.microsoft.com/office/powerpoint/2010/main" val="504789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1385F71-564F-4D94-82CA-A29D0DF4C393}"/>
              </a:ext>
            </a:extLst>
          </p:cNvPr>
          <p:cNvSpPr>
            <a:spLocks noGrp="1"/>
          </p:cNvSpPr>
          <p:nvPr>
            <p:ph type="subTitle" idx="1"/>
          </p:nvPr>
        </p:nvSpPr>
        <p:spPr>
          <a:xfrm>
            <a:off x="251791" y="129968"/>
            <a:ext cx="11847444" cy="6728032"/>
          </a:xfrm>
        </p:spPr>
        <p:txBody>
          <a:bodyPr>
            <a:normAutofit/>
          </a:bodyPr>
          <a:lstStyle/>
          <a:p>
            <a:pPr marL="342900" indent="-342900" algn="just">
              <a:buFont typeface="Arial" panose="020B0604020202020204" pitchFamily="34" charset="0"/>
              <a:buChar char="•"/>
            </a:pPr>
            <a:endParaRPr lang="en-US" dirty="0"/>
          </a:p>
          <a:p>
            <a:pPr algn="just"/>
            <a:r>
              <a:rPr lang="en-US" b="1" dirty="0"/>
              <a:t>RMI architecture</a:t>
            </a:r>
          </a:p>
          <a:p>
            <a:pPr marL="342900" indent="-342900" algn="just">
              <a:buFont typeface="Arial" panose="020B0604020202020204" pitchFamily="34" charset="0"/>
              <a:buChar char="•"/>
            </a:pPr>
            <a:endParaRPr lang="en-US" dirty="0"/>
          </a:p>
          <a:p>
            <a:pPr marL="342900" indent="-342900" algn="just">
              <a:buFont typeface="Arial" panose="020B0604020202020204" pitchFamily="34" charset="0"/>
              <a:buChar char="•"/>
            </a:pPr>
            <a:endParaRPr lang="en-US" dirty="0"/>
          </a:p>
          <a:p>
            <a:pPr marL="342900" indent="-342900" algn="just">
              <a:buFont typeface="Arial" panose="020B0604020202020204" pitchFamily="34" charset="0"/>
              <a:buChar char="•"/>
            </a:pPr>
            <a:endParaRPr lang="en-US" dirty="0"/>
          </a:p>
          <a:p>
            <a:pPr marL="342900" indent="-342900" algn="just">
              <a:buFont typeface="Arial" panose="020B0604020202020204" pitchFamily="34" charset="0"/>
              <a:buChar char="•"/>
            </a:pPr>
            <a:endParaRPr lang="en-US" dirty="0"/>
          </a:p>
          <a:p>
            <a:pPr marL="342900" indent="-342900" algn="just">
              <a:buFont typeface="Arial" panose="020B0604020202020204" pitchFamily="34" charset="0"/>
              <a:buChar char="•"/>
            </a:pPr>
            <a:endParaRPr lang="en-US" dirty="0"/>
          </a:p>
          <a:p>
            <a:pPr marL="342900" indent="-342900" algn="just">
              <a:buFont typeface="Arial" panose="020B0604020202020204" pitchFamily="34" charset="0"/>
              <a:buChar char="•"/>
            </a:pPr>
            <a:endParaRPr lang="en-US" dirty="0"/>
          </a:p>
          <a:p>
            <a:pPr marL="342900" indent="-342900" algn="just">
              <a:buFont typeface="Arial" panose="020B0604020202020204" pitchFamily="34" charset="0"/>
              <a:buChar char="•"/>
            </a:pPr>
            <a:endParaRPr lang="en-US" dirty="0"/>
          </a:p>
          <a:p>
            <a:pPr marL="342900" indent="-342900" algn="just">
              <a:buFont typeface="Arial" panose="020B0604020202020204" pitchFamily="34" charset="0"/>
              <a:buChar char="•"/>
            </a:pPr>
            <a:endParaRPr lang="en-US" dirty="0"/>
          </a:p>
          <a:p>
            <a:pPr marL="342900" indent="-342900" algn="just">
              <a:buFont typeface="Arial" panose="020B0604020202020204" pitchFamily="34" charset="0"/>
              <a:buChar char="•"/>
            </a:pPr>
            <a:endParaRPr lang="en-US" dirty="0"/>
          </a:p>
          <a:p>
            <a:pPr marL="342900" indent="-342900" algn="just">
              <a:buFont typeface="Arial" panose="020B0604020202020204" pitchFamily="34" charset="0"/>
              <a:buChar char="•"/>
            </a:pPr>
            <a:endParaRPr lang="en-US" dirty="0"/>
          </a:p>
          <a:p>
            <a:pPr marL="342900" indent="-342900" algn="just">
              <a:buFont typeface="Arial" panose="020B0604020202020204" pitchFamily="34" charset="0"/>
              <a:buChar char="•"/>
            </a:pPr>
            <a:endParaRPr lang="en-US" dirty="0"/>
          </a:p>
          <a:p>
            <a:pPr marL="342900" indent="-342900" algn="just">
              <a:buFont typeface="Arial" panose="020B0604020202020204" pitchFamily="34" charset="0"/>
              <a:buChar char="•"/>
            </a:pPr>
            <a:endParaRPr lang="en-US" dirty="0"/>
          </a:p>
          <a:p>
            <a:pPr marL="1257300" lvl="2" indent="-342900" algn="just">
              <a:buFont typeface="Wingdings" panose="05000000000000000000" pitchFamily="2" charset="2"/>
              <a:buChar char="Ø"/>
            </a:pPr>
            <a:endParaRPr lang="en-US" dirty="0"/>
          </a:p>
        </p:txBody>
      </p:sp>
      <p:pic>
        <p:nvPicPr>
          <p:cNvPr id="4" name="Picture 3">
            <a:extLst>
              <a:ext uri="{FF2B5EF4-FFF2-40B4-BE49-F238E27FC236}">
                <a16:creationId xmlns:a16="http://schemas.microsoft.com/office/drawing/2014/main" id="{43712C78-9153-403A-AFA8-57580B34872E}"/>
              </a:ext>
            </a:extLst>
          </p:cNvPr>
          <p:cNvPicPr>
            <a:picLocks noChangeAspect="1"/>
          </p:cNvPicPr>
          <p:nvPr/>
        </p:nvPicPr>
        <p:blipFill>
          <a:blip r:embed="rId2"/>
          <a:stretch>
            <a:fillRect/>
          </a:stretch>
        </p:blipFill>
        <p:spPr>
          <a:xfrm>
            <a:off x="2163831" y="1369943"/>
            <a:ext cx="6715125" cy="3765491"/>
          </a:xfrm>
          <a:prstGeom prst="rect">
            <a:avLst/>
          </a:prstGeom>
        </p:spPr>
      </p:pic>
    </p:spTree>
    <p:extLst>
      <p:ext uri="{BB962C8B-B14F-4D97-AF65-F5344CB8AC3E}">
        <p14:creationId xmlns:p14="http://schemas.microsoft.com/office/powerpoint/2010/main" val="323945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1385F71-564F-4D94-82CA-A29D0DF4C393}"/>
              </a:ext>
            </a:extLst>
          </p:cNvPr>
          <p:cNvSpPr>
            <a:spLocks noGrp="1"/>
          </p:cNvSpPr>
          <p:nvPr>
            <p:ph type="subTitle" idx="1"/>
          </p:nvPr>
        </p:nvSpPr>
        <p:spPr>
          <a:xfrm>
            <a:off x="245164" y="132522"/>
            <a:ext cx="11946835" cy="6725478"/>
          </a:xfrm>
        </p:spPr>
        <p:txBody>
          <a:bodyPr>
            <a:normAutofit/>
          </a:bodyPr>
          <a:lstStyle/>
          <a:p>
            <a:pPr marL="342900" indent="-342900" algn="just">
              <a:buFont typeface="Arial" panose="020B0604020202020204" pitchFamily="34" charset="0"/>
              <a:buChar char="•"/>
            </a:pPr>
            <a:endParaRPr lang="en-US" dirty="0"/>
          </a:p>
          <a:p>
            <a:pPr marL="342900" indent="-342900" algn="just">
              <a:buFont typeface="Arial" panose="020B0604020202020204" pitchFamily="34" charset="0"/>
              <a:buChar char="•"/>
            </a:pPr>
            <a:r>
              <a:rPr lang="en-US" dirty="0"/>
              <a:t>The client application and server application are the respective JVMs of the client machine and server machine. </a:t>
            </a:r>
          </a:p>
          <a:p>
            <a:pPr marL="342900" indent="-342900" algn="just">
              <a:buFont typeface="Arial" panose="020B0604020202020204" pitchFamily="34" charset="0"/>
              <a:buChar char="•"/>
            </a:pPr>
            <a:endParaRPr lang="en-US" dirty="0"/>
          </a:p>
          <a:p>
            <a:pPr marL="342900" indent="-342900" algn="just">
              <a:buFont typeface="Arial" panose="020B0604020202020204" pitchFamily="34" charset="0"/>
              <a:buChar char="•"/>
            </a:pPr>
            <a:r>
              <a:rPr lang="en-US" dirty="0"/>
              <a:t>In the RMI application, we write two programs: the client program, which resides on the client, and the server program, which resides on the server machine.</a:t>
            </a:r>
          </a:p>
          <a:p>
            <a:pPr marL="342900" indent="-342900" algn="just">
              <a:buFont typeface="Arial" panose="020B0604020202020204" pitchFamily="34" charset="0"/>
              <a:buChar char="•"/>
            </a:pPr>
            <a:endParaRPr lang="en-US" dirty="0"/>
          </a:p>
          <a:p>
            <a:pPr marL="342900" indent="-342900" algn="just">
              <a:buFont typeface="Arial" panose="020B0604020202020204" pitchFamily="34" charset="0"/>
              <a:buChar char="•"/>
            </a:pPr>
            <a:endParaRPr lang="en-US" dirty="0"/>
          </a:p>
          <a:p>
            <a:pPr marL="342900" indent="-342900" algn="just">
              <a:buFont typeface="Arial" panose="020B0604020202020204" pitchFamily="34" charset="0"/>
              <a:buChar char="•"/>
            </a:pPr>
            <a:r>
              <a:rPr lang="en-US" dirty="0"/>
              <a:t>The RMI provides remote communication between the applications using two objects </a:t>
            </a:r>
            <a:r>
              <a:rPr lang="en-US" b="1" i="1" dirty="0"/>
              <a:t>stub</a:t>
            </a:r>
            <a:r>
              <a:rPr lang="en-US" b="1" dirty="0"/>
              <a:t> and </a:t>
            </a:r>
            <a:r>
              <a:rPr lang="en-US" b="1" i="1" dirty="0"/>
              <a:t>skeleton</a:t>
            </a:r>
            <a:r>
              <a:rPr lang="en-US" dirty="0"/>
              <a:t>.</a:t>
            </a:r>
            <a:endParaRPr lang="en-IN" dirty="0"/>
          </a:p>
        </p:txBody>
      </p:sp>
    </p:spTree>
    <p:extLst>
      <p:ext uri="{BB962C8B-B14F-4D97-AF65-F5344CB8AC3E}">
        <p14:creationId xmlns:p14="http://schemas.microsoft.com/office/powerpoint/2010/main" val="779817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1385F71-564F-4D94-82CA-A29D0DF4C393}"/>
              </a:ext>
            </a:extLst>
          </p:cNvPr>
          <p:cNvSpPr>
            <a:spLocks noGrp="1"/>
          </p:cNvSpPr>
          <p:nvPr>
            <p:ph type="subTitle" idx="1"/>
          </p:nvPr>
        </p:nvSpPr>
        <p:spPr>
          <a:xfrm>
            <a:off x="245164" y="132522"/>
            <a:ext cx="11946835" cy="6725478"/>
          </a:xfrm>
        </p:spPr>
        <p:txBody>
          <a:bodyPr>
            <a:normAutofit lnSpcReduction="10000"/>
          </a:bodyPr>
          <a:lstStyle/>
          <a:p>
            <a:pPr algn="l"/>
            <a:r>
              <a:rPr lang="en-US" sz="2800" b="1" dirty="0"/>
              <a:t>Stub</a:t>
            </a:r>
          </a:p>
          <a:p>
            <a:pPr marL="342900" indent="-342900" algn="l">
              <a:lnSpc>
                <a:spcPct val="150000"/>
              </a:lnSpc>
              <a:buFont typeface="Arial" panose="020B0604020202020204" pitchFamily="34" charset="0"/>
              <a:buChar char="•"/>
            </a:pPr>
            <a:r>
              <a:rPr lang="en-US" dirty="0"/>
              <a:t>The stub is an object, acts as a gateway for the client side. </a:t>
            </a:r>
          </a:p>
          <a:p>
            <a:pPr marL="342900" indent="-342900" algn="l">
              <a:lnSpc>
                <a:spcPct val="150000"/>
              </a:lnSpc>
              <a:buFont typeface="Arial" panose="020B0604020202020204" pitchFamily="34" charset="0"/>
              <a:buChar char="•"/>
            </a:pPr>
            <a:r>
              <a:rPr lang="en-US" dirty="0"/>
              <a:t>All the outgoing requests are routed through it. </a:t>
            </a:r>
          </a:p>
          <a:p>
            <a:pPr marL="342900" indent="-342900" algn="l">
              <a:lnSpc>
                <a:spcPct val="150000"/>
              </a:lnSpc>
              <a:buFont typeface="Arial" panose="020B0604020202020204" pitchFamily="34" charset="0"/>
              <a:buChar char="•"/>
            </a:pPr>
            <a:r>
              <a:rPr lang="en-US" dirty="0"/>
              <a:t>It resides at the client side and represents the remote object. When the caller invokes method on the stub object, it does the following tasks:</a:t>
            </a:r>
          </a:p>
          <a:p>
            <a:pPr marL="2171700" lvl="7" indent="-342900" algn="l">
              <a:lnSpc>
                <a:spcPct val="150000"/>
              </a:lnSpc>
              <a:spcBef>
                <a:spcPts val="1000"/>
              </a:spcBef>
              <a:buFont typeface="Arial" panose="020B0604020202020204" pitchFamily="34" charset="0"/>
              <a:buChar char="•"/>
            </a:pPr>
            <a:r>
              <a:rPr lang="en-US" sz="2400" dirty="0"/>
              <a:t>It initiates a connection with remote Virtual Machine (JVM),</a:t>
            </a:r>
          </a:p>
          <a:p>
            <a:pPr marL="2171700" lvl="7" indent="-342900" algn="l">
              <a:lnSpc>
                <a:spcPct val="150000"/>
              </a:lnSpc>
              <a:spcBef>
                <a:spcPts val="1000"/>
              </a:spcBef>
              <a:buFont typeface="Arial" panose="020B0604020202020204" pitchFamily="34" charset="0"/>
              <a:buChar char="•"/>
            </a:pPr>
            <a:r>
              <a:rPr lang="en-US" sz="2400" dirty="0"/>
              <a:t>It writes and transmits (marshals) the parameters to the remote Virtual Machine (JVM),</a:t>
            </a:r>
          </a:p>
          <a:p>
            <a:pPr marL="2171700" lvl="7" indent="-342900" algn="l">
              <a:lnSpc>
                <a:spcPct val="150000"/>
              </a:lnSpc>
              <a:spcBef>
                <a:spcPts val="1000"/>
              </a:spcBef>
              <a:buFont typeface="Arial" panose="020B0604020202020204" pitchFamily="34" charset="0"/>
              <a:buChar char="•"/>
            </a:pPr>
            <a:r>
              <a:rPr lang="en-US" sz="2400" dirty="0"/>
              <a:t>It waits for the result</a:t>
            </a:r>
          </a:p>
          <a:p>
            <a:pPr marL="2171700" lvl="7" indent="-342900" algn="l">
              <a:lnSpc>
                <a:spcPct val="150000"/>
              </a:lnSpc>
              <a:spcBef>
                <a:spcPts val="1000"/>
              </a:spcBef>
              <a:buFont typeface="Arial" panose="020B0604020202020204" pitchFamily="34" charset="0"/>
              <a:buChar char="•"/>
            </a:pPr>
            <a:r>
              <a:rPr lang="en-US" sz="2400" dirty="0"/>
              <a:t>It reads (</a:t>
            </a:r>
            <a:r>
              <a:rPr lang="en-US" sz="2400" dirty="0" err="1"/>
              <a:t>unmarshals</a:t>
            </a:r>
            <a:r>
              <a:rPr lang="en-US" sz="2400" dirty="0"/>
              <a:t>) the return value or exception, and</a:t>
            </a:r>
          </a:p>
          <a:p>
            <a:pPr marL="2171700" lvl="7" indent="-342900" algn="l">
              <a:lnSpc>
                <a:spcPct val="150000"/>
              </a:lnSpc>
              <a:spcBef>
                <a:spcPts val="1000"/>
              </a:spcBef>
              <a:buFont typeface="Arial" panose="020B0604020202020204" pitchFamily="34" charset="0"/>
              <a:buChar char="•"/>
            </a:pPr>
            <a:r>
              <a:rPr lang="en-US" sz="2400" dirty="0"/>
              <a:t>It finally, returns the value to the caller.</a:t>
            </a:r>
          </a:p>
        </p:txBody>
      </p:sp>
    </p:spTree>
    <p:extLst>
      <p:ext uri="{BB962C8B-B14F-4D97-AF65-F5344CB8AC3E}">
        <p14:creationId xmlns:p14="http://schemas.microsoft.com/office/powerpoint/2010/main" val="3927464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1385F71-564F-4D94-82CA-A29D0DF4C393}"/>
              </a:ext>
            </a:extLst>
          </p:cNvPr>
          <p:cNvSpPr>
            <a:spLocks noGrp="1"/>
          </p:cNvSpPr>
          <p:nvPr>
            <p:ph type="subTitle" idx="1"/>
          </p:nvPr>
        </p:nvSpPr>
        <p:spPr>
          <a:xfrm>
            <a:off x="245164" y="132522"/>
            <a:ext cx="11761306" cy="6725478"/>
          </a:xfrm>
        </p:spPr>
        <p:txBody>
          <a:bodyPr>
            <a:normAutofit/>
          </a:bodyPr>
          <a:lstStyle/>
          <a:p>
            <a:pPr algn="l"/>
            <a:r>
              <a:rPr lang="en-US" b="1" dirty="0"/>
              <a:t>Skeleton</a:t>
            </a:r>
          </a:p>
          <a:p>
            <a:pPr algn="l"/>
            <a:endParaRPr lang="en-US" b="1" dirty="0"/>
          </a:p>
          <a:p>
            <a:pPr marL="342900" indent="-342900" algn="l">
              <a:lnSpc>
                <a:spcPct val="100000"/>
              </a:lnSpc>
              <a:buFont typeface="Arial" panose="020B0604020202020204" pitchFamily="34" charset="0"/>
              <a:buChar char="•"/>
            </a:pPr>
            <a:r>
              <a:rPr lang="en-US" dirty="0"/>
              <a:t>The skeleton is an object, acts as a gateway for the server side object. </a:t>
            </a:r>
          </a:p>
          <a:p>
            <a:pPr marL="342900" indent="-342900" algn="l">
              <a:lnSpc>
                <a:spcPct val="100000"/>
              </a:lnSpc>
              <a:buFont typeface="Arial" panose="020B0604020202020204" pitchFamily="34" charset="0"/>
              <a:buChar char="•"/>
            </a:pPr>
            <a:endParaRPr lang="en-US" dirty="0"/>
          </a:p>
          <a:p>
            <a:pPr marL="342900" indent="-342900" algn="l">
              <a:lnSpc>
                <a:spcPct val="100000"/>
              </a:lnSpc>
              <a:buFont typeface="Arial" panose="020B0604020202020204" pitchFamily="34" charset="0"/>
              <a:buChar char="•"/>
            </a:pPr>
            <a:r>
              <a:rPr lang="en-US" dirty="0"/>
              <a:t>All the incoming requests are routed through it. </a:t>
            </a:r>
          </a:p>
          <a:p>
            <a:pPr marL="342900" indent="-342900" algn="l">
              <a:lnSpc>
                <a:spcPct val="100000"/>
              </a:lnSpc>
              <a:buFont typeface="Arial" panose="020B0604020202020204" pitchFamily="34" charset="0"/>
              <a:buChar char="•"/>
            </a:pPr>
            <a:endParaRPr lang="en-US" dirty="0"/>
          </a:p>
          <a:p>
            <a:pPr marL="342900" indent="-342900" algn="l">
              <a:lnSpc>
                <a:spcPct val="100000"/>
              </a:lnSpc>
              <a:buFont typeface="Arial" panose="020B0604020202020204" pitchFamily="34" charset="0"/>
              <a:buChar char="•"/>
            </a:pPr>
            <a:r>
              <a:rPr lang="en-US" dirty="0"/>
              <a:t>When the skeleton receives the incoming request, it does the following tasks:</a:t>
            </a:r>
          </a:p>
          <a:p>
            <a:pPr marL="1200150" lvl="2" indent="-285750" algn="l">
              <a:lnSpc>
                <a:spcPct val="200000"/>
              </a:lnSpc>
              <a:buFont typeface="Wingdings" panose="05000000000000000000" pitchFamily="2" charset="2"/>
              <a:buChar char="Ø"/>
            </a:pPr>
            <a:r>
              <a:rPr lang="en-US" sz="2400" dirty="0"/>
              <a:t>It reads the parameter for the remote method</a:t>
            </a:r>
          </a:p>
          <a:p>
            <a:pPr marL="1200150" lvl="2" indent="-285750" algn="l">
              <a:lnSpc>
                <a:spcPct val="200000"/>
              </a:lnSpc>
              <a:buFont typeface="Wingdings" panose="05000000000000000000" pitchFamily="2" charset="2"/>
              <a:buChar char="Ø"/>
            </a:pPr>
            <a:r>
              <a:rPr lang="en-US" sz="2400" dirty="0"/>
              <a:t>It invokes the method on the actual remote object, and</a:t>
            </a:r>
          </a:p>
          <a:p>
            <a:pPr marL="1200150" lvl="2" indent="-285750" algn="l">
              <a:lnSpc>
                <a:spcPct val="200000"/>
              </a:lnSpc>
              <a:buFont typeface="Wingdings" panose="05000000000000000000" pitchFamily="2" charset="2"/>
              <a:buChar char="Ø"/>
            </a:pPr>
            <a:r>
              <a:rPr lang="en-US" sz="2400" dirty="0"/>
              <a:t>It writes and transmits (marshals) the result to the caller.</a:t>
            </a:r>
          </a:p>
        </p:txBody>
      </p:sp>
    </p:spTree>
    <p:extLst>
      <p:ext uri="{BB962C8B-B14F-4D97-AF65-F5344CB8AC3E}">
        <p14:creationId xmlns:p14="http://schemas.microsoft.com/office/powerpoint/2010/main" val="3225840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1385F71-564F-4D94-82CA-A29D0DF4C393}"/>
              </a:ext>
            </a:extLst>
          </p:cNvPr>
          <p:cNvSpPr>
            <a:spLocks noGrp="1"/>
          </p:cNvSpPr>
          <p:nvPr>
            <p:ph type="subTitle" idx="1"/>
          </p:nvPr>
        </p:nvSpPr>
        <p:spPr>
          <a:xfrm>
            <a:off x="245164" y="132522"/>
            <a:ext cx="11734801" cy="6453808"/>
          </a:xfrm>
        </p:spPr>
        <p:txBody>
          <a:bodyPr>
            <a:normAutofit/>
          </a:bodyPr>
          <a:lstStyle/>
          <a:p>
            <a:pPr algn="just">
              <a:lnSpc>
                <a:spcPct val="150000"/>
              </a:lnSpc>
            </a:pPr>
            <a:r>
              <a:rPr lang="en-US" b="1" dirty="0"/>
              <a:t>Remote reference layer</a:t>
            </a:r>
          </a:p>
          <a:p>
            <a:pPr marL="342900" indent="-342900" algn="l">
              <a:buFont typeface="Arial" panose="020B0604020202020204" pitchFamily="34" charset="0"/>
              <a:buChar char="•"/>
            </a:pPr>
            <a:r>
              <a:rPr lang="en-US" dirty="0"/>
              <a:t>The proxy layer is connected to the RMI mechanism through the Remote Reference Layer.</a:t>
            </a:r>
          </a:p>
          <a:p>
            <a:pPr marL="342900" indent="-342900" algn="l">
              <a:buFont typeface="Arial" panose="020B0604020202020204" pitchFamily="34" charset="0"/>
              <a:buChar char="•"/>
            </a:pPr>
            <a:r>
              <a:rPr lang="en-US" dirty="0"/>
              <a:t>This layer is responsible for the communication and transfer of objects between client and server. </a:t>
            </a:r>
          </a:p>
          <a:p>
            <a:pPr marL="342900" indent="-342900" algn="l">
              <a:buFont typeface="Arial" panose="020B0604020202020204" pitchFamily="34" charset="0"/>
              <a:buChar char="•"/>
            </a:pPr>
            <a:r>
              <a:rPr lang="en-US" dirty="0"/>
              <a:t>The remote Reference Layer manages the references made by the client to the remote server object. </a:t>
            </a:r>
          </a:p>
          <a:p>
            <a:pPr marL="342900" indent="-342900" algn="l">
              <a:buFont typeface="Arial" panose="020B0604020202020204" pitchFamily="34" charset="0"/>
              <a:buChar char="•"/>
            </a:pPr>
            <a:r>
              <a:rPr lang="en-US" dirty="0"/>
              <a:t>This layer is also responsible for handling duplicated objects.</a:t>
            </a:r>
          </a:p>
          <a:p>
            <a:pPr marL="342900" indent="-342900" algn="l">
              <a:buFont typeface="Arial" panose="020B0604020202020204" pitchFamily="34" charset="0"/>
              <a:buChar char="•"/>
            </a:pPr>
            <a:endParaRPr lang="en-US" b="1" dirty="0"/>
          </a:p>
          <a:p>
            <a:pPr algn="just">
              <a:lnSpc>
                <a:spcPct val="150000"/>
              </a:lnSpc>
            </a:pPr>
            <a:r>
              <a:rPr lang="en-US" b="1" dirty="0"/>
              <a:t>Transport layer</a:t>
            </a:r>
          </a:p>
          <a:p>
            <a:pPr marL="342900" indent="-342900" algn="just">
              <a:lnSpc>
                <a:spcPct val="150000"/>
              </a:lnSpc>
              <a:buFont typeface="Arial" panose="020B0604020202020204" pitchFamily="34" charset="0"/>
              <a:buChar char="•"/>
            </a:pPr>
            <a:r>
              <a:rPr lang="en-US" dirty="0"/>
              <a:t>The transport layer is responsible for setting up communication between the two machines. </a:t>
            </a:r>
          </a:p>
          <a:p>
            <a:pPr marL="342900" indent="-342900" algn="just">
              <a:lnSpc>
                <a:spcPct val="150000"/>
              </a:lnSpc>
              <a:buFont typeface="Arial" panose="020B0604020202020204" pitchFamily="34" charset="0"/>
              <a:buChar char="•"/>
            </a:pPr>
            <a:r>
              <a:rPr lang="en-US" dirty="0"/>
              <a:t>The actual transportation of data is performed through this layer.</a:t>
            </a:r>
          </a:p>
        </p:txBody>
      </p:sp>
    </p:spTree>
    <p:extLst>
      <p:ext uri="{BB962C8B-B14F-4D97-AF65-F5344CB8AC3E}">
        <p14:creationId xmlns:p14="http://schemas.microsoft.com/office/powerpoint/2010/main" val="308631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B8500-F578-4368-AEAD-165E9A4A21DC}"/>
              </a:ext>
            </a:extLst>
          </p:cNvPr>
          <p:cNvSpPr>
            <a:spLocks noGrp="1"/>
          </p:cNvSpPr>
          <p:nvPr>
            <p:ph type="ctrTitle"/>
          </p:nvPr>
        </p:nvSpPr>
        <p:spPr>
          <a:xfrm>
            <a:off x="251792" y="46763"/>
            <a:ext cx="7421217" cy="847379"/>
          </a:xfrm>
        </p:spPr>
        <p:txBody>
          <a:bodyPr>
            <a:noAutofit/>
          </a:bodyPr>
          <a:lstStyle/>
          <a:p>
            <a:pPr algn="l"/>
            <a:r>
              <a:rPr lang="en-US" sz="2900" b="1" dirty="0"/>
              <a:t>Persistent vs transient communication</a:t>
            </a:r>
            <a:endParaRPr lang="en-IN" sz="2900" b="1" dirty="0"/>
          </a:p>
        </p:txBody>
      </p:sp>
      <p:sp>
        <p:nvSpPr>
          <p:cNvPr id="3" name="Subtitle 2">
            <a:extLst>
              <a:ext uri="{FF2B5EF4-FFF2-40B4-BE49-F238E27FC236}">
                <a16:creationId xmlns:a16="http://schemas.microsoft.com/office/drawing/2014/main" id="{F146CDF6-CDB2-4D59-B965-CD1FD65BC53A}"/>
              </a:ext>
            </a:extLst>
          </p:cNvPr>
          <p:cNvSpPr>
            <a:spLocks noGrp="1"/>
          </p:cNvSpPr>
          <p:nvPr>
            <p:ph type="subTitle" idx="1"/>
          </p:nvPr>
        </p:nvSpPr>
        <p:spPr>
          <a:xfrm>
            <a:off x="145773" y="1256402"/>
            <a:ext cx="11940209" cy="5131145"/>
          </a:xfrm>
        </p:spPr>
        <p:txBody>
          <a:bodyPr>
            <a:normAutofit/>
          </a:bodyPr>
          <a:lstStyle/>
          <a:p>
            <a:pPr algn="l"/>
            <a:r>
              <a:rPr lang="en-US" b="1" dirty="0"/>
              <a:t>Persistent communication</a:t>
            </a:r>
          </a:p>
          <a:p>
            <a:pPr algn="l"/>
            <a:endParaRPr lang="en-US" dirty="0"/>
          </a:p>
          <a:p>
            <a:pPr marL="342900" indent="-342900" algn="l">
              <a:buFont typeface="Arial" panose="020B0604020202020204" pitchFamily="34" charset="0"/>
              <a:buChar char="•"/>
            </a:pPr>
            <a:r>
              <a:rPr lang="en-US" dirty="0"/>
              <a:t>Message submitted for transmission is stored by communication system for as long as it takes to deliver it to receiver</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err="1"/>
              <a:t>Email,SMS</a:t>
            </a:r>
            <a:endParaRPr lang="en-US"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Not necessary for sender to continue </a:t>
            </a:r>
            <a:r>
              <a:rPr lang="en-US" dirty="0" err="1"/>
              <a:t>excecution</a:t>
            </a:r>
            <a:r>
              <a:rPr lang="en-US" dirty="0"/>
              <a:t> after submitting a message</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Not necessary for receiver to be executing at the time message submission</a:t>
            </a:r>
            <a:endParaRPr lang="en-IN" dirty="0"/>
          </a:p>
        </p:txBody>
      </p:sp>
    </p:spTree>
    <p:extLst>
      <p:ext uri="{BB962C8B-B14F-4D97-AF65-F5344CB8AC3E}">
        <p14:creationId xmlns:p14="http://schemas.microsoft.com/office/powerpoint/2010/main" val="1632221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146CDF6-CDB2-4D59-B965-CD1FD65BC53A}"/>
              </a:ext>
            </a:extLst>
          </p:cNvPr>
          <p:cNvSpPr>
            <a:spLocks noGrp="1"/>
          </p:cNvSpPr>
          <p:nvPr>
            <p:ph type="subTitle" idx="1"/>
          </p:nvPr>
        </p:nvSpPr>
        <p:spPr>
          <a:xfrm>
            <a:off x="92765" y="331304"/>
            <a:ext cx="11993217" cy="6056243"/>
          </a:xfrm>
        </p:spPr>
        <p:txBody>
          <a:bodyPr>
            <a:normAutofit/>
          </a:bodyPr>
          <a:lstStyle/>
          <a:p>
            <a:pPr algn="l"/>
            <a:r>
              <a:rPr lang="en-US" b="1" dirty="0"/>
              <a:t>Transient communication</a:t>
            </a:r>
          </a:p>
          <a:p>
            <a:pPr algn="l"/>
            <a:endParaRPr lang="en-US" b="1" dirty="0"/>
          </a:p>
          <a:p>
            <a:pPr marL="342900" indent="-342900" algn="l">
              <a:buFont typeface="Arial" panose="020B0604020202020204" pitchFamily="34" charset="0"/>
              <a:buChar char="•"/>
            </a:pPr>
            <a:r>
              <a:rPr lang="en-US" dirty="0"/>
              <a:t>In transient communication, </a:t>
            </a:r>
            <a:r>
              <a:rPr lang="en-US" b="1" dirty="0"/>
              <a:t>messages is stored by communication system only for small periods of time</a:t>
            </a:r>
            <a:r>
              <a:rPr lang="en-US" dirty="0"/>
              <a:t> as long as sending and receiving applications are executing</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sender and receiver run at the same time based on request/response protocol, the message is expected otherwise it will be discarded</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Receiver needs to be there when a message is received</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Sender needs to be there when a message is send.</a:t>
            </a:r>
            <a:endParaRPr lang="en-IN" dirty="0"/>
          </a:p>
        </p:txBody>
      </p:sp>
    </p:spTree>
    <p:extLst>
      <p:ext uri="{BB962C8B-B14F-4D97-AF65-F5344CB8AC3E}">
        <p14:creationId xmlns:p14="http://schemas.microsoft.com/office/powerpoint/2010/main" val="35740689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E30F8CB33DD5C4FAC9B1FBD343B5966" ma:contentTypeVersion="5" ma:contentTypeDescription="Create a new document." ma:contentTypeScope="" ma:versionID="ab7514846b10967ccc0dd16d34d2415e">
  <xsd:schema xmlns:xsd="http://www.w3.org/2001/XMLSchema" xmlns:xs="http://www.w3.org/2001/XMLSchema" xmlns:p="http://schemas.microsoft.com/office/2006/metadata/properties" xmlns:ns2="ab64d764-1838-47ed-99aa-40ee009fe1ba" targetNamespace="http://schemas.microsoft.com/office/2006/metadata/properties" ma:root="true" ma:fieldsID="8781ed3eaa97f58c1bb4981f5e880f9f" ns2:_="">
    <xsd:import namespace="ab64d764-1838-47ed-99aa-40ee009fe1b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b64d764-1838-47ed-99aa-40ee009fe1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C98A763-D751-401F-A878-C2A56920F930}"/>
</file>

<file path=customXml/itemProps2.xml><?xml version="1.0" encoding="utf-8"?>
<ds:datastoreItem xmlns:ds="http://schemas.openxmlformats.org/officeDocument/2006/customXml" ds:itemID="{509473D9-07BF-4521-85D6-B5FD8B545D75}"/>
</file>

<file path=customXml/itemProps3.xml><?xml version="1.0" encoding="utf-8"?>
<ds:datastoreItem xmlns:ds="http://schemas.openxmlformats.org/officeDocument/2006/customXml" ds:itemID="{3C9D9D4D-065B-41DE-8E4F-3E422CCEA711}"/>
</file>

<file path=docProps/app.xml><?xml version="1.0" encoding="utf-8"?>
<Properties xmlns="http://schemas.openxmlformats.org/officeDocument/2006/extended-properties" xmlns:vt="http://schemas.openxmlformats.org/officeDocument/2006/docPropsVTypes">
  <Template/>
  <TotalTime>2200</TotalTime>
  <Words>1193</Words>
  <Application>Microsoft Office PowerPoint</Application>
  <PresentationFormat>Widescreen</PresentationFormat>
  <Paragraphs>140</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Wingdings</vt:lpstr>
      <vt:lpstr>Office Theme</vt:lpstr>
      <vt:lpstr>Communication in Distributed System</vt:lpstr>
      <vt:lpstr>PowerPoint Presentation</vt:lpstr>
      <vt:lpstr>PowerPoint Presentation</vt:lpstr>
      <vt:lpstr>PowerPoint Presentation</vt:lpstr>
      <vt:lpstr>PowerPoint Presentation</vt:lpstr>
      <vt:lpstr>PowerPoint Presentation</vt:lpstr>
      <vt:lpstr>PowerPoint Presentation</vt:lpstr>
      <vt:lpstr>Persistent vs transient communication</vt:lpstr>
      <vt:lpstr>PowerPoint Presentation</vt:lpstr>
      <vt:lpstr>Synchronous vs. Asynchronous Communication</vt:lpstr>
      <vt:lpstr>PowerPoint Presentation</vt:lpstr>
      <vt:lpstr>PowerPoint Presentation</vt:lpstr>
      <vt:lpstr>Message Passing Interface </vt:lpstr>
      <vt:lpstr>Why MPI ? </vt:lpstr>
      <vt:lpstr>MPI Program Structure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TS</dc:creator>
  <cp:lastModifiedBy>TS</cp:lastModifiedBy>
  <cp:revision>124</cp:revision>
  <dcterms:created xsi:type="dcterms:W3CDTF">2022-01-11T14:06:46Z</dcterms:created>
  <dcterms:modified xsi:type="dcterms:W3CDTF">2022-01-18T04:15:40Z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0x0101006E30F8CB33DD5C4FAC9B1FBD343B5966</vt:lpwstr>
  </property>
</Properties>
</file>