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4"/>
  </p:sldMasterIdLst>
  <p:sldIdLst>
    <p:sldId id="290" r:id="rId5"/>
    <p:sldId id="304" r:id="rId6"/>
    <p:sldId id="257" r:id="rId7"/>
    <p:sldId id="305" r:id="rId8"/>
    <p:sldId id="262" r:id="rId9"/>
    <p:sldId id="289" r:id="rId10"/>
    <p:sldId id="265" r:id="rId11"/>
    <p:sldId id="287" r:id="rId12"/>
    <p:sldId id="306" r:id="rId13"/>
    <p:sldId id="288" r:id="rId14"/>
    <p:sldId id="291" r:id="rId15"/>
    <p:sldId id="307" r:id="rId16"/>
    <p:sldId id="308" r:id="rId17"/>
    <p:sldId id="309" r:id="rId18"/>
    <p:sldId id="310" r:id="rId19"/>
    <p:sldId id="31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7987-E29B-47EF-9E7E-0075B80F3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2FB0F-44C2-42DF-86E7-4F0CE9B1A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D47CE-8E57-46CD-9FE8-1CFB774E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4C24-5468-45B6-876D-E16CB26E3DC4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BF936-21CC-4C28-B60F-65CEC430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CB1CB-AE22-49B4-AAC4-3B1832B4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9CFF-C21F-4E83-AB54-650C94B39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2A83-430D-4848-9F45-59AC10AB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CE808-7F55-4B9F-96A2-773D6159A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CAE18-524B-4A02-A8FD-1D80D0003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4C24-5468-45B6-876D-E16CB26E3DC4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4610F-18A6-4D8E-B6EA-5D83171C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885F-367A-405F-B3C7-8AF4922A4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9CFF-C21F-4E83-AB54-650C94B39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58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56659F-A963-4AE9-8699-CFA21337A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1121A-490D-4152-B17D-6AED9FD5D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21B55-0E3D-4A35-8F8F-9DB36ABD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4C24-5468-45B6-876D-E16CB26E3DC4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673F3-E00A-4B9F-9604-47D5CB75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8D9ED-26C8-41B1-A06E-6C5D4063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9CFF-C21F-4E83-AB54-650C94B39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33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77887-575F-4569-9FCE-09A0D169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3A8ED-CA7C-45F7-B897-822472F6B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2BA63-08ED-4279-801C-B4AF116A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4C24-5468-45B6-876D-E16CB26E3DC4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700F1-604D-4C91-85AE-DF9E4637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44B45-CAC3-441D-8C97-BDEF6855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9CFF-C21F-4E83-AB54-650C94B39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41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0EBD-E958-46F4-A4CA-5FBE5AB8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79E85-B276-400A-8A2E-75DD62694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DAA3E-53F5-4E9C-8244-33F17B11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4C24-5468-45B6-876D-E16CB26E3DC4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B9C2E-34B3-4195-AB4E-F0350707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053F0-19D9-4882-A48D-D2D1478F1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9CFF-C21F-4E83-AB54-650C94B39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25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F714-9337-4DCD-A25E-9A0CDAF6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87DC5-68C2-452A-BA05-D50502BB6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03622-437D-498C-A92E-17FE60ABE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5CC8A-09E8-40F1-B0B5-A3B1CB4D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4C24-5468-45B6-876D-E16CB26E3DC4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0864B-E26B-421C-BE5D-E672F4F1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FA51D-D6A6-41BB-A531-C83046C6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9CFF-C21F-4E83-AB54-650C94B39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90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CB3B-56E8-4CA7-87B0-1AA9B2ED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EE635-7F02-4078-A61B-FE57633A9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7F685-6BD8-45AF-BF8A-7632F8DF1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969C9-9F62-4A86-B163-48919E644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43987-2C60-4009-B98C-0476E002B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99ED2E-F1C9-44DB-917D-BC73563F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4C24-5468-45B6-876D-E16CB26E3DC4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7A6A3-5713-4A13-8AA3-EA84D654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87D97-F116-419F-A5A3-DC529B35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9CFF-C21F-4E83-AB54-650C94B39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77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550C-A8DF-4626-9279-1C56F3D9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8CE787-5677-4C61-A1B4-98B7D112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4C24-5468-45B6-876D-E16CB26E3DC4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641BC-A27B-4E86-ACD8-E2196E0F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BEC74-D4F4-4AB2-AE69-F6096E47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9CFF-C21F-4E83-AB54-650C94B39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91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1D298-C27A-49B9-9A15-95A0EF03B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4C24-5468-45B6-876D-E16CB26E3DC4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59F6B-4D4B-4A07-9C53-503C20CD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5D5B1-A5F2-4497-8E28-3ED60B62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9CFF-C21F-4E83-AB54-650C94B39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34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8C8A-CD11-4370-AFBD-5FF0AB0B3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9429-DC61-4346-96A5-D63F1A962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7BE34-3506-4929-92D7-C12FE55AB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45305-F95D-433D-BA42-1703F2A2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4C24-5468-45B6-876D-E16CB26E3DC4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8E332-217F-4A01-AF2A-FF928DD7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0D088-C561-4CAB-8C96-41E37835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9CFF-C21F-4E83-AB54-650C94B39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00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64D2-EA1F-4BB3-9579-92BE82266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CB2B79-B86A-4D6D-A060-4084FC5D2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25CFF-4F56-4B83-8C51-428668104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7A6D5-6B01-42E2-84D2-64F5B2F2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4C24-5468-45B6-876D-E16CB26E3DC4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86AC9-D705-43D6-B902-ECF2DDC97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04864-64E6-4F97-A146-ACD792FD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9CFF-C21F-4E83-AB54-650C94B39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19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1254F-C742-4F9F-B4B0-5E069E86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DDD78-66C5-47BE-BD29-80B227451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B4229-DC52-44DF-8153-84A1F5037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74C24-5468-45B6-876D-E16CB26E3DC4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CC5BF-E964-4202-BEB1-598E6453D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EB671-6B8C-4177-AE37-2E50F556E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D9CFF-C21F-4E83-AB54-650C94B39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40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esign-issues-of-distributed-syste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7AB014-7F0D-440A-BCC9-F78049FA08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Synchronization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2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385F71-564F-4D94-82CA-A29D0DF4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164" y="132522"/>
            <a:ext cx="11734801" cy="645380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GPS uses 29 satellites each circulating in an orbit at a height of approximately 20,000 km.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Orbiting the earth every 12 hour.</a:t>
            </a:r>
          </a:p>
          <a:p>
            <a:pPr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 satellite continuously broadcasts its position, and time stamps each message with its local time.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This broadcasting allows every receiver on Earth to accurately compute its own position using, only three satellites.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 To explain, let us first assume that all clocks, including the </a:t>
            </a:r>
            <a:r>
              <a:rPr lang="en-IN" dirty="0"/>
              <a:t>receiver's, are synchronized.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1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146CDF6-CDB2-4D59-B965-CD1FD65BC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017" y="119270"/>
            <a:ext cx="11979965" cy="626827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order to compute a position, consider first the two-dimensional case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Two satellites are drawn, along with the circles representing points at the same distance from each respective satellite.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i="1" dirty="0"/>
              <a:t>y-axis </a:t>
            </a:r>
            <a:r>
              <a:rPr lang="en-US" dirty="0"/>
              <a:t>represents the height.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The x-axis represents a straight line along the Earth’s surface at sea level.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Ignoring the highest point, we see that the intersection of the two circles is a unique 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2221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4BB1B6-3F18-48C8-AC6E-6240F6DF7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550" y="1174887"/>
            <a:ext cx="6131962" cy="407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26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146CDF6-CDB2-4D59-B965-CD1FD65BC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017" y="119270"/>
            <a:ext cx="11979965" cy="6268277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This principle of intersecting circles can be expanded to three dimensions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we need three satellites to determine the longitude, latitude, and altitude of a receiver on Earth.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This positioning is all fairly straightforward, but matters become complicated when we can no longer assume that all clocks are perfectly </a:t>
            </a:r>
            <a:r>
              <a:rPr lang="en-IN" dirty="0"/>
              <a:t>synchronized.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There are two important real-world facts that we need to take into account: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171700" lvl="7" indent="-342900" algn="jus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 It takes a while before data on a satellite's position reaches the receiver</a:t>
            </a:r>
          </a:p>
          <a:p>
            <a:pPr marL="2171700" lvl="7" indent="-342900" algn="just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171700" lvl="7" indent="-342900" algn="jus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 The receiver's clock is generally not in synch with that of a satellite.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49270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F146CDF6-CDB2-4D59-B965-CD1FD65BC53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6017" y="119270"/>
                <a:ext cx="11979965" cy="6268277"/>
              </a:xfrm>
            </p:spPr>
            <p:txBody>
              <a:bodyPr>
                <a:norm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Assume that the timestamp from a satellite is completely accurate.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IN" dirty="0"/>
                  <a:t>denote </a:t>
                </a:r>
                <a:r>
                  <a:rPr lang="en-US" dirty="0"/>
                  <a:t>the deviation of the receiver's clock from the actual time.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IN" dirty="0"/>
                  <a:t>When a message is </a:t>
                </a:r>
                <a:r>
                  <a:rPr lang="en-US" dirty="0"/>
                  <a:t>received from satellite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with timestamp </a:t>
                </a:r>
                <a:r>
                  <a:rPr lang="en-US" i="1" dirty="0" err="1"/>
                  <a:t>Ti</a:t>
                </a:r>
                <a:r>
                  <a:rPr lang="en-US" i="1" dirty="0"/>
                  <a:t>, </a:t>
                </a:r>
                <a:r>
                  <a:rPr lang="en-US" dirty="0"/>
                  <a:t>then the measured delay by the receiver is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714500" lvl="8" indent="-342900" algn="l">
                  <a:spcBef>
                    <a:spcPts val="1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𝑇𝑛𝑜𝑤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𝑇𝑖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IN" sz="2400" dirty="0"/>
              </a:p>
              <a:p>
                <a:pPr marL="1371600" lvl="8" algn="l">
                  <a:spcBef>
                    <a:spcPts val="1000"/>
                  </a:spcBef>
                </a:pPr>
                <a:endParaRPr lang="en-IN" sz="2400" dirty="0"/>
              </a:p>
              <a:p>
                <a:pPr marL="1714500" lvl="8" indent="-342900" algn="l"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consists of two components: the actual delay, along with its own deviation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F146CDF6-CDB2-4D59-B965-CD1FD65BC5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6017" y="119270"/>
                <a:ext cx="11979965" cy="6268277"/>
              </a:xfrm>
              <a:blipFill>
                <a:blip r:embed="rId2"/>
                <a:stretch>
                  <a:fillRect l="-661" t="-13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ECFF96-2913-47B9-A6EF-5A926BE721AC}"/>
                  </a:ext>
                </a:extLst>
              </p:cNvPr>
              <p:cNvSpPr txBox="1"/>
              <p:nvPr/>
            </p:nvSpPr>
            <p:spPr>
              <a:xfrm>
                <a:off x="238538" y="4233353"/>
                <a:ext cx="10946296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As signals travel with the speed of light, </a:t>
                </a:r>
                <a:r>
                  <a:rPr lang="en-US" sz="2400" i="1" dirty="0"/>
                  <a:t>c, </a:t>
                </a:r>
                <a:r>
                  <a:rPr lang="en-US" sz="2400" dirty="0"/>
                  <a:t>the measured distance of the satellite 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dirty="0"/>
                  <a:t> 			di=c*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𝑇𝑛𝑜𝑤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𝑇𝑖</m:t>
                        </m:r>
                      </m:e>
                    </m:d>
                  </m:oMath>
                </a14:m>
                <a:endParaRPr lang="en-IN" sz="2400" dirty="0"/>
              </a:p>
              <a:p>
                <a:endParaRPr lang="en-I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</a:t>
                </a:r>
                <a:r>
                  <a:rPr lang="en-IN" sz="2400" dirty="0"/>
                  <a:t>he measured distance can be rewritten to </a:t>
                </a:r>
                <a:r>
                  <a:rPr lang="en-IN" sz="2400" dirty="0" err="1"/>
                  <a:t>di+c</a:t>
                </a:r>
                <a:r>
                  <a:rPr lang="en-I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sz="24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c*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𝑇𝑛𝑜𝑤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𝑇𝑖</m:t>
                        </m:r>
                      </m:e>
                    </m:d>
                  </m:oMath>
                </a14:m>
                <a:r>
                  <a:rPr lang="en-IN" sz="2400" dirty="0"/>
                  <a:t>+ c</a:t>
                </a:r>
                <a:r>
                  <a:rPr lang="en-I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sz="2400" dirty="0"/>
                  <a:t> </a:t>
                </a:r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ECFF96-2913-47B9-A6EF-5A926BE72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38" y="4233353"/>
                <a:ext cx="10946296" cy="2677656"/>
              </a:xfrm>
              <a:prstGeom prst="rect">
                <a:avLst/>
              </a:prstGeom>
              <a:blipFill>
                <a:blip r:embed="rId3"/>
                <a:stretch>
                  <a:fillRect l="-724" t="-1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200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146CDF6-CDB2-4D59-B965-CD1FD65BC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017" y="119270"/>
            <a:ext cx="11979965" cy="6268277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real distance is simply computed as: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Where </a:t>
            </a:r>
            <a:r>
              <a:rPr lang="en-US" dirty="0" err="1"/>
              <a:t>xi,yi,zi</a:t>
            </a:r>
            <a:r>
              <a:rPr lang="en-US" dirty="0"/>
              <a:t> are the coordinates of satellite </a:t>
            </a:r>
            <a:r>
              <a:rPr lang="en-US" dirty="0" err="1"/>
              <a:t>i</a:t>
            </a: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So far, we have assumed that measurements are perfectly accurate. Of course,</a:t>
            </a:r>
            <a:r>
              <a:rPr lang="en-IN" dirty="0"/>
              <a:t>they are not.</a:t>
            </a: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E51CB9-DC7A-4665-A897-4167B799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564" y="1283183"/>
            <a:ext cx="4177914" cy="71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03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146CDF6-CDB2-4D59-B965-CD1FD65BC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017" y="119270"/>
            <a:ext cx="11979965" cy="6268277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GPS does not take leap seconds into account.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Such an error can be easily compensated for in software. However, there are many other sources of errors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dirty="0"/>
              <a:t>atomic clocks in </a:t>
            </a:r>
            <a:r>
              <a:rPr lang="en-US" dirty="0"/>
              <a:t>the satellites are not always in perfect synch.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/>
              <a:t> The position of a satellite is not known precisely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/>
              <a:t>The signal propagation speed is not constant (as signals slow down when entering, e.g., the ionosphere), and so on.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/>
              <a:t>Moreover, we all know that the earth is not a perfect sphere, leading to </a:t>
            </a:r>
            <a:r>
              <a:rPr lang="en-IN" dirty="0"/>
              <a:t>further corrections.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426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385F71-564F-4D94-82CA-A29D0DF4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164" y="132522"/>
            <a:ext cx="11946835" cy="672547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Distributed system is a collection of computers connected via the high speed communication network.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In the distributed system, the hardware and software components communicate and coordinate their actions by message passing.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 Each node in distributed systems can share their resources with other nodes.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 So, there is need of proper allocation of resources to preserve the state of resources and help coordinate between the several processes.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 To resolve such conflicts, synchronization is used. Synchronization in distributed systems is achieved via clocks.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550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385F71-564F-4D94-82CA-A29D0DF4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278" y="318052"/>
            <a:ext cx="11847444" cy="6539947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In a </a:t>
            </a:r>
            <a:r>
              <a:rPr lang="en-US" b="1" dirty="0"/>
              <a:t>centralized system, </a:t>
            </a:r>
            <a:r>
              <a:rPr lang="en-US" dirty="0"/>
              <a:t>time is unambiguous.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When a process wants to know the time, it makes a system call and the kernel tells it.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If process A asks for the time. and then a little later process B asks for the time, the value that B gets will be higher than (or possibly equal to) the value A got. It will certainly not be lower.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Thus, in such systems, there is a clear ordering of events and there is no ambiguity about the times at which </a:t>
            </a:r>
            <a:r>
              <a:rPr lang="en-IN" dirty="0"/>
              <a:t>these events occur.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In a </a:t>
            </a:r>
            <a:r>
              <a:rPr lang="en-US" b="1" dirty="0"/>
              <a:t>distributed system</a:t>
            </a:r>
            <a:r>
              <a:rPr lang="en-US" dirty="0"/>
              <a:t>, achieving agreement on time is not trivial.</a:t>
            </a:r>
          </a:p>
          <a:p>
            <a:pPr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In distributed system, To avoid such problems, we have to make sure that all computers in network have a same time stamps. In other words, Clock time of each computer must be synchronized.  </a:t>
            </a:r>
          </a:p>
        </p:txBody>
      </p:sp>
    </p:spTree>
    <p:extLst>
      <p:ext uri="{BB962C8B-B14F-4D97-AF65-F5344CB8AC3E}">
        <p14:creationId xmlns:p14="http://schemas.microsoft.com/office/powerpoint/2010/main" val="93841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385F71-564F-4D94-82CA-A29D0DF4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278" y="318052"/>
            <a:ext cx="11847444" cy="6539947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In distributed systems, there is no global clock or common memory. Each processor has its own internal clock and its own notion of time.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These clocks can easily drift apart by several seconds per day, accumulating significant errors over time.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This clearly poses serious problems to applications that depend on a synchronized notion of time.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For most applications and algorithms that run in a distributed system, we need to know time in one or more of the following contexts: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1257300" lvl="5" indent="-342900" algn="jus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The time of the day at which an event happened on a specific machine in </a:t>
            </a:r>
            <a:r>
              <a:rPr lang="en-IN" sz="2400" dirty="0"/>
              <a:t>the network.</a:t>
            </a:r>
          </a:p>
          <a:p>
            <a:pPr marL="1257300" lvl="5" indent="-342900" algn="jus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The time interval between two events that happened on different machines </a:t>
            </a:r>
            <a:r>
              <a:rPr lang="en-IN" sz="2400" dirty="0"/>
              <a:t>in the network.</a:t>
            </a:r>
          </a:p>
          <a:p>
            <a:pPr marL="1257300" lvl="5" indent="-342900" algn="jus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The relative ordering of events that happened on different machines in the </a:t>
            </a:r>
            <a:r>
              <a:rPr lang="en-IN" sz="2400" dirty="0"/>
              <a:t>network.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851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385F71-564F-4D94-82CA-A29D0DF4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791" y="129968"/>
            <a:ext cx="11847444" cy="672803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b="1" dirty="0"/>
              <a:t>Physical Clocks</a:t>
            </a:r>
          </a:p>
          <a:p>
            <a:pPr marL="342900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/>
              <a:t>Nearly all computers have a circuit for keeping track of time. </a:t>
            </a:r>
          </a:p>
          <a:p>
            <a:pPr marL="342900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/>
              <a:t>Despite the widespread use of the word "clock" to refer to these devices, they are not actually clocks in the usual sense. </a:t>
            </a:r>
          </a:p>
          <a:p>
            <a:pPr marL="342900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/>
              <a:t>Timer is perhaps a better word. A computer timer is usually a precisely machined quartz crystal. When kept under tension, quartz crystals oscillate at a well-defined frequency that depends on the kind of crystal, how it is cut, and the amount of tension. </a:t>
            </a:r>
          </a:p>
          <a:p>
            <a:pPr marL="342900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/>
              <a:t>Associated with each crystal are two registers, </a:t>
            </a:r>
            <a:r>
              <a:rPr lang="en-US" b="1" dirty="0"/>
              <a:t>a counter and a holding register</a:t>
            </a:r>
            <a:r>
              <a:rPr lang="en-US" dirty="0"/>
              <a:t>. </a:t>
            </a:r>
          </a:p>
          <a:p>
            <a:pPr marL="342900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oscillation of the crystal decrements the counter by one. When the counter gets to zero, an interrupt is generated and the counter is reloaded from the holding register.</a:t>
            </a:r>
          </a:p>
          <a:p>
            <a:pPr marL="342900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/>
              <a:t>In this way, it is possible to program a timer to generate an interrupt 60 times a second, or at any other desired frequency.</a:t>
            </a:r>
          </a:p>
          <a:p>
            <a:pPr marL="342900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interrupt is called one clock tick.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94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385F71-564F-4D94-82CA-A29D0DF4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164" y="132522"/>
            <a:ext cx="11946835" cy="672547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When the system is booted, it usually asks the user to enter the date and time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 Most computers have a special battery-backed up CMOS RAM so that the date and time need not be entered on subsequent boots.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 At every clock tick, the interrupt service procedure adds one to the time stored in memory. In this way, the (software) clock is kept up to date.</a:t>
            </a:r>
          </a:p>
          <a:p>
            <a:pPr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With a single computer and a single clock, it does not matter much if this clock is off by a small amount. Since all processes on the machine use the same clock, they will still be internally consistent.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385F71-564F-4D94-82CA-A29D0DF4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164" y="132522"/>
            <a:ext cx="11946835" cy="6725478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As soon as multiple CPUs are introduced, each with its own clock, the situation changes radically.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Although the frequency at which a crystal oscillator runs is usually fairly stable, it is impossible to guarantee that the crystals in different computers all run at exactly the same frequency.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In practice, when a system has </a:t>
            </a:r>
            <a:r>
              <a:rPr lang="en-US" i="1" dirty="0"/>
              <a:t>n </a:t>
            </a:r>
            <a:r>
              <a:rPr lang="en-US" dirty="0"/>
              <a:t>computers, all n crystals will run at slightly different rates, causing the (software) clocks gradually to get out of synch and give different values when read out.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This difference in time values is called </a:t>
            </a:r>
            <a:r>
              <a:rPr lang="en-US" b="1" dirty="0"/>
              <a:t>clock skew.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2746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385F71-564F-4D94-82CA-A29D0DF4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164" y="132522"/>
            <a:ext cx="11761306" cy="6725478"/>
          </a:xfrm>
        </p:spPr>
        <p:txBody>
          <a:bodyPr>
            <a:normAutofit/>
          </a:bodyPr>
          <a:lstStyle/>
          <a:p>
            <a:pPr algn="l"/>
            <a:r>
              <a:rPr lang="en-IN" b="1" u="sng" dirty="0"/>
              <a:t>Global Positioning System</a:t>
            </a:r>
          </a:p>
          <a:p>
            <a:pPr algn="l"/>
            <a:endParaRPr lang="en-US" b="1" u="sng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GPS, which is an acronym for global positioning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Determining one's geographical position anywhere on </a:t>
            </a:r>
            <a:r>
              <a:rPr lang="en-IN" dirty="0"/>
              <a:t>Earth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1" u="sng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Initially it is used for military applications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Navigation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Location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For example, GPS phones now allow to let callers track each other's position, a feature which may show to be extremely handy when you are lost or in trouble.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3225840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385F71-564F-4D94-82CA-A29D0DF4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164" y="132522"/>
            <a:ext cx="11761306" cy="6725478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GPS operates independently of the users internet connection or telephone signal.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But their presence increases the effectiveness of GPS positioning.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7828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30F8CB33DD5C4FAC9B1FBD343B5966" ma:contentTypeVersion="5" ma:contentTypeDescription="Create a new document." ma:contentTypeScope="" ma:versionID="ab7514846b10967ccc0dd16d34d2415e">
  <xsd:schema xmlns:xsd="http://www.w3.org/2001/XMLSchema" xmlns:xs="http://www.w3.org/2001/XMLSchema" xmlns:p="http://schemas.microsoft.com/office/2006/metadata/properties" xmlns:ns2="ab64d764-1838-47ed-99aa-40ee009fe1ba" targetNamespace="http://schemas.microsoft.com/office/2006/metadata/properties" ma:root="true" ma:fieldsID="8781ed3eaa97f58c1bb4981f5e880f9f" ns2:_="">
    <xsd:import namespace="ab64d764-1838-47ed-99aa-40ee009fe1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64d764-1838-47ed-99aa-40ee009fe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943981-D2B7-41FA-8EFC-B6D154ACF64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A8E3061-E899-4FC8-AA39-3BE42442FE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D34507-E5DF-4200-A84C-1B2437F284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64d764-1838-47ed-99aa-40ee009fe1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2847</TotalTime>
  <Words>1349</Words>
  <Application>Microsoft Office PowerPoint</Application>
  <PresentationFormat>Widescreen</PresentationFormat>
  <Paragraphs>142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Synchronization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</dc:creator>
  <cp:lastModifiedBy>TS</cp:lastModifiedBy>
  <cp:revision>164</cp:revision>
  <dcterms:created xsi:type="dcterms:W3CDTF">2022-01-11T14:06:46Z</dcterms:created>
  <dcterms:modified xsi:type="dcterms:W3CDTF">2022-02-04T09:10:47Z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0x0101006E30F8CB33DD5C4FAC9B1FBD343B5966</vt:lpwstr>
  </property>
</Properties>
</file>