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21" r:id="rId2"/>
    <p:sldId id="567" r:id="rId3"/>
    <p:sldId id="555" r:id="rId4"/>
    <p:sldId id="556" r:id="rId5"/>
    <p:sldId id="557" r:id="rId6"/>
    <p:sldId id="558" r:id="rId7"/>
    <p:sldId id="559" r:id="rId8"/>
    <p:sldId id="560" r:id="rId9"/>
    <p:sldId id="569" r:id="rId10"/>
    <p:sldId id="570" r:id="rId11"/>
    <p:sldId id="607" r:id="rId12"/>
    <p:sldId id="608" r:id="rId13"/>
    <p:sldId id="606" r:id="rId14"/>
    <p:sldId id="572" r:id="rId15"/>
    <p:sldId id="571" r:id="rId16"/>
    <p:sldId id="568" r:id="rId17"/>
    <p:sldId id="573" r:id="rId18"/>
    <p:sldId id="574" r:id="rId19"/>
    <p:sldId id="576" r:id="rId20"/>
    <p:sldId id="575" r:id="rId21"/>
    <p:sldId id="587" r:id="rId22"/>
    <p:sldId id="577" r:id="rId23"/>
    <p:sldId id="578" r:id="rId24"/>
    <p:sldId id="579" r:id="rId25"/>
    <p:sldId id="582" r:id="rId26"/>
    <p:sldId id="581" r:id="rId27"/>
    <p:sldId id="589" r:id="rId28"/>
    <p:sldId id="583" r:id="rId29"/>
    <p:sldId id="595" r:id="rId30"/>
    <p:sldId id="586" r:id="rId31"/>
    <p:sldId id="596" r:id="rId32"/>
    <p:sldId id="593" r:id="rId33"/>
    <p:sldId id="594" r:id="rId34"/>
    <p:sldId id="597" r:id="rId35"/>
    <p:sldId id="598" r:id="rId36"/>
    <p:sldId id="605" r:id="rId37"/>
    <p:sldId id="563" r:id="rId38"/>
    <p:sldId id="38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63" autoAdjust="0"/>
    <p:restoredTop sz="87811" autoAdjust="0"/>
  </p:normalViewPr>
  <p:slideViewPr>
    <p:cSldViewPr>
      <p:cViewPr varScale="1">
        <p:scale>
          <a:sx n="86" d="100"/>
          <a:sy n="86" d="100"/>
        </p:scale>
        <p:origin x="-7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  <dgm:t>
        <a:bodyPr/>
        <a:lstStyle/>
        <a:p>
          <a:endParaRPr lang="en-US"/>
        </a:p>
      </dgm:t>
    </dgm:pt>
    <dgm:pt modelId="{765E6C7F-0315-40C4-AFE9-B303A628789A}" type="pres">
      <dgm:prSet presAssocID="{F8209BF3-F497-48F1-B731-E2BD9922A4C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  <dgm:t>
        <a:bodyPr/>
        <a:lstStyle/>
        <a:p>
          <a:endParaRPr lang="en-US"/>
        </a:p>
      </dgm:t>
    </dgm:pt>
    <dgm:pt modelId="{E20E9F32-EDAC-475B-BF96-06A5A54158BC}" type="pres">
      <dgm:prSet presAssocID="{12D59CCD-D9B5-46E0-B327-E2EA613572DD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  <dgm:t>
        <a:bodyPr/>
        <a:lstStyle/>
        <a:p>
          <a:endParaRPr lang="en-US"/>
        </a:p>
      </dgm:t>
    </dgm:pt>
    <dgm:pt modelId="{15FDB152-B052-4B03-9297-313F9D514D60}" type="pres">
      <dgm:prSet presAssocID="{97203F47-3B5D-46FB-8603-8BCA5039636B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  <dgm:t>
        <a:bodyPr/>
        <a:lstStyle/>
        <a:p>
          <a:endParaRPr lang="en-US"/>
        </a:p>
      </dgm:t>
    </dgm:pt>
    <dgm:pt modelId="{7B71613C-BE5F-4D69-B624-4DB4F9489E74}" type="pres">
      <dgm:prSet presAssocID="{F6A59164-D9E2-42AF-9456-5EDE76C6F2C6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  <dgm:t>
        <a:bodyPr/>
        <a:lstStyle/>
        <a:p>
          <a:endParaRPr lang="en-US"/>
        </a:p>
      </dgm:t>
    </dgm:pt>
    <dgm:pt modelId="{386DF915-FFD8-480F-AB82-209517EEDEB0}" type="pres">
      <dgm:prSet presAssocID="{769F1A32-2CFC-456C-8AAF-FA7D01DCBEF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  <dgm:t>
        <a:bodyPr/>
        <a:lstStyle/>
        <a:p>
          <a:endParaRPr lang="en-US"/>
        </a:p>
      </dgm:t>
    </dgm:pt>
    <dgm:pt modelId="{023966D0-5731-44B6-9731-C879FFBB8053}" type="pres">
      <dgm:prSet presAssocID="{DBE4EA6C-8B63-429C-B269-FA2D4F29124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  <dgm:t>
        <a:bodyPr/>
        <a:lstStyle/>
        <a:p>
          <a:endParaRPr lang="en-US"/>
        </a:p>
      </dgm:t>
    </dgm:pt>
    <dgm:pt modelId="{CB43E37C-5E7E-4C18-B3B0-A4E93D67E22F}" type="pres">
      <dgm:prSet presAssocID="{990F1C14-FC55-43D1-97AD-AF7C2DBC27D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  <dgm:t>
        <a:bodyPr/>
        <a:lstStyle/>
        <a:p>
          <a:endParaRPr lang="en-US"/>
        </a:p>
      </dgm:t>
    </dgm:pt>
    <dgm:pt modelId="{6CA9012B-2F3F-4A3D-96BD-7928CE2235A4}" type="pres">
      <dgm:prSet presAssocID="{8EE3A628-B380-4794-9F59-CF86D59813E1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B7C35656-FFE9-47A9-90FA-B55CC6185E98}" type="presOf" srcId="{DBE4EA6C-8B63-429C-B269-FA2D4F29124F}" destId="{D260A765-0EF9-4E33-96D8-48EDFA32FF5A}" srcOrd="0" destOrd="0" presId="urn:microsoft.com/office/officeart/2005/8/layout/cycle2"/>
    <dgm:cxn modelId="{B345B1C3-1553-450C-A10C-94DB601E294E}" type="presOf" srcId="{D9F467C4-A10D-4141-85BE-76C5BCB7C4BC}" destId="{FFED39B8-17BB-43B8-960B-0717F9CEE423}" srcOrd="0" destOrd="0" presId="urn:microsoft.com/office/officeart/2005/8/layout/cycle2"/>
    <dgm:cxn modelId="{B9D529DF-F174-48DC-965D-FBAD257A9F2D}" type="presOf" srcId="{769F1A32-2CFC-456C-8AAF-FA7D01DCBEFD}" destId="{386DF915-FFD8-480F-AB82-209517EEDEB0}" srcOrd="1" destOrd="0" presId="urn:microsoft.com/office/officeart/2005/8/layout/cycle2"/>
    <dgm:cxn modelId="{F415447B-74B6-474C-9C14-61565D4FC643}" type="presOf" srcId="{F6A59164-D9E2-42AF-9456-5EDE76C6F2C6}" destId="{7B71613C-BE5F-4D69-B624-4DB4F9489E74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B002CB1A-B0F3-4B0D-9D8E-532F387C770F}" type="presOf" srcId="{F8209BF3-F497-48F1-B731-E2BD9922A4CC}" destId="{765E6C7F-0315-40C4-AFE9-B303A628789A}" srcOrd="1" destOrd="0" presId="urn:microsoft.com/office/officeart/2005/8/layout/cycle2"/>
    <dgm:cxn modelId="{D7CF6F75-D5DD-4BF9-9B70-9F440BF9509D}" type="presOf" srcId="{DBE4EA6C-8B63-429C-B269-FA2D4F29124F}" destId="{023966D0-5731-44B6-9731-C879FFBB8053}" srcOrd="1" destOrd="0" presId="urn:microsoft.com/office/officeart/2005/8/layout/cycle2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83A60130-62BA-48BA-B33B-CC4D6095F408}" type="presOf" srcId="{F0F5CFF3-2133-47EA-A10D-999CEBA5A9B4}" destId="{0167810C-B39E-49B6-AFE5-ABFB8D750795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97D2DDA2-6116-4300-B991-250357EDAE4D}" type="presOf" srcId="{889DF809-24C7-49D1-896F-DC32446B1B68}" destId="{B64EAF11-39AD-478A-9445-97FF85BE27EF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DF298C34-CC0B-4AC3-9FC0-DB9674F56FBF}" type="presOf" srcId="{769F1A32-2CFC-456C-8AAF-FA7D01DCBEFD}" destId="{4F6397FE-9711-46DA-A151-9214037637C3}" srcOrd="0" destOrd="0" presId="urn:microsoft.com/office/officeart/2005/8/layout/cycle2"/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B7BA4986-7DA9-4C61-80CF-9459931FF75F}" type="presOf" srcId="{31D4B0DA-F573-46A1-8F96-1653226731A5}" destId="{4DE8EA62-96B7-4104-A7B6-A79B44633A78}" srcOrd="0" destOrd="0" presId="urn:microsoft.com/office/officeart/2005/8/layout/cycle2"/>
    <dgm:cxn modelId="{02BCDDD7-3A0D-4587-95FB-35FFBF071A86}" type="presOf" srcId="{12D59CCD-D9B5-46E0-B327-E2EA613572DD}" destId="{F8A8879A-1585-4743-9D2E-ED8D426EF465}" srcOrd="0" destOrd="0" presId="urn:microsoft.com/office/officeart/2005/8/layout/cycle2"/>
    <dgm:cxn modelId="{CE35C601-546A-4EAA-906F-0209AB5D894C}" type="presOf" srcId="{990F1C14-FC55-43D1-97AD-AF7C2DBC27D8}" destId="{404A4605-2222-43A9-B06D-A3CD42BABB0B}" srcOrd="0" destOrd="0" presId="urn:microsoft.com/office/officeart/2005/8/layout/cycle2"/>
    <dgm:cxn modelId="{4D7A1CF8-0493-4C65-A95A-6E5B35013B73}" type="presOf" srcId="{F8209BF3-F497-48F1-B731-E2BD9922A4CC}" destId="{169C2DD3-43B8-44BE-95CF-476513A73FDD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679D6915-B462-416B-9B1F-9A07419A36D5}" type="presOf" srcId="{E67ADE04-E6B4-40C3-81F6-EC61FD805A5B}" destId="{B2110A75-86CB-48C0-9931-6E263D0B869E}" srcOrd="0" destOrd="0" presId="urn:microsoft.com/office/officeart/2005/8/layout/cycle2"/>
    <dgm:cxn modelId="{F311A716-48F1-4ADA-AC10-06F5D26F682B}" type="presOf" srcId="{8F3F163F-4E47-448C-9AE4-867B2E5CD816}" destId="{733FD20A-E8F5-498D-B8C1-40BF2BBB946E}" srcOrd="0" destOrd="0" presId="urn:microsoft.com/office/officeart/2005/8/layout/cycle2"/>
    <dgm:cxn modelId="{60F5CFFD-ED8B-4017-9B75-759210F1B1D9}" type="presOf" srcId="{12D59CCD-D9B5-46E0-B327-E2EA613572DD}" destId="{E20E9F32-EDAC-475B-BF96-06A5A54158BC}" srcOrd="1" destOrd="0" presId="urn:microsoft.com/office/officeart/2005/8/layout/cycle2"/>
    <dgm:cxn modelId="{7C86B12A-659F-44ED-9A9E-E721522C4A7F}" type="presOf" srcId="{AD20B547-BE77-4193-8CF4-8200E591C63D}" destId="{666D4A3B-5F69-434D-AB49-BFABEDDC6BE7}" srcOrd="0" destOrd="0" presId="urn:microsoft.com/office/officeart/2005/8/layout/cycle2"/>
    <dgm:cxn modelId="{86A1523A-BF67-4599-914C-21E48EBA9F26}" type="presOf" srcId="{8EE3A628-B380-4794-9F59-CF86D59813E1}" destId="{6CA9012B-2F3F-4A3D-96BD-7928CE2235A4}" srcOrd="1" destOrd="0" presId="urn:microsoft.com/office/officeart/2005/8/layout/cycle2"/>
    <dgm:cxn modelId="{C0372CD0-81D3-49F9-B7A8-33CBA7EB5AD1}" type="presOf" srcId="{F60C55F5-D6CE-4976-826C-58469DD6F0B9}" destId="{23DAF576-3583-42B2-9AF1-E0481465D64D}" srcOrd="0" destOrd="0" presId="urn:microsoft.com/office/officeart/2005/8/layout/cycle2"/>
    <dgm:cxn modelId="{9491B28B-A721-4B0C-8A1E-256E7E208069}" type="presOf" srcId="{97203F47-3B5D-46FB-8603-8BCA5039636B}" destId="{15FDB152-B052-4B03-9297-313F9D514D60}" srcOrd="1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326C5D3-EE16-4076-B9F5-A88EB8974C3C}" type="presOf" srcId="{97203F47-3B5D-46FB-8603-8BCA5039636B}" destId="{9D6A8F8D-1137-4344-AA99-D71C7CF1C809}" srcOrd="0" destOrd="0" presId="urn:microsoft.com/office/officeart/2005/8/layout/cycle2"/>
    <dgm:cxn modelId="{1BC279A6-9C33-499E-9857-DBB6B3928E8D}" type="presOf" srcId="{8EE3A628-B380-4794-9F59-CF86D59813E1}" destId="{8E60590D-9230-4410-8898-9E8E33BAF0FA}" srcOrd="0" destOrd="0" presId="urn:microsoft.com/office/officeart/2005/8/layout/cycle2"/>
    <dgm:cxn modelId="{71CDAD0B-6038-4169-935C-552AE80C01BF}" type="presOf" srcId="{60D44EFA-BDA0-4FA5-BABC-AA7FC7758FC5}" destId="{89663832-459D-4E7F-8E32-D4D0D2F89F17}" srcOrd="0" destOrd="0" presId="urn:microsoft.com/office/officeart/2005/8/layout/cycle2"/>
    <dgm:cxn modelId="{E862AB77-E645-469F-9C92-9F8122800CF2}" type="presOf" srcId="{F6A59164-D9E2-42AF-9456-5EDE76C6F2C6}" destId="{39415C20-E6E3-4051-A3EF-2621EBF6F860}" srcOrd="0" destOrd="0" presId="urn:microsoft.com/office/officeart/2005/8/layout/cycle2"/>
    <dgm:cxn modelId="{B1048DC5-BEA5-4BC8-B7E8-74A9FEE63E66}" type="presOf" srcId="{990F1C14-FC55-43D1-97AD-AF7C2DBC27D8}" destId="{CB43E37C-5E7E-4C18-B3B0-A4E93D67E22F}" srcOrd="1" destOrd="0" presId="urn:microsoft.com/office/officeart/2005/8/layout/cycle2"/>
    <dgm:cxn modelId="{78A61A52-5301-4A01-ACB7-247FC6A042AA}" type="presParOf" srcId="{B2110A75-86CB-48C0-9931-6E263D0B869E}" destId="{0167810C-B39E-49B6-AFE5-ABFB8D750795}" srcOrd="0" destOrd="0" presId="urn:microsoft.com/office/officeart/2005/8/layout/cycle2"/>
    <dgm:cxn modelId="{9C751F94-603E-402E-B9A4-709AF37E9D66}" type="presParOf" srcId="{B2110A75-86CB-48C0-9931-6E263D0B869E}" destId="{169C2DD3-43B8-44BE-95CF-476513A73FDD}" srcOrd="1" destOrd="0" presId="urn:microsoft.com/office/officeart/2005/8/layout/cycle2"/>
    <dgm:cxn modelId="{CEBDFB03-A4C9-4C89-B13B-D7B15904953B}" type="presParOf" srcId="{169C2DD3-43B8-44BE-95CF-476513A73FDD}" destId="{765E6C7F-0315-40C4-AFE9-B303A628789A}" srcOrd="0" destOrd="0" presId="urn:microsoft.com/office/officeart/2005/8/layout/cycle2"/>
    <dgm:cxn modelId="{F093DB84-84B4-4EB3-852C-1113D84A0574}" type="presParOf" srcId="{B2110A75-86CB-48C0-9931-6E263D0B869E}" destId="{23DAF576-3583-42B2-9AF1-E0481465D64D}" srcOrd="2" destOrd="0" presId="urn:microsoft.com/office/officeart/2005/8/layout/cycle2"/>
    <dgm:cxn modelId="{1AFF6EE0-57D4-4399-A377-AC4000F44411}" type="presParOf" srcId="{B2110A75-86CB-48C0-9931-6E263D0B869E}" destId="{F8A8879A-1585-4743-9D2E-ED8D426EF465}" srcOrd="3" destOrd="0" presId="urn:microsoft.com/office/officeart/2005/8/layout/cycle2"/>
    <dgm:cxn modelId="{A8D0D402-3DCF-49A9-82A6-714780744064}" type="presParOf" srcId="{F8A8879A-1585-4743-9D2E-ED8D426EF465}" destId="{E20E9F32-EDAC-475B-BF96-06A5A54158BC}" srcOrd="0" destOrd="0" presId="urn:microsoft.com/office/officeart/2005/8/layout/cycle2"/>
    <dgm:cxn modelId="{7143E9C2-7EC0-48EA-81C9-17C04F73B0A7}" type="presParOf" srcId="{B2110A75-86CB-48C0-9931-6E263D0B869E}" destId="{89663832-459D-4E7F-8E32-D4D0D2F89F17}" srcOrd="4" destOrd="0" presId="urn:microsoft.com/office/officeart/2005/8/layout/cycle2"/>
    <dgm:cxn modelId="{C49D8F52-7C3D-4DE9-9DFA-511FED97DBBC}" type="presParOf" srcId="{B2110A75-86CB-48C0-9931-6E263D0B869E}" destId="{9D6A8F8D-1137-4344-AA99-D71C7CF1C809}" srcOrd="5" destOrd="0" presId="urn:microsoft.com/office/officeart/2005/8/layout/cycle2"/>
    <dgm:cxn modelId="{D1386B85-C0FD-4BEB-94A6-84D62A341DE3}" type="presParOf" srcId="{9D6A8F8D-1137-4344-AA99-D71C7CF1C809}" destId="{15FDB152-B052-4B03-9297-313F9D514D60}" srcOrd="0" destOrd="0" presId="urn:microsoft.com/office/officeart/2005/8/layout/cycle2"/>
    <dgm:cxn modelId="{47EEF1A8-8846-4AF1-81BF-6722D2176059}" type="presParOf" srcId="{B2110A75-86CB-48C0-9931-6E263D0B869E}" destId="{B64EAF11-39AD-478A-9445-97FF85BE27EF}" srcOrd="6" destOrd="0" presId="urn:microsoft.com/office/officeart/2005/8/layout/cycle2"/>
    <dgm:cxn modelId="{498BDF18-5A9B-4715-A482-2A9273CDF841}" type="presParOf" srcId="{B2110A75-86CB-48C0-9931-6E263D0B869E}" destId="{39415C20-E6E3-4051-A3EF-2621EBF6F860}" srcOrd="7" destOrd="0" presId="urn:microsoft.com/office/officeart/2005/8/layout/cycle2"/>
    <dgm:cxn modelId="{15332F80-4615-42BA-A126-4926A1EDF544}" type="presParOf" srcId="{39415C20-E6E3-4051-A3EF-2621EBF6F860}" destId="{7B71613C-BE5F-4D69-B624-4DB4F9489E74}" srcOrd="0" destOrd="0" presId="urn:microsoft.com/office/officeart/2005/8/layout/cycle2"/>
    <dgm:cxn modelId="{25E2E7A4-FEF8-45D1-A028-C9B4AF2FCA8D}" type="presParOf" srcId="{B2110A75-86CB-48C0-9931-6E263D0B869E}" destId="{FFED39B8-17BB-43B8-960B-0717F9CEE423}" srcOrd="8" destOrd="0" presId="urn:microsoft.com/office/officeart/2005/8/layout/cycle2"/>
    <dgm:cxn modelId="{039F169C-F9EA-41C3-A9E0-4E26D7945BD6}" type="presParOf" srcId="{B2110A75-86CB-48C0-9931-6E263D0B869E}" destId="{4F6397FE-9711-46DA-A151-9214037637C3}" srcOrd="9" destOrd="0" presId="urn:microsoft.com/office/officeart/2005/8/layout/cycle2"/>
    <dgm:cxn modelId="{C0AE48D8-BD72-4EED-9DE3-17A0298BF360}" type="presParOf" srcId="{4F6397FE-9711-46DA-A151-9214037637C3}" destId="{386DF915-FFD8-480F-AB82-209517EEDEB0}" srcOrd="0" destOrd="0" presId="urn:microsoft.com/office/officeart/2005/8/layout/cycle2"/>
    <dgm:cxn modelId="{B1B18EFD-05A7-45E1-B058-18D6D326AE40}" type="presParOf" srcId="{B2110A75-86CB-48C0-9931-6E263D0B869E}" destId="{666D4A3B-5F69-434D-AB49-BFABEDDC6BE7}" srcOrd="10" destOrd="0" presId="urn:microsoft.com/office/officeart/2005/8/layout/cycle2"/>
    <dgm:cxn modelId="{CFB4A46D-9183-4388-9DEF-485961C34077}" type="presParOf" srcId="{B2110A75-86CB-48C0-9931-6E263D0B869E}" destId="{D260A765-0EF9-4E33-96D8-48EDFA32FF5A}" srcOrd="11" destOrd="0" presId="urn:microsoft.com/office/officeart/2005/8/layout/cycle2"/>
    <dgm:cxn modelId="{7497390B-EEA6-44C7-B781-B0C1B617AEE7}" type="presParOf" srcId="{D260A765-0EF9-4E33-96D8-48EDFA32FF5A}" destId="{023966D0-5731-44B6-9731-C879FFBB8053}" srcOrd="0" destOrd="0" presId="urn:microsoft.com/office/officeart/2005/8/layout/cycle2"/>
    <dgm:cxn modelId="{3AF31C9C-77D5-4D7F-A607-4A299A72D83E}" type="presParOf" srcId="{B2110A75-86CB-48C0-9931-6E263D0B869E}" destId="{4DE8EA62-96B7-4104-A7B6-A79B44633A78}" srcOrd="12" destOrd="0" presId="urn:microsoft.com/office/officeart/2005/8/layout/cycle2"/>
    <dgm:cxn modelId="{CDB2A872-0E20-4CE7-9C5B-6BDFB3594CD4}" type="presParOf" srcId="{B2110A75-86CB-48C0-9931-6E263D0B869E}" destId="{404A4605-2222-43A9-B06D-A3CD42BABB0B}" srcOrd="13" destOrd="0" presId="urn:microsoft.com/office/officeart/2005/8/layout/cycle2"/>
    <dgm:cxn modelId="{740E6E5A-9AD6-4045-9D04-31EDD431E27B}" type="presParOf" srcId="{404A4605-2222-43A9-B06D-A3CD42BABB0B}" destId="{CB43E37C-5E7E-4C18-B3B0-A4E93D67E22F}" srcOrd="0" destOrd="0" presId="urn:microsoft.com/office/officeart/2005/8/layout/cycle2"/>
    <dgm:cxn modelId="{D0AFF3AD-7E3F-4EE4-AA83-30775828D893}" type="presParOf" srcId="{B2110A75-86CB-48C0-9931-6E263D0B869E}" destId="{733FD20A-E8F5-498D-B8C1-40BF2BBB946E}" srcOrd="14" destOrd="0" presId="urn:microsoft.com/office/officeart/2005/8/layout/cycle2"/>
    <dgm:cxn modelId="{E5D83400-E320-45E0-B37A-059116A60140}" type="presParOf" srcId="{B2110A75-86CB-48C0-9931-6E263D0B869E}" destId="{8E60590D-9230-4410-8898-9E8E33BAF0FA}" srcOrd="15" destOrd="0" presId="urn:microsoft.com/office/officeart/2005/8/layout/cycle2"/>
    <dgm:cxn modelId="{200E9A4F-661A-4668-98F4-320FCBDB06D0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056242" y="1082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115130" y="59970"/>
        <a:ext cx="284338" cy="284338"/>
      </dsp:txXfrm>
    </dsp:sp>
    <dsp:sp modelId="{169C2DD3-43B8-44BE-95CF-476513A73FDD}">
      <dsp:nvSpPr>
        <dsp:cNvPr id="0" name=""/>
        <dsp:cNvSpPr/>
      </dsp:nvSpPr>
      <dsp:spPr>
        <a:xfrm rot="1350000">
          <a:off x="1532606" y="315605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532621" y="315867"/>
        <a:ext cx="931" cy="1016"/>
      </dsp:txXfrm>
    </dsp:sp>
    <dsp:sp modelId="{23DAF576-3583-42B2-9AF1-E0481465D64D}">
      <dsp:nvSpPr>
        <dsp:cNvPr id="0" name=""/>
        <dsp:cNvSpPr/>
      </dsp:nvSpPr>
      <dsp:spPr>
        <a:xfrm>
          <a:off x="1613767" y="232017"/>
          <a:ext cx="402114" cy="402114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>
        <a:off x="1672655" y="290905"/>
        <a:ext cx="284338" cy="284338"/>
      </dsp:txXfrm>
    </dsp:sp>
    <dsp:sp modelId="{F8A8879A-1585-4743-9D2E-ED8D426EF465}">
      <dsp:nvSpPr>
        <dsp:cNvPr id="0" name=""/>
        <dsp:cNvSpPr/>
      </dsp:nvSpPr>
      <dsp:spPr>
        <a:xfrm rot="4050000">
          <a:off x="1928470" y="70820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28593" y="708354"/>
        <a:ext cx="931" cy="1016"/>
      </dsp:txXfrm>
    </dsp:sp>
    <dsp:sp modelId="{89663832-459D-4E7F-8E32-D4D0D2F89F17}">
      <dsp:nvSpPr>
        <dsp:cNvPr id="0" name=""/>
        <dsp:cNvSpPr/>
      </dsp:nvSpPr>
      <dsp:spPr>
        <a:xfrm>
          <a:off x="1844701" y="789542"/>
          <a:ext cx="402114" cy="402114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</a:t>
          </a:r>
          <a:endParaRPr lang="en-US" sz="1800" kern="1200" dirty="0"/>
        </a:p>
      </dsp:txBody>
      <dsp:txXfrm>
        <a:off x="1903589" y="848430"/>
        <a:ext cx="284338" cy="284338"/>
      </dsp:txXfrm>
    </dsp:sp>
    <dsp:sp modelId="{9D6A8F8D-1137-4344-AA99-D71C7CF1C809}">
      <dsp:nvSpPr>
        <dsp:cNvPr id="0" name=""/>
        <dsp:cNvSpPr/>
      </dsp:nvSpPr>
      <dsp:spPr>
        <a:xfrm rot="6750000">
          <a:off x="1930782" y="1265726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931058" y="1265880"/>
        <a:ext cx="931" cy="1016"/>
      </dsp:txXfrm>
    </dsp:sp>
    <dsp:sp modelId="{B64EAF11-39AD-478A-9445-97FF85BE27EF}">
      <dsp:nvSpPr>
        <dsp:cNvPr id="0" name=""/>
        <dsp:cNvSpPr/>
      </dsp:nvSpPr>
      <dsp:spPr>
        <a:xfrm>
          <a:off x="1613767" y="1347067"/>
          <a:ext cx="402114" cy="402114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1672655" y="1405955"/>
        <a:ext cx="284338" cy="284338"/>
      </dsp:txXfrm>
    </dsp:sp>
    <dsp:sp modelId="{39415C20-E6E3-4051-A3EF-2621EBF6F860}">
      <dsp:nvSpPr>
        <dsp:cNvPr id="0" name=""/>
        <dsp:cNvSpPr/>
      </dsp:nvSpPr>
      <dsp:spPr>
        <a:xfrm rot="9450000">
          <a:off x="1538187" y="166159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538571" y="1661852"/>
        <a:ext cx="931" cy="1016"/>
      </dsp:txXfrm>
    </dsp:sp>
    <dsp:sp modelId="{FFED39B8-17BB-43B8-960B-0717F9CEE423}">
      <dsp:nvSpPr>
        <dsp:cNvPr id="0" name=""/>
        <dsp:cNvSpPr/>
      </dsp:nvSpPr>
      <dsp:spPr>
        <a:xfrm>
          <a:off x="1056242" y="1578002"/>
          <a:ext cx="402114" cy="402114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7</a:t>
          </a:r>
          <a:endParaRPr lang="en-US" sz="1800" kern="1200" dirty="0"/>
        </a:p>
      </dsp:txBody>
      <dsp:txXfrm>
        <a:off x="1115130" y="1636890"/>
        <a:ext cx="284338" cy="284338"/>
      </dsp:txXfrm>
    </dsp:sp>
    <dsp:sp modelId="{4F6397FE-9711-46DA-A151-9214037637C3}">
      <dsp:nvSpPr>
        <dsp:cNvPr id="0" name=""/>
        <dsp:cNvSpPr/>
      </dsp:nvSpPr>
      <dsp:spPr>
        <a:xfrm rot="12150000">
          <a:off x="980913" y="1664222"/>
          <a:ext cx="827" cy="1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0800000">
        <a:off x="981152" y="1664479"/>
        <a:ext cx="579" cy="631"/>
      </dsp:txXfrm>
    </dsp:sp>
    <dsp:sp modelId="{666D4A3B-5F69-434D-AB49-BFABEDDC6BE7}">
      <dsp:nvSpPr>
        <dsp:cNvPr id="0" name=""/>
        <dsp:cNvSpPr/>
      </dsp:nvSpPr>
      <dsp:spPr>
        <a:xfrm>
          <a:off x="498716" y="1347067"/>
          <a:ext cx="402114" cy="402114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557604" y="1405955"/>
        <a:ext cx="284338" cy="284338"/>
      </dsp:txXfrm>
    </dsp:sp>
    <dsp:sp modelId="{D260A765-0EF9-4E33-96D8-48EDFA32FF5A}">
      <dsp:nvSpPr>
        <dsp:cNvPr id="0" name=""/>
        <dsp:cNvSpPr/>
      </dsp:nvSpPr>
      <dsp:spPr>
        <a:xfrm rot="14850000">
          <a:off x="585303" y="1271949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0800000">
        <a:off x="585369" y="1272074"/>
        <a:ext cx="223" cy="243"/>
      </dsp:txXfrm>
    </dsp:sp>
    <dsp:sp modelId="{4DE8EA62-96B7-4104-A7B6-A79B44633A78}">
      <dsp:nvSpPr>
        <dsp:cNvPr id="0" name=""/>
        <dsp:cNvSpPr/>
      </dsp:nvSpPr>
      <dsp:spPr>
        <a:xfrm>
          <a:off x="267782" y="789542"/>
          <a:ext cx="402114" cy="402114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326670" y="848430"/>
        <a:ext cx="284338" cy="284338"/>
      </dsp:txXfrm>
    </dsp:sp>
    <dsp:sp modelId="{404A4605-2222-43A9-B06D-A3CD42BABB0B}">
      <dsp:nvSpPr>
        <dsp:cNvPr id="0" name=""/>
        <dsp:cNvSpPr/>
      </dsp:nvSpPr>
      <dsp:spPr>
        <a:xfrm rot="17550000">
          <a:off x="582991" y="714424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583021" y="714549"/>
        <a:ext cx="223" cy="243"/>
      </dsp:txXfrm>
    </dsp:sp>
    <dsp:sp modelId="{733FD20A-E8F5-498D-B8C1-40BF2BBB946E}">
      <dsp:nvSpPr>
        <dsp:cNvPr id="0" name=""/>
        <dsp:cNvSpPr/>
      </dsp:nvSpPr>
      <dsp:spPr>
        <a:xfrm>
          <a:off x="498716" y="232017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557604" y="290905"/>
        <a:ext cx="284338" cy="284338"/>
      </dsp:txXfrm>
    </dsp:sp>
    <dsp:sp modelId="{8E60590D-9230-4410-8898-9E8E33BAF0FA}">
      <dsp:nvSpPr>
        <dsp:cNvPr id="0" name=""/>
        <dsp:cNvSpPr/>
      </dsp:nvSpPr>
      <dsp:spPr>
        <a:xfrm rot="20250000">
          <a:off x="975587" y="318560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975591" y="318659"/>
        <a:ext cx="223" cy="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11499B-B1CD-4576-A868-303D79926D1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DATA-STORE-2 is a sequentially consistent data-store, while DATA-STORE-1 is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5918-5B13-4DF1-BC9A-2A2AA8B2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3BF6-AEDB-4403-869F-D884AA1A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B00E-BBA2-487A-941D-6FFB8FE3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50-DB7C-455D-9E01-A518DD2D3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13CC-9F53-4D89-896E-0AB46893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E9B5-A3F7-48AC-B3DA-B15475CA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363E-4B48-4073-A4DD-30845AD1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8AFB-D803-4996-B8D0-12D08F4E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D5A6-1674-4314-B54B-D370EFCA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9890-C579-4625-91F3-05CC899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46AF-5A8C-47B5-85C6-DC4F0661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E140FF-B46E-402C-8865-841F74A7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lication_(computer_science)" TargetMode="External"/><Relationship Id="rId2" Type="http://schemas.openxmlformats.org/officeDocument/2006/relationships/hyperlink" Target="http://tech.amikelive.com/node-285/using-content-delivery-networks-cdn-to-speed-up-content-load-on-the-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iuc.edu/class/fa09/cs425/L5tmp.ppt" TargetMode="External"/><Relationship Id="rId5" Type="http://schemas.openxmlformats.org/officeDocument/2006/relationships/hyperlink" Target="http://www.dis.uniroma1.it/~baldoni/ordered%20communication%202008.ppt" TargetMode="External"/><Relationship Id="rId4" Type="http://schemas.openxmlformats.org/officeDocument/2006/relationships/hyperlink" Target="http://en.wikipedia.org/wiki/Content_delivery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Distributed Systems</a:t>
            </a:r>
            <a:br>
              <a:rPr lang="en-US" smtClean="0"/>
            </a:br>
            <a:r>
              <a:rPr lang="en-US" smtClean="0">
                <a:latin typeface="Times New Roman" pitchFamily="18" charset="0"/>
              </a:rPr>
              <a:t>CS 15-440</a:t>
            </a:r>
            <a:br>
              <a:rPr lang="en-US" smtClean="0">
                <a:latin typeface="Times New Roman" pitchFamily="18" charset="0"/>
              </a:rPr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2133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Consistency and Replication – Part I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Lecture 10, Oct 5, 2011</a:t>
            </a:r>
          </a:p>
          <a:p>
            <a:pPr eaLnBrk="1" hangingPunct="1"/>
            <a:endParaRPr lang="en-US" sz="2800" dirty="0" smtClean="0">
              <a:solidFill>
                <a:srgbClr val="C4123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Majd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 F.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Sakr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A50021"/>
                </a:solidFill>
                <a:latin typeface="Times New Roman" pitchFamily="18" charset="0"/>
              </a:rPr>
              <a:t>Vinay</a:t>
            </a:r>
            <a:r>
              <a:rPr lang="en-US" sz="2800" dirty="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A50021"/>
                </a:solidFill>
                <a:latin typeface="Times New Roman" pitchFamily="18" charset="0"/>
              </a:rPr>
              <a:t>Kolar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, Mohammad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Hammoud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Protocols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n 19"/>
          <p:cNvSpPr/>
          <p:nvPr/>
        </p:nvSpPr>
        <p:spPr>
          <a:xfrm>
            <a:off x="2648997" y="5562600"/>
            <a:ext cx="3142203" cy="841968"/>
          </a:xfrm>
          <a:prstGeom prst="can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 to Consistency and Replication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/>
          <a:lstStyle/>
          <a:p>
            <a:r>
              <a:rPr lang="en-US" sz="2000" dirty="0" smtClean="0"/>
              <a:t>In a distributed system, shared data is typically stored in distributed </a:t>
            </a:r>
            <a:r>
              <a:rPr lang="en-US" sz="2000" dirty="0"/>
              <a:t>shared </a:t>
            </a:r>
            <a:r>
              <a:rPr lang="en-US" sz="2000" dirty="0" smtClean="0"/>
              <a:t>memory, distributed </a:t>
            </a:r>
            <a:r>
              <a:rPr lang="en-US" sz="2000" dirty="0"/>
              <a:t>databases </a:t>
            </a:r>
            <a:r>
              <a:rPr lang="en-US" sz="2000" dirty="0" smtClean="0"/>
              <a:t>or distributed </a:t>
            </a:r>
            <a:r>
              <a:rPr lang="en-US" sz="2000" dirty="0"/>
              <a:t>file </a:t>
            </a:r>
            <a:r>
              <a:rPr lang="en-US" sz="2000" dirty="0" smtClean="0"/>
              <a:t>systems. </a:t>
            </a:r>
          </a:p>
          <a:p>
            <a:pPr lvl="1"/>
            <a:r>
              <a:rPr lang="en-US" sz="1800" dirty="0" smtClean="0"/>
              <a:t>The storage can be distributed across multiple computers</a:t>
            </a:r>
          </a:p>
          <a:p>
            <a:pPr lvl="1"/>
            <a:r>
              <a:rPr lang="en-US" sz="1800" dirty="0" smtClean="0"/>
              <a:t>Simply, we refer to a series of such data storage units as </a:t>
            </a:r>
            <a:r>
              <a:rPr lang="en-US" sz="1800" i="1" dirty="0" smtClean="0"/>
              <a:t>data-stores</a:t>
            </a:r>
          </a:p>
          <a:p>
            <a:pPr lvl="5"/>
            <a:endParaRPr lang="en-US" sz="1400" i="1" dirty="0" smtClean="0"/>
          </a:p>
          <a:p>
            <a:r>
              <a:rPr lang="en-US" sz="2000" dirty="0" smtClean="0"/>
              <a:t>Multiple processes can access shared data by accessing any replica on the data-store</a:t>
            </a:r>
          </a:p>
          <a:p>
            <a:pPr lvl="1"/>
            <a:r>
              <a:rPr lang="en-US" sz="1800" dirty="0" smtClean="0"/>
              <a:t>Processes generally perform read and write operations on the replicas</a:t>
            </a:r>
            <a:endParaRPr lang="en-US" sz="1800" dirty="0"/>
          </a:p>
        </p:txBody>
      </p:sp>
      <p:sp>
        <p:nvSpPr>
          <p:cNvPr id="4" name="Can 3"/>
          <p:cNvSpPr/>
          <p:nvPr/>
        </p:nvSpPr>
        <p:spPr>
          <a:xfrm>
            <a:off x="2895600" y="5642568"/>
            <a:ext cx="493207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962400" y="5642568"/>
            <a:ext cx="493207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029200" y="5642568"/>
            <a:ext cx="493207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142203" y="6252168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</p:cNvCxnSpPr>
          <p:nvPr/>
        </p:nvCxnSpPr>
        <p:spPr>
          <a:xfrm>
            <a:off x="3142204" y="6023568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>
            <a:off x="4209004" y="6023568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275803" y="6023568"/>
            <a:ext cx="1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36855" y="4709327"/>
            <a:ext cx="1010696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4750" y="4717701"/>
            <a:ext cx="1010696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70455" y="4717701"/>
            <a:ext cx="1010696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3</a:t>
            </a:r>
            <a:endParaRPr lang="en-US" sz="1400" dirty="0"/>
          </a:p>
        </p:txBody>
      </p: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4209003" y="5022501"/>
            <a:ext cx="1" cy="620067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" idx="1"/>
          </p:cNvCxnSpPr>
          <p:nvPr/>
        </p:nvCxnSpPr>
        <p:spPr>
          <a:xfrm>
            <a:off x="3142203" y="5022501"/>
            <a:ext cx="1" cy="620067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6" idx="1"/>
          </p:cNvCxnSpPr>
          <p:nvPr/>
        </p:nvCxnSpPr>
        <p:spPr>
          <a:xfrm>
            <a:off x="5275804" y="5022501"/>
            <a:ext cx="0" cy="620067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4"/>
          </p:cNvCxnSpPr>
          <p:nvPr/>
        </p:nvCxnSpPr>
        <p:spPr>
          <a:xfrm flipV="1">
            <a:off x="5522407" y="5181600"/>
            <a:ext cx="878393" cy="651468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00800" y="50409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Copy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57685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data-store</a:t>
            </a:r>
            <a:endParaRPr lang="en-US" dirty="0"/>
          </a:p>
        </p:txBody>
      </p:sp>
      <p:cxnSp>
        <p:nvCxnSpPr>
          <p:cNvPr id="37" name="Straight Connector 36"/>
          <p:cNvCxnSpPr>
            <a:stCxn id="20" idx="2"/>
          </p:cNvCxnSpPr>
          <p:nvPr/>
        </p:nvCxnSpPr>
        <p:spPr>
          <a:xfrm flipH="1">
            <a:off x="1752602" y="5983584"/>
            <a:ext cx="896395" cy="108117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514600" y="1676400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Maintaining Consistency of Replicated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8194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64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8862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2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9530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0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72390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6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3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1628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33528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38100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4291914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00200" y="3657600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24000" y="4091782"/>
            <a:ext cx="7162800" cy="2301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4596714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7571" y="6248400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6375597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79894" y="627159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6545936" y="6389027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258629" y="6285026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67018" y="635502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636122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0" y="636122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7526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7" idx="3"/>
          </p:cNvCxnSpPr>
          <p:nvPr/>
        </p:nvCxnSpPr>
        <p:spPr>
          <a:xfrm flipH="1">
            <a:off x="2438400" y="2971800"/>
            <a:ext cx="1828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28800" y="3862515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2514600" y="2971800"/>
            <a:ext cx="2819400" cy="10292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5" idx="3"/>
          </p:cNvCxnSpPr>
          <p:nvPr/>
        </p:nvCxnSpPr>
        <p:spPr>
          <a:xfrm flipV="1">
            <a:off x="3086100" y="2971800"/>
            <a:ext cx="1143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7432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2858529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3188043" y="2990335"/>
            <a:ext cx="1075038" cy="135924"/>
          </a:xfrm>
          <a:custGeom>
            <a:avLst/>
            <a:gdLst>
              <a:gd name="connsiteX0" fmla="*/ 0 w 1075038"/>
              <a:gd name="connsiteY0" fmla="*/ 0 h 135924"/>
              <a:gd name="connsiteX1" fmla="*/ 556054 w 1075038"/>
              <a:gd name="connsiteY1" fmla="*/ 135924 h 135924"/>
              <a:gd name="connsiteX2" fmla="*/ 1075038 w 1075038"/>
              <a:gd name="connsiteY2" fmla="*/ 0 h 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038" h="135924">
                <a:moveTo>
                  <a:pt x="0" y="0"/>
                </a:moveTo>
                <a:cubicBezTo>
                  <a:pt x="188440" y="67962"/>
                  <a:pt x="376881" y="135924"/>
                  <a:pt x="556054" y="135924"/>
                </a:cubicBezTo>
                <a:cubicBezTo>
                  <a:pt x="735227" y="135924"/>
                  <a:pt x="905132" y="67962"/>
                  <a:pt x="1075038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3188043" y="2965622"/>
            <a:ext cx="2162433" cy="288324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0400" y="2971800"/>
            <a:ext cx="2743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6600" y="3048000"/>
            <a:ext cx="3124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225114" y="2990335"/>
            <a:ext cx="4361935" cy="708454"/>
          </a:xfrm>
          <a:custGeom>
            <a:avLst/>
            <a:gdLst>
              <a:gd name="connsiteX0" fmla="*/ 0 w 4361935"/>
              <a:gd name="connsiteY0" fmla="*/ 24714 h 708454"/>
              <a:gd name="connsiteX1" fmla="*/ 2347783 w 4361935"/>
              <a:gd name="connsiteY1" fmla="*/ 704335 h 708454"/>
              <a:gd name="connsiteX2" fmla="*/ 4361935 w 4361935"/>
              <a:gd name="connsiteY2" fmla="*/ 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1935" h="708454">
                <a:moveTo>
                  <a:pt x="0" y="24714"/>
                </a:moveTo>
                <a:cubicBezTo>
                  <a:pt x="810397" y="366584"/>
                  <a:pt x="1620794" y="708454"/>
                  <a:pt x="2347783" y="704335"/>
                </a:cubicBezTo>
                <a:cubicBezTo>
                  <a:pt x="3074772" y="700216"/>
                  <a:pt x="3718353" y="350108"/>
                  <a:pt x="4361935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00615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2428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302843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71800" y="3834714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7" idx="2"/>
            <a:endCxn id="64" idx="0"/>
          </p:cNvCxnSpPr>
          <p:nvPr/>
        </p:nvCxnSpPr>
        <p:spPr>
          <a:xfrm flipH="1">
            <a:off x="3314700" y="2990335"/>
            <a:ext cx="2035776" cy="844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71800" y="3834714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R(x)2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7" idx="2"/>
            <a:endCxn id="68" idx="0"/>
          </p:cNvCxnSpPr>
          <p:nvPr/>
        </p:nvCxnSpPr>
        <p:spPr>
          <a:xfrm flipH="1">
            <a:off x="3314700" y="2990335"/>
            <a:ext cx="2035776" cy="844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24200" y="4319715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5814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5" idx="3"/>
          </p:cNvCxnSpPr>
          <p:nvPr/>
        </p:nvCxnSpPr>
        <p:spPr>
          <a:xfrm flipH="1" flipV="1">
            <a:off x="3200400" y="2971800"/>
            <a:ext cx="266700" cy="13479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814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2860587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910914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990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288428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24400" y="129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DATA-STORE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133600" y="6513626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7200" y="4724400"/>
            <a:ext cx="815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Strict Consistency 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Data is always fresh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dirty="0" smtClean="0"/>
              <a:t>After a write operation, the update is propagated to all the replicas 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dirty="0" smtClean="0"/>
              <a:t>A read operation will result in reading the most recent write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If there are </a:t>
            </a:r>
            <a:r>
              <a:rPr lang="en-US" dirty="0" err="1" smtClean="0"/>
              <a:t>occassional</a:t>
            </a:r>
            <a:r>
              <a:rPr lang="en-US" dirty="0" smtClean="0"/>
              <a:t> writes and reads, this leads to large overheads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42" grpId="0" animBg="1"/>
      <p:bldP spid="45" grpId="0" animBg="1"/>
      <p:bldP spid="52" grpId="0" animBg="1"/>
      <p:bldP spid="55" grpId="0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2" grpId="0" animBg="1"/>
      <p:bldP spid="63" grpId="0" animBg="1"/>
      <p:bldP spid="64" grpId="0" animBg="1"/>
      <p:bldP spid="68" grpId="0" animBg="1"/>
      <p:bldP spid="72" grpId="0" animBg="1"/>
      <p:bldP spid="73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514600" y="1676400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Maintaining Consistency of Replicated Data (cont’d)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8194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64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8862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2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9530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0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7239000" y="2209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6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3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162800" y="18288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 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33528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38100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4291914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00200" y="3657600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24000" y="4091782"/>
            <a:ext cx="7162800" cy="2301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4596714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7571" y="6248400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6375597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79894" y="627159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6545936" y="6389027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258629" y="6285026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67018" y="635502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636122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0" y="636122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7526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H="1">
            <a:off x="2438400" y="29718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28800" y="3862515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2514600" y="2971800"/>
            <a:ext cx="2819400" cy="10292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7" idx="3"/>
          </p:cNvCxnSpPr>
          <p:nvPr/>
        </p:nvCxnSpPr>
        <p:spPr>
          <a:xfrm flipV="1">
            <a:off x="3086100" y="2971800"/>
            <a:ext cx="11811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7432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2858529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925329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2428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302843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71800" y="3834714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11" idx="3"/>
            <a:endCxn id="64" idx="0"/>
          </p:cNvCxnSpPr>
          <p:nvPr/>
        </p:nvCxnSpPr>
        <p:spPr>
          <a:xfrm flipH="1">
            <a:off x="3314700" y="2971800"/>
            <a:ext cx="4305300" cy="862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71800" y="3834714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R(x)3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124200" y="4319715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5814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9" idx="3"/>
          </p:cNvCxnSpPr>
          <p:nvPr/>
        </p:nvCxnSpPr>
        <p:spPr>
          <a:xfrm flipV="1">
            <a:off x="3467100" y="2971800"/>
            <a:ext cx="1866900" cy="13479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81400" y="33528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2860587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990071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288428" y="2502243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24400" y="129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DATA-STORE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133600" y="6513626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7200" y="4724400"/>
            <a:ext cx="83058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Loose Consistency 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Data might be stale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dirty="0" smtClean="0"/>
              <a:t>A read operation may result in reading a value that was written long back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dirty="0" smtClean="0"/>
              <a:t>Replicas are generally out-of-sync 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The replicas may sync  at coarse grained time, thus reducing the overhead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Trade-offs in Maintaining Consistency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/>
          <a:lstStyle/>
          <a:p>
            <a:r>
              <a:rPr lang="en-US" sz="2400" dirty="0" smtClean="0"/>
              <a:t>Maintaining consistency should balance between the strictness of consistency versus efficiency</a:t>
            </a:r>
          </a:p>
          <a:p>
            <a:pPr lvl="1"/>
            <a:r>
              <a:rPr lang="en-US" sz="2000" dirty="0" smtClean="0"/>
              <a:t>Good-enough consistency depends on your application</a:t>
            </a:r>
          </a:p>
          <a:p>
            <a:pPr lvl="4"/>
            <a:endParaRPr lang="en-US" sz="105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475383-4F34-4415-81D0-7351ECC774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" name="Left-Right Arrow 6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1026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 Model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525963"/>
          </a:xfrm>
        </p:spPr>
        <p:txBody>
          <a:bodyPr/>
          <a:lstStyle/>
          <a:p>
            <a:r>
              <a:rPr lang="en-US" sz="2400" dirty="0" smtClean="0"/>
              <a:t>A consistency model is a contract between </a:t>
            </a:r>
          </a:p>
          <a:p>
            <a:pPr lvl="1"/>
            <a:r>
              <a:rPr lang="en-US" sz="2000" dirty="0" smtClean="0"/>
              <a:t>the process that wants to use the data, and </a:t>
            </a:r>
          </a:p>
          <a:p>
            <a:pPr lvl="1"/>
            <a:r>
              <a:rPr lang="en-US" sz="2000" dirty="0" smtClean="0"/>
              <a:t>the replicated data repository (or data-store)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A consistency model states the level of consistency provided by the </a:t>
            </a:r>
            <a:r>
              <a:rPr lang="en-US" sz="2400" i="1" dirty="0" smtClean="0"/>
              <a:t>data-store</a:t>
            </a:r>
            <a:r>
              <a:rPr lang="en-US" sz="2400" dirty="0" smtClean="0"/>
              <a:t> to the processes while reading and writing the data</a:t>
            </a:r>
          </a:p>
          <a:p>
            <a:pPr lvl="4"/>
            <a:endParaRPr lang="en-US" sz="12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5A3432-9810-4839-A593-C2A91A712A5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Consistency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4724400"/>
          </a:xfrm>
        </p:spPr>
        <p:txBody>
          <a:bodyPr/>
          <a:lstStyle/>
          <a:p>
            <a:r>
              <a:rPr lang="en-US" sz="2400" dirty="0" smtClean="0"/>
              <a:t>Consistency models can be divided into two types:</a:t>
            </a:r>
          </a:p>
          <a:p>
            <a:pPr lvl="5"/>
            <a:endParaRPr lang="en-US" sz="1200" dirty="0" smtClean="0"/>
          </a:p>
          <a:p>
            <a:pPr lvl="1"/>
            <a:r>
              <a:rPr lang="en-US" sz="2000" dirty="0" smtClean="0"/>
              <a:t>Data-Centric Consistency Models</a:t>
            </a:r>
          </a:p>
          <a:p>
            <a:pPr lvl="2"/>
            <a:r>
              <a:rPr lang="en-US" sz="1800" dirty="0" smtClean="0"/>
              <a:t>These models define how the data updates are propagated across the replicas to keep them consistent</a:t>
            </a:r>
          </a:p>
          <a:p>
            <a:pPr lvl="4"/>
            <a:endParaRPr lang="en-US" sz="1400" dirty="0" smtClean="0"/>
          </a:p>
          <a:p>
            <a:pPr lvl="1"/>
            <a:r>
              <a:rPr lang="en-US" sz="2000" dirty="0" smtClean="0"/>
              <a:t>Client-Centric Consistency Models</a:t>
            </a:r>
          </a:p>
          <a:p>
            <a:pPr lvl="2"/>
            <a:r>
              <a:rPr lang="en-US" sz="1800" dirty="0" smtClean="0"/>
              <a:t>These models assume that clients connect to different replicas at each time</a:t>
            </a:r>
          </a:p>
          <a:p>
            <a:pPr lvl="2"/>
            <a:r>
              <a:rPr lang="en-US" sz="1800" dirty="0" smtClean="0"/>
              <a:t>The models ensure that whenever a client connects to a replica, the replica is bought up to date with the replica that the client accessed  previously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62BF99-5E7C-4E3E-8375-F3E7ADE28AA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Protocols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F74BCA-1194-4FAB-B69E-5C6146B43D7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Data-centric Consistency Models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Data-centric Consistency Models describe how the replicated data is kept consistent, and what the process can expect</a:t>
            </a:r>
          </a:p>
          <a:p>
            <a:endParaRPr lang="en-US" sz="2400" dirty="0" smtClean="0"/>
          </a:p>
          <a:p>
            <a:r>
              <a:rPr lang="en-US" sz="2400" dirty="0" smtClean="0"/>
              <a:t>Under Data-centric Consistency Models, we study two types of models:</a:t>
            </a:r>
          </a:p>
          <a:p>
            <a:pPr lvl="1"/>
            <a:r>
              <a:rPr lang="en-US" sz="2000" dirty="0" smtClean="0"/>
              <a:t>Consistency Specification Models:</a:t>
            </a:r>
          </a:p>
          <a:p>
            <a:pPr lvl="2"/>
            <a:r>
              <a:rPr lang="en-US" sz="1600" dirty="0" smtClean="0"/>
              <a:t>These models enable specifying the consistency levels that are tolerable to the application</a:t>
            </a:r>
          </a:p>
          <a:p>
            <a:pPr lvl="5"/>
            <a:endParaRPr lang="en-US" sz="1200" dirty="0" smtClean="0"/>
          </a:p>
          <a:p>
            <a:pPr lvl="1"/>
            <a:r>
              <a:rPr lang="en-US" sz="2000" dirty="0" smtClean="0"/>
              <a:t>Models for Consistent Ordering of Operations:</a:t>
            </a:r>
          </a:p>
          <a:p>
            <a:pPr lvl="2"/>
            <a:r>
              <a:rPr lang="en-US" sz="1600" dirty="0" smtClean="0"/>
              <a:t>These models specify the order in which the data updates are propagated to different replicas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D3A95F-AAC5-4A28-A6D5-19319455AA6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Consistency Specification Models</a:t>
            </a:r>
          </a:p>
          <a:p>
            <a:pPr lvl="2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Models for Consistent Ordering of Operations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Protocols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F74BCA-1194-4FAB-B69E-5C6146B43D7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Synchronization: Mutual Exclusion and Election Algorithms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Consistency and Replication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Data-centric and Client-Centric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Announcement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Project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out. Interim Design report due on Oct 10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2A607-056F-457F-97DE-80AB62A94AD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" name="Explosion 2 1"/>
          <p:cNvSpPr/>
          <p:nvPr/>
        </p:nvSpPr>
        <p:spPr>
          <a:xfrm>
            <a:off x="4800600" y="2819400"/>
            <a:ext cx="1828800" cy="762000"/>
          </a:xfrm>
          <a:prstGeom prst="irregularSeal2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New Chapter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Consistency Specification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000" dirty="0" smtClean="0"/>
              <a:t>In replicated data-stores, there should be a mechanism to: </a:t>
            </a:r>
          </a:p>
          <a:p>
            <a:pPr lvl="1"/>
            <a:r>
              <a:rPr lang="en-US" sz="1800" dirty="0" smtClean="0"/>
              <a:t>Measure how inconsistent the data might be on different replicas</a:t>
            </a:r>
          </a:p>
          <a:p>
            <a:pPr lvl="1"/>
            <a:r>
              <a:rPr lang="en-US" sz="1800" dirty="0" smtClean="0"/>
              <a:t>How replicas and applications can specify the tolerable inconsistency levels</a:t>
            </a:r>
          </a:p>
          <a:p>
            <a:pPr lvl="6"/>
            <a:endParaRPr lang="en-US" sz="1100" dirty="0" smtClean="0"/>
          </a:p>
          <a:p>
            <a:r>
              <a:rPr lang="en-US" sz="2000" dirty="0" smtClean="0"/>
              <a:t>Consistency Specification Models enable measuring and specifying the level of inconsistency in a replicated data-store</a:t>
            </a:r>
          </a:p>
          <a:p>
            <a:pPr lvl="6"/>
            <a:endParaRPr lang="en-US" sz="800" dirty="0" smtClean="0"/>
          </a:p>
          <a:p>
            <a:r>
              <a:rPr lang="en-US" sz="2000" dirty="0" smtClean="0"/>
              <a:t>We study a Consistency Specification Model called </a:t>
            </a:r>
            <a:r>
              <a:rPr lang="en-US" sz="2000" i="1" dirty="0" smtClean="0"/>
              <a:t>Continuous Consistency Model</a:t>
            </a:r>
          </a:p>
          <a:p>
            <a:pPr lvl="3"/>
            <a:endParaRPr lang="en-US" sz="11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Continuous Consistency Model </a:t>
            </a:r>
            <a:r>
              <a:rPr lang="en-US" sz="2400" dirty="0" smtClean="0"/>
              <a:t>is used to </a:t>
            </a:r>
            <a:r>
              <a:rPr lang="en-US" sz="2400" dirty="0"/>
              <a:t>measure inconsistencies and express what inconsistencies </a:t>
            </a:r>
            <a:r>
              <a:rPr lang="en-US" sz="2400" dirty="0" smtClean="0"/>
              <a:t>can be expected in the system</a:t>
            </a:r>
            <a:endParaRPr lang="en-US" sz="2400" dirty="0"/>
          </a:p>
          <a:p>
            <a:pPr lvl="5"/>
            <a:endParaRPr lang="en-US" sz="1200" dirty="0"/>
          </a:p>
          <a:p>
            <a:r>
              <a:rPr lang="en-US" sz="2400" dirty="0"/>
              <a:t>Yu and </a:t>
            </a:r>
            <a:r>
              <a:rPr lang="en-US" sz="2400" dirty="0" err="1"/>
              <a:t>Vahdat</a:t>
            </a:r>
            <a:r>
              <a:rPr lang="en-US" sz="2400" dirty="0"/>
              <a:t> [1] provided a framework for measuring and expressing consistency in replicated </a:t>
            </a:r>
            <a:r>
              <a:rPr lang="en-US" sz="2400" dirty="0" smtClean="0"/>
              <a:t>data-stores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Continuous Consistency Ranges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/>
          <a:lstStyle/>
          <a:p>
            <a:r>
              <a:rPr lang="en-US" sz="2400" dirty="0" smtClean="0"/>
              <a:t>Level of consistency is defined over three independent axes: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Numerical Deviation:</a:t>
            </a:r>
            <a:r>
              <a:rPr lang="en-US" sz="2000" dirty="0" smtClean="0"/>
              <a:t> Deviation in the numerical values between replicas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Order Deviation:</a:t>
            </a:r>
            <a:r>
              <a:rPr lang="en-US" sz="2000" dirty="0" smtClean="0"/>
              <a:t> Deviation with respect to the ordering of update operations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Staleness Deviation:</a:t>
            </a:r>
            <a:r>
              <a:rPr lang="en-US" sz="2000" dirty="0"/>
              <a:t> Deviation in the staleness between </a:t>
            </a:r>
            <a:r>
              <a:rPr lang="en-US" sz="2000" dirty="0" smtClean="0"/>
              <a:t>replicas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10000" y="3962400"/>
            <a:ext cx="0" cy="152400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86400"/>
            <a:ext cx="1828800" cy="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0" y="5474464"/>
            <a:ext cx="609600" cy="115493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38400" y="3657600"/>
            <a:ext cx="11430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Numerical Deviation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6324600"/>
            <a:ext cx="10668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Staleness</a:t>
            </a:r>
          </a:p>
          <a:p>
            <a:pPr algn="ctr"/>
            <a:r>
              <a:rPr lang="en-US" sz="1400" dirty="0" smtClean="0"/>
              <a:t>Deviation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257800"/>
            <a:ext cx="1066800" cy="4572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Ordering Deviation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62000" y="4191000"/>
            <a:ext cx="2819400" cy="762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Example: Two copies a stock price should not deviate by more than $0.02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38200" y="5486400"/>
            <a:ext cx="2819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Example: Weather data should not be more than four hours stale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105400" y="4191000"/>
            <a:ext cx="3581400" cy="8382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Example: In a bulletin board application, a maximum of six messages can be issued out-of-order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Unit (</a:t>
            </a:r>
            <a:r>
              <a:rPr lang="en-US" dirty="0" err="1" smtClean="0"/>
              <a:t>Conit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r>
              <a:rPr lang="en-US" sz="2000" dirty="0" smtClean="0"/>
              <a:t>Consistency unit (</a:t>
            </a:r>
            <a:r>
              <a:rPr lang="en-US" sz="2000" dirty="0" err="1" smtClean="0"/>
              <a:t>Conit</a:t>
            </a:r>
            <a:r>
              <a:rPr lang="en-US" sz="2000" dirty="0" smtClean="0"/>
              <a:t>) specifies the data unit over which consistency is measured</a:t>
            </a:r>
          </a:p>
          <a:p>
            <a:pPr lvl="1"/>
            <a:r>
              <a:rPr lang="en-US" sz="1800" dirty="0" smtClean="0"/>
              <a:t>For example, </a:t>
            </a:r>
            <a:r>
              <a:rPr lang="en-US" sz="1800" dirty="0" err="1" smtClean="0"/>
              <a:t>conit</a:t>
            </a:r>
            <a:r>
              <a:rPr lang="en-US" sz="1800" dirty="0" smtClean="0"/>
              <a:t> can be defined as a record representing a single stock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Level of consistency is measured by each replica along the three dimensions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Numerical Deviation</a:t>
            </a:r>
          </a:p>
          <a:p>
            <a:pPr lvl="2"/>
            <a:r>
              <a:rPr lang="en-US" sz="1800" dirty="0" smtClean="0"/>
              <a:t>For a given replica R, how many updates at other replicas are not yet seen at R? What is the effect of the non-propagated updates on local </a:t>
            </a:r>
            <a:r>
              <a:rPr lang="en-US" sz="1800" dirty="0" err="1" smtClean="0"/>
              <a:t>Conit</a:t>
            </a:r>
            <a:r>
              <a:rPr lang="en-US" sz="1800" dirty="0" smtClean="0"/>
              <a:t> values?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Order Deviation</a:t>
            </a:r>
          </a:p>
          <a:p>
            <a:pPr lvl="2"/>
            <a:r>
              <a:rPr lang="en-US" sz="1800" dirty="0"/>
              <a:t>For a given replica R, how many local updates are not propagated to other replicas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Staleness Deviation</a:t>
            </a:r>
          </a:p>
          <a:p>
            <a:pPr lvl="2"/>
            <a:r>
              <a:rPr lang="en-US" sz="1800" dirty="0" smtClean="0"/>
              <a:t>For a given replica R, how long has it been since updates were propagated?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52400" y="19050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Numerical Deviation</a:t>
            </a:r>
            <a:r>
              <a:rPr lang="en-US" sz="1600" dirty="0" smtClean="0"/>
              <a:t> at replica R is defined as n(w), where 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 = # of operations at other replicas that are not yet seen by R, </a:t>
            </a:r>
          </a:p>
          <a:p>
            <a:r>
              <a:rPr lang="en-US" sz="1600" dirty="0"/>
              <a:t>w</a:t>
            </a:r>
            <a:r>
              <a:rPr lang="en-US" sz="1600" dirty="0" smtClean="0"/>
              <a:t> = weight of the deviation</a:t>
            </a:r>
          </a:p>
          <a:p>
            <a:r>
              <a:rPr lang="en-US" sz="1600" dirty="0" smtClean="0"/>
              <a:t>   = max(update amount of all variables in a </a:t>
            </a:r>
            <a:r>
              <a:rPr lang="en-US" sz="1600" dirty="0" err="1" smtClean="0"/>
              <a:t>Conit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477000" y="1764268"/>
            <a:ext cx="2362200" cy="2198132"/>
            <a:chOff x="6324600" y="1371600"/>
            <a:chExt cx="2362200" cy="2198132"/>
          </a:xfrm>
        </p:grpSpPr>
        <p:sp>
          <p:nvSpPr>
            <p:cNvPr id="5" name="Rectangle 4"/>
            <p:cNvSpPr/>
            <p:nvPr/>
          </p:nvSpPr>
          <p:spPr>
            <a:xfrm>
              <a:off x="6324600" y="1740932"/>
              <a:ext cx="23622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4600" y="1371600"/>
              <a:ext cx="1219200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Replica A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77000" y="4050268"/>
            <a:ext cx="2362200" cy="2198132"/>
            <a:chOff x="6324600" y="3657600"/>
            <a:chExt cx="2362200" cy="2198132"/>
          </a:xfrm>
        </p:grpSpPr>
        <p:sp>
          <p:nvSpPr>
            <p:cNvPr id="27" name="Rectangle 26"/>
            <p:cNvSpPr/>
            <p:nvPr/>
          </p:nvSpPr>
          <p:spPr>
            <a:xfrm>
              <a:off x="6324600" y="4026932"/>
              <a:ext cx="23622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4600" y="3657600"/>
              <a:ext cx="1219200" cy="3693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Replica B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3600" y="6321425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</a:t>
            </a:r>
            <a:r>
              <a:rPr lang="en-US" sz="2800" dirty="0" err="1" smtClean="0"/>
              <a:t>Conit</a:t>
            </a:r>
            <a:r>
              <a:rPr lang="en-US" sz="2800" dirty="0" smtClean="0"/>
              <a:t> and Consistency Measures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81800" y="2209800"/>
            <a:ext cx="1752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x; 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2590800"/>
            <a:ext cx="22098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29400" y="2895600"/>
            <a:ext cx="1981200" cy="228600"/>
            <a:chOff x="5257800" y="2667000"/>
            <a:chExt cx="1981200" cy="228600"/>
          </a:xfrm>
        </p:grpSpPr>
        <p:sp>
          <p:nvSpPr>
            <p:cNvPr id="8" name="Rectangle 7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&lt;5,B&gt;</a:t>
              </a:r>
              <a:endParaRPr lang="en-US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x+=2</a:t>
              </a:r>
              <a:endParaRPr lang="en-US" sz="12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x=2</a:t>
              </a:r>
              <a:endParaRPr lang="en-US" sz="12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8000" y="2618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Operation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29400" y="3124200"/>
            <a:ext cx="1981200" cy="228600"/>
            <a:chOff x="5257800" y="2667000"/>
            <a:chExt cx="1981200" cy="228600"/>
          </a:xfrm>
        </p:grpSpPr>
        <p:sp>
          <p:nvSpPr>
            <p:cNvPr id="16" name="Rectangle 15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&lt;10,A&gt;</a:t>
              </a:r>
              <a:endParaRPr lang="en-US" sz="12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y+=1</a:t>
              </a:r>
              <a:endParaRPr lang="en-US" sz="1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y=1</a:t>
              </a:r>
              <a:endParaRPr 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29400" y="3352800"/>
            <a:ext cx="1981200" cy="228600"/>
            <a:chOff x="5257800" y="2667000"/>
            <a:chExt cx="1981200" cy="228600"/>
          </a:xfrm>
        </p:grpSpPr>
        <p:sp>
          <p:nvSpPr>
            <p:cNvPr id="20" name="Rectangle 19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&lt;14,A&gt;</a:t>
              </a:r>
              <a:endParaRPr lang="en-US" sz="12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dirty="0" smtClean="0"/>
                <a:t>+=1</a:t>
              </a:r>
              <a:endParaRPr lang="en-US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dirty="0" smtClean="0"/>
                <a:t>=3</a:t>
              </a:r>
              <a:endParaRPr lang="en-US" sz="12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9400" y="3581400"/>
            <a:ext cx="1981200" cy="228600"/>
            <a:chOff x="5257800" y="2667000"/>
            <a:chExt cx="1981200" cy="228600"/>
          </a:xfrm>
        </p:grpSpPr>
        <p:sp>
          <p:nvSpPr>
            <p:cNvPr id="24" name="Rectangle 23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&lt;23,A&gt;</a:t>
              </a:r>
              <a:endParaRPr lang="en-US" sz="12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y</a:t>
              </a:r>
              <a:r>
                <a:rPr lang="en-US" sz="1200" b="1" dirty="0" smtClean="0"/>
                <a:t>+=3</a:t>
              </a:r>
              <a:endParaRPr lang="en-US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y</a:t>
              </a:r>
              <a:r>
                <a:rPr lang="en-US" sz="1200" b="1" dirty="0" smtClean="0"/>
                <a:t>=4</a:t>
              </a:r>
              <a:endParaRPr lang="en-US" sz="1200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781800" y="4495800"/>
            <a:ext cx="17526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x; 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3200" y="4876800"/>
            <a:ext cx="22098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629400" y="5181600"/>
            <a:ext cx="1981200" cy="228600"/>
            <a:chOff x="5257800" y="2667000"/>
            <a:chExt cx="1981200" cy="228600"/>
          </a:xfrm>
        </p:grpSpPr>
        <p:sp>
          <p:nvSpPr>
            <p:cNvPr id="31" name="Rectangle 30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&lt;5,B&gt;</a:t>
              </a:r>
              <a:endParaRPr lang="en-US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x+=2</a:t>
              </a:r>
              <a:endParaRPr lang="en-US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x=2</a:t>
              </a:r>
              <a:endParaRPr lang="en-US" sz="12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858000" y="4904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Operation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77200" y="487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Result</a:t>
            </a:r>
            <a:endParaRPr lang="en-US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6629400" y="5410200"/>
            <a:ext cx="1981200" cy="228600"/>
            <a:chOff x="5257800" y="2667000"/>
            <a:chExt cx="1981200" cy="228600"/>
          </a:xfrm>
        </p:grpSpPr>
        <p:sp>
          <p:nvSpPr>
            <p:cNvPr id="37" name="Rectangle 36"/>
            <p:cNvSpPr/>
            <p:nvPr/>
          </p:nvSpPr>
          <p:spPr>
            <a:xfrm>
              <a:off x="52578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&lt;16,B&gt;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2667000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y</a:t>
              </a:r>
              <a:r>
                <a:rPr lang="en-US" sz="1200" b="1" dirty="0" smtClean="0"/>
                <a:t>+=1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81800" y="2667000"/>
              <a:ext cx="4572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y=1</a:t>
              </a:r>
              <a:endParaRPr lang="en-US" sz="1200" b="1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2400" y="1295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Order Deviation</a:t>
            </a:r>
            <a:r>
              <a:rPr lang="en-US" sz="1600" dirty="0" smtClean="0"/>
              <a:t> at a replica R is the number of operations in R that are not present at the other replicas</a:t>
            </a:r>
            <a:endParaRPr lang="en-US" sz="1600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304800" y="2971800"/>
          <a:ext cx="5867400" cy="32766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33400"/>
                <a:gridCol w="457200"/>
                <a:gridCol w="685800"/>
                <a:gridCol w="533400"/>
                <a:gridCol w="723900"/>
                <a:gridCol w="495300"/>
                <a:gridCol w="533400"/>
                <a:gridCol w="685800"/>
                <a:gridCol w="533400"/>
                <a:gridCol w="6858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Replica</a:t>
                      </a:r>
                      <a:r>
                        <a:rPr lang="en-US" sz="1600" b="1" baseline="0" dirty="0" smtClean="0"/>
                        <a:t> A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Replica B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Ord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Ord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381000" y="3729904"/>
            <a:ext cx="5791200" cy="307777"/>
            <a:chOff x="381000" y="4038600"/>
            <a:chExt cx="5791200" cy="307777"/>
          </a:xfrm>
        </p:grpSpPr>
        <p:sp>
          <p:nvSpPr>
            <p:cNvPr id="81" name="TextBox 80"/>
            <p:cNvSpPr txBox="1"/>
            <p:nvPr/>
          </p:nvSpPr>
          <p:spPr>
            <a:xfrm>
              <a:off x="3810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382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4038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(0,0)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336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67000" y="4038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766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338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67200" y="4038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(0,0)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9200" y="40386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62600" y="4038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034704"/>
            <a:ext cx="2895600" cy="310754"/>
            <a:chOff x="381000" y="4111823"/>
            <a:chExt cx="2895600" cy="310754"/>
          </a:xfrm>
        </p:grpSpPr>
        <p:sp>
          <p:nvSpPr>
            <p:cNvPr id="93" name="TextBox 92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95400" y="41148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(0,0)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1(2)</a:t>
              </a:r>
              <a:endParaRPr lang="en-US" sz="1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276600" y="4034704"/>
            <a:ext cx="2895600" cy="307777"/>
            <a:chOff x="3276600" y="4111823"/>
            <a:chExt cx="2895600" cy="307777"/>
          </a:xfrm>
        </p:grpSpPr>
        <p:sp>
          <p:nvSpPr>
            <p:cNvPr id="98" name="TextBox 97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672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(0,5)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1000" y="4412727"/>
            <a:ext cx="2895600" cy="310754"/>
            <a:chOff x="381000" y="4111823"/>
            <a:chExt cx="2895600" cy="310754"/>
          </a:xfrm>
        </p:grpSpPr>
        <p:sp>
          <p:nvSpPr>
            <p:cNvPr id="106" name="TextBox 105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295400" y="41148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(1,5)</a:t>
              </a:r>
              <a:endParaRPr 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276600" y="4415704"/>
            <a:ext cx="2895600" cy="307777"/>
            <a:chOff x="3276600" y="4111823"/>
            <a:chExt cx="2895600" cy="307777"/>
          </a:xfrm>
        </p:grpSpPr>
        <p:sp>
          <p:nvSpPr>
            <p:cNvPr id="112" name="TextBox 111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672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(0,5)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1000" y="4793727"/>
            <a:ext cx="2895600" cy="310754"/>
            <a:chOff x="381000" y="4111823"/>
            <a:chExt cx="2895600" cy="310754"/>
          </a:xfrm>
        </p:grpSpPr>
        <p:sp>
          <p:nvSpPr>
            <p:cNvPr id="118" name="TextBox 117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5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(10,5)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0(0)</a:t>
              </a:r>
              <a:endParaRPr lang="en-US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276600" y="4796704"/>
            <a:ext cx="2895600" cy="307777"/>
            <a:chOff x="3276600" y="4111823"/>
            <a:chExt cx="2895600" cy="307777"/>
          </a:xfrm>
        </p:grpSpPr>
        <p:sp>
          <p:nvSpPr>
            <p:cNvPr id="124" name="TextBox 123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(0,5)</a:t>
              </a:r>
              <a:endParaRPr lang="en-US" sz="14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1(1)</a:t>
              </a:r>
              <a:endParaRPr lang="en-US" sz="1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76600" y="5177704"/>
            <a:ext cx="2895600" cy="307777"/>
            <a:chOff x="3276600" y="4111823"/>
            <a:chExt cx="2895600" cy="307777"/>
          </a:xfrm>
        </p:grpSpPr>
        <p:sp>
          <p:nvSpPr>
            <p:cNvPr id="130" name="TextBox 129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67200" y="41118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(0,16)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1(1)</a:t>
              </a:r>
              <a:endParaRPr lang="en-US" sz="14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81000" y="5174727"/>
            <a:ext cx="2895600" cy="310754"/>
            <a:chOff x="381000" y="4111823"/>
            <a:chExt cx="2895600" cy="310754"/>
          </a:xfrm>
        </p:grpSpPr>
        <p:sp>
          <p:nvSpPr>
            <p:cNvPr id="136" name="TextBox 135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95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(10,5)</a:t>
              </a:r>
              <a:endParaRPr 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1(1)</a:t>
              </a:r>
              <a:endParaRPr lang="en-US" sz="14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1000" y="5555727"/>
            <a:ext cx="2895600" cy="310754"/>
            <a:chOff x="381000" y="4111823"/>
            <a:chExt cx="2895600" cy="310754"/>
          </a:xfrm>
        </p:grpSpPr>
        <p:sp>
          <p:nvSpPr>
            <p:cNvPr id="142" name="TextBox 141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95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(14,5)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1(1)</a:t>
              </a:r>
              <a:endParaRPr lang="en-US" sz="1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276600" y="5558704"/>
            <a:ext cx="2895600" cy="307777"/>
            <a:chOff x="3276600" y="4111823"/>
            <a:chExt cx="2895600" cy="307777"/>
          </a:xfrm>
        </p:grpSpPr>
        <p:sp>
          <p:nvSpPr>
            <p:cNvPr id="148" name="TextBox 147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267200" y="41118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(0,16)</a:t>
              </a:r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2(2)</a:t>
              </a:r>
              <a:endParaRPr lang="en-US" sz="14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403953" y="6303485"/>
            <a:ext cx="8229600" cy="490251"/>
            <a:chOff x="304800" y="6313583"/>
            <a:chExt cx="8229600" cy="490251"/>
          </a:xfrm>
        </p:grpSpPr>
        <p:sp>
          <p:nvSpPr>
            <p:cNvPr id="53" name="Rectangle 52"/>
            <p:cNvSpPr/>
            <p:nvPr/>
          </p:nvSpPr>
          <p:spPr>
            <a:xfrm>
              <a:off x="304800" y="6313583"/>
              <a:ext cx="8229600" cy="4902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6346634"/>
              <a:ext cx="21336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Operation performed at </a:t>
              </a:r>
              <a:r>
                <a:rPr lang="en-US" sz="1200" b="1" dirty="0" smtClean="0"/>
                <a:t>B</a:t>
              </a:r>
              <a:r>
                <a:rPr lang="en-US" sz="1200" dirty="0" smtClean="0"/>
                <a:t> when the vector clock was </a:t>
              </a:r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4880" y="6359489"/>
              <a:ext cx="7620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&lt;5,B&gt;</a:t>
              </a:r>
              <a:r>
                <a:rPr lang="en-US" sz="1200" dirty="0" smtClean="0"/>
                <a:t> =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91200" y="6347553"/>
              <a:ext cx="11430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= Committed 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operation</a:t>
              </a:r>
              <a:endParaRPr lang="en-US" sz="12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10400" y="6422834"/>
              <a:ext cx="609600" cy="228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</a:t>
              </a:r>
              <a:r>
                <a:rPr lang="en-US" sz="1400" dirty="0" err="1" smtClean="0"/>
                <a:t>;y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0" y="6346634"/>
              <a:ext cx="8382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= A </a:t>
              </a:r>
              <a:r>
                <a:rPr lang="en-US" sz="1200" dirty="0" err="1" smtClean="0"/>
                <a:t>Conit</a:t>
              </a:r>
              <a:endParaRPr lang="en-US" sz="12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24200" y="6422834"/>
              <a:ext cx="6858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</a:t>
              </a:r>
              <a:r>
                <a:rPr lang="en-US" sz="1200" b="1" dirty="0" err="1" smtClean="0"/>
                <a:t>m,n</a:t>
              </a:r>
              <a:r>
                <a:rPr lang="en-US" sz="1200" b="1" dirty="0" smtClean="0"/>
                <a:t>&gt;</a:t>
              </a:r>
              <a:endParaRPr lang="en-US" sz="12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86200" y="6346634"/>
              <a:ext cx="12192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= Uncommitted 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operation</a:t>
              </a:r>
              <a:endParaRPr lang="en-US" sz="12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05400" y="6422834"/>
              <a:ext cx="6858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&lt;</a:t>
              </a:r>
              <a:r>
                <a:rPr lang="en-US" sz="1200" b="1" dirty="0" err="1" smtClean="0"/>
                <a:t>m,n</a:t>
              </a:r>
              <a:r>
                <a:rPr lang="en-US" sz="1200" b="1" dirty="0" smtClean="0"/>
                <a:t>&gt;</a:t>
              </a:r>
              <a:endParaRPr lang="en-US" sz="1200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1000" y="5889434"/>
            <a:ext cx="2895600" cy="310754"/>
            <a:chOff x="381000" y="4111823"/>
            <a:chExt cx="2895600" cy="310754"/>
          </a:xfrm>
        </p:grpSpPr>
        <p:sp>
          <p:nvSpPr>
            <p:cNvPr id="154" name="TextBox 153"/>
            <p:cNvSpPr txBox="1"/>
            <p:nvPr/>
          </p:nvSpPr>
          <p:spPr>
            <a:xfrm>
              <a:off x="3810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38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95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(23,5)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133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670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1(1)</a:t>
              </a:r>
              <a:endParaRPr lang="en-US" sz="14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276600" y="5918589"/>
            <a:ext cx="2895600" cy="307777"/>
            <a:chOff x="3276600" y="4111823"/>
            <a:chExt cx="2895600" cy="307777"/>
          </a:xfrm>
        </p:grpSpPr>
        <p:sp>
          <p:nvSpPr>
            <p:cNvPr id="160" name="TextBox 159"/>
            <p:cNvSpPr txBox="1"/>
            <p:nvPr/>
          </p:nvSpPr>
          <p:spPr>
            <a:xfrm>
              <a:off x="32766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7338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267200" y="41118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(0,16)</a:t>
              </a:r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029200" y="4111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62600" y="4111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3(4)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28" grpId="0" animBg="1"/>
      <p:bldP spid="29" grpId="0" animBg="1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2"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Continuous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Specification Models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Models for Consistent Ordering of Operations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7">
              <a:defRPr/>
            </a:pP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Protocols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F74BCA-1194-4FAB-B69E-5C6146B43D7F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4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is Consistent Ordering </a:t>
            </a:r>
            <a:br>
              <a:rPr lang="en-US" sz="3200" dirty="0" smtClean="0"/>
            </a:br>
            <a:r>
              <a:rPr lang="en-US" sz="3200" dirty="0" smtClean="0"/>
              <a:t>Required in Replication?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000" dirty="0" smtClean="0"/>
              <a:t>In several applications, the order or the sequence in which the replicas commit to the data store is critical</a:t>
            </a:r>
          </a:p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4"/>
            <a:endParaRPr lang="en-US" sz="800" dirty="0" smtClean="0"/>
          </a:p>
          <a:p>
            <a:endParaRPr lang="en-US" sz="2000" dirty="0" smtClean="0"/>
          </a:p>
          <a:p>
            <a:r>
              <a:rPr lang="en-US" sz="2000" dirty="0" smtClean="0"/>
              <a:t>Continuous Specification Models defined how inconsistency is measured</a:t>
            </a:r>
          </a:p>
          <a:p>
            <a:pPr lvl="1"/>
            <a:r>
              <a:rPr lang="en-US" sz="1600" dirty="0" smtClean="0"/>
              <a:t>However, the models did not enforce any order in which the data is committed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871662" y="4111823"/>
            <a:ext cx="990600" cy="8382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7863" y="44928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7" name="Can 6"/>
          <p:cNvSpPr/>
          <p:nvPr/>
        </p:nvSpPr>
        <p:spPr>
          <a:xfrm>
            <a:off x="5948362" y="4111824"/>
            <a:ext cx="990600" cy="8382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24563" y="45309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509963" y="4645223"/>
            <a:ext cx="1976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Replicated </a:t>
            </a:r>
            <a:r>
              <a:rPr lang="en-US" sz="1400" dirty="0" smtClean="0"/>
              <a:t>Databases</a:t>
            </a:r>
            <a:endParaRPr lang="en-US" sz="1400" dirty="0"/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862263" y="4799112"/>
            <a:ext cx="647700" cy="36611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5486399" y="4799112"/>
            <a:ext cx="461964" cy="36611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5863" y="3159323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38725" y="3141861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2366963" y="3502223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1"/>
          </p:cNvCxnSpPr>
          <p:nvPr/>
        </p:nvCxnSpPr>
        <p:spPr>
          <a:xfrm>
            <a:off x="2366963" y="3502223"/>
            <a:ext cx="3657600" cy="1181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36750" y="44928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5963" y="3730823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6443663" y="3484761"/>
            <a:ext cx="0" cy="10461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24563" y="3718123"/>
            <a:ext cx="3048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4563" y="45309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399" y="4188023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24563" y="45309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2774950" y="3484761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71799" y="4223883"/>
            <a:ext cx="3048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46275" y="4492823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6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762250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68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Consistent Ordering of Operations 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000" dirty="0" smtClean="0"/>
              <a:t>Whenever </a:t>
            </a:r>
            <a:r>
              <a:rPr lang="en-US" sz="2000" dirty="0"/>
              <a:t>a replica is updated, it propagates the updates </a:t>
            </a:r>
            <a:r>
              <a:rPr lang="en-US" sz="2000" dirty="0" smtClean="0"/>
              <a:t>to </a:t>
            </a:r>
            <a:r>
              <a:rPr lang="en-US" sz="2000" dirty="0"/>
              <a:t>other replicas at some point in time</a:t>
            </a:r>
          </a:p>
          <a:p>
            <a:pPr lvl="4"/>
            <a:endParaRPr lang="en-US" sz="1100" dirty="0"/>
          </a:p>
          <a:p>
            <a:r>
              <a:rPr lang="en-US" sz="2000" dirty="0"/>
              <a:t>Updating different replicas is carried out by passing messages between the replica data-stores</a:t>
            </a:r>
          </a:p>
          <a:p>
            <a:pPr lvl="5"/>
            <a:endParaRPr lang="en-US" sz="800" dirty="0"/>
          </a:p>
          <a:p>
            <a:pPr lvl="4"/>
            <a:endParaRPr lang="en-US" sz="800" dirty="0" smtClean="0"/>
          </a:p>
          <a:p>
            <a:r>
              <a:rPr lang="en-US" sz="2000" dirty="0" smtClean="0"/>
              <a:t>We will study different types of ordering and consistency models arising from these orderings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sz="1100" dirty="0" smtClean="0"/>
          </a:p>
          <a:p>
            <a:r>
              <a:rPr lang="en-US" sz="2000" dirty="0" smtClean="0"/>
              <a:t>We will study three types of ordering of messages that meet the needs of different applications: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+mn-ea"/>
              </a:rPr>
              <a:t>Total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+mn-ea"/>
              </a:rPr>
              <a:t>Sequential </a:t>
            </a:r>
            <a:r>
              <a:rPr lang="en-US" sz="2000" dirty="0" smtClean="0">
                <a:ea typeface="+mn-ea"/>
              </a:rPr>
              <a:t>Ordering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sz="1800" dirty="0" smtClean="0">
                <a:ea typeface="+mn-ea"/>
              </a:rPr>
              <a:t>Sequential Consistency Model</a:t>
            </a:r>
            <a:endParaRPr lang="en-US" sz="1800" dirty="0">
              <a:ea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a typeface="+mn-ea"/>
              </a:rPr>
              <a:t>Causal </a:t>
            </a:r>
            <a:r>
              <a:rPr lang="en-US" sz="2000" dirty="0" smtClean="0">
                <a:ea typeface="+mn-ea"/>
              </a:rPr>
              <a:t>Ordering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sz="1800" dirty="0" smtClean="0">
                <a:ea typeface="+mn-ea"/>
              </a:rPr>
              <a:t>Causal Consistency Model</a:t>
            </a:r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ea typeface="+mn-ea"/>
              </a:rPr>
              <a:t>Total </a:t>
            </a:r>
            <a:r>
              <a:rPr lang="en-US" sz="2000" dirty="0">
                <a:solidFill>
                  <a:srgbClr val="0000FF"/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Replication?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r>
              <a:rPr lang="en-US" sz="2000" dirty="0" smtClean="0"/>
              <a:t>Replication is the process of maintaining the data at multiple computers</a:t>
            </a:r>
          </a:p>
          <a:p>
            <a:pPr lvl="4"/>
            <a:endParaRPr lang="en-US" sz="800" dirty="0" smtClean="0"/>
          </a:p>
          <a:p>
            <a:r>
              <a:rPr lang="en-US" sz="2000" dirty="0" smtClean="0"/>
              <a:t>Replication is necessary for:</a:t>
            </a:r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Improving performance</a:t>
            </a:r>
          </a:p>
          <a:p>
            <a:pPr lvl="2"/>
            <a:r>
              <a:rPr lang="en-US" sz="1600" dirty="0" smtClean="0"/>
              <a:t>A client can access the replicated copy of the data that is near to its location</a:t>
            </a:r>
          </a:p>
          <a:p>
            <a:pPr lvl="4"/>
            <a:endParaRPr lang="en-US" sz="1200" dirty="0" smtClean="0"/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Increasing the availability of services</a:t>
            </a:r>
          </a:p>
          <a:p>
            <a:pPr lvl="2"/>
            <a:r>
              <a:rPr lang="en-US" sz="1600" dirty="0" smtClean="0"/>
              <a:t>Replication can mask failures such as server crashes and network disconnection</a:t>
            </a:r>
          </a:p>
          <a:p>
            <a:pPr lvl="4"/>
            <a:endParaRPr lang="en-US" sz="1200" dirty="0" smtClean="0"/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Enhancing the scalability of the system</a:t>
            </a:r>
          </a:p>
          <a:p>
            <a:pPr lvl="2"/>
            <a:r>
              <a:rPr lang="en-US" sz="1400" dirty="0" smtClean="0"/>
              <a:t>Requests to the data can be distributed to many servers which contain replicated copies of the data</a:t>
            </a:r>
          </a:p>
          <a:p>
            <a:pPr lvl="4"/>
            <a:endParaRPr lang="en-US" sz="1000" dirty="0" smtClean="0"/>
          </a:p>
          <a:p>
            <a:pPr marL="800100" lvl="1" indent="-342900">
              <a:buFontTx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Securing against malicious attacks</a:t>
            </a:r>
          </a:p>
          <a:p>
            <a:pPr lvl="2"/>
            <a:r>
              <a:rPr lang="en-US" sz="1400" dirty="0" smtClean="0"/>
              <a:t>Even if some replicas are malicious, secure data can be guaranteed to the client by relying on the replicated copies at the non-compromised servers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DA46A0-7253-4293-ACFE-5B4400C3620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486400" cy="5410200"/>
          </a:xfrm>
        </p:spPr>
        <p:txBody>
          <a:bodyPr/>
          <a:lstStyle/>
          <a:p>
            <a:pPr marL="342900" lvl="1" indent="-342900">
              <a:defRPr/>
            </a:pPr>
            <a:r>
              <a:rPr lang="it-IT" sz="2400" dirty="0" smtClean="0"/>
              <a:t>Total Order</a:t>
            </a:r>
          </a:p>
          <a:p>
            <a:pPr marL="742950" lvl="2" indent="-342900">
              <a:defRPr/>
            </a:pPr>
            <a:r>
              <a:rPr lang="it-IT" sz="2000" dirty="0" smtClean="0"/>
              <a:t>If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sends a message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sends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, and if one correct process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then every correct process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2571750" lvl="6" indent="-342900">
              <a:defRPr/>
            </a:pPr>
            <a:endParaRPr lang="it-IT" sz="16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/>
              <a:t>Messages can contain replica updates, such as passing the read or write operation that needs to be performed at each replica</a:t>
            </a:r>
          </a:p>
          <a:p>
            <a:pPr lvl="1">
              <a:defRPr/>
            </a:pPr>
            <a:r>
              <a:rPr lang="en-US" sz="1800" dirty="0" smtClean="0"/>
              <a:t>In the example Ex1, if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/>
              <a:t> issues the operation 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x=x+1;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and </a:t>
            </a:r>
          </a:p>
          <a:p>
            <a:pPr lvl="1">
              <a:defRPr/>
            </a:pPr>
            <a:r>
              <a:rPr lang="en-US" sz="1800" dirty="0" smtClean="0"/>
              <a:t>If 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 smtClean="0"/>
              <a:t> </a:t>
            </a:r>
            <a:r>
              <a:rPr lang="en-US" sz="1800" dirty="0"/>
              <a:t>issues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print(x);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  <a:p>
            <a:pPr lvl="1">
              <a:defRPr/>
            </a:pPr>
            <a:r>
              <a:rPr lang="en-US" sz="1800" dirty="0" smtClean="0"/>
              <a:t>Then, at all replicas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it-IT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/>
              <a:t> </a:t>
            </a:r>
            <a:r>
              <a:rPr lang="en-US" sz="1800" dirty="0" smtClean="0"/>
              <a:t>the following order of operations are executed</a:t>
            </a:r>
            <a:endParaRPr lang="en-US" sz="1800" dirty="0"/>
          </a:p>
          <a:p>
            <a:pPr marL="457200" lvl="1" indent="0">
              <a:buNone/>
              <a:defRPr/>
            </a:pP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print(x);</a:t>
            </a:r>
          </a:p>
          <a:p>
            <a:pPr marL="457200" lvl="1" indent="0">
              <a:buNone/>
              <a:defRPr/>
            </a:pP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x=x+1</a:t>
            </a:r>
            <a:r>
              <a:rPr lang="it-IT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/>
          </a:p>
        </p:txBody>
      </p:sp>
      <p:grpSp>
        <p:nvGrpSpPr>
          <p:cNvPr id="160" name="Group 159"/>
          <p:cNvGrpSpPr/>
          <p:nvPr/>
        </p:nvGrpSpPr>
        <p:grpSpPr>
          <a:xfrm>
            <a:off x="5791200" y="1524000"/>
            <a:ext cx="3065930" cy="1676400"/>
            <a:chOff x="5791200" y="1524000"/>
            <a:chExt cx="3065930" cy="1676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91200" y="1524000"/>
              <a:ext cx="3065930" cy="1676400"/>
              <a:chOff x="5791200" y="1524000"/>
              <a:chExt cx="3065930" cy="16764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91200" y="1524000"/>
                <a:ext cx="3065930" cy="1676400"/>
                <a:chOff x="5943600" y="1524000"/>
                <a:chExt cx="3065930" cy="16764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6" idx="6"/>
                  <a:endCxn id="191" idx="2"/>
                </p:cNvCxnSpPr>
                <p:nvPr/>
              </p:nvCxnSpPr>
              <p:spPr>
                <a:xfrm>
                  <a:off x="6833350" y="1943100"/>
                  <a:ext cx="673260" cy="6086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7506610" y="25126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89" idx="3"/>
                  <a:endCxn id="195" idx="6"/>
                </p:cNvCxnSpPr>
                <p:nvPr/>
              </p:nvCxnSpPr>
              <p:spPr>
                <a:xfrm flipH="1">
                  <a:off x="7584598" y="2114227"/>
                  <a:ext cx="618066" cy="2108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7505243" y="22860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96000" y="28194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Ex1: Total Order</a:t>
                  </a:r>
                </a:p>
              </p:txBody>
            </p:sp>
            <p:cxnSp>
              <p:nvCxnSpPr>
                <p:cNvPr id="197" name="Straight Connector 196"/>
                <p:cNvCxnSpPr>
                  <a:stCxn id="189" idx="3"/>
                  <a:endCxn id="19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>
                  <a:stCxn id="186" idx="6"/>
                  <a:endCxn id="19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175" name="Straight Connector 174"/>
                <p:cNvCxnSpPr>
                  <a:endCxn id="186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2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4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Oval 161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791200" y="3886200"/>
            <a:ext cx="3065930" cy="1752600"/>
            <a:chOff x="5791200" y="1524000"/>
            <a:chExt cx="3065930" cy="17526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5791200" y="1524000"/>
              <a:ext cx="3065930" cy="1752600"/>
              <a:chOff x="5791200" y="1524000"/>
              <a:chExt cx="3065930" cy="1752600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5791200" y="1524000"/>
                <a:ext cx="3065930" cy="1752600"/>
                <a:chOff x="5943600" y="1524000"/>
                <a:chExt cx="3065930" cy="1752600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Rectangle 245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>
                  <a:stCxn id="249" idx="6"/>
                  <a:endCxn id="253" idx="2"/>
                </p:cNvCxnSpPr>
                <p:nvPr/>
              </p:nvCxnSpPr>
              <p:spPr>
                <a:xfrm>
                  <a:off x="6833350" y="1943100"/>
                  <a:ext cx="673260" cy="3819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>
                  <a:off x="7506610" y="2286000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51" idx="3"/>
                  <a:endCxn id="255" idx="6"/>
                </p:cNvCxnSpPr>
                <p:nvPr/>
              </p:nvCxnSpPr>
              <p:spPr>
                <a:xfrm flipH="1">
                  <a:off x="7584598" y="2114227"/>
                  <a:ext cx="618066" cy="3632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/>
                <p:cNvSpPr/>
                <p:nvPr/>
              </p:nvSpPr>
              <p:spPr>
                <a:xfrm>
                  <a:off x="7505243" y="24384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6096000" y="2819400"/>
                  <a:ext cx="2675965" cy="457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Ex2: Not in Total Order</a:t>
                  </a:r>
                </a:p>
              </p:txBody>
            </p:sp>
            <p:cxnSp>
              <p:nvCxnSpPr>
                <p:cNvPr id="257" name="Straight Connector 256"/>
                <p:cNvCxnSpPr>
                  <a:stCxn id="251" idx="3"/>
                  <a:endCxn id="25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0" name="Straight Connector 259"/>
                <p:cNvCxnSpPr>
                  <a:stCxn id="249" idx="6"/>
                  <a:endCxn id="25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239" name="Straight Connector 238"/>
                <p:cNvCxnSpPr>
                  <a:endCxn id="249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>
                  <a:endCxn id="231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>
                  <a:stCxn id="232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Oval 230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a typeface="+mn-ea"/>
              </a:rPr>
              <a:t>Total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Ordering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" y="1524000"/>
            <a:ext cx="5402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defRPr/>
            </a:pPr>
            <a:r>
              <a:rPr lang="it-IT" sz="2000" dirty="0" smtClean="0"/>
              <a:t>If a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it-IT" sz="2000" dirty="0" smtClean="0"/>
              <a:t> sends a sequence of messages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(i,1)</a:t>
            </a:r>
            <a:r>
              <a:rPr lang="it-IT" sz="2000" dirty="0" smtClean="0"/>
              <a:t>,....,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(i,ni)</a:t>
            </a:r>
            <a:r>
              <a:rPr lang="it-IT" sz="2000" dirty="0" smtClean="0"/>
              <a:t>, and</a:t>
            </a:r>
          </a:p>
          <a:p>
            <a:pPr marL="342900" lvl="1" indent="-342900">
              <a:defRPr/>
            </a:pPr>
            <a:r>
              <a:rPr lang="it-IT" sz="2000" dirty="0" smtClean="0"/>
              <a:t>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Pj </a:t>
            </a:r>
            <a:r>
              <a:rPr lang="it-IT" sz="2000" dirty="0"/>
              <a:t>sends </a:t>
            </a:r>
            <a:r>
              <a:rPr lang="it-IT" sz="2000" dirty="0" smtClean="0"/>
              <a:t>a sequence of messages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(j,1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2000" dirty="0"/>
              <a:t>,....,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(j,nj)</a:t>
            </a:r>
            <a:r>
              <a:rPr lang="it-IT" sz="2000" dirty="0" smtClean="0"/>
              <a:t>, </a:t>
            </a:r>
            <a:endParaRPr lang="it-IT" sz="12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defRPr/>
            </a:pPr>
            <a:r>
              <a:rPr lang="it-IT" sz="2000" dirty="0" smtClean="0"/>
              <a:t>Then, :</a:t>
            </a:r>
          </a:p>
          <a:p>
            <a:pPr marL="742950" lvl="2" indent="-342900">
              <a:defRPr/>
            </a:pPr>
            <a:r>
              <a:rPr lang="it-IT" sz="1800" dirty="0" smtClean="0"/>
              <a:t>At any process, the set of messages received are in some sequential order</a:t>
            </a:r>
          </a:p>
          <a:p>
            <a:pPr marL="742950" lvl="2" indent="-342900">
              <a:defRPr/>
            </a:pPr>
            <a:r>
              <a:rPr lang="it-IT" sz="1800" dirty="0" smtClean="0"/>
              <a:t>Messages from each individual process appear in this sequence in the order sent by the sender</a:t>
            </a:r>
          </a:p>
          <a:p>
            <a:pPr marL="1200150" lvl="3" indent="-342900">
              <a:defRPr/>
            </a:pPr>
            <a:r>
              <a:rPr lang="it-IT" sz="1600" dirty="0"/>
              <a:t>At every process,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i,1</a:t>
            </a:r>
            <a:r>
              <a:rPr lang="it-IT" sz="1600" dirty="0"/>
              <a:t> should be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i,2</a:t>
            </a:r>
            <a:r>
              <a:rPr lang="it-IT" sz="1600" dirty="0"/>
              <a:t> , which is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i,3</a:t>
            </a:r>
            <a:r>
              <a:rPr lang="it-IT" sz="1600" dirty="0"/>
              <a:t> and so on... </a:t>
            </a:r>
            <a:endParaRPr lang="it-IT" sz="1600" b="1" baseline="-25000" dirty="0"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defRPr/>
            </a:pPr>
            <a:r>
              <a:rPr lang="it-IT" sz="1600" dirty="0"/>
              <a:t>At every process,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j,1</a:t>
            </a:r>
            <a:r>
              <a:rPr lang="it-IT" sz="1600" dirty="0"/>
              <a:t> should be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j,2</a:t>
            </a:r>
            <a:r>
              <a:rPr lang="it-IT" sz="1600" dirty="0"/>
              <a:t> , which is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j,3</a:t>
            </a:r>
            <a:r>
              <a:rPr lang="it-IT" sz="1600" dirty="0"/>
              <a:t> and so on... </a:t>
            </a:r>
            <a:endParaRPr lang="it-IT" sz="1600" dirty="0" smtClean="0"/>
          </a:p>
          <a:p>
            <a:pPr marL="742950" lvl="2" indent="-342900">
              <a:defRPr/>
            </a:pPr>
            <a:endParaRPr lang="it-IT" sz="18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876422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(1,1)</a:t>
            </a:r>
            <a:endParaRPr lang="en-US" sz="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29600" y="1905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1905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81800" y="18920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9060" y="15240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15200" y="1524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077200" y="15240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6743243" y="1862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52208" y="2672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2000" y="2057400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(3,1)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8382000" y="237207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8191043" y="2091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91043" y="2380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0" idx="6"/>
            <a:endCxn id="32" idx="2"/>
          </p:cNvCxnSpPr>
          <p:nvPr/>
        </p:nvCxnSpPr>
        <p:spPr>
          <a:xfrm>
            <a:off x="6822598" y="1898050"/>
            <a:ext cx="657688" cy="8858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480286" y="2731836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2" idx="5"/>
            <a:endCxn id="39" idx="1"/>
          </p:cNvCxnSpPr>
          <p:nvPr/>
        </p:nvCxnSpPr>
        <p:spPr>
          <a:xfrm>
            <a:off x="6819942" y="2732792"/>
            <a:ext cx="679599" cy="271048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82526" y="2988601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6" idx="3"/>
            <a:endCxn id="44" idx="6"/>
          </p:cNvCxnSpPr>
          <p:nvPr/>
        </p:nvCxnSpPr>
        <p:spPr>
          <a:xfrm flipH="1">
            <a:off x="7598710" y="2151778"/>
            <a:ext cx="603954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482526" y="2379422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93968" y="257430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2"/>
            <a:endCxn id="46" idx="6"/>
          </p:cNvCxnSpPr>
          <p:nvPr/>
        </p:nvCxnSpPr>
        <p:spPr>
          <a:xfrm flipH="1">
            <a:off x="7610152" y="2416309"/>
            <a:ext cx="580891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3505200"/>
            <a:ext cx="252356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 Sequential Orders</a:t>
            </a:r>
            <a:endParaRPr lang="en-US" sz="1600" dirty="0"/>
          </a:p>
        </p:txBody>
      </p:sp>
      <p:cxnSp>
        <p:nvCxnSpPr>
          <p:cNvPr id="89" name="Straight Connector 88"/>
          <p:cNvCxnSpPr>
            <a:stCxn id="26" idx="3"/>
            <a:endCxn id="90" idx="6"/>
          </p:cNvCxnSpPr>
          <p:nvPr/>
        </p:nvCxnSpPr>
        <p:spPr>
          <a:xfrm flipH="1">
            <a:off x="6836710" y="2151778"/>
            <a:ext cx="1365954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20526" y="219330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20526" y="246224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27" idx="2"/>
            <a:endCxn id="92" idx="6"/>
          </p:cNvCxnSpPr>
          <p:nvPr/>
        </p:nvCxnSpPr>
        <p:spPr>
          <a:xfrm flipH="1">
            <a:off x="6836710" y="2416309"/>
            <a:ext cx="1354333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168326" y="2874345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168326" y="3002922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0" idx="6"/>
            <a:endCxn id="99" idx="2"/>
          </p:cNvCxnSpPr>
          <p:nvPr/>
        </p:nvCxnSpPr>
        <p:spPr>
          <a:xfrm>
            <a:off x="6822598" y="1898050"/>
            <a:ext cx="1345728" cy="1028324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5"/>
            <a:endCxn id="101" idx="2"/>
          </p:cNvCxnSpPr>
          <p:nvPr/>
        </p:nvCxnSpPr>
        <p:spPr>
          <a:xfrm>
            <a:off x="6819942" y="2732792"/>
            <a:ext cx="1348384" cy="322159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674225" y="19050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674225" y="26311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74225" y="1905000"/>
            <a:ext cx="4405" cy="72615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727708" y="2574308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8260975" y="2133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346140" y="2133600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8157573" y="2218057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8248024" y="2273436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242551" y="2429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322360" y="2429435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8238565" y="2590800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8168787" y="2535733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6678630" y="2709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678630" y="2832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674225" y="2709867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732113" y="2784978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8266453" y="2763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353422" y="2758854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8262467" y="3244103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8173176" y="3183833"/>
            <a:ext cx="116184" cy="114463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8186741" y="2719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7482987" y="3189036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720987" y="2922340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6" idx="3"/>
            <a:endCxn id="218" idx="6"/>
          </p:cNvCxnSpPr>
          <p:nvPr/>
        </p:nvCxnSpPr>
        <p:spPr>
          <a:xfrm flipH="1">
            <a:off x="6837171" y="2780057"/>
            <a:ext cx="1361191" cy="194312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3"/>
            <a:endCxn id="217" idx="6"/>
          </p:cNvCxnSpPr>
          <p:nvPr/>
        </p:nvCxnSpPr>
        <p:spPr>
          <a:xfrm flipH="1">
            <a:off x="7599171" y="2780057"/>
            <a:ext cx="599191" cy="4610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6096000" y="2634734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27" name="Rectangle 226"/>
          <p:cNvSpPr/>
          <p:nvPr/>
        </p:nvSpPr>
        <p:spPr>
          <a:xfrm>
            <a:off x="8382000" y="2695545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6019800" y="4543422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(1,1)</a:t>
            </a:r>
            <a:endParaRPr lang="en-US" sz="7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8229600" y="4572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543800" y="4572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781800" y="45590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589060" y="41910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7315200" y="4191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8077200" y="41910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6743243" y="4529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752208" y="5339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8382000" y="4724400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(3,1)</a:t>
            </a:r>
            <a:endParaRPr lang="en-US" sz="700" dirty="0"/>
          </a:p>
        </p:txBody>
      </p:sp>
      <p:sp>
        <p:nvSpPr>
          <p:cNvPr id="239" name="Rectangle 238"/>
          <p:cNvSpPr/>
          <p:nvPr/>
        </p:nvSpPr>
        <p:spPr>
          <a:xfrm>
            <a:off x="8382000" y="503907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40" name="Oval 239"/>
          <p:cNvSpPr/>
          <p:nvPr/>
        </p:nvSpPr>
        <p:spPr>
          <a:xfrm>
            <a:off x="8191043" y="4758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8191043" y="5047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6" idx="6"/>
            <a:endCxn id="243" idx="2"/>
          </p:cNvCxnSpPr>
          <p:nvPr/>
        </p:nvCxnSpPr>
        <p:spPr>
          <a:xfrm>
            <a:off x="6822598" y="4565050"/>
            <a:ext cx="667271" cy="11906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7489869" y="571266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>
            <a:stCxn id="237" idx="5"/>
            <a:endCxn id="245" idx="1"/>
          </p:cNvCxnSpPr>
          <p:nvPr/>
        </p:nvCxnSpPr>
        <p:spPr>
          <a:xfrm>
            <a:off x="6819942" y="5399792"/>
            <a:ext cx="687635" cy="9174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492109" y="5478938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240" idx="3"/>
            <a:endCxn id="247" idx="6"/>
          </p:cNvCxnSpPr>
          <p:nvPr/>
        </p:nvCxnSpPr>
        <p:spPr>
          <a:xfrm flipH="1">
            <a:off x="7597731" y="4818778"/>
            <a:ext cx="604933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92109" y="5055452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03551" y="52503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41" idx="2"/>
            <a:endCxn id="248" idx="6"/>
          </p:cNvCxnSpPr>
          <p:nvPr/>
        </p:nvCxnSpPr>
        <p:spPr>
          <a:xfrm flipH="1">
            <a:off x="7609173" y="5083309"/>
            <a:ext cx="581870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096000" y="61722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Invalid Sequential Orders, but Valid Total Order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240" idx="3"/>
            <a:endCxn id="252" idx="6"/>
          </p:cNvCxnSpPr>
          <p:nvPr/>
        </p:nvCxnSpPr>
        <p:spPr>
          <a:xfrm flipH="1">
            <a:off x="6835731" y="4818778"/>
            <a:ext cx="1366933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6730109" y="48693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730109" y="513827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1" idx="2"/>
            <a:endCxn id="253" idx="6"/>
          </p:cNvCxnSpPr>
          <p:nvPr/>
        </p:nvCxnSpPr>
        <p:spPr>
          <a:xfrm flipH="1">
            <a:off x="6835731" y="5083309"/>
            <a:ext cx="1355312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177909" y="5764694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8175207" y="565991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>
            <a:stCxn id="236" idx="6"/>
            <a:endCxn id="255" idx="2"/>
          </p:cNvCxnSpPr>
          <p:nvPr/>
        </p:nvCxnSpPr>
        <p:spPr>
          <a:xfrm>
            <a:off x="6822598" y="4565050"/>
            <a:ext cx="1355311" cy="124264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7" idx="5"/>
            <a:endCxn id="256" idx="2"/>
          </p:cNvCxnSpPr>
          <p:nvPr/>
        </p:nvCxnSpPr>
        <p:spPr>
          <a:xfrm>
            <a:off x="6819942" y="5399792"/>
            <a:ext cx="1355265" cy="30312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629400" y="4572000"/>
            <a:ext cx="129990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629400" y="5706035"/>
            <a:ext cx="143435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629400" y="4565050"/>
            <a:ext cx="0" cy="114098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6737291" y="563646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60975" y="4800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8346140" y="4800600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8167156" y="489408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8248024" y="4940436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8242551" y="5096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22360" y="5096435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8238565" y="5257800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8178370" y="5211763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6678630" y="5376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678630" y="5499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674225" y="5376867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6741696" y="5461008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8266453" y="5430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8353422" y="5425854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8262467" y="5911103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8178457" y="58650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186741" y="5386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7492570" y="59412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6730570" y="57888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79" idx="3"/>
            <a:endCxn id="281" idx="6"/>
          </p:cNvCxnSpPr>
          <p:nvPr/>
        </p:nvCxnSpPr>
        <p:spPr>
          <a:xfrm flipH="1">
            <a:off x="6836192" y="5447057"/>
            <a:ext cx="1362170" cy="3848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9" idx="3"/>
            <a:endCxn id="280" idx="6"/>
          </p:cNvCxnSpPr>
          <p:nvPr/>
        </p:nvCxnSpPr>
        <p:spPr>
          <a:xfrm flipH="1">
            <a:off x="7598192" y="5447057"/>
            <a:ext cx="600170" cy="5372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019800" y="5301734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85" name="Rectangle 284"/>
          <p:cNvSpPr/>
          <p:nvPr/>
        </p:nvSpPr>
        <p:spPr>
          <a:xfrm>
            <a:off x="8382000" y="5362545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053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1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9" grpId="0" animBg="1"/>
      <p:bldP spid="44" grpId="0" animBg="1"/>
      <p:bldP spid="46" grpId="0" animBg="1"/>
      <p:bldP spid="57" grpId="0" animBg="1"/>
      <p:bldP spid="90" grpId="0" animBg="1"/>
      <p:bldP spid="92" grpId="0" animBg="1"/>
      <p:bldP spid="99" grpId="0" animBg="1"/>
      <p:bldP spid="101" grpId="0" animBg="1"/>
      <p:bldP spid="153" grpId="0" animBg="1"/>
      <p:bldP spid="156" grpId="0" animBg="1"/>
      <p:bldP spid="205" grpId="0" animBg="1"/>
      <p:bldP spid="209" grpId="0" animBg="1"/>
      <p:bldP spid="214" grpId="0" animBg="1"/>
      <p:bldP spid="216" grpId="0" animBg="1"/>
      <p:bldP spid="216" grpId="1" animBg="1"/>
      <p:bldP spid="217" grpId="0" animBg="1"/>
      <p:bldP spid="218" grpId="0" animBg="1"/>
      <p:bldP spid="226" grpId="0" animBg="1"/>
      <p:bldP spid="227" grpId="0" animBg="1"/>
      <p:bldP spid="229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5" grpId="0" animBg="1"/>
      <p:bldP spid="247" grpId="0" animBg="1"/>
      <p:bldP spid="248" grpId="0" animBg="1"/>
      <p:bldP spid="250" grpId="0" animBg="1"/>
      <p:bldP spid="252" grpId="0" animBg="1"/>
      <p:bldP spid="253" grpId="0" animBg="1"/>
      <p:bldP spid="255" grpId="0" animBg="1"/>
      <p:bldP spid="256" grpId="0" animBg="1"/>
      <p:bldP spid="262" grpId="0" animBg="1"/>
      <p:bldP spid="265" grpId="0" animBg="1"/>
      <p:bldP spid="270" grpId="0" animBg="1"/>
      <p:bldP spid="274" grpId="0" animBg="1"/>
      <p:bldP spid="278" grpId="0" animBg="1"/>
      <p:bldP spid="279" grpId="0" animBg="1"/>
      <p:bldP spid="280" grpId="0" animBg="1"/>
      <p:bldP spid="281" grpId="0" animBg="1"/>
      <p:bldP spid="284" grpId="0" animBg="1"/>
      <p:bldP spid="2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000" dirty="0" smtClean="0"/>
              <a:t>Sequential Consistency Model enforces that all the update operations are executed at the replicas in a sequential order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Consider a data-store with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</a:t>
            </a:r>
            <a:r>
              <a:rPr lang="en-US" sz="2000" dirty="0" smtClean="0"/>
              <a:t>(Initialized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In the two data-stores below, identify the sequentially consistent data-store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3810000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09600" y="3456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09600" y="4343400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9600" y="3990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09600" y="4876800"/>
            <a:ext cx="34290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09600" y="45236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" y="5486400"/>
            <a:ext cx="3429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9600" y="5133201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1143000" y="346934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1600200" y="399020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2209800" y="4523601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25908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3352800" y="4522695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3528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953000" y="3810000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953000" y="3456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953000" y="4343400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53000" y="3990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953000" y="4876800"/>
            <a:ext cx="34290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953000" y="45236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953000" y="5486400"/>
            <a:ext cx="3429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953000" y="5133201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486400" y="346934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5943600" y="399020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6553200" y="4523601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69342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7696200" y="4522695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76962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4801" y="56388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 Results while operating on DATA-STORE-1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86300" y="5638800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 Results while operating on DATA-STORE-2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44" name="Multiply 43"/>
          <p:cNvSpPr/>
          <p:nvPr/>
        </p:nvSpPr>
        <p:spPr>
          <a:xfrm>
            <a:off x="224118" y="5545038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80" y="5545137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33600" y="4419600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7000" y="4419600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Consider three processes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/>
              <a:t>,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/>
              <a:t> executing multiple instructions on three shared variables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sz="1800" dirty="0" smtClean="0"/>
              <a:t>Assume that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1800" dirty="0" smtClean="0"/>
              <a:t>,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lang="en-US" sz="1800" dirty="0" smtClean="0"/>
              <a:t> and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z</a:t>
            </a:r>
            <a:r>
              <a:rPr lang="en-US" sz="1800" dirty="0" smtClean="0"/>
              <a:t> are set to zero at start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There are many valid sequences in which operations can be executed at the replica respecting sequential consistency</a:t>
            </a:r>
          </a:p>
          <a:p>
            <a:pPr lvl="1"/>
            <a:r>
              <a:rPr lang="en-US" sz="1800" dirty="0" smtClean="0"/>
              <a:t>Identify the output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5908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867800"/>
            <a:ext cx="1295400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25908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2875799"/>
            <a:ext cx="129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2618602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2891136"/>
            <a:ext cx="12954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5696129"/>
            <a:ext cx="8382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it-I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98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it-I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4" name="Multiply 23"/>
          <p:cNvSpPr/>
          <p:nvPr/>
        </p:nvSpPr>
        <p:spPr>
          <a:xfrm>
            <a:off x="4876800" y="5962829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5400" y="5699088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001011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8956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58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0198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895600" y="5694904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101011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569780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000111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019800" y="5694904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010111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74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8" grpId="0" animBg="1"/>
      <p:bldP spid="2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Implications of Adopting Sequential Consistency Model for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might be several different sequentially consistent combinations of ordering</a:t>
            </a:r>
          </a:p>
          <a:p>
            <a:pPr lvl="1"/>
            <a:r>
              <a:rPr lang="en-US" sz="2000" dirty="0" smtClean="0"/>
              <a:t>Number of combinations for a total of </a:t>
            </a:r>
            <a:r>
              <a:rPr lang="en-US" sz="2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smtClean="0"/>
              <a:t> instructions = 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The contract between the process and the distributed data-store is that the process must accept all of the sequential orderings as valid results</a:t>
            </a:r>
          </a:p>
          <a:p>
            <a:pPr lvl="1"/>
            <a:r>
              <a:rPr lang="en-US" sz="2000" dirty="0" smtClean="0"/>
              <a:t>A process that works for some of the sequential orderings and does not work correctly for others is INCORRECT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9112" y="2402392"/>
                <a:ext cx="894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112" y="2402392"/>
                <a:ext cx="894144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r>
              <a:rPr lang="en-US" sz="2000" dirty="0" smtClean="0"/>
              <a:t>Replication is necessary for improving performance, scalability and availability, and for providing fault-tolerance</a:t>
            </a:r>
          </a:p>
          <a:p>
            <a:pPr lvl="7"/>
            <a:endParaRPr lang="en-US" sz="1100" dirty="0" smtClean="0"/>
          </a:p>
          <a:p>
            <a:r>
              <a:rPr lang="en-US" sz="2000" dirty="0" smtClean="0"/>
              <a:t>Replicated data-stores should be designed after carefully evaluating the trade-off between tolerable data inconsistency and efficiency</a:t>
            </a:r>
          </a:p>
          <a:p>
            <a:pPr lvl="4"/>
            <a:endParaRPr lang="en-US" sz="800" dirty="0"/>
          </a:p>
          <a:p>
            <a:r>
              <a:rPr lang="en-US" sz="2000" dirty="0" smtClean="0"/>
              <a:t>Consistency Models describe the contract between the data-store and process about what form of consistency to expect from the system</a:t>
            </a:r>
          </a:p>
          <a:p>
            <a:pPr lvl="6"/>
            <a:endParaRPr lang="en-US" sz="1100" dirty="0" smtClean="0"/>
          </a:p>
          <a:p>
            <a:r>
              <a:rPr lang="en-US" sz="2000" dirty="0" smtClean="0"/>
              <a:t>Data-centric consistency models:</a:t>
            </a:r>
          </a:p>
          <a:p>
            <a:pPr lvl="1"/>
            <a:r>
              <a:rPr lang="en-US" sz="1800" dirty="0" smtClean="0"/>
              <a:t>Continuous Consistency Models provide mechanisms to measure and specify inconsistencies</a:t>
            </a:r>
          </a:p>
          <a:p>
            <a:pPr lvl="1"/>
            <a:r>
              <a:rPr lang="en-US" sz="1800" dirty="0" smtClean="0"/>
              <a:t>Consistency Models can be defined based on the type of ordering of operations that the replica guarantees the applications</a:t>
            </a:r>
          </a:p>
          <a:p>
            <a:pPr lvl="2"/>
            <a:r>
              <a:rPr lang="en-US" sz="1800" dirty="0" smtClean="0"/>
              <a:t>We studied Sequential 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Next Classes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Consistency Models</a:t>
            </a:r>
          </a:p>
          <a:p>
            <a:pPr lvl="1"/>
            <a:r>
              <a:rPr lang="en-US" sz="2000" dirty="0" smtClean="0"/>
              <a:t>Data-Centric </a:t>
            </a:r>
            <a:r>
              <a:rPr lang="en-US" sz="2000" dirty="0"/>
              <a:t>Consistency </a:t>
            </a:r>
            <a:r>
              <a:rPr lang="en-US" sz="2000" dirty="0" smtClean="0"/>
              <a:t>Model: Causal Consistency Model</a:t>
            </a:r>
          </a:p>
          <a:p>
            <a:pPr lvl="1"/>
            <a:r>
              <a:rPr lang="en-US" sz="2000" dirty="0" smtClean="0"/>
              <a:t>Client-Centric Consistency Models</a:t>
            </a:r>
          </a:p>
          <a:p>
            <a:pPr lvl="4"/>
            <a:endParaRPr lang="en-US" sz="1200" dirty="0" smtClean="0"/>
          </a:p>
          <a:p>
            <a:r>
              <a:rPr lang="en-US" sz="2000" dirty="0" smtClean="0"/>
              <a:t>Replica Management</a:t>
            </a:r>
          </a:p>
          <a:p>
            <a:pPr lvl="1"/>
            <a:r>
              <a:rPr lang="en-US" sz="1800" dirty="0" smtClean="0"/>
              <a:t>Replica management studies:</a:t>
            </a:r>
          </a:p>
          <a:p>
            <a:pPr lvl="2"/>
            <a:r>
              <a:rPr lang="en-US" sz="1600" dirty="0" smtClean="0"/>
              <a:t>when, where and by whom replicas should be placed</a:t>
            </a:r>
          </a:p>
          <a:p>
            <a:pPr lvl="2"/>
            <a:r>
              <a:rPr lang="en-US" sz="1600" dirty="0" smtClean="0"/>
              <a:t>which consistency model to use for keeping replicas consistent</a:t>
            </a:r>
          </a:p>
          <a:p>
            <a:pPr lvl="4"/>
            <a:endParaRPr lang="en-US" sz="1200" dirty="0" smtClean="0"/>
          </a:p>
          <a:p>
            <a:r>
              <a:rPr lang="en-US" sz="2000" dirty="0" smtClean="0"/>
              <a:t>Consistency Protocols</a:t>
            </a:r>
          </a:p>
          <a:p>
            <a:pPr lvl="1"/>
            <a:r>
              <a:rPr lang="en-US" sz="1800" dirty="0" smtClean="0"/>
              <a:t>We study various implementations of consistency models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88C23-55B5-4404-874B-5BC1D4661B1D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hlinkClick r:id="rId2"/>
              </a:rPr>
              <a:t>[1] </a:t>
            </a:r>
            <a:r>
              <a:rPr lang="en-US" sz="1400" dirty="0" err="1">
                <a:hlinkClick r:id="rId2"/>
              </a:rPr>
              <a:t>Haifeng</a:t>
            </a:r>
            <a:r>
              <a:rPr lang="en-US" sz="1400" dirty="0">
                <a:hlinkClick r:id="rId2"/>
              </a:rPr>
              <a:t> Yu and Amin </a:t>
            </a:r>
            <a:r>
              <a:rPr lang="en-US" sz="1400" dirty="0" err="1">
                <a:hlinkClick r:id="rId2"/>
              </a:rPr>
              <a:t>Vahdat</a:t>
            </a:r>
            <a:r>
              <a:rPr lang="en-US" sz="1400" dirty="0">
                <a:hlinkClick r:id="rId2"/>
              </a:rPr>
              <a:t>, “Design and evaluation of a </a:t>
            </a:r>
            <a:r>
              <a:rPr lang="en-US" sz="1400" dirty="0" err="1">
                <a:hlinkClick r:id="rId2"/>
              </a:rPr>
              <a:t>conit</a:t>
            </a:r>
            <a:r>
              <a:rPr lang="en-US" sz="1400" dirty="0">
                <a:hlinkClick r:id="rId2"/>
              </a:rPr>
              <a:t>-based continuous consistency model for replicated services”</a:t>
            </a:r>
          </a:p>
          <a:p>
            <a:r>
              <a:rPr lang="en-US" sz="1400" dirty="0" smtClean="0">
                <a:hlinkClick r:id="rId2"/>
              </a:rPr>
              <a:t>[</a:t>
            </a:r>
            <a:r>
              <a:rPr lang="en-US" sz="1400" dirty="0">
                <a:hlinkClick r:id="rId2"/>
              </a:rPr>
              <a:t>2</a:t>
            </a:r>
            <a:r>
              <a:rPr lang="en-US" sz="1400" dirty="0" smtClean="0">
                <a:hlinkClick r:id="rId2"/>
              </a:rPr>
              <a:t>] http://tech.amikelive.com/node-285/using-content-delivery-networks-cdn-to-speed-up-content-load-on-the-web/</a:t>
            </a: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[3] http://en.wikipedia.org/wiki/Replication_(computer_science)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[4] http://en.wikipedia.org/wiki/Content_delivery_network</a:t>
            </a:r>
            <a:endParaRPr lang="en-US" sz="1400" dirty="0" smtClean="0"/>
          </a:p>
          <a:p>
            <a:r>
              <a:rPr lang="en-US" sz="1400" dirty="0" smtClean="0">
                <a:hlinkClick r:id="rId2"/>
              </a:rPr>
              <a:t>[5] http://www.cdk5.net</a:t>
            </a:r>
          </a:p>
          <a:p>
            <a:r>
              <a:rPr lang="en-US" sz="1400" dirty="0" smtClean="0">
                <a:hlinkClick r:id="rId5"/>
              </a:rPr>
              <a:t>[6] http</a:t>
            </a:r>
            <a:r>
              <a:rPr lang="en-US" sz="1400" dirty="0">
                <a:hlinkClick r:id="rId5"/>
              </a:rPr>
              <a:t>://www.dis.uniroma1.it/~baldoni/ordered%2520communication%25202008.ppt</a:t>
            </a:r>
            <a:endParaRPr lang="en-US" sz="1400" dirty="0"/>
          </a:p>
          <a:p>
            <a:r>
              <a:rPr lang="en-US" sz="1400" dirty="0" smtClean="0">
                <a:hlinkClick r:id="rId6"/>
              </a:rPr>
              <a:t>[7] http</a:t>
            </a:r>
            <a:r>
              <a:rPr lang="en-US" sz="1400" dirty="0">
                <a:hlinkClick r:id="rId6"/>
              </a:rPr>
              <a:t>://www.cs.uiuc.edu/class/fa09/cs425/L5tmp.ppt</a:t>
            </a:r>
            <a:endParaRPr lang="en-US" sz="1400" dirty="0"/>
          </a:p>
          <a:p>
            <a:endParaRPr lang="en-US" sz="1400" dirty="0" smtClean="0">
              <a:hlinkClick r:id="rId2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0221AB-0815-4AE4-A2FE-73CEDD6B0AEF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1. Replication for Improving Performance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0050" y="1317625"/>
            <a:ext cx="8229600" cy="4525963"/>
          </a:xfrm>
        </p:spPr>
        <p:txBody>
          <a:bodyPr/>
          <a:lstStyle/>
          <a:p>
            <a:r>
              <a:rPr lang="en-US" sz="2400" smtClean="0"/>
              <a:t>Example Applications</a:t>
            </a:r>
          </a:p>
          <a:p>
            <a:pPr lvl="1"/>
            <a:r>
              <a:rPr lang="en-US" sz="2000" smtClean="0"/>
              <a:t>Caching webpages at the client browser</a:t>
            </a:r>
          </a:p>
          <a:p>
            <a:pPr lvl="1"/>
            <a:r>
              <a:rPr lang="en-US" sz="2000" smtClean="0"/>
              <a:t>Caching IP addresses at clients and DNS Name Servers</a:t>
            </a:r>
          </a:p>
          <a:p>
            <a:pPr lvl="1"/>
            <a:r>
              <a:rPr lang="en-US" sz="2000" smtClean="0"/>
              <a:t>Caching in Content Delivery Network (CDNs)</a:t>
            </a:r>
          </a:p>
          <a:p>
            <a:pPr lvl="2"/>
            <a:r>
              <a:rPr lang="en-US" sz="1800" smtClean="0"/>
              <a:t>Commonly accessed contents, such as software and streaming media, are cached at various network locations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B5847C-2816-4BDE-929E-C8C2040A830F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13791" y="35814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6" name="Can 5"/>
          <p:cNvSpPr/>
          <p:nvPr/>
        </p:nvSpPr>
        <p:spPr>
          <a:xfrm>
            <a:off x="1905000" y="43434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438400" y="5029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733800" y="4114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181600" y="4724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562600" y="4419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6172200" y="5562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19300" y="44958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600" y="41910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48100" y="42672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9300" y="44958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962400" y="41910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TextBox 32"/>
          <p:cNvSpPr txBox="1">
            <a:spLocks noChangeArrowheads="1"/>
          </p:cNvSpPr>
          <p:nvPr/>
        </p:nvSpPr>
        <p:spPr bwMode="auto">
          <a:xfrm>
            <a:off x="1676400" y="36576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Main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019300" y="38433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552700" y="51816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TextBox 40"/>
          <p:cNvSpPr txBox="1">
            <a:spLocks noChangeArrowheads="1"/>
          </p:cNvSpPr>
          <p:nvPr/>
        </p:nvSpPr>
        <p:spPr bwMode="auto">
          <a:xfrm>
            <a:off x="3729038" y="57912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Replicated Servers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181600" y="56388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0" y="5105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Straight Connector 48"/>
          <p:cNvCxnSpPr>
            <a:stCxn id="0" idx="2"/>
          </p:cNvCxnSpPr>
          <p:nvPr/>
        </p:nvCxnSpPr>
        <p:spPr>
          <a:xfrm flipH="1">
            <a:off x="6413500" y="55245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3363" y="38433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Straight Connector 54"/>
          <p:cNvCxnSpPr>
            <a:stCxn id="0" idx="1"/>
          </p:cNvCxnSpPr>
          <p:nvPr/>
        </p:nvCxnSpPr>
        <p:spPr>
          <a:xfrm flipH="1">
            <a:off x="3848100" y="4052888"/>
            <a:ext cx="195263" cy="619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825" y="39957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>
            <a:stCxn id="0" idx="1"/>
          </p:cNvCxnSpPr>
          <p:nvPr/>
        </p:nvCxnSpPr>
        <p:spPr>
          <a:xfrm flipH="1">
            <a:off x="2085975" y="42052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2. Replication for High-Availability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Availability can be increased by storing the data at replicated locations (instead of storing one copy of the data at a server)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Example: Google File-System and Chubby replicate the data at computers across different racks, clusters and data-centers</a:t>
            </a:r>
          </a:p>
          <a:p>
            <a:pPr lvl="1"/>
            <a:r>
              <a:rPr lang="en-US" sz="1800" dirty="0" smtClean="0"/>
              <a:t>If one computer or a rack or a cluster crashes, then the data can still be accessed from another source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D49E98-F6A2-40AE-9805-D6590578127A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29" y="3733800"/>
            <a:ext cx="3973371" cy="27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an 6"/>
          <p:cNvSpPr/>
          <p:nvPr/>
        </p:nvSpPr>
        <p:spPr>
          <a:xfrm>
            <a:off x="2474614" y="4191000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12335" y="4114800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459588" y="4191000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3699851" y="5334000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3. Replication for Enhancing Scalability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4575"/>
          </a:xfrm>
        </p:spPr>
        <p:txBody>
          <a:bodyPr/>
          <a:lstStyle/>
          <a:p>
            <a:r>
              <a:rPr lang="en-US" sz="2000" smtClean="0"/>
              <a:t>Distributing the data across replicated servers helps in avoiding bottle-necks at the main server</a:t>
            </a:r>
          </a:p>
          <a:p>
            <a:pPr lvl="1"/>
            <a:r>
              <a:rPr lang="en-US" sz="1800" smtClean="0"/>
              <a:t>It balances the load between the main and the replicated servers</a:t>
            </a:r>
          </a:p>
          <a:p>
            <a:pPr lvl="4"/>
            <a:endParaRPr lang="en-US" sz="1100" smtClean="0"/>
          </a:p>
          <a:p>
            <a:r>
              <a:rPr lang="en-US" sz="2000" smtClean="0"/>
              <a:t>Example: Content Delivery Networks decrease the load on main servers of the website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2F74B4-25A7-4CBB-B930-CEDCB9FD053E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6" name="Can 5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7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Main Server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0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>
            <a:stCxn id="0" idx="2"/>
          </p:cNvCxnSpPr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0" idx="1"/>
          </p:cNvCxnSpPr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>
            <a:stCxn id="6" idx="3"/>
            <a:endCxn id="28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38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0"/>
            <a:endCxn id="35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3"/>
            <a:endCxn id="32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0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0"/>
            <a:endCxn id="33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4"/>
            <a:endCxn id="34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1" idx="1"/>
            <a:endCxn id="7202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1" idx="3"/>
            <a:endCxn id="31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04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3" idx="1"/>
            <a:endCxn id="6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9" idx="1"/>
            <a:endCxn id="6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  <a:endCxn id="6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02" idx="1"/>
            <a:endCxn id="6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1"/>
            <a:endCxn id="6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6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0"/>
            <a:endCxn id="6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7" idx="0"/>
            <a:endCxn id="6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72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/>
          <p:cNvGraphicFramePr/>
          <p:nvPr/>
        </p:nvGraphicFramePr>
        <p:xfrm>
          <a:off x="3352799" y="4033837"/>
          <a:ext cx="25145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Replication for Securing Against Malicious Attacks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sz="2000" dirty="0" smtClean="0"/>
              <a:t>If a minority of the servers that hold the data are malicious, the non-malicious servers can outvote the malicious servers, thus providing security. </a:t>
            </a:r>
          </a:p>
          <a:p>
            <a:r>
              <a:rPr lang="en-US" sz="2000" dirty="0" smtClean="0"/>
              <a:t>The technique can also be used to provide fault-tolerance against non-malicious but faulty servers</a:t>
            </a:r>
          </a:p>
          <a:p>
            <a:pPr lvl="4"/>
            <a:endParaRPr lang="en-US" sz="800" dirty="0" smtClean="0"/>
          </a:p>
          <a:p>
            <a:r>
              <a:rPr lang="en-US" sz="2000" dirty="0" smtClean="0"/>
              <a:t>Example: In a peer-to-peer system, peers can coordinate to prevent delivering faulty data to the requester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7F2774-B204-46F2-8429-DBC87E8DC300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8198" name="Group 47"/>
          <p:cNvGrpSpPr>
            <a:grpSpLocks/>
          </p:cNvGrpSpPr>
          <p:nvPr/>
        </p:nvGrpSpPr>
        <p:grpSpPr bwMode="auto">
          <a:xfrm>
            <a:off x="1219200" y="6091237"/>
            <a:ext cx="7010400" cy="461963"/>
            <a:chOff x="1905000" y="5791200"/>
            <a:chExt cx="7010400" cy="461665"/>
          </a:xfrm>
        </p:grpSpPr>
        <p:sp>
          <p:nvSpPr>
            <p:cNvPr id="47" name="Rectangle 46"/>
            <p:cNvSpPr/>
            <p:nvPr/>
          </p:nvSpPr>
          <p:spPr bwMode="auto">
            <a:xfrm>
              <a:off x="1905000" y="5791200"/>
              <a:ext cx="6858000" cy="46166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201" name="Group 24"/>
            <p:cNvGrpSpPr>
              <a:grpSpLocks/>
            </p:cNvGrpSpPr>
            <p:nvPr/>
          </p:nvGrpSpPr>
          <p:grpSpPr bwMode="auto">
            <a:xfrm>
              <a:off x="4114800" y="5846996"/>
              <a:ext cx="365139" cy="325203"/>
              <a:chOff x="2094234" y="1433834"/>
              <a:chExt cx="427787" cy="4277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94234" y="1433480"/>
                <a:ext cx="427771" cy="4278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2157470" y="1496088"/>
                <a:ext cx="301299" cy="3026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8202" name="TextBox 27"/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213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= Servers with correct data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5846997"/>
              <a:ext cx="365139" cy="325203"/>
              <a:chOff x="2094234" y="1433834"/>
              <a:chExt cx="427787" cy="427787"/>
            </a:xfrm>
            <a:solidFill>
              <a:srgbClr val="FF0000"/>
            </a:solidFill>
          </p:grpSpPr>
          <p:sp>
            <p:nvSpPr>
              <p:cNvPr id="30" name="Oval 29"/>
              <p:cNvSpPr/>
              <p:nvPr/>
            </p:nvSpPr>
            <p:spPr>
              <a:xfrm>
                <a:off x="2094234" y="1433834"/>
                <a:ext cx="427787" cy="42778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/>
              <p:cNvSpPr/>
              <p:nvPr/>
            </p:nvSpPr>
            <p:spPr>
              <a:xfrm>
                <a:off x="2183507" y="1496483"/>
                <a:ext cx="267823" cy="3024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8204" name="TextBox 31"/>
            <p:cNvSpPr txBox="1">
              <a:spLocks noChangeArrowheads="1"/>
            </p:cNvSpPr>
            <p:nvPr/>
          </p:nvSpPr>
          <p:spPr bwMode="auto">
            <a:xfrm>
              <a:off x="6781800" y="5867401"/>
              <a:ext cx="213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= Servers with faulty data</a:t>
              </a:r>
            </a:p>
          </p:txBody>
        </p:sp>
        <p:grpSp>
          <p:nvGrpSpPr>
            <p:cNvPr id="8205" name="Group 32"/>
            <p:cNvGrpSpPr>
              <a:grpSpLocks/>
            </p:cNvGrpSpPr>
            <p:nvPr/>
          </p:nvGrpSpPr>
          <p:grpSpPr bwMode="auto">
            <a:xfrm>
              <a:off x="1981200" y="5867400"/>
              <a:ext cx="290094" cy="290094"/>
              <a:chOff x="1500606" y="688"/>
              <a:chExt cx="427787" cy="42778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00606" y="616"/>
                <a:ext cx="428405" cy="42812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Oval 4"/>
              <p:cNvSpPr/>
              <p:nvPr/>
            </p:nvSpPr>
            <p:spPr>
              <a:xfrm>
                <a:off x="1563814" y="63783"/>
                <a:ext cx="301989" cy="3017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n</a:t>
                </a:r>
              </a:p>
            </p:txBody>
          </p:sp>
        </p:grpSp>
        <p:sp>
          <p:nvSpPr>
            <p:cNvPr id="8206" name="TextBox 35"/>
            <p:cNvSpPr txBox="1">
              <a:spLocks noChangeArrowheads="1"/>
            </p:cNvSpPr>
            <p:nvPr/>
          </p:nvSpPr>
          <p:spPr bwMode="auto">
            <a:xfrm>
              <a:off x="2264737" y="5791200"/>
              <a:ext cx="18500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= Servers that do not </a:t>
              </a:r>
            </a:p>
            <a:p>
              <a:r>
                <a:rPr lang="en-US" sz="1200"/>
                <a:t>have the requested data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324600" y="4643437"/>
            <a:ext cx="22098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Number of servers with correct data outvote the faulty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Consistency?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In a DS with replicated data, one of the main problems is keeping the data consistent</a:t>
            </a:r>
          </a:p>
          <a:p>
            <a:r>
              <a:rPr lang="en-US" sz="2000" smtClean="0"/>
              <a:t>An example:</a:t>
            </a:r>
          </a:p>
          <a:p>
            <a:pPr lvl="1"/>
            <a:r>
              <a:rPr lang="en-US" sz="1800" smtClean="0"/>
              <a:t>In an e-commerce application, the bank database has been replicated across two servers</a:t>
            </a:r>
          </a:p>
          <a:p>
            <a:pPr lvl="1"/>
            <a:r>
              <a:rPr lang="en-US" sz="1800" smtClean="0"/>
              <a:t>Maintaining consistency of replicated data is a challenge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9F00EC-614B-47DE-B94A-5E51922E99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Can 4"/>
          <p:cNvSpPr/>
          <p:nvPr/>
        </p:nvSpPr>
        <p:spPr>
          <a:xfrm>
            <a:off x="1795462" y="47244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1663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7" name="Can 6"/>
          <p:cNvSpPr/>
          <p:nvPr/>
        </p:nvSpPr>
        <p:spPr>
          <a:xfrm>
            <a:off x="5872162" y="47244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8363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9229" name="TextBox 5"/>
          <p:cNvSpPr txBox="1">
            <a:spLocks noChangeArrowheads="1"/>
          </p:cNvSpPr>
          <p:nvPr/>
        </p:nvSpPr>
        <p:spPr bwMode="auto">
          <a:xfrm>
            <a:off x="3433763" y="57912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10" name="Straight Connector 9"/>
          <p:cNvCxnSpPr>
            <a:stCxn id="9229" idx="1"/>
          </p:cNvCxnSpPr>
          <p:nvPr/>
        </p:nvCxnSpPr>
        <p:spPr>
          <a:xfrm flipH="1" flipV="1">
            <a:off x="2786063" y="54864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229" idx="3"/>
          </p:cNvCxnSpPr>
          <p:nvPr/>
        </p:nvCxnSpPr>
        <p:spPr>
          <a:xfrm flipV="1">
            <a:off x="5338763" y="54276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9663" y="37719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2525" y="37544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2290763" y="41148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1"/>
          </p:cNvCxnSpPr>
          <p:nvPr/>
        </p:nvCxnSpPr>
        <p:spPr>
          <a:xfrm>
            <a:off x="2290763" y="41148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60550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9763" y="43434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6367463" y="40973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8363" y="43307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8363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10163" y="53340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8363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2698750" y="40973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09913" y="5295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70075" y="53340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6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020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1447800" y="50498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65775" y="50498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6" grpId="0" animBg="1"/>
      <p:bldP spid="16" grpId="1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3600" dirty="0" smtClean="0"/>
              <a:t>Overview of Consistency and Replication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Consistency Models</a:t>
            </a:r>
          </a:p>
          <a:p>
            <a:pPr lvl="1"/>
            <a:r>
              <a:rPr lang="en-US" sz="2000" dirty="0" smtClean="0"/>
              <a:t>Data-Centric Consistency Models</a:t>
            </a:r>
          </a:p>
          <a:p>
            <a:pPr lvl="1"/>
            <a:r>
              <a:rPr lang="en-US" sz="2000" dirty="0" smtClean="0"/>
              <a:t>Client-Centric Consistency Models</a:t>
            </a:r>
          </a:p>
          <a:p>
            <a:pPr lvl="4"/>
            <a:endParaRPr lang="en-US" sz="1200" dirty="0" smtClean="0"/>
          </a:p>
          <a:p>
            <a:r>
              <a:rPr lang="en-US" sz="2000" dirty="0" smtClean="0"/>
              <a:t>Replica Management</a:t>
            </a:r>
          </a:p>
          <a:p>
            <a:pPr lvl="1"/>
            <a:r>
              <a:rPr lang="en-US" sz="2000" dirty="0" smtClean="0"/>
              <a:t>When, where and by whom replicas should be placed?</a:t>
            </a:r>
          </a:p>
          <a:p>
            <a:pPr lvl="1"/>
            <a:r>
              <a:rPr lang="en-US" sz="2000" dirty="0" smtClean="0"/>
              <a:t>Which consistency model to use for keeping replicas consistent?</a:t>
            </a:r>
          </a:p>
          <a:p>
            <a:pPr lvl="4"/>
            <a:endParaRPr lang="en-US" sz="1200" dirty="0" smtClean="0"/>
          </a:p>
          <a:p>
            <a:r>
              <a:rPr lang="en-US" sz="2000" dirty="0" smtClean="0"/>
              <a:t>Consistency Protocols</a:t>
            </a:r>
          </a:p>
          <a:p>
            <a:pPr lvl="1"/>
            <a:r>
              <a:rPr lang="en-US" sz="1800" dirty="0" smtClean="0"/>
              <a:t>We study various implementations of consistency models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8113FD-176C-4839-AA29-432DCDF4CCF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03904"/>
            <a:ext cx="8305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896895"/>
            <a:ext cx="1371600" cy="276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/>
              <a:t>Next lectures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1000" y="2382296"/>
            <a:ext cx="8305800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7747" y="1227679"/>
            <a:ext cx="1219200" cy="276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Today’s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25923</TotalTime>
  <Words>2697</Words>
  <Application>Microsoft Office PowerPoint</Application>
  <PresentationFormat>On-screen Show (4:3)</PresentationFormat>
  <Paragraphs>681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Distributed Systems CS 15-440 </vt:lpstr>
      <vt:lpstr>Today…</vt:lpstr>
      <vt:lpstr>Why Replication?</vt:lpstr>
      <vt:lpstr>1. Replication for Improving Performance</vt:lpstr>
      <vt:lpstr>2. Replication for High-Availability</vt:lpstr>
      <vt:lpstr>3. Replication for Enhancing Scalability</vt:lpstr>
      <vt:lpstr>4. Replication for Securing Against Malicious Attacks</vt:lpstr>
      <vt:lpstr>Why Consistency?</vt:lpstr>
      <vt:lpstr>Overview of Consistency and Replication</vt:lpstr>
      <vt:lpstr>Overview</vt:lpstr>
      <vt:lpstr>Introduction to Consistency and Replication</vt:lpstr>
      <vt:lpstr>Maintaining Consistency of Replicated Data</vt:lpstr>
      <vt:lpstr>Maintaining Consistency of Replicated Data (cont’d)</vt:lpstr>
      <vt:lpstr>Trade-offs in Maintaining Consistency</vt:lpstr>
      <vt:lpstr>Consistency Model</vt:lpstr>
      <vt:lpstr>Types of Consistency Models</vt:lpstr>
      <vt:lpstr>Overview</vt:lpstr>
      <vt:lpstr>Data-centric Consistency Models</vt:lpstr>
      <vt:lpstr>Overview</vt:lpstr>
      <vt:lpstr>Consistency Specification Models</vt:lpstr>
      <vt:lpstr>Continuous Consistency Model</vt:lpstr>
      <vt:lpstr>Continuous Consistency Ranges</vt:lpstr>
      <vt:lpstr>Consistency Unit (Conit)</vt:lpstr>
      <vt:lpstr>Example of Conit and Consistency Measures</vt:lpstr>
      <vt:lpstr>Overview</vt:lpstr>
      <vt:lpstr>Why is Consistent Ordering  Required in Replication?</vt:lpstr>
      <vt:lpstr>Consistent Ordering of Operations (cont’d)</vt:lpstr>
      <vt:lpstr>Types of Ordering</vt:lpstr>
      <vt:lpstr>Types of Ordering</vt:lpstr>
      <vt:lpstr>Total Ordering</vt:lpstr>
      <vt:lpstr>Types of Ordering</vt:lpstr>
      <vt:lpstr>Sequential Ordering</vt:lpstr>
      <vt:lpstr>Sequential Consistency Model</vt:lpstr>
      <vt:lpstr>Sequential Consistency (cont’d)</vt:lpstr>
      <vt:lpstr>Implications of Adopting Sequential Consistency Model for Applications</vt:lpstr>
      <vt:lpstr>Summary</vt:lpstr>
      <vt:lpstr>Next Classes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Vinay Kolar</cp:lastModifiedBy>
  <cp:revision>2584</cp:revision>
  <dcterms:created xsi:type="dcterms:W3CDTF">2008-11-03T12:44:07Z</dcterms:created>
  <dcterms:modified xsi:type="dcterms:W3CDTF">2011-10-05T08:56:35Z</dcterms:modified>
</cp:coreProperties>
</file>