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3417" y="2002662"/>
            <a:ext cx="780516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89306"/>
            <a:ext cx="44831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312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0263" y="1184021"/>
            <a:ext cx="9305290" cy="453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jp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jp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jpg"/><Relationship Id="rId9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29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144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jp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2.png"/><Relationship Id="rId4" Type="http://schemas.openxmlformats.org/officeDocument/2006/relationships/image" Target="../media/image1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3.png"/><Relationship Id="rId4" Type="http://schemas.openxmlformats.org/officeDocument/2006/relationships/image" Target="../media/image15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jp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jpg"/><Relationship Id="rId2" Type="http://schemas.openxmlformats.org/officeDocument/2006/relationships/image" Target="../media/image17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/><Relationship Id="rId21" Type="http://schemas.openxmlformats.org/officeDocument/2006/relationships/image" Target="../media/image28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63" Type="http://schemas.openxmlformats.org/officeDocument/2006/relationships/image" Target="../media/image70.png"/><Relationship Id="rId68" Type="http://schemas.openxmlformats.org/officeDocument/2006/relationships/image" Target="../media/image75.png"/><Relationship Id="rId84" Type="http://schemas.openxmlformats.org/officeDocument/2006/relationships/image" Target="../media/image91.png"/><Relationship Id="rId16" Type="http://schemas.openxmlformats.org/officeDocument/2006/relationships/image" Target="../media/image23.png"/><Relationship Id="rId11" Type="http://schemas.openxmlformats.org/officeDocument/2006/relationships/image" Target="../media/image18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74" Type="http://schemas.openxmlformats.org/officeDocument/2006/relationships/image" Target="../media/image81.png"/><Relationship Id="rId79" Type="http://schemas.openxmlformats.org/officeDocument/2006/relationships/image" Target="../media/image86.png"/><Relationship Id="rId5" Type="http://schemas.openxmlformats.org/officeDocument/2006/relationships/image" Target="../media/image12.png"/><Relationship Id="rId19" Type="http://schemas.openxmlformats.org/officeDocument/2006/relationships/image" Target="../media/image2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56" Type="http://schemas.openxmlformats.org/officeDocument/2006/relationships/image" Target="../media/image63.png"/><Relationship Id="rId64" Type="http://schemas.openxmlformats.org/officeDocument/2006/relationships/image" Target="../media/image71.png"/><Relationship Id="rId69" Type="http://schemas.openxmlformats.org/officeDocument/2006/relationships/image" Target="../media/image76.png"/><Relationship Id="rId77" Type="http://schemas.openxmlformats.org/officeDocument/2006/relationships/image" Target="../media/image84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72" Type="http://schemas.openxmlformats.org/officeDocument/2006/relationships/image" Target="../media/image79.png"/><Relationship Id="rId80" Type="http://schemas.openxmlformats.org/officeDocument/2006/relationships/image" Target="../media/image87.png"/><Relationship Id="rId85" Type="http://schemas.openxmlformats.org/officeDocument/2006/relationships/image" Target="../media/image92.png"/><Relationship Id="rId3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png"/><Relationship Id="rId67" Type="http://schemas.openxmlformats.org/officeDocument/2006/relationships/image" Target="../media/image74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62" Type="http://schemas.openxmlformats.org/officeDocument/2006/relationships/image" Target="../media/image69.png"/><Relationship Id="rId70" Type="http://schemas.openxmlformats.org/officeDocument/2006/relationships/image" Target="../media/image77.png"/><Relationship Id="rId75" Type="http://schemas.openxmlformats.org/officeDocument/2006/relationships/image" Target="../media/image82.png"/><Relationship Id="rId83" Type="http://schemas.openxmlformats.org/officeDocument/2006/relationships/image" Target="../media/image90.png"/><Relationship Id="rId88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10" Type="http://schemas.openxmlformats.org/officeDocument/2006/relationships/image" Target="../media/image17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65" Type="http://schemas.openxmlformats.org/officeDocument/2006/relationships/image" Target="../media/image72.png"/><Relationship Id="rId73" Type="http://schemas.openxmlformats.org/officeDocument/2006/relationships/image" Target="../media/image80.png"/><Relationship Id="rId78" Type="http://schemas.openxmlformats.org/officeDocument/2006/relationships/image" Target="../media/image85.png"/><Relationship Id="rId81" Type="http://schemas.openxmlformats.org/officeDocument/2006/relationships/image" Target="../media/image88.png"/><Relationship Id="rId86" Type="http://schemas.openxmlformats.org/officeDocument/2006/relationships/image" Target="../media/image9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9" Type="http://schemas.openxmlformats.org/officeDocument/2006/relationships/image" Target="../media/image46.png"/><Relationship Id="rId34" Type="http://schemas.openxmlformats.org/officeDocument/2006/relationships/image" Target="../media/image41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76" Type="http://schemas.openxmlformats.org/officeDocument/2006/relationships/image" Target="../media/image83.png"/><Relationship Id="rId7" Type="http://schemas.openxmlformats.org/officeDocument/2006/relationships/image" Target="../media/image14.png"/><Relationship Id="rId71" Type="http://schemas.openxmlformats.org/officeDocument/2006/relationships/image" Target="../media/image78.png"/><Relationship Id="rId2" Type="http://schemas.openxmlformats.org/officeDocument/2006/relationships/image" Target="../media/image9.png"/><Relationship Id="rId29" Type="http://schemas.openxmlformats.org/officeDocument/2006/relationships/image" Target="../media/image36.png"/><Relationship Id="rId24" Type="http://schemas.openxmlformats.org/officeDocument/2006/relationships/image" Target="../media/image31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66" Type="http://schemas.openxmlformats.org/officeDocument/2006/relationships/image" Target="../media/image73.png"/><Relationship Id="rId87" Type="http://schemas.openxmlformats.org/officeDocument/2006/relationships/image" Target="../media/image94.png"/><Relationship Id="rId61" Type="http://schemas.openxmlformats.org/officeDocument/2006/relationships/image" Target="../media/image68.png"/><Relationship Id="rId82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03" y="0"/>
            <a:ext cx="12160250" cy="6858000"/>
            <a:chOff x="32003" y="0"/>
            <a:chExt cx="12160250" cy="6858000"/>
          </a:xfrm>
        </p:grpSpPr>
        <p:sp>
          <p:nvSpPr>
            <p:cNvPr id="3" name="object 3"/>
            <p:cNvSpPr/>
            <p:nvPr/>
          </p:nvSpPr>
          <p:spPr>
            <a:xfrm>
              <a:off x="32003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lang="en-US" sz="3600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3-0-0</a:t>
            </a:r>
            <a:r>
              <a:rPr sz="3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3600" spc="-2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9795" y="4927090"/>
            <a:ext cx="4285487" cy="188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3633" y="287782"/>
            <a:ext cx="5179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Circuit </a:t>
            </a:r>
            <a:r>
              <a:rPr spc="-254" dirty="0"/>
              <a:t>Switching </a:t>
            </a:r>
            <a:r>
              <a:rPr dirty="0"/>
              <a:t>: </a:t>
            </a:r>
            <a:r>
              <a:rPr spc="-285" dirty="0"/>
              <a:t>FDM </a:t>
            </a:r>
            <a:r>
              <a:rPr spc="-254" dirty="0"/>
              <a:t>&amp;</a:t>
            </a:r>
            <a:r>
              <a:rPr spc="250" dirty="0"/>
              <a:t> </a:t>
            </a:r>
            <a:r>
              <a:rPr spc="-285" dirty="0"/>
              <a:t>TDM</a:t>
            </a:r>
          </a:p>
        </p:txBody>
      </p:sp>
      <p:sp>
        <p:nvSpPr>
          <p:cNvPr id="4" name="object 4"/>
          <p:cNvSpPr/>
          <p:nvPr/>
        </p:nvSpPr>
        <p:spPr>
          <a:xfrm>
            <a:off x="218400" y="812291"/>
            <a:ext cx="6039940" cy="381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7251" y="1315339"/>
            <a:ext cx="546862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4005" marR="29337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1564005" algn="l"/>
                <a:tab pos="1564640" algn="l"/>
              </a:tabLst>
            </a:pP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FDM,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frequency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spectrum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divided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up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among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established across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link.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Specifically,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dedicates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frequency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band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for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duration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100" spc="-5" dirty="0">
                <a:latin typeface="Carlito"/>
                <a:cs typeface="Carlito"/>
              </a:rPr>
              <a:t>-Telephone </a:t>
            </a:r>
            <a:r>
              <a:rPr sz="1100" dirty="0">
                <a:latin typeface="Carlito"/>
                <a:cs typeface="Carlito"/>
              </a:rPr>
              <a:t>networks, </a:t>
            </a:r>
            <a:r>
              <a:rPr sz="1100" spc="-5" dirty="0">
                <a:latin typeface="Carlito"/>
                <a:cs typeface="Carlito"/>
              </a:rPr>
              <a:t>-frequency band </a:t>
            </a:r>
            <a:r>
              <a:rPr sz="1100" dirty="0">
                <a:latin typeface="Carlito"/>
                <a:cs typeface="Carlito"/>
              </a:rPr>
              <a:t>– has a width of</a:t>
            </a:r>
            <a:r>
              <a:rPr sz="1100" spc="-1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4KHz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FM </a:t>
            </a:r>
            <a:r>
              <a:rPr sz="1100" spc="-5" dirty="0">
                <a:latin typeface="Carlito"/>
                <a:cs typeface="Carlito"/>
              </a:rPr>
              <a:t>radio stations </a:t>
            </a:r>
            <a:r>
              <a:rPr sz="1100" dirty="0">
                <a:latin typeface="Carlito"/>
                <a:cs typeface="Carlito"/>
              </a:rPr>
              <a:t>also </a:t>
            </a:r>
            <a:r>
              <a:rPr sz="1100" spc="-5" dirty="0">
                <a:latin typeface="Carlito"/>
                <a:cs typeface="Carlito"/>
              </a:rPr>
              <a:t>use FDM </a:t>
            </a:r>
            <a:r>
              <a:rPr sz="1100" dirty="0">
                <a:latin typeface="Carlito"/>
                <a:cs typeface="Carlito"/>
              </a:rPr>
              <a:t>to </a:t>
            </a:r>
            <a:r>
              <a:rPr sz="1100" spc="-5" dirty="0">
                <a:latin typeface="Carlito"/>
                <a:cs typeface="Carlito"/>
              </a:rPr>
              <a:t>share </a:t>
            </a:r>
            <a:r>
              <a:rPr sz="1100" dirty="0">
                <a:latin typeface="Carlito"/>
                <a:cs typeface="Carlito"/>
              </a:rPr>
              <a:t>the </a:t>
            </a:r>
            <a:r>
              <a:rPr sz="1100" spc="-5" dirty="0">
                <a:latin typeface="Carlito"/>
                <a:cs typeface="Carlito"/>
              </a:rPr>
              <a:t>frequency spectrum </a:t>
            </a:r>
            <a:r>
              <a:rPr sz="1100" dirty="0">
                <a:latin typeface="Carlito"/>
                <a:cs typeface="Carlito"/>
              </a:rPr>
              <a:t>between 88 MHz and 108</a:t>
            </a:r>
            <a:r>
              <a:rPr sz="1100" spc="-1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MHz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7727" y="3852164"/>
            <a:ext cx="43351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9461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TDM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divided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frames 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fixed duration,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frame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divided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fixed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number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</a:t>
            </a:r>
            <a:r>
              <a:rPr sz="1800" spc="2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slots.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lr>
                <a:srgbClr val="525252"/>
              </a:buClr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establishes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connection 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across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dedicates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one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slot 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every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frame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this</a:t>
            </a:r>
            <a:r>
              <a:rPr sz="18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2970" y="2612263"/>
            <a:ext cx="367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Frequency Division </a:t>
            </a:r>
            <a:r>
              <a:rPr sz="1800" spc="-10" dirty="0">
                <a:latin typeface="Carlito"/>
                <a:cs typeface="Carlito"/>
              </a:rPr>
              <a:t>Multiplexing </a:t>
            </a:r>
            <a:r>
              <a:rPr sz="1800" dirty="0">
                <a:latin typeface="Carlito"/>
                <a:cs typeface="Carlito"/>
              </a:rPr>
              <a:t>(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FDM)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2210" y="4617846"/>
            <a:ext cx="317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Time Division </a:t>
            </a:r>
            <a:r>
              <a:rPr sz="1800" spc="-10" dirty="0">
                <a:latin typeface="Carlito"/>
                <a:cs typeface="Carlito"/>
              </a:rPr>
              <a:t>Multiplexing </a:t>
            </a:r>
            <a:r>
              <a:rPr sz="1800" dirty="0">
                <a:latin typeface="Carlito"/>
                <a:cs typeface="Carlito"/>
              </a:rPr>
              <a:t>(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TDM)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055" y="1513332"/>
            <a:ext cx="8859520" cy="383159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50">
              <a:latin typeface="Times New Roman"/>
              <a:cs typeface="Times New Roman"/>
            </a:endParaRPr>
          </a:p>
          <a:p>
            <a:pPr marR="71755" algn="ctr">
              <a:lnSpc>
                <a:spcPct val="100000"/>
              </a:lnSpc>
            </a:pPr>
            <a:r>
              <a:rPr sz="4000" spc="-5" dirty="0">
                <a:solidFill>
                  <a:srgbClr val="000000"/>
                </a:solidFill>
              </a:rPr>
              <a:t>Packet</a:t>
            </a:r>
            <a:r>
              <a:rPr sz="4000" spc="1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Switching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82166"/>
            <a:ext cx="10946130" cy="47351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76580" indent="-2286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22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600" b="1" spc="-204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method </a:t>
            </a:r>
            <a:r>
              <a:rPr sz="2600" spc="-7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600" spc="-100" dirty="0">
                <a:solidFill>
                  <a:srgbClr val="40424E"/>
                </a:solidFill>
                <a:latin typeface="Arial"/>
                <a:cs typeface="Arial"/>
              </a:rPr>
              <a:t>transferring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80" dirty="0">
                <a:solidFill>
                  <a:srgbClr val="40424E"/>
                </a:solidFill>
                <a:latin typeface="Arial"/>
                <a:cs typeface="Arial"/>
              </a:rPr>
              <a:t>data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network </a:t>
            </a:r>
            <a:r>
              <a:rPr sz="2600" spc="-90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2600" spc="-75" dirty="0">
                <a:solidFill>
                  <a:srgbClr val="40424E"/>
                </a:solidFill>
                <a:latin typeface="Arial"/>
                <a:cs typeface="Arial"/>
              </a:rPr>
              <a:t>form of  </a:t>
            </a:r>
            <a:r>
              <a:rPr sz="2600" spc="-160" dirty="0">
                <a:solidFill>
                  <a:srgbClr val="40424E"/>
                </a:solidFill>
                <a:latin typeface="Arial"/>
                <a:cs typeface="Arial"/>
              </a:rPr>
              <a:t>packets</a:t>
            </a:r>
            <a:r>
              <a:rPr sz="2600" spc="-5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when</a:t>
            </a:r>
            <a:r>
              <a:rPr sz="2600" spc="-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75" dirty="0">
                <a:solidFill>
                  <a:srgbClr val="40424E"/>
                </a:solidFill>
                <a:latin typeface="Arial"/>
                <a:cs typeface="Arial"/>
              </a:rPr>
              <a:t>end</a:t>
            </a:r>
            <a:r>
              <a:rPr sz="2600" spc="-2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systems</a:t>
            </a:r>
            <a:r>
              <a:rPr sz="2600" spc="-3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40424E"/>
                </a:solidFill>
                <a:latin typeface="Arial"/>
                <a:cs typeface="Arial"/>
              </a:rPr>
              <a:t>exchange</a:t>
            </a:r>
            <a:r>
              <a:rPr sz="2600" spc="-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40424E"/>
                </a:solidFill>
                <a:latin typeface="Arial"/>
                <a:cs typeface="Arial"/>
              </a:rPr>
              <a:t>messages</a:t>
            </a:r>
            <a:r>
              <a:rPr sz="2600" spc="-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with</a:t>
            </a:r>
            <a:r>
              <a:rPr sz="2600" spc="-2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95" dirty="0">
                <a:solidFill>
                  <a:srgbClr val="40424E"/>
                </a:solidFill>
                <a:latin typeface="Arial"/>
                <a:cs typeface="Arial"/>
              </a:rPr>
              <a:t>each</a:t>
            </a:r>
            <a:r>
              <a:rPr sz="2600" spc="-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other</a:t>
            </a:r>
            <a:endParaRPr sz="26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2600" spc="-110" dirty="0">
                <a:solidFill>
                  <a:srgbClr val="40424E"/>
                </a:solidFill>
                <a:latin typeface="Arial"/>
                <a:cs typeface="Arial"/>
              </a:rPr>
              <a:t>order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transfer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75" dirty="0">
                <a:solidFill>
                  <a:srgbClr val="40424E"/>
                </a:solidFill>
                <a:latin typeface="Arial"/>
                <a:cs typeface="Arial"/>
              </a:rPr>
              <a:t>file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fast </a:t>
            </a:r>
            <a:r>
              <a:rPr sz="2600" spc="-19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600" spc="-95" dirty="0">
                <a:solidFill>
                  <a:srgbClr val="40424E"/>
                </a:solidFill>
                <a:latin typeface="Arial"/>
                <a:cs typeface="Arial"/>
              </a:rPr>
              <a:t>efficient </a:t>
            </a:r>
            <a:r>
              <a:rPr sz="2600" spc="-160" dirty="0">
                <a:solidFill>
                  <a:srgbClr val="40424E"/>
                </a:solidFill>
                <a:latin typeface="Arial"/>
                <a:cs typeface="Arial"/>
              </a:rPr>
              <a:t>manner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over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network </a:t>
            </a:r>
            <a:r>
              <a:rPr sz="2600" spc="-190" dirty="0">
                <a:solidFill>
                  <a:srgbClr val="40424E"/>
                </a:solidFill>
                <a:latin typeface="Arial"/>
                <a:cs typeface="Arial"/>
              </a:rPr>
              <a:t>and 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minimize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20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latency,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80" dirty="0">
                <a:solidFill>
                  <a:srgbClr val="40424E"/>
                </a:solidFill>
                <a:latin typeface="Arial"/>
                <a:cs typeface="Arial"/>
              </a:rPr>
              <a:t>data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such </a:t>
            </a:r>
            <a:r>
              <a:rPr sz="2600" spc="-215" dirty="0">
                <a:solidFill>
                  <a:srgbClr val="40424E"/>
                </a:solidFill>
                <a:latin typeface="Arial"/>
                <a:cs typeface="Arial"/>
              </a:rPr>
              <a:t>as an </a:t>
            </a:r>
            <a:r>
              <a:rPr sz="2600" spc="-110" dirty="0">
                <a:solidFill>
                  <a:srgbClr val="40424E"/>
                </a:solidFill>
                <a:latin typeface="Arial"/>
                <a:cs typeface="Arial"/>
              </a:rPr>
              <a:t>e-mail </a:t>
            </a:r>
            <a:r>
              <a:rPr sz="2600" spc="-195" dirty="0">
                <a:solidFill>
                  <a:srgbClr val="40424E"/>
                </a:solidFill>
                <a:latin typeface="Arial"/>
                <a:cs typeface="Arial"/>
              </a:rPr>
              <a:t>message,a </a:t>
            </a:r>
            <a:r>
              <a:rPr sz="2600" spc="-325" dirty="0">
                <a:solidFill>
                  <a:srgbClr val="40424E"/>
                </a:solidFill>
                <a:latin typeface="Arial"/>
                <a:cs typeface="Arial"/>
              </a:rPr>
              <a:t>JPEG  </a:t>
            </a: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image, </a:t>
            </a:r>
            <a:r>
              <a:rPr sz="2600" spc="-75" dirty="0">
                <a:solidFill>
                  <a:srgbClr val="40424E"/>
                </a:solidFill>
                <a:latin typeface="Arial"/>
                <a:cs typeface="Arial"/>
              </a:rPr>
              <a:t>or </a:t>
            </a:r>
            <a:r>
              <a:rPr sz="2600" spc="-210" dirty="0">
                <a:solidFill>
                  <a:srgbClr val="40424E"/>
                </a:solidFill>
                <a:latin typeface="Arial"/>
                <a:cs typeface="Arial"/>
              </a:rPr>
              <a:t>an </a:t>
            </a:r>
            <a:r>
              <a:rPr sz="2600" spc="-200" dirty="0">
                <a:solidFill>
                  <a:srgbClr val="40424E"/>
                </a:solidFill>
                <a:latin typeface="Arial"/>
                <a:cs typeface="Arial"/>
              </a:rPr>
              <a:t>MP3 </a:t>
            </a:r>
            <a:r>
              <a:rPr sz="2600" spc="-155" dirty="0">
                <a:solidFill>
                  <a:srgbClr val="40424E"/>
                </a:solidFill>
                <a:latin typeface="Arial"/>
                <a:cs typeface="Arial"/>
              </a:rPr>
              <a:t>audio </a:t>
            </a:r>
            <a:r>
              <a:rPr sz="2600" spc="-75" dirty="0">
                <a:solidFill>
                  <a:srgbClr val="40424E"/>
                </a:solidFill>
                <a:latin typeface="Arial"/>
                <a:cs typeface="Arial"/>
              </a:rPr>
              <a:t>file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broken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into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small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pieces </a:t>
            </a:r>
            <a:r>
              <a:rPr sz="2600" spc="-7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variable </a:t>
            </a:r>
            <a:r>
              <a:rPr sz="2600" spc="-120" dirty="0">
                <a:solidFill>
                  <a:srgbClr val="40424E"/>
                </a:solidFill>
                <a:latin typeface="Arial"/>
                <a:cs typeface="Arial"/>
              </a:rPr>
              <a:t>length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(smaller 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chunks </a:t>
            </a:r>
            <a:r>
              <a:rPr sz="2600" spc="-7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600" spc="-145" dirty="0">
                <a:solidFill>
                  <a:srgbClr val="40424E"/>
                </a:solidFill>
                <a:latin typeface="Arial"/>
                <a:cs typeface="Arial"/>
              </a:rPr>
              <a:t>data), called</a:t>
            </a:r>
            <a:r>
              <a:rPr sz="2600" spc="24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b="1" spc="-200" dirty="0">
                <a:solidFill>
                  <a:srgbClr val="40424E"/>
                </a:solidFill>
                <a:latin typeface="Arial"/>
                <a:cs typeface="Arial"/>
              </a:rPr>
              <a:t>Packet</a:t>
            </a:r>
            <a:r>
              <a:rPr sz="2600" spc="-200" dirty="0">
                <a:solidFill>
                  <a:srgbClr val="40424E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ts val="281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At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destination, </a:t>
            </a:r>
            <a:r>
              <a:rPr sz="2600" spc="-120" dirty="0">
                <a:solidFill>
                  <a:srgbClr val="40424E"/>
                </a:solidFill>
                <a:latin typeface="Arial"/>
                <a:cs typeface="Arial"/>
              </a:rPr>
              <a:t>all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small-parts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(packets) </a:t>
            </a:r>
            <a:r>
              <a:rPr sz="2600" spc="-190" dirty="0">
                <a:solidFill>
                  <a:srgbClr val="40424E"/>
                </a:solidFill>
                <a:latin typeface="Arial"/>
                <a:cs typeface="Arial"/>
              </a:rPr>
              <a:t>has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2600" spc="434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40424E"/>
                </a:solidFill>
                <a:latin typeface="Arial"/>
                <a:cs typeface="Arial"/>
              </a:rPr>
              <a:t>be </a:t>
            </a:r>
            <a:r>
              <a:rPr sz="2600" b="1" spc="-175" dirty="0">
                <a:solidFill>
                  <a:srgbClr val="40424E"/>
                </a:solidFill>
                <a:latin typeface="Arial"/>
                <a:cs typeface="Arial"/>
              </a:rPr>
              <a:t>reassembled,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810"/>
              </a:lnSpc>
            </a:pP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belonging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200" dirty="0">
                <a:solidFill>
                  <a:srgbClr val="40424E"/>
                </a:solidFill>
                <a:latin typeface="Arial"/>
                <a:cs typeface="Arial"/>
              </a:rPr>
              <a:t>same</a:t>
            </a:r>
            <a:r>
              <a:rPr sz="2600" spc="2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file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204" dirty="0">
                <a:solidFill>
                  <a:srgbClr val="40424E"/>
                </a:solidFill>
                <a:latin typeface="Arial"/>
                <a:cs typeface="Arial"/>
              </a:rPr>
              <a:t>Size</a:t>
            </a:r>
            <a:r>
              <a:rPr sz="2600" b="1" spc="-9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b="1" spc="-215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2600" b="1" spc="-7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b="1" spc="-17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2600" b="1" spc="-1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b="1" spc="-204" dirty="0">
                <a:solidFill>
                  <a:srgbClr val="40424E"/>
                </a:solidFill>
                <a:latin typeface="Arial"/>
                <a:cs typeface="Arial"/>
              </a:rPr>
              <a:t>packet</a:t>
            </a:r>
            <a:r>
              <a:rPr sz="2600" b="1" spc="-7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2600" spc="-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decided</a:t>
            </a:r>
            <a:r>
              <a:rPr sz="2600" spc="-3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by</a:t>
            </a:r>
            <a:r>
              <a:rPr sz="26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2600" spc="-3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network</a:t>
            </a:r>
            <a:r>
              <a:rPr sz="2600" spc="-4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90" dirty="0">
                <a:solidFill>
                  <a:srgbClr val="40424E"/>
                </a:solidFill>
                <a:latin typeface="Arial"/>
                <a:cs typeface="Arial"/>
              </a:rPr>
              <a:t>and</a:t>
            </a:r>
            <a:r>
              <a:rPr sz="2600" spc="-2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governing</a:t>
            </a:r>
            <a:r>
              <a:rPr sz="2600" spc="-4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40424E"/>
                </a:solidFill>
                <a:latin typeface="Arial"/>
                <a:cs typeface="Arial"/>
              </a:rPr>
              <a:t>protocol</a:t>
            </a:r>
            <a:endParaRPr sz="2600">
              <a:latin typeface="Arial"/>
              <a:cs typeface="Arial"/>
            </a:endParaRPr>
          </a:p>
          <a:p>
            <a:pPr marL="241300" marR="212725" indent="-228600">
              <a:lnSpc>
                <a:spcPts val="2500"/>
              </a:lnSpc>
              <a:spcBef>
                <a:spcPts val="975"/>
              </a:spcBef>
              <a:buChar char="•"/>
              <a:tabLst>
                <a:tab pos="241300" algn="l"/>
              </a:tabLst>
            </a:pPr>
            <a:r>
              <a:rPr sz="2600" spc="-195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2600" spc="-180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600" spc="-110" dirty="0">
                <a:solidFill>
                  <a:srgbClr val="40424E"/>
                </a:solidFill>
                <a:latin typeface="Arial"/>
                <a:cs typeface="Arial"/>
              </a:rPr>
              <a:t>transmitted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over </a:t>
            </a:r>
            <a:r>
              <a:rPr sz="2600" spc="-200" dirty="0">
                <a:solidFill>
                  <a:srgbClr val="40424E"/>
                </a:solidFill>
                <a:latin typeface="Arial"/>
                <a:cs typeface="Arial"/>
              </a:rPr>
              <a:t>each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communication </a:t>
            </a:r>
            <a:r>
              <a:rPr sz="2600" spc="-90" dirty="0">
                <a:solidFill>
                  <a:srgbClr val="40424E"/>
                </a:solidFill>
                <a:latin typeface="Arial"/>
                <a:cs typeface="Arial"/>
              </a:rPr>
              <a:t>link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at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b="1" spc="-150" dirty="0">
                <a:solidFill>
                  <a:srgbClr val="40424E"/>
                </a:solidFill>
                <a:latin typeface="Arial"/>
                <a:cs typeface="Arial"/>
              </a:rPr>
              <a:t>rate </a:t>
            </a:r>
            <a:r>
              <a:rPr sz="2600" b="1" spc="-175" dirty="0">
                <a:solidFill>
                  <a:srgbClr val="40424E"/>
                </a:solidFill>
                <a:latin typeface="Arial"/>
                <a:cs typeface="Arial"/>
              </a:rPr>
              <a:t>equal </a:t>
            </a:r>
            <a:r>
              <a:rPr sz="2600" b="1" spc="-19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600" b="1" spc="-17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b="1" spc="-135" dirty="0">
                <a:solidFill>
                  <a:srgbClr val="40424E"/>
                </a:solidFill>
                <a:latin typeface="Arial"/>
                <a:cs typeface="Arial"/>
              </a:rPr>
              <a:t>full  </a:t>
            </a:r>
            <a:r>
              <a:rPr sz="2600" b="1" spc="-215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2600" b="1" spc="-150" dirty="0">
                <a:solidFill>
                  <a:srgbClr val="40424E"/>
                </a:solidFill>
                <a:latin typeface="Arial"/>
                <a:cs typeface="Arial"/>
              </a:rPr>
              <a:t>rate </a:t>
            </a:r>
            <a:r>
              <a:rPr sz="2600" spc="-7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90" dirty="0">
                <a:solidFill>
                  <a:srgbClr val="40424E"/>
                </a:solidFill>
                <a:latin typeface="Arial"/>
                <a:cs typeface="Arial"/>
              </a:rPr>
              <a:t>link. </a:t>
            </a:r>
            <a:r>
              <a:rPr sz="2600" spc="-175" dirty="0">
                <a:solidFill>
                  <a:srgbClr val="40424E"/>
                </a:solidFill>
                <a:latin typeface="Arial"/>
                <a:cs typeface="Arial"/>
              </a:rPr>
              <a:t>So, </a:t>
            </a:r>
            <a:r>
              <a:rPr sz="2600" spc="-15" dirty="0">
                <a:solidFill>
                  <a:srgbClr val="40424E"/>
                </a:solidFill>
                <a:latin typeface="Arial"/>
                <a:cs typeface="Arial"/>
              </a:rPr>
              <a:t>if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135" dirty="0">
                <a:solidFill>
                  <a:srgbClr val="40424E"/>
                </a:solidFill>
                <a:latin typeface="Arial"/>
                <a:cs typeface="Arial"/>
              </a:rPr>
              <a:t>source </a:t>
            </a:r>
            <a:r>
              <a:rPr sz="2600" spc="-175" dirty="0">
                <a:solidFill>
                  <a:srgbClr val="40424E"/>
                </a:solidFill>
                <a:latin typeface="Arial"/>
                <a:cs typeface="Arial"/>
              </a:rPr>
              <a:t>end </a:t>
            </a:r>
            <a:r>
              <a:rPr sz="2600" spc="-135" dirty="0">
                <a:solidFill>
                  <a:srgbClr val="40424E"/>
                </a:solidFill>
                <a:latin typeface="Arial"/>
                <a:cs typeface="Arial"/>
              </a:rPr>
              <a:t>system </a:t>
            </a:r>
            <a:r>
              <a:rPr sz="2600" spc="-75" dirty="0">
                <a:solidFill>
                  <a:srgbClr val="40424E"/>
                </a:solidFill>
                <a:latin typeface="Arial"/>
                <a:cs typeface="Arial"/>
              </a:rPr>
              <a:t>or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switch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is  </a:t>
            </a:r>
            <a:r>
              <a:rPr sz="2600" spc="-145" dirty="0">
                <a:solidFill>
                  <a:srgbClr val="40424E"/>
                </a:solidFill>
                <a:latin typeface="Arial"/>
                <a:cs typeface="Arial"/>
              </a:rPr>
              <a:t>sending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600" spc="-7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600" spc="-145" dirty="0">
                <a:solidFill>
                  <a:srgbClr val="40424E"/>
                </a:solidFill>
                <a:latin typeface="Arial"/>
                <a:cs typeface="Arial"/>
              </a:rPr>
              <a:t>L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bits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over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90" dirty="0">
                <a:solidFill>
                  <a:srgbClr val="40424E"/>
                </a:solidFill>
                <a:latin typeface="Arial"/>
                <a:cs typeface="Arial"/>
              </a:rPr>
              <a:t>link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with </a:t>
            </a:r>
            <a:r>
              <a:rPr sz="2600" spc="-120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rate </a:t>
            </a:r>
            <a:r>
              <a:rPr sz="2600" spc="-385" dirty="0">
                <a:solidFill>
                  <a:srgbClr val="40424E"/>
                </a:solidFill>
                <a:latin typeface="Arial"/>
                <a:cs typeface="Arial"/>
              </a:rPr>
              <a:t>R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bits/sec,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then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transmit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2600" spc="-204" dirty="0">
                <a:solidFill>
                  <a:srgbClr val="40424E"/>
                </a:solidFill>
                <a:latin typeface="Arial"/>
                <a:cs typeface="Arial"/>
              </a:rPr>
              <a:t>L/R</a:t>
            </a:r>
            <a:r>
              <a:rPr sz="2600" spc="-6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40424E"/>
                </a:solidFill>
                <a:latin typeface="Arial"/>
                <a:cs typeface="Arial"/>
              </a:rPr>
              <a:t>seconds.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5216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Packet </a:t>
            </a:r>
            <a:r>
              <a:rPr spc="-254" dirty="0"/>
              <a:t>Switching </a:t>
            </a:r>
            <a:r>
              <a:rPr dirty="0"/>
              <a:t>-</a:t>
            </a:r>
            <a:r>
              <a:rPr spc="220" dirty="0"/>
              <a:t> </a:t>
            </a:r>
            <a:r>
              <a:rPr spc="-240" dirty="0"/>
              <a:t>Introduction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446" y="289306"/>
            <a:ext cx="5215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Packet </a:t>
            </a:r>
            <a:r>
              <a:rPr spc="-254" dirty="0"/>
              <a:t>Switching </a:t>
            </a:r>
            <a:r>
              <a:rPr dirty="0"/>
              <a:t>-</a:t>
            </a:r>
            <a:r>
              <a:rPr spc="220" dirty="0"/>
              <a:t> </a:t>
            </a:r>
            <a:r>
              <a:rPr spc="-240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29393" y="1103886"/>
            <a:ext cx="3880291" cy="2269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548" y="3377158"/>
            <a:ext cx="8215630" cy="28797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600" b="1" spc="-195" dirty="0">
                <a:solidFill>
                  <a:srgbClr val="CC0000"/>
                </a:solidFill>
                <a:latin typeface="Arial"/>
                <a:cs typeface="Arial"/>
              </a:rPr>
              <a:t>Packet-switching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sz="2600" spc="-140" dirty="0">
                <a:latin typeface="Arial"/>
                <a:cs typeface="Arial"/>
              </a:rPr>
              <a:t>Hosts </a:t>
            </a:r>
            <a:r>
              <a:rPr sz="2600" spc="-170" dirty="0">
                <a:latin typeface="Arial"/>
                <a:cs typeface="Arial"/>
              </a:rPr>
              <a:t>break </a:t>
            </a:r>
            <a:r>
              <a:rPr sz="2600" spc="-125" dirty="0">
                <a:latin typeface="Arial"/>
                <a:cs typeface="Arial"/>
              </a:rPr>
              <a:t>application-layer </a:t>
            </a:r>
            <a:r>
              <a:rPr sz="2600" spc="-185" dirty="0">
                <a:latin typeface="Arial"/>
                <a:cs typeface="Arial"/>
              </a:rPr>
              <a:t>messages </a:t>
            </a:r>
            <a:r>
              <a:rPr sz="2600" spc="-85" dirty="0">
                <a:latin typeface="Arial"/>
                <a:cs typeface="Arial"/>
              </a:rPr>
              <a:t>into</a:t>
            </a:r>
            <a:r>
              <a:rPr sz="2600" spc="455" dirty="0">
                <a:latin typeface="Arial"/>
                <a:cs typeface="Arial"/>
              </a:rPr>
              <a:t> </a:t>
            </a:r>
            <a:r>
              <a:rPr sz="2600" i="1" spc="-165" dirty="0">
                <a:solidFill>
                  <a:srgbClr val="CC0000"/>
                </a:solidFill>
                <a:latin typeface="Arial"/>
                <a:cs typeface="Arial"/>
              </a:rPr>
              <a:t>packets</a:t>
            </a:r>
            <a:endParaRPr sz="2600">
              <a:latin typeface="Arial"/>
              <a:cs typeface="Arial"/>
            </a:endParaRPr>
          </a:p>
          <a:p>
            <a:pPr marL="241300" marR="5080" indent="-228600">
              <a:lnSpc>
                <a:spcPts val="2500"/>
              </a:lnSpc>
              <a:spcBef>
                <a:spcPts val="980"/>
              </a:spcBef>
              <a:buChar char="•"/>
              <a:tabLst>
                <a:tab pos="241300" algn="l"/>
              </a:tabLst>
            </a:pPr>
            <a:r>
              <a:rPr sz="2600" spc="-170" dirty="0">
                <a:latin typeface="Arial"/>
                <a:cs typeface="Arial"/>
              </a:rPr>
              <a:t>Forward </a:t>
            </a:r>
            <a:r>
              <a:rPr sz="2600" spc="-160" dirty="0">
                <a:latin typeface="Arial"/>
                <a:cs typeface="Arial"/>
              </a:rPr>
              <a:t>packets </a:t>
            </a:r>
            <a:r>
              <a:rPr sz="2600" spc="-80" dirty="0">
                <a:latin typeface="Arial"/>
                <a:cs typeface="Arial"/>
              </a:rPr>
              <a:t>from </a:t>
            </a:r>
            <a:r>
              <a:rPr sz="2600" spc="-170" dirty="0">
                <a:latin typeface="Arial"/>
                <a:cs typeface="Arial"/>
              </a:rPr>
              <a:t>one </a:t>
            </a:r>
            <a:r>
              <a:rPr sz="2600" spc="-95" dirty="0">
                <a:latin typeface="Arial"/>
                <a:cs typeface="Arial"/>
              </a:rPr>
              <a:t>router </a:t>
            </a: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125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next, </a:t>
            </a:r>
            <a:r>
              <a:rPr sz="2600" spc="-145" dirty="0">
                <a:latin typeface="Arial"/>
                <a:cs typeface="Arial"/>
              </a:rPr>
              <a:t>across </a:t>
            </a:r>
            <a:r>
              <a:rPr sz="2600" spc="-100" dirty="0">
                <a:latin typeface="Arial"/>
                <a:cs typeface="Arial"/>
              </a:rPr>
              <a:t>links </a:t>
            </a:r>
            <a:r>
              <a:rPr sz="2600" spc="-150" dirty="0">
                <a:latin typeface="Arial"/>
                <a:cs typeface="Arial"/>
              </a:rPr>
              <a:t>on  </a:t>
            </a:r>
            <a:r>
              <a:rPr sz="2600" spc="-145" dirty="0">
                <a:latin typeface="Arial"/>
                <a:cs typeface="Arial"/>
              </a:rPr>
              <a:t>path </a:t>
            </a:r>
            <a:r>
              <a:rPr sz="2600" spc="-80" dirty="0">
                <a:latin typeface="Arial"/>
                <a:cs typeface="Arial"/>
              </a:rPr>
              <a:t>from </a:t>
            </a:r>
            <a:r>
              <a:rPr sz="2600" spc="-135" dirty="0">
                <a:latin typeface="Arial"/>
                <a:cs typeface="Arial"/>
              </a:rPr>
              <a:t>source </a:t>
            </a:r>
            <a:r>
              <a:rPr sz="2600" spc="-80" dirty="0">
                <a:latin typeface="Arial"/>
                <a:cs typeface="Arial"/>
              </a:rPr>
              <a:t>to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destination</a:t>
            </a:r>
            <a:endParaRPr sz="2600">
              <a:latin typeface="Arial"/>
              <a:cs typeface="Arial"/>
            </a:endParaRPr>
          </a:p>
          <a:p>
            <a:pPr marL="330835" indent="-318770">
              <a:lnSpc>
                <a:spcPct val="100000"/>
              </a:lnSpc>
              <a:spcBef>
                <a:spcPts val="390"/>
              </a:spcBef>
              <a:buChar char="•"/>
              <a:tabLst>
                <a:tab pos="330835" algn="l"/>
                <a:tab pos="331470" algn="l"/>
              </a:tabLst>
            </a:pPr>
            <a:r>
              <a:rPr sz="2600" spc="-200" dirty="0">
                <a:latin typeface="Arial"/>
                <a:cs typeface="Arial"/>
              </a:rPr>
              <a:t>Used </a:t>
            </a:r>
            <a:r>
              <a:rPr sz="2600" spc="-50" dirty="0">
                <a:latin typeface="Arial"/>
                <a:cs typeface="Arial"/>
              </a:rPr>
              <a:t>for </a:t>
            </a:r>
            <a:r>
              <a:rPr sz="2600" spc="-100" dirty="0">
                <a:latin typeface="Arial"/>
                <a:cs typeface="Arial"/>
              </a:rPr>
              <a:t>transferring </a:t>
            </a:r>
            <a:r>
              <a:rPr sz="2600" spc="-185" dirty="0">
                <a:latin typeface="Arial"/>
                <a:cs typeface="Arial"/>
              </a:rPr>
              <a:t>messages </a:t>
            </a:r>
            <a:r>
              <a:rPr sz="2600" spc="-145" dirty="0">
                <a:latin typeface="Arial"/>
                <a:cs typeface="Arial"/>
              </a:rPr>
              <a:t>across </a:t>
            </a:r>
            <a:r>
              <a:rPr sz="2600" spc="-280" dirty="0">
                <a:latin typeface="Arial"/>
                <a:cs typeface="Arial"/>
              </a:rPr>
              <a:t>a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marL="241300" marR="537210" indent="-228600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600" spc="-195" dirty="0">
                <a:latin typeface="Arial"/>
                <a:cs typeface="Arial"/>
              </a:rPr>
              <a:t>Does </a:t>
            </a:r>
            <a:r>
              <a:rPr sz="2600" spc="-95" dirty="0">
                <a:latin typeface="Arial"/>
                <a:cs typeface="Arial"/>
              </a:rPr>
              <a:t>not </a:t>
            </a:r>
            <a:r>
              <a:rPr sz="2600" spc="-120" dirty="0">
                <a:latin typeface="Arial"/>
                <a:cs typeface="Arial"/>
              </a:rPr>
              <a:t>require </a:t>
            </a:r>
            <a:r>
              <a:rPr sz="2600" spc="-280" dirty="0">
                <a:latin typeface="Arial"/>
                <a:cs typeface="Arial"/>
              </a:rPr>
              <a:t>a </a:t>
            </a:r>
            <a:r>
              <a:rPr sz="2600" spc="-100" dirty="0">
                <a:latin typeface="Arial"/>
                <a:cs typeface="Arial"/>
              </a:rPr>
              <a:t>pre-setup </a:t>
            </a:r>
            <a:r>
              <a:rPr sz="2600" spc="-75" dirty="0">
                <a:latin typeface="Arial"/>
                <a:cs typeface="Arial"/>
              </a:rPr>
              <a:t>or </a:t>
            </a:r>
            <a:r>
              <a:rPr sz="2600" spc="-125" dirty="0">
                <a:latin typeface="Arial"/>
                <a:cs typeface="Arial"/>
              </a:rPr>
              <a:t>reservation </a:t>
            </a:r>
            <a:r>
              <a:rPr sz="2600" spc="-70" dirty="0">
                <a:latin typeface="Arial"/>
                <a:cs typeface="Arial"/>
              </a:rPr>
              <a:t>of </a:t>
            </a:r>
            <a:r>
              <a:rPr sz="2600" spc="-150" dirty="0">
                <a:latin typeface="Arial"/>
                <a:cs typeface="Arial"/>
              </a:rPr>
              <a:t>dedicated  </a:t>
            </a:r>
            <a:r>
              <a:rPr sz="2600" spc="-114" dirty="0">
                <a:latin typeface="Arial"/>
                <a:cs typeface="Arial"/>
              </a:rPr>
              <a:t>network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resource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1619" y="792378"/>
            <a:ext cx="7993380" cy="50012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250" dirty="0">
                <a:latin typeface="Arial"/>
                <a:cs typeface="Arial"/>
              </a:rPr>
              <a:t>Two </a:t>
            </a:r>
            <a:r>
              <a:rPr sz="2200" spc="-110" dirty="0">
                <a:latin typeface="Arial"/>
                <a:cs typeface="Arial"/>
              </a:rPr>
              <a:t>types </a:t>
            </a:r>
            <a:r>
              <a:rPr sz="2200" spc="-65" dirty="0">
                <a:latin typeface="Arial"/>
                <a:cs typeface="Arial"/>
              </a:rPr>
              <a:t>of </a:t>
            </a:r>
            <a:r>
              <a:rPr sz="2200" spc="-145" dirty="0">
                <a:latin typeface="Arial"/>
                <a:cs typeface="Arial"/>
              </a:rPr>
              <a:t>packet </a:t>
            </a:r>
            <a:r>
              <a:rPr sz="2200" spc="-110" dirty="0">
                <a:latin typeface="Arial"/>
                <a:cs typeface="Arial"/>
              </a:rPr>
              <a:t>switches </a:t>
            </a:r>
            <a:r>
              <a:rPr sz="2200" spc="-5" dirty="0">
                <a:latin typeface="Arial"/>
                <a:cs typeface="Arial"/>
              </a:rPr>
              <a:t>- </a:t>
            </a:r>
            <a:r>
              <a:rPr sz="2200" spc="-90" dirty="0">
                <a:latin typeface="Arial"/>
                <a:cs typeface="Arial"/>
              </a:rPr>
              <a:t>routers </a:t>
            </a:r>
            <a:r>
              <a:rPr sz="2200" spc="-165" dirty="0">
                <a:latin typeface="Arial"/>
                <a:cs typeface="Arial"/>
              </a:rPr>
              <a:t>and </a:t>
            </a:r>
            <a:r>
              <a:rPr sz="2200" spc="-85" dirty="0">
                <a:latin typeface="Arial"/>
                <a:cs typeface="Arial"/>
              </a:rPr>
              <a:t>link </a:t>
            </a:r>
            <a:r>
              <a:rPr sz="2200" spc="-130" dirty="0">
                <a:latin typeface="Arial"/>
                <a:cs typeface="Arial"/>
              </a:rPr>
              <a:t>layer</a:t>
            </a:r>
            <a:r>
              <a:rPr sz="2200" spc="34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switches)</a:t>
            </a:r>
            <a:endParaRPr sz="2200">
              <a:latin typeface="Arial"/>
              <a:cs typeface="Arial"/>
            </a:endParaRPr>
          </a:p>
          <a:p>
            <a:pPr marL="318770" indent="-306705">
              <a:lnSpc>
                <a:spcPct val="100000"/>
              </a:lnSpc>
              <a:spcBef>
                <a:spcPts val="470"/>
              </a:spcBef>
              <a:buChar char="•"/>
              <a:tabLst>
                <a:tab pos="318770" algn="l"/>
                <a:tab pos="319405" algn="l"/>
                <a:tab pos="3132455" algn="l"/>
              </a:tabLst>
            </a:pPr>
            <a:r>
              <a:rPr sz="2200" spc="-170" dirty="0">
                <a:latin typeface="Arial"/>
                <a:cs typeface="Arial"/>
              </a:rPr>
              <a:t>Uses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B8114F"/>
                </a:solidFill>
                <a:latin typeface="Arial"/>
                <a:cs typeface="Arial"/>
              </a:rPr>
              <a:t>store-and-forward	</a:t>
            </a:r>
            <a:r>
              <a:rPr sz="2200" spc="-140" dirty="0">
                <a:latin typeface="Arial"/>
                <a:cs typeface="Arial"/>
              </a:rPr>
              <a:t>mechanism </a:t>
            </a:r>
            <a:r>
              <a:rPr sz="2200" spc="-45" dirty="0">
                <a:latin typeface="Arial"/>
                <a:cs typeface="Arial"/>
              </a:rPr>
              <a:t>for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transmission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90" dirty="0">
                <a:latin typeface="Arial"/>
                <a:cs typeface="Arial"/>
              </a:rPr>
              <a:t>What </a:t>
            </a:r>
            <a:r>
              <a:rPr sz="2200" spc="-75" dirty="0">
                <a:latin typeface="Arial"/>
                <a:cs typeface="Arial"/>
              </a:rPr>
              <a:t>is </a:t>
            </a:r>
            <a:r>
              <a:rPr sz="2200" spc="-245" dirty="0">
                <a:latin typeface="Arial"/>
                <a:cs typeface="Arial"/>
              </a:rPr>
              <a:t>a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B8114F"/>
                </a:solidFill>
                <a:latin typeface="Arial"/>
                <a:cs typeface="Arial"/>
              </a:rPr>
              <a:t>router</a:t>
            </a:r>
            <a:r>
              <a:rPr sz="2200" spc="-100" dirty="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buChar char="•"/>
              <a:tabLst>
                <a:tab pos="240665" algn="l"/>
                <a:tab pos="241300" algn="l"/>
                <a:tab pos="549910" algn="l"/>
              </a:tabLst>
            </a:pPr>
            <a:r>
              <a:rPr sz="2200" spc="-254" dirty="0">
                <a:latin typeface="Arial"/>
                <a:cs typeface="Arial"/>
              </a:rPr>
              <a:t>A	</a:t>
            </a:r>
            <a:r>
              <a:rPr sz="2200" spc="-100" dirty="0">
                <a:latin typeface="Arial"/>
                <a:cs typeface="Arial"/>
              </a:rPr>
              <a:t>networking </a:t>
            </a:r>
            <a:r>
              <a:rPr sz="2200" spc="-130" dirty="0">
                <a:latin typeface="Arial"/>
                <a:cs typeface="Arial"/>
              </a:rPr>
              <a:t>device </a:t>
            </a:r>
            <a:r>
              <a:rPr sz="2200" spc="-100" dirty="0">
                <a:latin typeface="Arial"/>
                <a:cs typeface="Arial"/>
              </a:rPr>
              <a:t>that </a:t>
            </a:r>
            <a:r>
              <a:rPr sz="2200" spc="-90" dirty="0">
                <a:latin typeface="Arial"/>
                <a:cs typeface="Arial"/>
              </a:rPr>
              <a:t>forwards </a:t>
            </a:r>
            <a:r>
              <a:rPr sz="2200" spc="-155" dirty="0">
                <a:latin typeface="Arial"/>
                <a:cs typeface="Arial"/>
              </a:rPr>
              <a:t>data </a:t>
            </a:r>
            <a:r>
              <a:rPr sz="2200" spc="-140" dirty="0">
                <a:latin typeface="Arial"/>
                <a:cs typeface="Arial"/>
              </a:rPr>
              <a:t>packets </a:t>
            </a:r>
            <a:r>
              <a:rPr sz="2200" spc="-145" dirty="0">
                <a:latin typeface="Arial"/>
                <a:cs typeface="Arial"/>
              </a:rPr>
              <a:t>between </a:t>
            </a:r>
            <a:r>
              <a:rPr sz="2200" spc="-105" dirty="0">
                <a:latin typeface="Arial"/>
                <a:cs typeface="Arial"/>
              </a:rPr>
              <a:t>computer  </a:t>
            </a:r>
            <a:r>
              <a:rPr sz="2200" spc="-100" dirty="0">
                <a:latin typeface="Arial"/>
                <a:cs typeface="Arial"/>
              </a:rPr>
              <a:t>networks. </a:t>
            </a:r>
            <a:r>
              <a:rPr sz="2200" spc="-13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2200" spc="-150" dirty="0">
                <a:solidFill>
                  <a:srgbClr val="525252"/>
                </a:solidFill>
                <a:latin typeface="Arial"/>
                <a:cs typeface="Arial"/>
              </a:rPr>
              <a:t>takes </a:t>
            </a:r>
            <a:r>
              <a:rPr sz="2200" spc="-245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2200" spc="-14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2200" spc="-90" dirty="0">
                <a:solidFill>
                  <a:srgbClr val="525252"/>
                </a:solidFill>
                <a:latin typeface="Arial"/>
                <a:cs typeface="Arial"/>
              </a:rPr>
              <a:t>arriving </a:t>
            </a:r>
            <a:r>
              <a:rPr sz="2200" spc="-130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2200" spc="-150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2200" spc="-6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200" spc="-55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2200" spc="-135" dirty="0">
                <a:solidFill>
                  <a:srgbClr val="525252"/>
                </a:solidFill>
                <a:latin typeface="Arial"/>
                <a:cs typeface="Arial"/>
              </a:rPr>
              <a:t>attached  </a:t>
            </a:r>
            <a:r>
              <a:rPr sz="2200" spc="-11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2200" spc="-85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2200" spc="-16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200" spc="-95" dirty="0">
                <a:solidFill>
                  <a:srgbClr val="525252"/>
                </a:solidFill>
                <a:latin typeface="Arial"/>
                <a:cs typeface="Arial"/>
              </a:rPr>
              <a:t>forwards </a:t>
            </a:r>
            <a:r>
              <a:rPr sz="2200" spc="-100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2200" spc="-14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2200" spc="-100" dirty="0">
                <a:solidFill>
                  <a:srgbClr val="525252"/>
                </a:solidFill>
                <a:latin typeface="Arial"/>
                <a:cs typeface="Arial"/>
              </a:rPr>
              <a:t>onto </a:t>
            </a:r>
            <a:r>
              <a:rPr sz="2200" spc="-120" dirty="0">
                <a:solidFill>
                  <a:srgbClr val="525252"/>
                </a:solidFill>
                <a:latin typeface="Arial"/>
                <a:cs typeface="Arial"/>
              </a:rPr>
              <a:t>another </a:t>
            </a:r>
            <a:r>
              <a:rPr sz="2200" spc="-145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2200" spc="-6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200" spc="-55" dirty="0">
                <a:solidFill>
                  <a:srgbClr val="525252"/>
                </a:solidFill>
                <a:latin typeface="Arial"/>
                <a:cs typeface="Arial"/>
              </a:rPr>
              <a:t>its  </a:t>
            </a:r>
            <a:r>
              <a:rPr sz="2200" spc="-135" dirty="0">
                <a:solidFill>
                  <a:srgbClr val="525252"/>
                </a:solidFill>
                <a:latin typeface="Arial"/>
                <a:cs typeface="Arial"/>
              </a:rPr>
              <a:t>attached </a:t>
            </a:r>
            <a:r>
              <a:rPr sz="2200" spc="-110" dirty="0">
                <a:solidFill>
                  <a:srgbClr val="525252"/>
                </a:solidFill>
                <a:latin typeface="Arial"/>
                <a:cs typeface="Arial"/>
              </a:rPr>
              <a:t>communication</a:t>
            </a:r>
            <a:r>
              <a:rPr sz="2200" spc="1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525252"/>
                </a:solidFill>
                <a:latin typeface="Arial"/>
                <a:cs typeface="Arial"/>
              </a:rPr>
              <a:t>links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ts val="2620"/>
              </a:lnSpc>
              <a:spcBef>
                <a:spcPts val="4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90" dirty="0">
                <a:latin typeface="Arial"/>
                <a:cs typeface="Arial"/>
              </a:rPr>
              <a:t>What </a:t>
            </a:r>
            <a:r>
              <a:rPr sz="2200" spc="-75" dirty="0">
                <a:latin typeface="Arial"/>
                <a:cs typeface="Arial"/>
              </a:rPr>
              <a:t>is </a:t>
            </a:r>
            <a:r>
              <a:rPr sz="2200" spc="-245" dirty="0">
                <a:latin typeface="Arial"/>
                <a:cs typeface="Arial"/>
              </a:rPr>
              <a:t>a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B8114F"/>
                </a:solidFill>
                <a:latin typeface="Arial"/>
                <a:cs typeface="Arial"/>
              </a:rPr>
              <a:t>Switch</a:t>
            </a:r>
            <a:r>
              <a:rPr sz="2200" spc="-130" dirty="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36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spc="-254" dirty="0">
                <a:latin typeface="Arial"/>
                <a:cs typeface="Arial"/>
              </a:rPr>
              <a:t>A </a:t>
            </a:r>
            <a:r>
              <a:rPr sz="2200" spc="-140" dirty="0">
                <a:latin typeface="Arial"/>
                <a:cs typeface="Arial"/>
              </a:rPr>
              <a:t>mechanism </a:t>
            </a:r>
            <a:r>
              <a:rPr sz="2200" spc="-100" dirty="0">
                <a:latin typeface="Arial"/>
                <a:cs typeface="Arial"/>
              </a:rPr>
              <a:t>that </a:t>
            </a:r>
            <a:r>
              <a:rPr sz="2200" spc="-114" dirty="0">
                <a:latin typeface="Arial"/>
                <a:cs typeface="Arial"/>
              </a:rPr>
              <a:t>allows </a:t>
            </a:r>
            <a:r>
              <a:rPr sz="2200" spc="-120" dirty="0">
                <a:latin typeface="Arial"/>
                <a:cs typeface="Arial"/>
              </a:rPr>
              <a:t>us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00" dirty="0">
                <a:latin typeface="Arial"/>
                <a:cs typeface="Arial"/>
              </a:rPr>
              <a:t>interconnect </a:t>
            </a:r>
            <a:r>
              <a:rPr sz="2200" spc="-85" dirty="0">
                <a:latin typeface="Arial"/>
                <a:cs typeface="Arial"/>
              </a:rPr>
              <a:t>links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65" dirty="0">
                <a:latin typeface="Arial"/>
                <a:cs typeface="Arial"/>
              </a:rPr>
              <a:t>form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240" dirty="0">
                <a:latin typeface="Arial"/>
                <a:cs typeface="Arial"/>
              </a:rPr>
              <a:t>a </a:t>
            </a:r>
            <a:r>
              <a:rPr sz="2200" spc="-125" dirty="0">
                <a:latin typeface="Arial"/>
                <a:cs typeface="Arial"/>
              </a:rPr>
              <a:t>large</a:t>
            </a:r>
            <a:endParaRPr sz="2200">
              <a:latin typeface="Arial"/>
              <a:cs typeface="Arial"/>
            </a:endParaRPr>
          </a:p>
          <a:p>
            <a:pPr marL="698500">
              <a:lnSpc>
                <a:spcPts val="2365"/>
              </a:lnSpc>
            </a:pPr>
            <a:r>
              <a:rPr sz="2200" spc="-95" dirty="0">
                <a:latin typeface="Arial"/>
                <a:cs typeface="Arial"/>
              </a:rPr>
              <a:t>network,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615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spc="-245" dirty="0">
                <a:latin typeface="Arial"/>
                <a:cs typeface="Arial"/>
              </a:rPr>
              <a:t>a </a:t>
            </a:r>
            <a:r>
              <a:rPr sz="2200" spc="-135" dirty="0">
                <a:latin typeface="Arial"/>
                <a:cs typeface="Arial"/>
              </a:rPr>
              <a:t>device </a:t>
            </a:r>
            <a:r>
              <a:rPr sz="2200" spc="-100" dirty="0">
                <a:latin typeface="Arial"/>
                <a:cs typeface="Arial"/>
              </a:rPr>
              <a:t>that </a:t>
            </a:r>
            <a:r>
              <a:rPr sz="2200" spc="-114" dirty="0">
                <a:latin typeface="Arial"/>
                <a:cs typeface="Arial"/>
              </a:rPr>
              <a:t>connects </a:t>
            </a:r>
            <a:r>
              <a:rPr sz="2200" spc="-95" dirty="0">
                <a:latin typeface="Arial"/>
                <a:cs typeface="Arial"/>
              </a:rPr>
              <a:t>other </a:t>
            </a:r>
            <a:r>
              <a:rPr sz="2200" spc="-130" dirty="0">
                <a:latin typeface="Arial"/>
                <a:cs typeface="Arial"/>
              </a:rPr>
              <a:t>devices</a:t>
            </a:r>
            <a:r>
              <a:rPr sz="2200" spc="34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together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61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spc="-260" dirty="0">
                <a:latin typeface="Arial"/>
                <a:cs typeface="Arial"/>
              </a:rPr>
              <a:t>A </a:t>
            </a:r>
            <a:r>
              <a:rPr sz="2200" spc="-70" dirty="0">
                <a:latin typeface="Arial"/>
                <a:cs typeface="Arial"/>
              </a:rPr>
              <a:t>multi-input, </a:t>
            </a:r>
            <a:r>
              <a:rPr sz="2200" spc="-75" dirty="0">
                <a:latin typeface="Arial"/>
                <a:cs typeface="Arial"/>
              </a:rPr>
              <a:t>multi-output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device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36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spc="-90" dirty="0">
                <a:latin typeface="Arial"/>
                <a:cs typeface="Arial"/>
              </a:rPr>
              <a:t>Multiple </a:t>
            </a:r>
            <a:r>
              <a:rPr sz="2200" spc="-155" dirty="0">
                <a:latin typeface="Arial"/>
                <a:cs typeface="Arial"/>
              </a:rPr>
              <a:t>data </a:t>
            </a:r>
            <a:r>
              <a:rPr sz="2200" spc="-140" dirty="0">
                <a:latin typeface="Arial"/>
                <a:cs typeface="Arial"/>
              </a:rPr>
              <a:t>cables </a:t>
            </a:r>
            <a:r>
              <a:rPr sz="2200" spc="-155" dirty="0">
                <a:latin typeface="Arial"/>
                <a:cs typeface="Arial"/>
              </a:rPr>
              <a:t>are </a:t>
            </a:r>
            <a:r>
              <a:rPr sz="2200" spc="-130" dirty="0">
                <a:latin typeface="Arial"/>
                <a:cs typeface="Arial"/>
              </a:rPr>
              <a:t>plugged </a:t>
            </a:r>
            <a:r>
              <a:rPr sz="2200" spc="-75" dirty="0">
                <a:latin typeface="Arial"/>
                <a:cs typeface="Arial"/>
              </a:rPr>
              <a:t>into </a:t>
            </a:r>
            <a:r>
              <a:rPr sz="2200" spc="-240" dirty="0">
                <a:latin typeface="Arial"/>
                <a:cs typeface="Arial"/>
              </a:rPr>
              <a:t>a </a:t>
            </a:r>
            <a:r>
              <a:rPr sz="2200" spc="-95" dirty="0">
                <a:latin typeface="Arial"/>
                <a:cs typeface="Arial"/>
              </a:rPr>
              <a:t>switch </a:t>
            </a:r>
            <a:r>
              <a:rPr sz="2200" spc="-70" dirty="0">
                <a:latin typeface="Arial"/>
                <a:cs typeface="Arial"/>
              </a:rPr>
              <a:t>to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enable</a:t>
            </a:r>
            <a:endParaRPr sz="2200">
              <a:latin typeface="Arial"/>
              <a:cs typeface="Arial"/>
            </a:endParaRPr>
          </a:p>
          <a:p>
            <a:pPr marL="698500">
              <a:lnSpc>
                <a:spcPts val="2375"/>
              </a:lnSpc>
            </a:pPr>
            <a:r>
              <a:rPr sz="2200" spc="-110" dirty="0">
                <a:latin typeface="Arial"/>
                <a:cs typeface="Arial"/>
              </a:rPr>
              <a:t>communication </a:t>
            </a:r>
            <a:r>
              <a:rPr sz="2200" spc="-145" dirty="0">
                <a:latin typeface="Arial"/>
                <a:cs typeface="Arial"/>
              </a:rPr>
              <a:t>between </a:t>
            </a:r>
            <a:r>
              <a:rPr sz="2200" spc="-80" dirty="0">
                <a:latin typeface="Arial"/>
                <a:cs typeface="Arial"/>
              </a:rPr>
              <a:t>different </a:t>
            </a:r>
            <a:r>
              <a:rPr sz="2200" spc="-120" dirty="0">
                <a:latin typeface="Arial"/>
                <a:cs typeface="Arial"/>
              </a:rPr>
              <a:t>networked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devices.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516" y="167386"/>
            <a:ext cx="4347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Switching </a:t>
            </a:r>
            <a:r>
              <a:rPr spc="-280" dirty="0"/>
              <a:t>and</a:t>
            </a:r>
            <a:r>
              <a:rPr spc="5" dirty="0"/>
              <a:t> </a:t>
            </a:r>
            <a:r>
              <a:rPr spc="-275" dirty="0"/>
              <a:t>Forwarding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34649" y="2005393"/>
            <a:ext cx="1134745" cy="448945"/>
            <a:chOff x="4434649" y="2005393"/>
            <a:chExt cx="1134745" cy="448945"/>
          </a:xfrm>
        </p:grpSpPr>
        <p:sp>
          <p:nvSpPr>
            <p:cNvPr id="5" name="object 5"/>
            <p:cNvSpPr/>
            <p:nvPr/>
          </p:nvSpPr>
          <p:spPr>
            <a:xfrm>
              <a:off x="4443983" y="2203703"/>
              <a:ext cx="1120140" cy="245745"/>
            </a:xfrm>
            <a:custGeom>
              <a:avLst/>
              <a:gdLst/>
              <a:ahLst/>
              <a:cxnLst/>
              <a:rect l="l" t="t" r="r" b="b"/>
              <a:pathLst>
                <a:path w="1120139" h="245744">
                  <a:moveTo>
                    <a:pt x="560069" y="0"/>
                  </a:moveTo>
                  <a:lnTo>
                    <a:pt x="484060" y="1118"/>
                  </a:lnTo>
                  <a:lnTo>
                    <a:pt x="411162" y="4377"/>
                  </a:lnTo>
                  <a:lnTo>
                    <a:pt x="342042" y="9632"/>
                  </a:lnTo>
                  <a:lnTo>
                    <a:pt x="277368" y="16735"/>
                  </a:lnTo>
                  <a:lnTo>
                    <a:pt x="217805" y="25543"/>
                  </a:lnTo>
                  <a:lnTo>
                    <a:pt x="164020" y="35909"/>
                  </a:lnTo>
                  <a:lnTo>
                    <a:pt x="116681" y="47688"/>
                  </a:lnTo>
                  <a:lnTo>
                    <a:pt x="76453" y="60734"/>
                  </a:lnTo>
                  <a:lnTo>
                    <a:pt x="20002" y="90046"/>
                  </a:lnTo>
                  <a:lnTo>
                    <a:pt x="0" y="122682"/>
                  </a:lnTo>
                  <a:lnTo>
                    <a:pt x="5111" y="139342"/>
                  </a:lnTo>
                  <a:lnTo>
                    <a:pt x="44005" y="170461"/>
                  </a:lnTo>
                  <a:lnTo>
                    <a:pt x="116681" y="197675"/>
                  </a:lnTo>
                  <a:lnTo>
                    <a:pt x="164020" y="209454"/>
                  </a:lnTo>
                  <a:lnTo>
                    <a:pt x="217804" y="219820"/>
                  </a:lnTo>
                  <a:lnTo>
                    <a:pt x="277367" y="228628"/>
                  </a:lnTo>
                  <a:lnTo>
                    <a:pt x="342042" y="235731"/>
                  </a:lnTo>
                  <a:lnTo>
                    <a:pt x="411162" y="240986"/>
                  </a:lnTo>
                  <a:lnTo>
                    <a:pt x="484060" y="244245"/>
                  </a:lnTo>
                  <a:lnTo>
                    <a:pt x="560069" y="245363"/>
                  </a:lnTo>
                  <a:lnTo>
                    <a:pt x="636079" y="244245"/>
                  </a:lnTo>
                  <a:lnTo>
                    <a:pt x="708977" y="240986"/>
                  </a:lnTo>
                  <a:lnTo>
                    <a:pt x="778097" y="235731"/>
                  </a:lnTo>
                  <a:lnTo>
                    <a:pt x="842771" y="228628"/>
                  </a:lnTo>
                  <a:lnTo>
                    <a:pt x="902334" y="219820"/>
                  </a:lnTo>
                  <a:lnTo>
                    <a:pt x="956119" y="209454"/>
                  </a:lnTo>
                  <a:lnTo>
                    <a:pt x="1003458" y="197675"/>
                  </a:lnTo>
                  <a:lnTo>
                    <a:pt x="1043686" y="184629"/>
                  </a:lnTo>
                  <a:lnTo>
                    <a:pt x="1100137" y="155317"/>
                  </a:lnTo>
                  <a:lnTo>
                    <a:pt x="1120139" y="122682"/>
                  </a:lnTo>
                  <a:lnTo>
                    <a:pt x="1115028" y="106021"/>
                  </a:lnTo>
                  <a:lnTo>
                    <a:pt x="1076134" y="74902"/>
                  </a:lnTo>
                  <a:lnTo>
                    <a:pt x="1003458" y="47688"/>
                  </a:lnTo>
                  <a:lnTo>
                    <a:pt x="956119" y="35909"/>
                  </a:lnTo>
                  <a:lnTo>
                    <a:pt x="902335" y="25543"/>
                  </a:lnTo>
                  <a:lnTo>
                    <a:pt x="842772" y="16735"/>
                  </a:lnTo>
                  <a:lnTo>
                    <a:pt x="778097" y="9632"/>
                  </a:lnTo>
                  <a:lnTo>
                    <a:pt x="708977" y="4377"/>
                  </a:lnTo>
                  <a:lnTo>
                    <a:pt x="636079" y="1118"/>
                  </a:lnTo>
                  <a:lnTo>
                    <a:pt x="560069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43983" y="2203703"/>
              <a:ext cx="1120140" cy="245745"/>
            </a:xfrm>
            <a:custGeom>
              <a:avLst/>
              <a:gdLst/>
              <a:ahLst/>
              <a:cxnLst/>
              <a:rect l="l" t="t" r="r" b="b"/>
              <a:pathLst>
                <a:path w="1120139" h="245744">
                  <a:moveTo>
                    <a:pt x="0" y="122682"/>
                  </a:moveTo>
                  <a:lnTo>
                    <a:pt x="20002" y="90046"/>
                  </a:lnTo>
                  <a:lnTo>
                    <a:pt x="76453" y="60734"/>
                  </a:lnTo>
                  <a:lnTo>
                    <a:pt x="116681" y="47688"/>
                  </a:lnTo>
                  <a:lnTo>
                    <a:pt x="164020" y="35909"/>
                  </a:lnTo>
                  <a:lnTo>
                    <a:pt x="217805" y="25543"/>
                  </a:lnTo>
                  <a:lnTo>
                    <a:pt x="277368" y="16735"/>
                  </a:lnTo>
                  <a:lnTo>
                    <a:pt x="342042" y="9632"/>
                  </a:lnTo>
                  <a:lnTo>
                    <a:pt x="411162" y="4377"/>
                  </a:lnTo>
                  <a:lnTo>
                    <a:pt x="484060" y="1118"/>
                  </a:lnTo>
                  <a:lnTo>
                    <a:pt x="560069" y="0"/>
                  </a:lnTo>
                  <a:lnTo>
                    <a:pt x="636079" y="1118"/>
                  </a:lnTo>
                  <a:lnTo>
                    <a:pt x="708977" y="4377"/>
                  </a:lnTo>
                  <a:lnTo>
                    <a:pt x="778097" y="9632"/>
                  </a:lnTo>
                  <a:lnTo>
                    <a:pt x="842772" y="16735"/>
                  </a:lnTo>
                  <a:lnTo>
                    <a:pt x="902335" y="25543"/>
                  </a:lnTo>
                  <a:lnTo>
                    <a:pt x="956119" y="35909"/>
                  </a:lnTo>
                  <a:lnTo>
                    <a:pt x="1003458" y="47688"/>
                  </a:lnTo>
                  <a:lnTo>
                    <a:pt x="1043686" y="60734"/>
                  </a:lnTo>
                  <a:lnTo>
                    <a:pt x="1100137" y="90046"/>
                  </a:lnTo>
                  <a:lnTo>
                    <a:pt x="1120139" y="122682"/>
                  </a:lnTo>
                  <a:lnTo>
                    <a:pt x="1115028" y="139342"/>
                  </a:lnTo>
                  <a:lnTo>
                    <a:pt x="1076134" y="170461"/>
                  </a:lnTo>
                  <a:lnTo>
                    <a:pt x="1003458" y="197675"/>
                  </a:lnTo>
                  <a:lnTo>
                    <a:pt x="956119" y="209454"/>
                  </a:lnTo>
                  <a:lnTo>
                    <a:pt x="902334" y="219820"/>
                  </a:lnTo>
                  <a:lnTo>
                    <a:pt x="842771" y="228628"/>
                  </a:lnTo>
                  <a:lnTo>
                    <a:pt x="778097" y="235731"/>
                  </a:lnTo>
                  <a:lnTo>
                    <a:pt x="708977" y="240986"/>
                  </a:lnTo>
                  <a:lnTo>
                    <a:pt x="636079" y="244245"/>
                  </a:lnTo>
                  <a:lnTo>
                    <a:pt x="560069" y="245363"/>
                  </a:lnTo>
                  <a:lnTo>
                    <a:pt x="484060" y="244245"/>
                  </a:lnTo>
                  <a:lnTo>
                    <a:pt x="411162" y="240986"/>
                  </a:lnTo>
                  <a:lnTo>
                    <a:pt x="342042" y="235731"/>
                  </a:lnTo>
                  <a:lnTo>
                    <a:pt x="277367" y="228628"/>
                  </a:lnTo>
                  <a:lnTo>
                    <a:pt x="217804" y="219820"/>
                  </a:lnTo>
                  <a:lnTo>
                    <a:pt x="164020" y="209454"/>
                  </a:lnTo>
                  <a:lnTo>
                    <a:pt x="116681" y="197675"/>
                  </a:lnTo>
                  <a:lnTo>
                    <a:pt x="76453" y="184629"/>
                  </a:lnTo>
                  <a:lnTo>
                    <a:pt x="20002" y="155317"/>
                  </a:lnTo>
                  <a:lnTo>
                    <a:pt x="0" y="1226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9412" y="2010155"/>
              <a:ext cx="1129665" cy="318770"/>
            </a:xfrm>
            <a:custGeom>
              <a:avLst/>
              <a:gdLst/>
              <a:ahLst/>
              <a:cxnLst/>
              <a:rect l="l" t="t" r="r" b="b"/>
              <a:pathLst>
                <a:path w="1129664" h="318769">
                  <a:moveTo>
                    <a:pt x="1129284" y="166116"/>
                  </a:moveTo>
                  <a:lnTo>
                    <a:pt x="1112164" y="166116"/>
                  </a:lnTo>
                  <a:lnTo>
                    <a:pt x="1115771" y="161226"/>
                  </a:lnTo>
                  <a:lnTo>
                    <a:pt x="1120140" y="143256"/>
                  </a:lnTo>
                  <a:lnTo>
                    <a:pt x="1103033" y="107988"/>
                  </a:lnTo>
                  <a:lnTo>
                    <a:pt x="1054519" y="75920"/>
                  </a:lnTo>
                  <a:lnTo>
                    <a:pt x="978801" y="48120"/>
                  </a:lnTo>
                  <a:lnTo>
                    <a:pt x="932053" y="36156"/>
                  </a:lnTo>
                  <a:lnTo>
                    <a:pt x="880071" y="25666"/>
                  </a:lnTo>
                  <a:lnTo>
                    <a:pt x="823379" y="16789"/>
                  </a:lnTo>
                  <a:lnTo>
                    <a:pt x="762508" y="9652"/>
                  </a:lnTo>
                  <a:lnTo>
                    <a:pt x="697979" y="4381"/>
                  </a:lnTo>
                  <a:lnTo>
                    <a:pt x="630326" y="1117"/>
                  </a:lnTo>
                  <a:lnTo>
                    <a:pt x="560070" y="0"/>
                  </a:lnTo>
                  <a:lnTo>
                    <a:pt x="489800" y="1117"/>
                  </a:lnTo>
                  <a:lnTo>
                    <a:pt x="422148" y="4381"/>
                  </a:lnTo>
                  <a:lnTo>
                    <a:pt x="357619" y="9652"/>
                  </a:lnTo>
                  <a:lnTo>
                    <a:pt x="296748" y="16789"/>
                  </a:lnTo>
                  <a:lnTo>
                    <a:pt x="240055" y="25666"/>
                  </a:lnTo>
                  <a:lnTo>
                    <a:pt x="188074" y="36156"/>
                  </a:lnTo>
                  <a:lnTo>
                    <a:pt x="141325" y="48120"/>
                  </a:lnTo>
                  <a:lnTo>
                    <a:pt x="100330" y="61417"/>
                  </a:lnTo>
                  <a:lnTo>
                    <a:pt x="37680" y="91490"/>
                  </a:lnTo>
                  <a:lnTo>
                    <a:pt x="4356" y="125298"/>
                  </a:lnTo>
                  <a:lnTo>
                    <a:pt x="0" y="143256"/>
                  </a:lnTo>
                  <a:lnTo>
                    <a:pt x="4356" y="161226"/>
                  </a:lnTo>
                  <a:lnTo>
                    <a:pt x="7950" y="166116"/>
                  </a:lnTo>
                  <a:lnTo>
                    <a:pt x="4572" y="166116"/>
                  </a:lnTo>
                  <a:lnTo>
                    <a:pt x="4572" y="318516"/>
                  </a:lnTo>
                  <a:lnTo>
                    <a:pt x="1129284" y="318516"/>
                  </a:lnTo>
                  <a:lnTo>
                    <a:pt x="1129284" y="166116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39411" y="2010155"/>
              <a:ext cx="1120140" cy="287020"/>
            </a:xfrm>
            <a:custGeom>
              <a:avLst/>
              <a:gdLst/>
              <a:ahLst/>
              <a:cxnLst/>
              <a:rect l="l" t="t" r="r" b="b"/>
              <a:pathLst>
                <a:path w="1120139" h="287019">
                  <a:moveTo>
                    <a:pt x="0" y="143256"/>
                  </a:moveTo>
                  <a:lnTo>
                    <a:pt x="17101" y="107981"/>
                  </a:lnTo>
                  <a:lnTo>
                    <a:pt x="65610" y="75909"/>
                  </a:lnTo>
                  <a:lnTo>
                    <a:pt x="141330" y="48112"/>
                  </a:lnTo>
                  <a:lnTo>
                    <a:pt x="188083" y="36153"/>
                  </a:lnTo>
                  <a:lnTo>
                    <a:pt x="240066" y="25665"/>
                  </a:lnTo>
                  <a:lnTo>
                    <a:pt x="296754" y="16784"/>
                  </a:lnTo>
                  <a:lnTo>
                    <a:pt x="357623" y="9642"/>
                  </a:lnTo>
                  <a:lnTo>
                    <a:pt x="422148" y="4374"/>
                  </a:lnTo>
                  <a:lnTo>
                    <a:pt x="489805" y="1116"/>
                  </a:lnTo>
                  <a:lnTo>
                    <a:pt x="560070" y="0"/>
                  </a:lnTo>
                  <a:lnTo>
                    <a:pt x="630334" y="1116"/>
                  </a:lnTo>
                  <a:lnTo>
                    <a:pt x="697991" y="4374"/>
                  </a:lnTo>
                  <a:lnTo>
                    <a:pt x="762516" y="9642"/>
                  </a:lnTo>
                  <a:lnTo>
                    <a:pt x="823385" y="16784"/>
                  </a:lnTo>
                  <a:lnTo>
                    <a:pt x="880073" y="25665"/>
                  </a:lnTo>
                  <a:lnTo>
                    <a:pt x="932056" y="36153"/>
                  </a:lnTo>
                  <a:lnTo>
                    <a:pt x="978809" y="48112"/>
                  </a:lnTo>
                  <a:lnTo>
                    <a:pt x="1019808" y="61409"/>
                  </a:lnTo>
                  <a:lnTo>
                    <a:pt x="1082447" y="91478"/>
                  </a:lnTo>
                  <a:lnTo>
                    <a:pt x="1115777" y="125285"/>
                  </a:lnTo>
                  <a:lnTo>
                    <a:pt x="1120139" y="143256"/>
                  </a:lnTo>
                  <a:lnTo>
                    <a:pt x="1115777" y="161226"/>
                  </a:lnTo>
                  <a:lnTo>
                    <a:pt x="1082447" y="195033"/>
                  </a:lnTo>
                  <a:lnTo>
                    <a:pt x="1019808" y="225102"/>
                  </a:lnTo>
                  <a:lnTo>
                    <a:pt x="978809" y="238399"/>
                  </a:lnTo>
                  <a:lnTo>
                    <a:pt x="932056" y="250358"/>
                  </a:lnTo>
                  <a:lnTo>
                    <a:pt x="880073" y="260846"/>
                  </a:lnTo>
                  <a:lnTo>
                    <a:pt x="823385" y="269727"/>
                  </a:lnTo>
                  <a:lnTo>
                    <a:pt x="762516" y="276869"/>
                  </a:lnTo>
                  <a:lnTo>
                    <a:pt x="697991" y="282137"/>
                  </a:lnTo>
                  <a:lnTo>
                    <a:pt x="630334" y="285395"/>
                  </a:lnTo>
                  <a:lnTo>
                    <a:pt x="560070" y="286512"/>
                  </a:lnTo>
                  <a:lnTo>
                    <a:pt x="489805" y="285395"/>
                  </a:lnTo>
                  <a:lnTo>
                    <a:pt x="422148" y="282137"/>
                  </a:lnTo>
                  <a:lnTo>
                    <a:pt x="357623" y="276869"/>
                  </a:lnTo>
                  <a:lnTo>
                    <a:pt x="296754" y="269727"/>
                  </a:lnTo>
                  <a:lnTo>
                    <a:pt x="240066" y="260846"/>
                  </a:lnTo>
                  <a:lnTo>
                    <a:pt x="188083" y="250358"/>
                  </a:lnTo>
                  <a:lnTo>
                    <a:pt x="141330" y="238399"/>
                  </a:lnTo>
                  <a:lnTo>
                    <a:pt x="100331" y="225102"/>
                  </a:lnTo>
                  <a:lnTo>
                    <a:pt x="37692" y="195033"/>
                  </a:lnTo>
                  <a:lnTo>
                    <a:pt x="4362" y="161226"/>
                  </a:lnTo>
                  <a:lnTo>
                    <a:pt x="0" y="14325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4963" y="2083307"/>
              <a:ext cx="632460" cy="134620"/>
            </a:xfrm>
            <a:custGeom>
              <a:avLst/>
              <a:gdLst/>
              <a:ahLst/>
              <a:cxnLst/>
              <a:rect l="l" t="t" r="r" b="b"/>
              <a:pathLst>
                <a:path w="632460" h="134619">
                  <a:moveTo>
                    <a:pt x="632460" y="0"/>
                  </a:moveTo>
                  <a:lnTo>
                    <a:pt x="391668" y="0"/>
                  </a:lnTo>
                  <a:lnTo>
                    <a:pt x="195834" y="134112"/>
                  </a:lnTo>
                  <a:lnTo>
                    <a:pt x="0" y="13411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4963" y="2083307"/>
              <a:ext cx="632460" cy="134620"/>
            </a:xfrm>
            <a:custGeom>
              <a:avLst/>
              <a:gdLst/>
              <a:ahLst/>
              <a:cxnLst/>
              <a:rect l="l" t="t" r="r" b="b"/>
              <a:pathLst>
                <a:path w="632460" h="134619">
                  <a:moveTo>
                    <a:pt x="0" y="134112"/>
                  </a:moveTo>
                  <a:lnTo>
                    <a:pt x="195834" y="134112"/>
                  </a:lnTo>
                  <a:lnTo>
                    <a:pt x="391668" y="0"/>
                  </a:lnTo>
                  <a:lnTo>
                    <a:pt x="6324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93919" y="2083307"/>
              <a:ext cx="576580" cy="134620"/>
            </a:xfrm>
            <a:custGeom>
              <a:avLst/>
              <a:gdLst/>
              <a:ahLst/>
              <a:cxnLst/>
              <a:rect l="l" t="t" r="r" b="b"/>
              <a:pathLst>
                <a:path w="576579" h="134619">
                  <a:moveTo>
                    <a:pt x="196087" y="0"/>
                  </a:moveTo>
                  <a:lnTo>
                    <a:pt x="0" y="0"/>
                  </a:lnTo>
                  <a:lnTo>
                    <a:pt x="576071" y="134112"/>
                  </a:lnTo>
                  <a:lnTo>
                    <a:pt x="392175" y="134112"/>
                  </a:lnTo>
                  <a:lnTo>
                    <a:pt x="196087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3919" y="2083307"/>
              <a:ext cx="576580" cy="134620"/>
            </a:xfrm>
            <a:custGeom>
              <a:avLst/>
              <a:gdLst/>
              <a:ahLst/>
              <a:cxnLst/>
              <a:rect l="l" t="t" r="r" b="b"/>
              <a:pathLst>
                <a:path w="576579" h="134619">
                  <a:moveTo>
                    <a:pt x="0" y="0"/>
                  </a:moveTo>
                  <a:lnTo>
                    <a:pt x="196087" y="0"/>
                  </a:lnTo>
                  <a:lnTo>
                    <a:pt x="392175" y="134112"/>
                  </a:lnTo>
                  <a:lnTo>
                    <a:pt x="576071" y="13411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3983" y="2144267"/>
              <a:ext cx="1115695" cy="198120"/>
            </a:xfrm>
            <a:custGeom>
              <a:avLst/>
              <a:gdLst/>
              <a:ahLst/>
              <a:cxnLst/>
              <a:rect l="l" t="t" r="r" b="b"/>
              <a:pathLst>
                <a:path w="1115695" h="198119">
                  <a:moveTo>
                    <a:pt x="0" y="0"/>
                  </a:moveTo>
                  <a:lnTo>
                    <a:pt x="0" y="193548"/>
                  </a:lnTo>
                </a:path>
                <a:path w="1115695" h="198119">
                  <a:moveTo>
                    <a:pt x="1115567" y="9144"/>
                  </a:moveTo>
                  <a:lnTo>
                    <a:pt x="1115567" y="1981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624893" y="3506596"/>
            <a:ext cx="1062990" cy="361950"/>
            <a:chOff x="5624893" y="3506596"/>
            <a:chExt cx="1062990" cy="361950"/>
          </a:xfrm>
        </p:grpSpPr>
        <p:sp>
          <p:nvSpPr>
            <p:cNvPr id="15" name="object 15"/>
            <p:cNvSpPr/>
            <p:nvPr/>
          </p:nvSpPr>
          <p:spPr>
            <a:xfrm>
              <a:off x="5629655" y="3724655"/>
              <a:ext cx="786384" cy="137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9655" y="3724655"/>
              <a:ext cx="786765" cy="137160"/>
            </a:xfrm>
            <a:custGeom>
              <a:avLst/>
              <a:gdLst/>
              <a:ahLst/>
              <a:cxnLst/>
              <a:rect l="l" t="t" r="r" b="b"/>
              <a:pathLst>
                <a:path w="786764" h="137160">
                  <a:moveTo>
                    <a:pt x="0" y="137160"/>
                  </a:moveTo>
                  <a:lnTo>
                    <a:pt x="786384" y="137160"/>
                  </a:lnTo>
                  <a:lnTo>
                    <a:pt x="786384" y="0"/>
                  </a:lnTo>
                  <a:lnTo>
                    <a:pt x="0" y="0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29655" y="3514343"/>
              <a:ext cx="1053084" cy="2148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29655" y="3514343"/>
              <a:ext cx="1053465" cy="215265"/>
            </a:xfrm>
            <a:custGeom>
              <a:avLst/>
              <a:gdLst/>
              <a:ahLst/>
              <a:cxnLst/>
              <a:rect l="l" t="t" r="r" b="b"/>
              <a:pathLst>
                <a:path w="1053465" h="215264">
                  <a:moveTo>
                    <a:pt x="0" y="214883"/>
                  </a:moveTo>
                  <a:lnTo>
                    <a:pt x="263779" y="0"/>
                  </a:lnTo>
                  <a:lnTo>
                    <a:pt x="1053084" y="0"/>
                  </a:lnTo>
                  <a:lnTo>
                    <a:pt x="789305" y="214883"/>
                  </a:lnTo>
                  <a:lnTo>
                    <a:pt x="0" y="21488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14515" y="3509771"/>
              <a:ext cx="268605" cy="355600"/>
            </a:xfrm>
            <a:custGeom>
              <a:avLst/>
              <a:gdLst/>
              <a:ahLst/>
              <a:cxnLst/>
              <a:rect l="l" t="t" r="r" b="b"/>
              <a:pathLst>
                <a:path w="268604" h="355600">
                  <a:moveTo>
                    <a:pt x="268224" y="0"/>
                  </a:moveTo>
                  <a:lnTo>
                    <a:pt x="0" y="218820"/>
                  </a:lnTo>
                  <a:lnTo>
                    <a:pt x="0" y="355091"/>
                  </a:lnTo>
                  <a:lnTo>
                    <a:pt x="268224" y="122046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14515" y="3509771"/>
              <a:ext cx="268605" cy="355600"/>
            </a:xfrm>
            <a:custGeom>
              <a:avLst/>
              <a:gdLst/>
              <a:ahLst/>
              <a:cxnLst/>
              <a:rect l="l" t="t" r="r" b="b"/>
              <a:pathLst>
                <a:path w="268604" h="355600">
                  <a:moveTo>
                    <a:pt x="0" y="218820"/>
                  </a:moveTo>
                  <a:lnTo>
                    <a:pt x="0" y="355091"/>
                  </a:lnTo>
                  <a:lnTo>
                    <a:pt x="268224" y="122046"/>
                  </a:lnTo>
                  <a:lnTo>
                    <a:pt x="268224" y="0"/>
                  </a:lnTo>
                  <a:lnTo>
                    <a:pt x="0" y="21882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34049" y="3551681"/>
              <a:ext cx="803275" cy="147955"/>
            </a:xfrm>
            <a:custGeom>
              <a:avLst/>
              <a:gdLst/>
              <a:ahLst/>
              <a:cxnLst/>
              <a:rect l="l" t="t" r="r" b="b"/>
              <a:pathLst>
                <a:path w="803275" h="147954">
                  <a:moveTo>
                    <a:pt x="0" y="132587"/>
                  </a:moveTo>
                  <a:lnTo>
                    <a:pt x="106172" y="130555"/>
                  </a:lnTo>
                  <a:lnTo>
                    <a:pt x="628141" y="6095"/>
                  </a:lnTo>
                  <a:lnTo>
                    <a:pt x="803148" y="6095"/>
                  </a:lnTo>
                </a:path>
                <a:path w="803275" h="147954">
                  <a:moveTo>
                    <a:pt x="187451" y="0"/>
                  </a:moveTo>
                  <a:lnTo>
                    <a:pt x="293750" y="1650"/>
                  </a:lnTo>
                  <a:lnTo>
                    <a:pt x="496824" y="147827"/>
                  </a:lnTo>
                  <a:lnTo>
                    <a:pt x="652272" y="14782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8848" y="1040178"/>
            <a:ext cx="8220075" cy="364680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54000" algn="l"/>
              </a:tabLst>
            </a:pPr>
            <a:r>
              <a:rPr sz="2800" b="1" spc="-254" dirty="0">
                <a:solidFill>
                  <a:srgbClr val="C00000"/>
                </a:solidFill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711200" algn="l"/>
              </a:tabLst>
            </a:pPr>
            <a:r>
              <a:rPr sz="2400" spc="-140" dirty="0">
                <a:latin typeface="Arial"/>
                <a:cs typeface="Arial"/>
              </a:rPr>
              <a:t>Width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frequency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band</a:t>
            </a:r>
            <a:endParaRPr sz="2400">
              <a:latin typeface="Arial"/>
              <a:cs typeface="Arial"/>
            </a:endParaRPr>
          </a:p>
          <a:p>
            <a:pPr marL="711200" marR="17780" lvl="1" indent="-228600">
              <a:lnSpc>
                <a:spcPts val="2590"/>
              </a:lnSpc>
              <a:spcBef>
                <a:spcPts val="530"/>
              </a:spcBef>
              <a:buChar char="•"/>
              <a:tabLst>
                <a:tab pos="711200" algn="l"/>
              </a:tabLst>
            </a:pPr>
            <a:r>
              <a:rPr sz="2400" spc="-150" dirty="0">
                <a:latin typeface="Arial"/>
                <a:cs typeface="Arial"/>
              </a:rPr>
              <a:t>Number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75" dirty="0">
                <a:latin typeface="Arial"/>
                <a:cs typeface="Arial"/>
              </a:rPr>
              <a:t>bits </a:t>
            </a:r>
            <a:r>
              <a:rPr sz="2400" spc="-114" dirty="0">
                <a:latin typeface="Arial"/>
                <a:cs typeface="Arial"/>
              </a:rPr>
              <a:t>per </a:t>
            </a:r>
            <a:r>
              <a:rPr sz="2400" spc="-150" dirty="0">
                <a:latin typeface="Arial"/>
                <a:cs typeface="Arial"/>
              </a:rPr>
              <a:t>second </a:t>
            </a:r>
            <a:r>
              <a:rPr sz="2400" spc="-85" dirty="0">
                <a:latin typeface="Arial"/>
                <a:cs typeface="Arial"/>
              </a:rPr>
              <a:t>(bps) </a:t>
            </a:r>
            <a:r>
              <a:rPr sz="2400" spc="-110" dirty="0">
                <a:latin typeface="Arial"/>
                <a:cs typeface="Arial"/>
              </a:rPr>
              <a:t>that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100" dirty="0">
                <a:latin typeface="Arial"/>
                <a:cs typeface="Arial"/>
              </a:rPr>
              <a:t>transmitted </a:t>
            </a:r>
            <a:r>
              <a:rPr sz="2400" spc="-125" dirty="0">
                <a:latin typeface="Arial"/>
                <a:cs typeface="Arial"/>
              </a:rPr>
              <a:t>over 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communication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54000" algn="l"/>
                <a:tab pos="4881245" algn="l"/>
              </a:tabLst>
            </a:pPr>
            <a:r>
              <a:rPr sz="2800" spc="-170" dirty="0">
                <a:latin typeface="Arial"/>
                <a:cs typeface="Arial"/>
              </a:rPr>
              <a:t>Consider </a:t>
            </a:r>
            <a:r>
              <a:rPr sz="2800" spc="-310" dirty="0">
                <a:latin typeface="Arial"/>
                <a:cs typeface="Arial"/>
              </a:rPr>
              <a:t>a  </a:t>
            </a:r>
            <a:r>
              <a:rPr sz="2800" spc="-135" dirty="0">
                <a:latin typeface="Arial"/>
                <a:cs typeface="Arial"/>
              </a:rPr>
              <a:t>Link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with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bandwidth	</a:t>
            </a:r>
            <a:r>
              <a:rPr sz="2800" spc="-16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Mbps</a:t>
            </a:r>
            <a:endParaRPr sz="28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54000" algn="l"/>
              </a:tabLst>
            </a:pPr>
            <a:r>
              <a:rPr sz="2800" spc="-160" dirty="0">
                <a:latin typeface="Arial"/>
                <a:cs typeface="Arial"/>
              </a:rPr>
              <a:t>1 </a:t>
            </a:r>
            <a:r>
              <a:rPr sz="2800" spc="-150" dirty="0">
                <a:latin typeface="Arial"/>
                <a:cs typeface="Arial"/>
              </a:rPr>
              <a:t>Mbps: </a:t>
            </a:r>
            <a:r>
              <a:rPr sz="2800" spc="-160" dirty="0">
                <a:latin typeface="Arial"/>
                <a:cs typeface="Arial"/>
              </a:rPr>
              <a:t>1 </a:t>
            </a:r>
            <a:r>
              <a:rPr sz="2800" spc="-150" dirty="0">
                <a:latin typeface="Arial"/>
                <a:cs typeface="Arial"/>
              </a:rPr>
              <a:t>x</a:t>
            </a:r>
            <a:r>
              <a:rPr sz="2800" spc="459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10</a:t>
            </a:r>
            <a:r>
              <a:rPr sz="2775" spc="-202" baseline="25525" dirty="0">
                <a:latin typeface="Arial"/>
                <a:cs typeface="Arial"/>
              </a:rPr>
              <a:t>6 </a:t>
            </a:r>
            <a:r>
              <a:rPr sz="2800" spc="-135" dirty="0">
                <a:latin typeface="Arial"/>
                <a:cs typeface="Arial"/>
              </a:rPr>
              <a:t>bits/second</a:t>
            </a:r>
            <a:endParaRPr sz="28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54000" algn="l"/>
              </a:tabLst>
            </a:pPr>
            <a:r>
              <a:rPr sz="2800" spc="-210" dirty="0">
                <a:latin typeface="Arial"/>
                <a:cs typeface="Arial"/>
              </a:rPr>
              <a:t>How </a:t>
            </a:r>
            <a:r>
              <a:rPr sz="2800" spc="-130" dirty="0">
                <a:latin typeface="Arial"/>
                <a:cs typeface="Arial"/>
              </a:rPr>
              <a:t>long </a:t>
            </a:r>
            <a:r>
              <a:rPr sz="2800" spc="-25" dirty="0">
                <a:latin typeface="Arial"/>
                <a:cs typeface="Arial"/>
              </a:rPr>
              <a:t>it </a:t>
            </a:r>
            <a:r>
              <a:rPr sz="2800" spc="-190" dirty="0">
                <a:latin typeface="Arial"/>
                <a:cs typeface="Arial"/>
              </a:rPr>
              <a:t>takes </a:t>
            </a:r>
            <a:r>
              <a:rPr sz="2800" spc="-85" dirty="0">
                <a:latin typeface="Arial"/>
                <a:cs typeface="Arial"/>
              </a:rPr>
              <a:t>to </a:t>
            </a:r>
            <a:r>
              <a:rPr sz="2800" spc="-180" dirty="0">
                <a:latin typeface="Arial"/>
                <a:cs typeface="Arial"/>
              </a:rPr>
              <a:t>send </a:t>
            </a:r>
            <a:r>
              <a:rPr sz="2800" spc="-160" dirty="0">
                <a:latin typeface="Arial"/>
                <a:cs typeface="Arial"/>
              </a:rPr>
              <a:t>1 </a:t>
            </a:r>
            <a:r>
              <a:rPr sz="2800" spc="-75" dirty="0">
                <a:latin typeface="Arial"/>
                <a:cs typeface="Arial"/>
              </a:rPr>
              <a:t>bit </a:t>
            </a:r>
            <a:r>
              <a:rPr sz="2800" spc="-270" dirty="0">
                <a:latin typeface="Arial"/>
                <a:cs typeface="Arial"/>
              </a:rPr>
              <a:t>? </a:t>
            </a:r>
            <a:r>
              <a:rPr sz="2800" spc="-160" dirty="0">
                <a:latin typeface="Arial"/>
                <a:cs typeface="Arial"/>
              </a:rPr>
              <a:t>1 </a:t>
            </a:r>
            <a:r>
              <a:rPr sz="2800" spc="-150" dirty="0">
                <a:latin typeface="Arial"/>
                <a:cs typeface="Arial"/>
              </a:rPr>
              <a:t>x </a:t>
            </a:r>
            <a:r>
              <a:rPr sz="2800" spc="-95" dirty="0">
                <a:latin typeface="Arial"/>
                <a:cs typeface="Arial"/>
              </a:rPr>
              <a:t>10</a:t>
            </a:r>
            <a:r>
              <a:rPr sz="2775" spc="-142" baseline="25525" dirty="0">
                <a:latin typeface="Arial"/>
                <a:cs typeface="Arial"/>
              </a:rPr>
              <a:t>-6</a:t>
            </a:r>
            <a:r>
              <a:rPr sz="2775" spc="270" baseline="2552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seconds</a:t>
            </a:r>
            <a:endParaRPr sz="2800">
              <a:latin typeface="Arial"/>
              <a:cs typeface="Arial"/>
            </a:endParaRPr>
          </a:p>
          <a:p>
            <a:pPr marL="353060" indent="-327660">
              <a:lnSpc>
                <a:spcPct val="100000"/>
              </a:lnSpc>
              <a:spcBef>
                <a:spcPts val="66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275" dirty="0">
                <a:latin typeface="Arial"/>
                <a:cs typeface="Arial"/>
              </a:rPr>
              <a:t>Each </a:t>
            </a:r>
            <a:r>
              <a:rPr sz="2800" spc="-75" dirty="0">
                <a:latin typeface="Arial"/>
                <a:cs typeface="Arial"/>
              </a:rPr>
              <a:t>bit </a:t>
            </a:r>
            <a:r>
              <a:rPr sz="2800" spc="-150" dirty="0">
                <a:latin typeface="Arial"/>
                <a:cs typeface="Arial"/>
              </a:rPr>
              <a:t>occupies </a:t>
            </a:r>
            <a:r>
              <a:rPr sz="2800" spc="-160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2800" spc="-110" dirty="0">
                <a:solidFill>
                  <a:srgbClr val="C00000"/>
                </a:solidFill>
                <a:latin typeface="Arial"/>
                <a:cs typeface="Arial"/>
              </a:rPr>
              <a:t>micro </a:t>
            </a:r>
            <a:r>
              <a:rPr sz="2800" spc="-170" dirty="0">
                <a:solidFill>
                  <a:srgbClr val="C00000"/>
                </a:solidFill>
                <a:latin typeface="Arial"/>
                <a:cs typeface="Arial"/>
              </a:rPr>
              <a:t>second</a:t>
            </a:r>
            <a:r>
              <a:rPr sz="2800" spc="2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space.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948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Sending</a:t>
            </a:r>
            <a:r>
              <a:rPr spc="-110" dirty="0"/>
              <a:t> </a:t>
            </a:r>
            <a:r>
              <a:rPr spc="-270" dirty="0"/>
              <a:t>packets</a:t>
            </a:r>
            <a:r>
              <a:rPr spc="-105" dirty="0"/>
              <a:t> </a:t>
            </a:r>
            <a:r>
              <a:rPr spc="-265" dirty="0"/>
              <a:t>over</a:t>
            </a:r>
            <a:r>
              <a:rPr spc="-114" dirty="0"/>
              <a:t> </a:t>
            </a:r>
            <a:r>
              <a:rPr spc="-229" dirty="0"/>
              <a:t>a</a:t>
            </a:r>
            <a:r>
              <a:rPr spc="-85" dirty="0"/>
              <a:t> </a:t>
            </a:r>
            <a:r>
              <a:rPr spc="-270" dirty="0"/>
              <a:t>Link</a:t>
            </a:r>
            <a:r>
              <a:rPr spc="-114" dirty="0"/>
              <a:t> </a:t>
            </a:r>
            <a:r>
              <a:rPr spc="-215" dirty="0"/>
              <a:t>with</a:t>
            </a:r>
            <a:r>
              <a:rPr spc="-105" dirty="0"/>
              <a:t> </a:t>
            </a:r>
            <a:r>
              <a:rPr spc="-285" dirty="0"/>
              <a:t>Bandwidth</a:t>
            </a:r>
            <a:r>
              <a:rPr spc="-114" dirty="0"/>
              <a:t> </a:t>
            </a:r>
            <a:r>
              <a:rPr spc="-195" dirty="0"/>
              <a:t>(B)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1823" y="1027175"/>
            <a:ext cx="6477000" cy="2886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784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Bandwidth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6894" y="4314825"/>
            <a:ext cx="742251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Arial"/>
                <a:cs typeface="Arial"/>
              </a:rPr>
              <a:t>Bits </a:t>
            </a:r>
            <a:r>
              <a:rPr sz="2400" spc="-100" dirty="0">
                <a:latin typeface="Arial"/>
                <a:cs typeface="Arial"/>
              </a:rPr>
              <a:t>transmitted </a:t>
            </a:r>
            <a:r>
              <a:rPr sz="2400" spc="-135" dirty="0">
                <a:latin typeface="Arial"/>
                <a:cs typeface="Arial"/>
              </a:rPr>
              <a:t>at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particular </a:t>
            </a:r>
            <a:r>
              <a:rPr sz="2400" spc="-125" dirty="0">
                <a:latin typeface="Arial"/>
                <a:cs typeface="Arial"/>
              </a:rPr>
              <a:t>bandwidth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145" dirty="0">
                <a:latin typeface="Arial"/>
                <a:cs typeface="Arial"/>
              </a:rPr>
              <a:t>regarded </a:t>
            </a:r>
            <a:r>
              <a:rPr sz="2400" spc="-200" dirty="0">
                <a:latin typeface="Arial"/>
                <a:cs typeface="Arial"/>
              </a:rPr>
              <a:t>as  </a:t>
            </a:r>
            <a:r>
              <a:rPr sz="2400" spc="-145" dirty="0">
                <a:latin typeface="Arial"/>
                <a:cs typeface="Arial"/>
              </a:rPr>
              <a:t>having </a:t>
            </a:r>
            <a:r>
              <a:rPr sz="2400" spc="-155" dirty="0">
                <a:latin typeface="Arial"/>
                <a:cs typeface="Arial"/>
              </a:rPr>
              <a:t>some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width: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75"/>
              </a:spcBef>
              <a:buAutoNum type="alphaLcParenBoth"/>
              <a:tabLst>
                <a:tab pos="425450" algn="l"/>
              </a:tabLst>
            </a:pPr>
            <a:r>
              <a:rPr sz="2400" spc="-75" dirty="0">
                <a:latin typeface="Arial"/>
                <a:cs typeface="Arial"/>
              </a:rPr>
              <a:t>bits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transmitted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1Mbps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(each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μs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wide);</a:t>
            </a:r>
            <a:endParaRPr sz="24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575"/>
              </a:spcBef>
              <a:buAutoNum type="alphaLcParenBoth"/>
              <a:tabLst>
                <a:tab pos="452120" algn="l"/>
              </a:tabLst>
            </a:pPr>
            <a:r>
              <a:rPr sz="2400" spc="-75" dirty="0">
                <a:latin typeface="Arial"/>
                <a:cs typeface="Arial"/>
              </a:rPr>
              <a:t>bits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transmitted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2Mbps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(each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0.5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μs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wide).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1197" y="3939032"/>
            <a:ext cx="3185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Copyright </a:t>
            </a:r>
            <a:r>
              <a:rPr sz="1200" b="1" dirty="0">
                <a:latin typeface="Carlito"/>
                <a:cs typeface="Carlito"/>
              </a:rPr>
              <a:t>© 2010, </a:t>
            </a:r>
            <a:r>
              <a:rPr sz="1200" b="1" spc="-5" dirty="0">
                <a:latin typeface="Carlito"/>
                <a:cs typeface="Carlito"/>
              </a:rPr>
              <a:t>Elsevier Inc. </a:t>
            </a:r>
            <a:r>
              <a:rPr sz="1200" b="1" dirty="0">
                <a:latin typeface="Carlito"/>
                <a:cs typeface="Carlito"/>
              </a:rPr>
              <a:t>All </a:t>
            </a:r>
            <a:r>
              <a:rPr sz="1200" b="1" spc="-5" dirty="0">
                <a:latin typeface="Carlito"/>
                <a:cs typeface="Carlito"/>
              </a:rPr>
              <a:t>rights Reserved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694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785" algn="l"/>
              </a:tabLst>
            </a:pPr>
            <a:r>
              <a:rPr spc="-235" dirty="0"/>
              <a:t>Packet-Switching:</a:t>
            </a:r>
            <a:r>
              <a:rPr spc="-100" dirty="0"/>
              <a:t> </a:t>
            </a:r>
            <a:r>
              <a:rPr spc="-250" dirty="0"/>
              <a:t>Delay	</a:t>
            </a:r>
            <a:r>
              <a:rPr spc="-225" dirty="0"/>
              <a:t>calculation</a:t>
            </a:r>
            <a:r>
              <a:rPr spc="-175" dirty="0"/>
              <a:t> </a:t>
            </a:r>
            <a:r>
              <a:rPr spc="-120" dirty="0"/>
              <a:t>(D)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2394" y="3170046"/>
            <a:ext cx="8390890" cy="20910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6700" marR="227965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339725" algn="l"/>
                <a:tab pos="340360" algn="l"/>
                <a:tab pos="5253990" algn="l"/>
              </a:tabLst>
            </a:pPr>
            <a:r>
              <a:rPr dirty="0"/>
              <a:t>	</a:t>
            </a:r>
            <a:r>
              <a:rPr sz="2400" b="1" spc="-185" dirty="0">
                <a:solidFill>
                  <a:srgbClr val="CC0000"/>
                </a:solidFill>
                <a:latin typeface="Arial"/>
                <a:cs typeface="Arial"/>
              </a:rPr>
              <a:t>Store </a:t>
            </a:r>
            <a:r>
              <a:rPr sz="2400" b="1" spc="-210" dirty="0">
                <a:solidFill>
                  <a:srgbClr val="CC0000"/>
                </a:solidFill>
                <a:latin typeface="Arial"/>
                <a:cs typeface="Arial"/>
              </a:rPr>
              <a:t>and </a:t>
            </a:r>
            <a:r>
              <a:rPr sz="2400" b="1" spc="-195" dirty="0">
                <a:solidFill>
                  <a:srgbClr val="CC0000"/>
                </a:solidFill>
                <a:latin typeface="Arial"/>
                <a:cs typeface="Arial"/>
              </a:rPr>
              <a:t>forward 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- </a:t>
            </a:r>
            <a:r>
              <a:rPr sz="2400" spc="-105" dirty="0">
                <a:latin typeface="Arial"/>
                <a:cs typeface="Arial"/>
              </a:rPr>
              <a:t>entire</a:t>
            </a:r>
            <a:r>
              <a:rPr sz="2400" spc="409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packet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must	arrive </a:t>
            </a:r>
            <a:r>
              <a:rPr sz="2400" spc="-135" dirty="0">
                <a:latin typeface="Arial"/>
                <a:cs typeface="Arial"/>
              </a:rPr>
              <a:t>at </a:t>
            </a:r>
            <a:r>
              <a:rPr sz="2400" spc="-80" dirty="0">
                <a:latin typeface="Arial"/>
                <a:cs typeface="Arial"/>
              </a:rPr>
              <a:t>router </a:t>
            </a:r>
            <a:r>
              <a:rPr sz="2400" spc="-114" dirty="0">
                <a:latin typeface="Arial"/>
                <a:cs typeface="Arial"/>
              </a:rPr>
              <a:t>before </a:t>
            </a:r>
            <a:r>
              <a:rPr sz="2400" spc="-25" dirty="0">
                <a:latin typeface="Arial"/>
                <a:cs typeface="Arial"/>
              </a:rPr>
              <a:t>it  </a:t>
            </a:r>
            <a:r>
              <a:rPr sz="2400" spc="-175" dirty="0">
                <a:latin typeface="Arial"/>
                <a:cs typeface="Arial"/>
              </a:rPr>
              <a:t>can </a:t>
            </a:r>
            <a:r>
              <a:rPr sz="2400" spc="-170" dirty="0">
                <a:latin typeface="Arial"/>
                <a:cs typeface="Arial"/>
              </a:rPr>
              <a:t>be </a:t>
            </a:r>
            <a:r>
              <a:rPr sz="2400" spc="-100" dirty="0">
                <a:latin typeface="Arial"/>
                <a:cs typeface="Arial"/>
              </a:rPr>
              <a:t>transmitted </a:t>
            </a:r>
            <a:r>
              <a:rPr sz="2400" spc="-140" dirty="0">
                <a:latin typeface="Arial"/>
                <a:cs typeface="Arial"/>
              </a:rPr>
              <a:t>on </a:t>
            </a:r>
            <a:r>
              <a:rPr sz="2400" spc="-120" dirty="0">
                <a:latin typeface="Arial"/>
                <a:cs typeface="Arial"/>
              </a:rPr>
              <a:t>next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66700" algn="l"/>
              </a:tabLst>
            </a:pPr>
            <a:r>
              <a:rPr sz="2400" i="1" spc="-105" dirty="0">
                <a:latin typeface="Arial"/>
                <a:cs typeface="Arial"/>
              </a:rPr>
              <a:t>L: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length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packet=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7.5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Mbits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(1Mb=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10</a:t>
            </a:r>
            <a:r>
              <a:rPr sz="2400" spc="-187" baseline="24305" dirty="0">
                <a:latin typeface="Arial"/>
                <a:cs typeface="Arial"/>
              </a:rPr>
              <a:t>6</a:t>
            </a:r>
            <a:r>
              <a:rPr sz="2400" spc="-150" baseline="243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350520" indent="-31242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i="1" spc="-215" dirty="0">
                <a:latin typeface="Arial"/>
                <a:cs typeface="Arial"/>
              </a:rPr>
              <a:t>R: </a:t>
            </a:r>
            <a:r>
              <a:rPr sz="2400" spc="-130" dirty="0">
                <a:latin typeface="Arial"/>
                <a:cs typeface="Arial"/>
              </a:rPr>
              <a:t>capacity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link/bandwidth </a:t>
            </a:r>
            <a:r>
              <a:rPr sz="2400" spc="-204" dirty="0">
                <a:latin typeface="Arial"/>
                <a:cs typeface="Arial"/>
              </a:rPr>
              <a:t>=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1.5Mbps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66700" algn="l"/>
              </a:tabLst>
            </a:pPr>
            <a:r>
              <a:rPr sz="2400" spc="-150" dirty="0">
                <a:latin typeface="Arial"/>
                <a:cs typeface="Arial"/>
              </a:rPr>
              <a:t>takes </a:t>
            </a:r>
            <a:r>
              <a:rPr sz="2400" i="1" spc="-190" dirty="0">
                <a:latin typeface="Arial"/>
                <a:cs typeface="Arial"/>
              </a:rPr>
              <a:t>L</a:t>
            </a:r>
            <a:r>
              <a:rPr sz="2400" spc="-190" dirty="0">
                <a:latin typeface="Arial"/>
                <a:cs typeface="Arial"/>
              </a:rPr>
              <a:t>/</a:t>
            </a:r>
            <a:r>
              <a:rPr sz="2400" i="1" spc="-190" dirty="0">
                <a:latin typeface="Arial"/>
                <a:cs typeface="Arial"/>
              </a:rPr>
              <a:t>R </a:t>
            </a:r>
            <a:r>
              <a:rPr sz="2400" spc="-145" dirty="0">
                <a:latin typeface="Arial"/>
                <a:cs typeface="Arial"/>
              </a:rPr>
              <a:t>seconds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transmit </a:t>
            </a:r>
            <a:r>
              <a:rPr sz="2400" spc="-110" dirty="0">
                <a:latin typeface="Arial"/>
                <a:cs typeface="Arial"/>
              </a:rPr>
              <a:t>(push </a:t>
            </a:r>
            <a:r>
              <a:rPr sz="2400" spc="-75" dirty="0">
                <a:latin typeface="Arial"/>
                <a:cs typeface="Arial"/>
              </a:rPr>
              <a:t>out) </a:t>
            </a:r>
            <a:r>
              <a:rPr sz="2400" i="1" spc="-65" dirty="0">
                <a:latin typeface="Arial"/>
                <a:cs typeface="Arial"/>
              </a:rPr>
              <a:t>L</a:t>
            </a:r>
            <a:r>
              <a:rPr sz="2400" spc="-65" dirty="0">
                <a:latin typeface="Arial"/>
                <a:cs typeface="Arial"/>
              </a:rPr>
              <a:t>-bit </a:t>
            </a:r>
            <a:r>
              <a:rPr sz="2400" spc="-145" dirty="0">
                <a:latin typeface="Arial"/>
                <a:cs typeface="Arial"/>
              </a:rPr>
              <a:t>packet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into </a:t>
            </a:r>
            <a:r>
              <a:rPr sz="2400" spc="-85" dirty="0">
                <a:latin typeface="Arial"/>
                <a:cs typeface="Arial"/>
              </a:rPr>
              <a:t>link </a:t>
            </a:r>
            <a:r>
              <a:rPr sz="2400" spc="-130" dirty="0">
                <a:latin typeface="Arial"/>
                <a:cs typeface="Arial"/>
              </a:rPr>
              <a:t>at </a:t>
            </a:r>
            <a:r>
              <a:rPr sz="2400" i="1" spc="-36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794" y="5108164"/>
            <a:ext cx="5313045" cy="93789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10"/>
              </a:spcBef>
            </a:pPr>
            <a:r>
              <a:rPr sz="2400" spc="-130" dirty="0">
                <a:latin typeface="Arial"/>
                <a:cs typeface="Arial"/>
              </a:rPr>
              <a:t>bps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30" dirty="0">
                <a:latin typeface="Arial"/>
                <a:cs typeface="Arial"/>
              </a:rPr>
              <a:t>one-hop </a:t>
            </a:r>
            <a:r>
              <a:rPr sz="2400" spc="-110" dirty="0">
                <a:latin typeface="Arial"/>
                <a:cs typeface="Arial"/>
              </a:rPr>
              <a:t>transmission </a:t>
            </a:r>
            <a:r>
              <a:rPr sz="2400" spc="-155" dirty="0">
                <a:latin typeface="Arial"/>
                <a:cs typeface="Arial"/>
              </a:rPr>
              <a:t>delay </a:t>
            </a:r>
            <a:r>
              <a:rPr sz="2400" spc="-204" dirty="0">
                <a:latin typeface="Arial"/>
                <a:cs typeface="Arial"/>
              </a:rPr>
              <a:t>=  </a:t>
            </a:r>
            <a:r>
              <a:rPr sz="2400" i="1" spc="-190" dirty="0">
                <a:latin typeface="Arial"/>
                <a:cs typeface="Arial"/>
              </a:rPr>
              <a:t>L</a:t>
            </a:r>
            <a:r>
              <a:rPr sz="2400" spc="-190" dirty="0">
                <a:latin typeface="Arial"/>
                <a:cs typeface="Arial"/>
              </a:rPr>
              <a:t>/</a:t>
            </a:r>
            <a:r>
              <a:rPr sz="2400" i="1" spc="-190" dirty="0">
                <a:latin typeface="Arial"/>
                <a:cs typeface="Arial"/>
              </a:rPr>
              <a:t>R  </a:t>
            </a:r>
            <a:r>
              <a:rPr sz="2400" spc="-204" dirty="0">
                <a:latin typeface="Arial"/>
                <a:cs typeface="Arial"/>
              </a:rPr>
              <a:t>=  </a:t>
            </a:r>
            <a:r>
              <a:rPr sz="2400" spc="-135" dirty="0">
                <a:latin typeface="Arial"/>
                <a:cs typeface="Arial"/>
              </a:rPr>
              <a:t>5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sec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5770" y="2423540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</a:t>
            </a:r>
            <a:r>
              <a:rPr sz="1800" spc="5" dirty="0">
                <a:latin typeface="Carlito"/>
                <a:cs typeface="Carlito"/>
              </a:rPr>
              <a:t>u</a:t>
            </a:r>
            <a:r>
              <a:rPr sz="1800" dirty="0">
                <a:latin typeface="Carlito"/>
                <a:cs typeface="Carlito"/>
              </a:rPr>
              <a:t>r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54679" y="922020"/>
            <a:ext cx="3351529" cy="1985645"/>
            <a:chOff x="3154679" y="922020"/>
            <a:chExt cx="3351529" cy="1985645"/>
          </a:xfrm>
        </p:grpSpPr>
        <p:sp>
          <p:nvSpPr>
            <p:cNvPr id="7" name="object 7"/>
            <p:cNvSpPr/>
            <p:nvPr/>
          </p:nvSpPr>
          <p:spPr>
            <a:xfrm>
              <a:off x="3154679" y="2508504"/>
              <a:ext cx="1032672" cy="3986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11956" y="2357882"/>
              <a:ext cx="981964" cy="5355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86327" y="922020"/>
              <a:ext cx="832866" cy="7271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6881" y="1259205"/>
              <a:ext cx="1175384" cy="5002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1347" y="2464308"/>
              <a:ext cx="1034796" cy="3322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09844" y="2607576"/>
              <a:ext cx="757555" cy="137160"/>
            </a:xfrm>
            <a:custGeom>
              <a:avLst/>
              <a:gdLst/>
              <a:ahLst/>
              <a:cxnLst/>
              <a:rect l="l" t="t" r="r" b="b"/>
              <a:pathLst>
                <a:path w="757554" h="137160">
                  <a:moveTo>
                    <a:pt x="51816" y="13703"/>
                  </a:moveTo>
                  <a:lnTo>
                    <a:pt x="0" y="13703"/>
                  </a:lnTo>
                  <a:lnTo>
                    <a:pt x="0" y="137147"/>
                  </a:lnTo>
                  <a:lnTo>
                    <a:pt x="51816" y="137147"/>
                  </a:lnTo>
                  <a:lnTo>
                    <a:pt x="51816" y="13703"/>
                  </a:lnTo>
                  <a:close/>
                </a:path>
                <a:path w="757554" h="137160">
                  <a:moveTo>
                    <a:pt x="757428" y="0"/>
                  </a:moveTo>
                  <a:lnTo>
                    <a:pt x="720852" y="0"/>
                  </a:lnTo>
                  <a:lnTo>
                    <a:pt x="720852" y="124955"/>
                  </a:lnTo>
                  <a:lnTo>
                    <a:pt x="757428" y="124955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84875" y="2412492"/>
              <a:ext cx="970915" cy="274320"/>
            </a:xfrm>
            <a:custGeom>
              <a:avLst/>
              <a:gdLst/>
              <a:ahLst/>
              <a:cxnLst/>
              <a:rect l="l" t="t" r="r" b="b"/>
              <a:pathLst>
                <a:path w="970914" h="274319">
                  <a:moveTo>
                    <a:pt x="485394" y="0"/>
                  </a:moveTo>
                  <a:lnTo>
                    <a:pt x="413661" y="1488"/>
                  </a:lnTo>
                  <a:lnTo>
                    <a:pt x="345198" y="5812"/>
                  </a:lnTo>
                  <a:lnTo>
                    <a:pt x="280754" y="12757"/>
                  </a:lnTo>
                  <a:lnTo>
                    <a:pt x="221082" y="22112"/>
                  </a:lnTo>
                  <a:lnTo>
                    <a:pt x="166931" y="33663"/>
                  </a:lnTo>
                  <a:lnTo>
                    <a:pt x="119051" y="47197"/>
                  </a:lnTo>
                  <a:lnTo>
                    <a:pt x="78194" y="62501"/>
                  </a:lnTo>
                  <a:lnTo>
                    <a:pt x="20549" y="97568"/>
                  </a:lnTo>
                  <a:lnTo>
                    <a:pt x="0" y="137160"/>
                  </a:lnTo>
                  <a:lnTo>
                    <a:pt x="5262" y="157415"/>
                  </a:lnTo>
                  <a:lnTo>
                    <a:pt x="45110" y="194957"/>
                  </a:lnTo>
                  <a:lnTo>
                    <a:pt x="119051" y="227122"/>
                  </a:lnTo>
                  <a:lnTo>
                    <a:pt x="166931" y="240656"/>
                  </a:lnTo>
                  <a:lnTo>
                    <a:pt x="221082" y="252207"/>
                  </a:lnTo>
                  <a:lnTo>
                    <a:pt x="280754" y="261562"/>
                  </a:lnTo>
                  <a:lnTo>
                    <a:pt x="345198" y="268507"/>
                  </a:lnTo>
                  <a:lnTo>
                    <a:pt x="413661" y="272831"/>
                  </a:lnTo>
                  <a:lnTo>
                    <a:pt x="485394" y="274320"/>
                  </a:lnTo>
                  <a:lnTo>
                    <a:pt x="557126" y="272831"/>
                  </a:lnTo>
                  <a:lnTo>
                    <a:pt x="625589" y="268507"/>
                  </a:lnTo>
                  <a:lnTo>
                    <a:pt x="690033" y="261562"/>
                  </a:lnTo>
                  <a:lnTo>
                    <a:pt x="749705" y="252207"/>
                  </a:lnTo>
                  <a:lnTo>
                    <a:pt x="803856" y="240656"/>
                  </a:lnTo>
                  <a:lnTo>
                    <a:pt x="851736" y="227122"/>
                  </a:lnTo>
                  <a:lnTo>
                    <a:pt x="892593" y="211818"/>
                  </a:lnTo>
                  <a:lnTo>
                    <a:pt x="950238" y="176751"/>
                  </a:lnTo>
                  <a:lnTo>
                    <a:pt x="970788" y="137160"/>
                  </a:lnTo>
                  <a:lnTo>
                    <a:pt x="965525" y="116904"/>
                  </a:lnTo>
                  <a:lnTo>
                    <a:pt x="925677" y="79362"/>
                  </a:lnTo>
                  <a:lnTo>
                    <a:pt x="851736" y="47197"/>
                  </a:lnTo>
                  <a:lnTo>
                    <a:pt x="803856" y="33663"/>
                  </a:lnTo>
                  <a:lnTo>
                    <a:pt x="749705" y="22112"/>
                  </a:lnTo>
                  <a:lnTo>
                    <a:pt x="690033" y="12757"/>
                  </a:lnTo>
                  <a:lnTo>
                    <a:pt x="625589" y="5812"/>
                  </a:lnTo>
                  <a:lnTo>
                    <a:pt x="557126" y="1488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46776" y="2438399"/>
              <a:ext cx="1059180" cy="73660"/>
            </a:xfrm>
            <a:custGeom>
              <a:avLst/>
              <a:gdLst/>
              <a:ahLst/>
              <a:cxnLst/>
              <a:rect l="l" t="t" r="r" b="b"/>
              <a:pathLst>
                <a:path w="1059179" h="73660">
                  <a:moveTo>
                    <a:pt x="70104" y="3048"/>
                  </a:moveTo>
                  <a:lnTo>
                    <a:pt x="0" y="3048"/>
                  </a:lnTo>
                  <a:lnTo>
                    <a:pt x="0" y="73152"/>
                  </a:lnTo>
                  <a:lnTo>
                    <a:pt x="70104" y="73152"/>
                  </a:lnTo>
                  <a:lnTo>
                    <a:pt x="70104" y="3048"/>
                  </a:lnTo>
                  <a:close/>
                </a:path>
                <a:path w="1059179" h="73660">
                  <a:moveTo>
                    <a:pt x="1059180" y="0"/>
                  </a:moveTo>
                  <a:lnTo>
                    <a:pt x="989076" y="0"/>
                  </a:lnTo>
                  <a:lnTo>
                    <a:pt x="989076" y="70104"/>
                  </a:lnTo>
                  <a:lnTo>
                    <a:pt x="1059180" y="70104"/>
                  </a:lnTo>
                  <a:lnTo>
                    <a:pt x="1059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01055" y="1333500"/>
              <a:ext cx="1091184" cy="2804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5440" y="1551431"/>
              <a:ext cx="1054735" cy="85725"/>
            </a:xfrm>
            <a:custGeom>
              <a:avLst/>
              <a:gdLst/>
              <a:ahLst/>
              <a:cxnLst/>
              <a:rect l="l" t="t" r="r" b="b"/>
              <a:pathLst>
                <a:path w="1054735" h="85725">
                  <a:moveTo>
                    <a:pt x="73152" y="12192"/>
                  </a:moveTo>
                  <a:lnTo>
                    <a:pt x="0" y="12192"/>
                  </a:lnTo>
                  <a:lnTo>
                    <a:pt x="0" y="85344"/>
                  </a:lnTo>
                  <a:lnTo>
                    <a:pt x="73152" y="85344"/>
                  </a:lnTo>
                  <a:lnTo>
                    <a:pt x="73152" y="12192"/>
                  </a:lnTo>
                  <a:close/>
                </a:path>
                <a:path w="1054735" h="85725">
                  <a:moveTo>
                    <a:pt x="1054608" y="0"/>
                  </a:moveTo>
                  <a:lnTo>
                    <a:pt x="981456" y="0"/>
                  </a:lnTo>
                  <a:lnTo>
                    <a:pt x="981456" y="73152"/>
                  </a:lnTo>
                  <a:lnTo>
                    <a:pt x="1054608" y="73152"/>
                  </a:lnTo>
                  <a:lnTo>
                    <a:pt x="1054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14420" y="2256568"/>
            <a:ext cx="2281555" cy="6953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  <a:tabLst>
                <a:tab pos="2255520" algn="l"/>
              </a:tabLst>
            </a:pPr>
            <a:r>
              <a:rPr sz="2400" spc="-7" baseline="1736" dirty="0">
                <a:latin typeface="Carlito"/>
                <a:cs typeface="Carlito"/>
              </a:rPr>
              <a:t>3  </a:t>
            </a:r>
            <a:r>
              <a:rPr sz="1600" spc="-5" dirty="0">
                <a:latin typeface="Carlito"/>
                <a:cs typeface="Carlito"/>
              </a:rPr>
              <a:t>2</a:t>
            </a:r>
            <a:r>
              <a:rPr sz="1600" spc="235" dirty="0">
                <a:latin typeface="Carlito"/>
                <a:cs typeface="Carlito"/>
              </a:rPr>
              <a:t> </a:t>
            </a:r>
            <a:r>
              <a:rPr sz="2400" spc="-157" baseline="1736" dirty="0">
                <a:latin typeface="Carlito"/>
                <a:cs typeface="Carlito"/>
              </a:rPr>
              <a:t>1</a:t>
            </a:r>
            <a:r>
              <a:rPr sz="2400" u="heavy" baseline="1736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endParaRPr sz="2400" baseline="1736">
              <a:latin typeface="Carlito"/>
              <a:cs typeface="Carlito"/>
            </a:endParaRPr>
          </a:p>
          <a:p>
            <a:pPr marL="99695" algn="ctr">
              <a:lnSpc>
                <a:spcPct val="100000"/>
              </a:lnSpc>
              <a:spcBef>
                <a:spcPts val="635"/>
              </a:spcBef>
            </a:pPr>
            <a:r>
              <a:rPr sz="1800" i="1" dirty="0">
                <a:latin typeface="Carlito"/>
                <a:cs typeface="Carlito"/>
              </a:rPr>
              <a:t>R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bps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68979" y="1592325"/>
            <a:ext cx="2935605" cy="847725"/>
            <a:chOff x="3268979" y="1592325"/>
            <a:chExt cx="2935605" cy="847725"/>
          </a:xfrm>
        </p:grpSpPr>
        <p:sp>
          <p:nvSpPr>
            <p:cNvPr id="19" name="object 19"/>
            <p:cNvSpPr/>
            <p:nvPr/>
          </p:nvSpPr>
          <p:spPr>
            <a:xfrm>
              <a:off x="3870959" y="1871471"/>
              <a:ext cx="381635" cy="506095"/>
            </a:xfrm>
            <a:custGeom>
              <a:avLst/>
              <a:gdLst/>
              <a:ahLst/>
              <a:cxnLst/>
              <a:rect l="l" t="t" r="r" b="b"/>
              <a:pathLst>
                <a:path w="381635" h="506094">
                  <a:moveTo>
                    <a:pt x="0" y="0"/>
                  </a:moveTo>
                  <a:lnTo>
                    <a:pt x="0" y="169290"/>
                  </a:lnTo>
                  <a:lnTo>
                    <a:pt x="380491" y="505967"/>
                  </a:lnTo>
                  <a:lnTo>
                    <a:pt x="380449" y="410017"/>
                  </a:lnTo>
                  <a:lnTo>
                    <a:pt x="381007" y="353924"/>
                  </a:lnTo>
                  <a:lnTo>
                    <a:pt x="380873" y="277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67911" y="1857755"/>
              <a:ext cx="502920" cy="295910"/>
            </a:xfrm>
            <a:custGeom>
              <a:avLst/>
              <a:gdLst/>
              <a:ahLst/>
              <a:cxnLst/>
              <a:rect l="l" t="t" r="r" b="b"/>
              <a:pathLst>
                <a:path w="502920" h="295910">
                  <a:moveTo>
                    <a:pt x="91821" y="0"/>
                  </a:moveTo>
                  <a:lnTo>
                    <a:pt x="0" y="3429"/>
                  </a:lnTo>
                  <a:lnTo>
                    <a:pt x="385952" y="295656"/>
                  </a:lnTo>
                  <a:lnTo>
                    <a:pt x="410926" y="294022"/>
                  </a:lnTo>
                  <a:lnTo>
                    <a:pt x="430387" y="293449"/>
                  </a:lnTo>
                  <a:lnTo>
                    <a:pt x="456872" y="293852"/>
                  </a:lnTo>
                  <a:lnTo>
                    <a:pt x="502920" y="295148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1959" y="2157983"/>
              <a:ext cx="114300" cy="219710"/>
            </a:xfrm>
            <a:custGeom>
              <a:avLst/>
              <a:gdLst/>
              <a:ahLst/>
              <a:cxnLst/>
              <a:rect l="l" t="t" r="r" b="b"/>
              <a:pathLst>
                <a:path w="114300" h="219710">
                  <a:moveTo>
                    <a:pt x="114300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114300" y="219456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4007" y="1613915"/>
              <a:ext cx="485140" cy="539750"/>
            </a:xfrm>
            <a:custGeom>
              <a:avLst/>
              <a:gdLst/>
              <a:ahLst/>
              <a:cxnLst/>
              <a:rect l="l" t="t" r="r" b="b"/>
              <a:pathLst>
                <a:path w="485139" h="539750">
                  <a:moveTo>
                    <a:pt x="4444" y="11303"/>
                  </a:moveTo>
                  <a:lnTo>
                    <a:pt x="0" y="255016"/>
                  </a:lnTo>
                  <a:lnTo>
                    <a:pt x="370586" y="539496"/>
                  </a:lnTo>
                  <a:lnTo>
                    <a:pt x="484631" y="539496"/>
                  </a:lnTo>
                  <a:lnTo>
                    <a:pt x="484175" y="485317"/>
                  </a:lnTo>
                  <a:lnTo>
                    <a:pt x="483725" y="431139"/>
                  </a:lnTo>
                  <a:lnTo>
                    <a:pt x="483287" y="376961"/>
                  </a:lnTo>
                  <a:lnTo>
                    <a:pt x="482868" y="322783"/>
                  </a:lnTo>
                  <a:lnTo>
                    <a:pt x="482472" y="268605"/>
                  </a:lnTo>
                  <a:lnTo>
                    <a:pt x="89915" y="0"/>
                  </a:lnTo>
                  <a:lnTo>
                    <a:pt x="4444" y="11303"/>
                  </a:lnTo>
                  <a:close/>
                </a:path>
                <a:path w="485139" h="539750">
                  <a:moveTo>
                    <a:pt x="3047" y="12192"/>
                  </a:moveTo>
                  <a:lnTo>
                    <a:pt x="367283" y="270891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42815" y="1882139"/>
              <a:ext cx="114935" cy="2540"/>
            </a:xfrm>
            <a:custGeom>
              <a:avLst/>
              <a:gdLst/>
              <a:ahLst/>
              <a:cxnLst/>
              <a:rect l="l" t="t" r="r" b="b"/>
              <a:pathLst>
                <a:path w="114935" h="2539">
                  <a:moveTo>
                    <a:pt x="-6349" y="1142"/>
                  </a:moveTo>
                  <a:lnTo>
                    <a:pt x="121158" y="1142"/>
                  </a:lnTo>
                </a:path>
              </a:pathLst>
            </a:custGeom>
            <a:ln w="1498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875" y="1606295"/>
              <a:ext cx="287655" cy="546735"/>
            </a:xfrm>
            <a:custGeom>
              <a:avLst/>
              <a:gdLst/>
              <a:ahLst/>
              <a:cxnLst/>
              <a:rect l="l" t="t" r="r" b="b"/>
              <a:pathLst>
                <a:path w="287654" h="546735">
                  <a:moveTo>
                    <a:pt x="287147" y="278891"/>
                  </a:moveTo>
                  <a:lnTo>
                    <a:pt x="284988" y="546607"/>
                  </a:lnTo>
                </a:path>
                <a:path w="287654" h="546735">
                  <a:moveTo>
                    <a:pt x="2159" y="0"/>
                  </a:moveTo>
                  <a:lnTo>
                    <a:pt x="0" y="267715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76827" y="1624583"/>
              <a:ext cx="382905" cy="760730"/>
            </a:xfrm>
            <a:custGeom>
              <a:avLst/>
              <a:gdLst/>
              <a:ahLst/>
              <a:cxnLst/>
              <a:rect l="l" t="t" r="r" b="b"/>
              <a:pathLst>
                <a:path w="382904" h="760730">
                  <a:moveTo>
                    <a:pt x="0" y="0"/>
                  </a:moveTo>
                  <a:lnTo>
                    <a:pt x="0" y="423417"/>
                  </a:lnTo>
                  <a:lnTo>
                    <a:pt x="382524" y="760476"/>
                  </a:lnTo>
                  <a:lnTo>
                    <a:pt x="380619" y="264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82923" y="1626107"/>
              <a:ext cx="489584" cy="274320"/>
            </a:xfrm>
            <a:custGeom>
              <a:avLst/>
              <a:gdLst/>
              <a:ahLst/>
              <a:cxnLst/>
              <a:rect l="l" t="t" r="r" b="b"/>
              <a:pathLst>
                <a:path w="489585" h="274319">
                  <a:moveTo>
                    <a:pt x="92201" y="0"/>
                  </a:moveTo>
                  <a:lnTo>
                    <a:pt x="0" y="3428"/>
                  </a:lnTo>
                  <a:lnTo>
                    <a:pt x="376300" y="272541"/>
                  </a:lnTo>
                  <a:lnTo>
                    <a:pt x="400657" y="271319"/>
                  </a:lnTo>
                  <a:lnTo>
                    <a:pt x="418655" y="271525"/>
                  </a:lnTo>
                  <a:lnTo>
                    <a:pt x="443702" y="272684"/>
                  </a:lnTo>
                  <a:lnTo>
                    <a:pt x="489203" y="274319"/>
                  </a:lnTo>
                  <a:lnTo>
                    <a:pt x="9220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57828" y="1898903"/>
              <a:ext cx="2204085" cy="480059"/>
            </a:xfrm>
            <a:custGeom>
              <a:avLst/>
              <a:gdLst/>
              <a:ahLst/>
              <a:cxnLst/>
              <a:rect l="l" t="t" r="r" b="b"/>
              <a:pathLst>
                <a:path w="2204085" h="480060">
                  <a:moveTo>
                    <a:pt x="114300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114300" y="480060"/>
                  </a:lnTo>
                  <a:lnTo>
                    <a:pt x="114300" y="0"/>
                  </a:lnTo>
                  <a:close/>
                </a:path>
                <a:path w="2204085" h="480060">
                  <a:moveTo>
                    <a:pt x="2203704" y="249948"/>
                  </a:moveTo>
                  <a:lnTo>
                    <a:pt x="2089404" y="249948"/>
                  </a:lnTo>
                  <a:lnTo>
                    <a:pt x="2089404" y="470916"/>
                  </a:lnTo>
                  <a:lnTo>
                    <a:pt x="2203704" y="470916"/>
                  </a:lnTo>
                  <a:lnTo>
                    <a:pt x="2203704" y="249948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66231" y="1863851"/>
              <a:ext cx="381635" cy="506095"/>
            </a:xfrm>
            <a:custGeom>
              <a:avLst/>
              <a:gdLst/>
              <a:ahLst/>
              <a:cxnLst/>
              <a:rect l="l" t="t" r="r" b="b"/>
              <a:pathLst>
                <a:path w="381635" h="506094">
                  <a:moveTo>
                    <a:pt x="0" y="0"/>
                  </a:moveTo>
                  <a:lnTo>
                    <a:pt x="0" y="169290"/>
                  </a:lnTo>
                  <a:lnTo>
                    <a:pt x="380491" y="505968"/>
                  </a:lnTo>
                  <a:lnTo>
                    <a:pt x="380449" y="410017"/>
                  </a:lnTo>
                  <a:lnTo>
                    <a:pt x="381007" y="353924"/>
                  </a:lnTo>
                  <a:lnTo>
                    <a:pt x="380872" y="277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3183" y="1850135"/>
              <a:ext cx="502920" cy="294640"/>
            </a:xfrm>
            <a:custGeom>
              <a:avLst/>
              <a:gdLst/>
              <a:ahLst/>
              <a:cxnLst/>
              <a:rect l="l" t="t" r="r" b="b"/>
              <a:pathLst>
                <a:path w="502920" h="294639">
                  <a:moveTo>
                    <a:pt x="91820" y="0"/>
                  </a:moveTo>
                  <a:lnTo>
                    <a:pt x="0" y="3428"/>
                  </a:lnTo>
                  <a:lnTo>
                    <a:pt x="385952" y="294131"/>
                  </a:lnTo>
                  <a:lnTo>
                    <a:pt x="410926" y="292498"/>
                  </a:lnTo>
                  <a:lnTo>
                    <a:pt x="430387" y="291925"/>
                  </a:lnTo>
                  <a:lnTo>
                    <a:pt x="456872" y="292328"/>
                  </a:lnTo>
                  <a:lnTo>
                    <a:pt x="502919" y="293624"/>
                  </a:lnTo>
                  <a:lnTo>
                    <a:pt x="91820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69279" y="1606295"/>
              <a:ext cx="486409" cy="538480"/>
            </a:xfrm>
            <a:custGeom>
              <a:avLst/>
              <a:gdLst/>
              <a:ahLst/>
              <a:cxnLst/>
              <a:rect l="l" t="t" r="r" b="b"/>
              <a:pathLst>
                <a:path w="486410" h="538480">
                  <a:moveTo>
                    <a:pt x="4445" y="11302"/>
                  </a:moveTo>
                  <a:lnTo>
                    <a:pt x="0" y="254380"/>
                  </a:lnTo>
                  <a:lnTo>
                    <a:pt x="371729" y="537971"/>
                  </a:lnTo>
                  <a:lnTo>
                    <a:pt x="486156" y="537971"/>
                  </a:lnTo>
                  <a:lnTo>
                    <a:pt x="485699" y="483946"/>
                  </a:lnTo>
                  <a:lnTo>
                    <a:pt x="485249" y="429920"/>
                  </a:lnTo>
                  <a:lnTo>
                    <a:pt x="484811" y="375894"/>
                  </a:lnTo>
                  <a:lnTo>
                    <a:pt x="484392" y="321868"/>
                  </a:lnTo>
                  <a:lnTo>
                    <a:pt x="483997" y="267842"/>
                  </a:lnTo>
                  <a:lnTo>
                    <a:pt x="90170" y="0"/>
                  </a:lnTo>
                  <a:lnTo>
                    <a:pt x="4445" y="11302"/>
                  </a:lnTo>
                  <a:close/>
                </a:path>
                <a:path w="486410" h="538480">
                  <a:moveTo>
                    <a:pt x="3048" y="12191"/>
                  </a:moveTo>
                  <a:lnTo>
                    <a:pt x="367284" y="27089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38087" y="1874519"/>
              <a:ext cx="114935" cy="2540"/>
            </a:xfrm>
            <a:custGeom>
              <a:avLst/>
              <a:gdLst/>
              <a:ahLst/>
              <a:cxnLst/>
              <a:rect l="l" t="t" r="r" b="b"/>
              <a:pathLst>
                <a:path w="114935" h="2539">
                  <a:moveTo>
                    <a:pt x="-6349" y="1142"/>
                  </a:moveTo>
                  <a:lnTo>
                    <a:pt x="121158" y="1142"/>
                  </a:lnTo>
                </a:path>
              </a:pathLst>
            </a:custGeom>
            <a:ln w="1498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57672" y="1598675"/>
              <a:ext cx="285750" cy="546735"/>
            </a:xfrm>
            <a:custGeom>
              <a:avLst/>
              <a:gdLst/>
              <a:ahLst/>
              <a:cxnLst/>
              <a:rect l="l" t="t" r="r" b="b"/>
              <a:pathLst>
                <a:path w="285750" h="546735">
                  <a:moveTo>
                    <a:pt x="285623" y="278891"/>
                  </a:moveTo>
                  <a:lnTo>
                    <a:pt x="283463" y="546608"/>
                  </a:lnTo>
                </a:path>
                <a:path w="285750" h="546735">
                  <a:moveTo>
                    <a:pt x="2158" y="0"/>
                  </a:moveTo>
                  <a:lnTo>
                    <a:pt x="0" y="267715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83963" y="2316479"/>
              <a:ext cx="1780539" cy="53340"/>
            </a:xfrm>
            <a:custGeom>
              <a:avLst/>
              <a:gdLst/>
              <a:ahLst/>
              <a:cxnLst/>
              <a:rect l="l" t="t" r="r" b="b"/>
              <a:pathLst>
                <a:path w="1780539" h="53339">
                  <a:moveTo>
                    <a:pt x="1780032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1780032" y="53339"/>
                  </a:lnTo>
                  <a:lnTo>
                    <a:pt x="1780032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0703" y="2257043"/>
              <a:ext cx="217932" cy="1828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68979" y="1615439"/>
              <a:ext cx="381000" cy="760730"/>
            </a:xfrm>
            <a:custGeom>
              <a:avLst/>
              <a:gdLst/>
              <a:ahLst/>
              <a:cxnLst/>
              <a:rect l="l" t="t" r="r" b="b"/>
              <a:pathLst>
                <a:path w="381000" h="760730">
                  <a:moveTo>
                    <a:pt x="0" y="0"/>
                  </a:moveTo>
                  <a:lnTo>
                    <a:pt x="0" y="423418"/>
                  </a:lnTo>
                  <a:lnTo>
                    <a:pt x="381000" y="760476"/>
                  </a:lnTo>
                  <a:lnTo>
                    <a:pt x="379095" y="264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5075" y="1616963"/>
              <a:ext cx="487680" cy="276225"/>
            </a:xfrm>
            <a:custGeom>
              <a:avLst/>
              <a:gdLst/>
              <a:ahLst/>
              <a:cxnLst/>
              <a:rect l="l" t="t" r="r" b="b"/>
              <a:pathLst>
                <a:path w="487679" h="276225">
                  <a:moveTo>
                    <a:pt x="91948" y="0"/>
                  </a:moveTo>
                  <a:lnTo>
                    <a:pt x="0" y="3428"/>
                  </a:lnTo>
                  <a:lnTo>
                    <a:pt x="375158" y="274065"/>
                  </a:lnTo>
                  <a:lnTo>
                    <a:pt x="399436" y="272843"/>
                  </a:lnTo>
                  <a:lnTo>
                    <a:pt x="417369" y="273050"/>
                  </a:lnTo>
                  <a:lnTo>
                    <a:pt x="442327" y="274208"/>
                  </a:lnTo>
                  <a:lnTo>
                    <a:pt x="487679" y="275844"/>
                  </a:lnTo>
                  <a:lnTo>
                    <a:pt x="91948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48455" y="1891283"/>
              <a:ext cx="114300" cy="480059"/>
            </a:xfrm>
            <a:custGeom>
              <a:avLst/>
              <a:gdLst/>
              <a:ahLst/>
              <a:cxnLst/>
              <a:rect l="l" t="t" r="r" b="b"/>
              <a:pathLst>
                <a:path w="114300" h="480060">
                  <a:moveTo>
                    <a:pt x="114300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114300" y="48006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25260" y="1928875"/>
              <a:ext cx="179324" cy="2226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453378" y="2390647"/>
            <a:ext cx="299593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75"/>
              </a:lnSpc>
              <a:spcBef>
                <a:spcPts val="100"/>
              </a:spcBef>
              <a:tabLst>
                <a:tab pos="1818639" algn="l"/>
              </a:tabLst>
            </a:pPr>
            <a:r>
              <a:rPr sz="2400" u="heavy" spc="-7" baseline="26041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400" spc="-7" baseline="26041" dirty="0">
                <a:latin typeface="Carlito"/>
                <a:cs typeface="Carlito"/>
              </a:rPr>
              <a:t> </a:t>
            </a:r>
            <a:r>
              <a:rPr sz="2400" spc="-60" baseline="26041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destination</a:t>
            </a:r>
            <a:endParaRPr sz="1800">
              <a:latin typeface="Carlito"/>
              <a:cs typeface="Carlito"/>
            </a:endParaRPr>
          </a:p>
          <a:p>
            <a:pPr marL="496570">
              <a:lnSpc>
                <a:spcPts val="2075"/>
              </a:lnSpc>
            </a:pPr>
            <a:r>
              <a:rPr sz="1800" i="1" dirty="0">
                <a:latin typeface="Carlito"/>
                <a:cs typeface="Carlito"/>
              </a:rPr>
              <a:t>R </a:t>
            </a:r>
            <a:r>
              <a:rPr sz="1800" dirty="0">
                <a:latin typeface="Carlito"/>
                <a:cs typeface="Carlito"/>
              </a:rPr>
              <a:t>bps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120128" y="1316736"/>
            <a:ext cx="1478280" cy="1285240"/>
            <a:chOff x="7120128" y="1316736"/>
            <a:chExt cx="1478280" cy="1285240"/>
          </a:xfrm>
        </p:grpSpPr>
        <p:sp>
          <p:nvSpPr>
            <p:cNvPr id="41" name="object 41"/>
            <p:cNvSpPr/>
            <p:nvPr/>
          </p:nvSpPr>
          <p:spPr>
            <a:xfrm>
              <a:off x="7120128" y="1316736"/>
              <a:ext cx="1478279" cy="12847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49540" y="1441704"/>
              <a:ext cx="714755" cy="5867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543925" y="5438647"/>
            <a:ext cx="1593850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 </a:t>
            </a:r>
            <a:r>
              <a:rPr sz="1800" spc="-5" dirty="0">
                <a:latin typeface="Carlito"/>
                <a:cs typeface="Carlito"/>
              </a:rPr>
              <a:t>bit </a:t>
            </a:r>
            <a:r>
              <a:rPr sz="1800" spc="1515" dirty="0">
                <a:latin typeface="Carlito"/>
                <a:cs typeface="Carlito"/>
              </a:rPr>
              <a:t>-</a:t>
            </a:r>
            <a:r>
              <a:rPr sz="1800" spc="1515" dirty="0">
                <a:latin typeface="Wingdings"/>
                <a:cs typeface="Wingdings"/>
              </a:rPr>
              <a:t>→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rlito"/>
                <a:cs typeface="Carlito"/>
              </a:rPr>
              <a:t>1/R  </a:t>
            </a:r>
            <a:r>
              <a:rPr sz="1800" spc="-615" dirty="0">
                <a:latin typeface="Carlito"/>
                <a:cs typeface="Carlito"/>
              </a:rPr>
              <a:t>sec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Carlito"/>
                <a:cs typeface="Carlito"/>
              </a:rPr>
              <a:t>L </a:t>
            </a:r>
            <a:r>
              <a:rPr sz="1800" spc="-5" dirty="0">
                <a:latin typeface="Carlito"/>
                <a:cs typeface="Carlito"/>
              </a:rPr>
              <a:t>bits------L/R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sec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40" y="1083739"/>
            <a:ext cx="10765155" cy="43129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66700" algn="l"/>
              </a:tabLst>
            </a:pP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Delay </a:t>
            </a:r>
            <a:r>
              <a:rPr sz="2800" b="1" spc="-250" dirty="0">
                <a:solidFill>
                  <a:srgbClr val="C00000"/>
                </a:solidFill>
                <a:latin typeface="Arial"/>
                <a:cs typeface="Arial"/>
              </a:rPr>
              <a:t>Bandwidth</a:t>
            </a:r>
            <a:r>
              <a:rPr sz="2800" b="1" spc="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45" dirty="0">
                <a:solidFill>
                  <a:srgbClr val="C00000"/>
                </a:solidFill>
                <a:latin typeface="Arial"/>
                <a:cs typeface="Arial"/>
              </a:rPr>
              <a:t>product</a:t>
            </a:r>
            <a:endParaRPr sz="2800">
              <a:latin typeface="Arial"/>
              <a:cs typeface="Arial"/>
            </a:endParaRPr>
          </a:p>
          <a:p>
            <a:pPr marL="723900" marR="140970" lvl="1" indent="-229235">
              <a:lnSpc>
                <a:spcPts val="2590"/>
              </a:lnSpc>
              <a:spcBef>
                <a:spcPts val="560"/>
              </a:spcBef>
              <a:buChar char="•"/>
              <a:tabLst>
                <a:tab pos="724535" algn="l"/>
              </a:tabLst>
            </a:pP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003399"/>
                </a:solidFill>
                <a:latin typeface="Arial"/>
                <a:cs typeface="Arial"/>
              </a:rPr>
              <a:t>sender </a:t>
            </a:r>
            <a:r>
              <a:rPr sz="2400" spc="-135" dirty="0">
                <a:solidFill>
                  <a:srgbClr val="003399"/>
                </a:solidFill>
                <a:latin typeface="Arial"/>
                <a:cs typeface="Arial"/>
              </a:rPr>
              <a:t>wants </a:t>
            </a:r>
            <a:r>
              <a:rPr sz="2400" spc="-75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2400" spc="-190" dirty="0">
                <a:solidFill>
                  <a:srgbClr val="003399"/>
                </a:solidFill>
                <a:latin typeface="Arial"/>
                <a:cs typeface="Arial"/>
              </a:rPr>
              <a:t>keep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003399"/>
                </a:solidFill>
                <a:latin typeface="Arial"/>
                <a:cs typeface="Arial"/>
              </a:rPr>
              <a:t>pipe </a:t>
            </a:r>
            <a:r>
              <a:rPr sz="2400" spc="-55" dirty="0">
                <a:solidFill>
                  <a:srgbClr val="003399"/>
                </a:solidFill>
                <a:latin typeface="Arial"/>
                <a:cs typeface="Arial"/>
              </a:rPr>
              <a:t>full </a:t>
            </a:r>
            <a:r>
              <a:rPr sz="2400" spc="-140" dirty="0">
                <a:solidFill>
                  <a:srgbClr val="003399"/>
                </a:solidFill>
                <a:latin typeface="Arial"/>
                <a:cs typeface="Arial"/>
              </a:rPr>
              <a:t>how </a:t>
            </a:r>
            <a:r>
              <a:rPr sz="2400" spc="-135" dirty="0">
                <a:solidFill>
                  <a:srgbClr val="003399"/>
                </a:solidFill>
                <a:latin typeface="Arial"/>
                <a:cs typeface="Arial"/>
              </a:rPr>
              <a:t>much </a:t>
            </a:r>
            <a:r>
              <a:rPr sz="2400" spc="-170" dirty="0">
                <a:solidFill>
                  <a:srgbClr val="003399"/>
                </a:solidFill>
                <a:latin typeface="Arial"/>
                <a:cs typeface="Arial"/>
              </a:rPr>
              <a:t>data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003399"/>
                </a:solidFill>
                <a:latin typeface="Arial"/>
                <a:cs typeface="Arial"/>
              </a:rPr>
              <a:t>sender </a:t>
            </a:r>
            <a:r>
              <a:rPr sz="2400" spc="-105" dirty="0">
                <a:solidFill>
                  <a:srgbClr val="003399"/>
                </a:solidFill>
                <a:latin typeface="Arial"/>
                <a:cs typeface="Arial"/>
              </a:rPr>
              <a:t>must </a:t>
            </a:r>
            <a:r>
              <a:rPr sz="2400" spc="-95" dirty="0">
                <a:solidFill>
                  <a:srgbClr val="003399"/>
                </a:solidFill>
                <a:latin typeface="Arial"/>
                <a:cs typeface="Arial"/>
              </a:rPr>
              <a:t>transmit  </a:t>
            </a:r>
            <a:r>
              <a:rPr sz="2400" spc="-125" dirty="0">
                <a:solidFill>
                  <a:srgbClr val="003399"/>
                </a:solidFill>
                <a:latin typeface="Arial"/>
                <a:cs typeface="Arial"/>
              </a:rPr>
              <a:t>before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003399"/>
                </a:solidFill>
                <a:latin typeface="Arial"/>
                <a:cs typeface="Arial"/>
              </a:rPr>
              <a:t>first </a:t>
            </a:r>
            <a:r>
              <a:rPr sz="2400" spc="-60" dirty="0">
                <a:solidFill>
                  <a:srgbClr val="003399"/>
                </a:solidFill>
                <a:latin typeface="Arial"/>
                <a:cs typeface="Arial"/>
              </a:rPr>
              <a:t>bit </a:t>
            </a:r>
            <a:r>
              <a:rPr sz="2400" spc="-110" dirty="0">
                <a:solidFill>
                  <a:srgbClr val="003399"/>
                </a:solidFill>
                <a:latin typeface="Arial"/>
                <a:cs typeface="Arial"/>
              </a:rPr>
              <a:t>arrives </a:t>
            </a:r>
            <a:r>
              <a:rPr sz="2400" spc="-135" dirty="0">
                <a:solidFill>
                  <a:srgbClr val="003399"/>
                </a:solidFill>
                <a:latin typeface="Arial"/>
                <a:cs typeface="Arial"/>
              </a:rPr>
              <a:t>at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receiver</a:t>
            </a:r>
            <a:endParaRPr sz="2400">
              <a:latin typeface="Arial"/>
              <a:cs typeface="Arial"/>
            </a:endParaRPr>
          </a:p>
          <a:p>
            <a:pPr marL="266700" marR="30480" indent="-228600">
              <a:lnSpc>
                <a:spcPts val="3020"/>
              </a:lnSpc>
              <a:spcBef>
                <a:spcPts val="994"/>
              </a:spcBef>
              <a:buChar char="•"/>
              <a:tabLst>
                <a:tab pos="266700" algn="l"/>
              </a:tabLst>
            </a:pPr>
            <a:r>
              <a:rPr sz="2800" spc="-45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2800" spc="-14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800" spc="-160" dirty="0">
                <a:solidFill>
                  <a:srgbClr val="003399"/>
                </a:solidFill>
                <a:latin typeface="Arial"/>
                <a:cs typeface="Arial"/>
              </a:rPr>
              <a:t>sender </a:t>
            </a:r>
            <a:r>
              <a:rPr sz="2800" spc="-180" dirty="0">
                <a:solidFill>
                  <a:srgbClr val="003399"/>
                </a:solidFill>
                <a:latin typeface="Arial"/>
                <a:cs typeface="Arial"/>
              </a:rPr>
              <a:t>does </a:t>
            </a:r>
            <a:r>
              <a:rPr sz="2800" spc="-105" dirty="0">
                <a:solidFill>
                  <a:srgbClr val="003399"/>
                </a:solidFill>
                <a:latin typeface="Arial"/>
                <a:cs typeface="Arial"/>
              </a:rPr>
              <a:t>not </a:t>
            </a:r>
            <a:r>
              <a:rPr sz="2800" spc="-30" dirty="0">
                <a:solidFill>
                  <a:srgbClr val="003399"/>
                </a:solidFill>
                <a:latin typeface="Arial"/>
                <a:cs typeface="Arial"/>
              </a:rPr>
              <a:t>fill </a:t>
            </a:r>
            <a:r>
              <a:rPr sz="2800" spc="-14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800" spc="-105" dirty="0">
                <a:solidFill>
                  <a:srgbClr val="003399"/>
                </a:solidFill>
                <a:latin typeface="Arial"/>
                <a:cs typeface="Arial"/>
              </a:rPr>
              <a:t>link </a:t>
            </a:r>
            <a:r>
              <a:rPr sz="2800" spc="-90" dirty="0">
                <a:solidFill>
                  <a:srgbClr val="003399"/>
                </a:solidFill>
                <a:latin typeface="Arial"/>
                <a:cs typeface="Arial"/>
              </a:rPr>
              <a:t>with </a:t>
            </a:r>
            <a:r>
              <a:rPr sz="2800" spc="-170" dirty="0">
                <a:solidFill>
                  <a:srgbClr val="003399"/>
                </a:solidFill>
                <a:latin typeface="Arial"/>
                <a:cs typeface="Arial"/>
              </a:rPr>
              <a:t>enough </a:t>
            </a:r>
            <a:r>
              <a:rPr sz="2800" spc="-195" dirty="0">
                <a:solidFill>
                  <a:srgbClr val="003399"/>
                </a:solidFill>
                <a:latin typeface="Arial"/>
                <a:cs typeface="Arial"/>
              </a:rPr>
              <a:t>data </a:t>
            </a:r>
            <a:r>
              <a:rPr sz="2800" spc="-140" dirty="0">
                <a:solidFill>
                  <a:srgbClr val="003399"/>
                </a:solidFill>
                <a:latin typeface="Arial"/>
                <a:cs typeface="Arial"/>
              </a:rPr>
              <a:t>before the next </a:t>
            </a:r>
            <a:r>
              <a:rPr sz="2800" spc="-145" dirty="0">
                <a:solidFill>
                  <a:srgbClr val="003399"/>
                </a:solidFill>
                <a:latin typeface="Arial"/>
                <a:cs typeface="Arial"/>
              </a:rPr>
              <a:t>signal,  </a:t>
            </a:r>
            <a:r>
              <a:rPr sz="2800" spc="-14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800" spc="-125" dirty="0">
                <a:solidFill>
                  <a:srgbClr val="003399"/>
                </a:solidFill>
                <a:latin typeface="Arial"/>
                <a:cs typeface="Arial"/>
              </a:rPr>
              <a:t>network </a:t>
            </a:r>
            <a:r>
              <a:rPr sz="2800" spc="-105" dirty="0">
                <a:solidFill>
                  <a:srgbClr val="003399"/>
                </a:solidFill>
                <a:latin typeface="Arial"/>
                <a:cs typeface="Arial"/>
              </a:rPr>
              <a:t>link </a:t>
            </a:r>
            <a:r>
              <a:rPr sz="2800" spc="-9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2800" spc="-105" dirty="0">
                <a:solidFill>
                  <a:srgbClr val="003399"/>
                </a:solidFill>
                <a:latin typeface="Arial"/>
                <a:cs typeface="Arial"/>
              </a:rPr>
              <a:t>not </a:t>
            </a:r>
            <a:r>
              <a:rPr sz="2800" spc="-85" dirty="0">
                <a:solidFill>
                  <a:srgbClr val="003399"/>
                </a:solidFill>
                <a:latin typeface="Arial"/>
                <a:cs typeface="Arial"/>
              </a:rPr>
              <a:t>fully</a:t>
            </a:r>
            <a:r>
              <a:rPr sz="2800" spc="5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003399"/>
                </a:solidFill>
                <a:latin typeface="Arial"/>
                <a:cs typeface="Arial"/>
              </a:rPr>
              <a:t>utilized.</a:t>
            </a:r>
            <a:endParaRPr sz="28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66700" algn="l"/>
              </a:tabLst>
            </a:pPr>
            <a:r>
              <a:rPr sz="2800" spc="-225" dirty="0">
                <a:latin typeface="Arial"/>
                <a:cs typeface="Arial"/>
              </a:rPr>
              <a:t>Delay </a:t>
            </a:r>
            <a:r>
              <a:rPr sz="2800" spc="-80" dirty="0">
                <a:latin typeface="Arial"/>
                <a:cs typeface="Arial"/>
              </a:rPr>
              <a:t>of </a:t>
            </a:r>
            <a:r>
              <a:rPr sz="2800" spc="-160" dirty="0">
                <a:latin typeface="Arial"/>
                <a:cs typeface="Arial"/>
              </a:rPr>
              <a:t>40 </a:t>
            </a:r>
            <a:r>
              <a:rPr sz="2800" spc="-155" dirty="0">
                <a:latin typeface="Arial"/>
                <a:cs typeface="Arial"/>
              </a:rPr>
              <a:t>ms </a:t>
            </a:r>
            <a:r>
              <a:rPr sz="2800" spc="-210" dirty="0">
                <a:latin typeface="Arial"/>
                <a:cs typeface="Arial"/>
              </a:rPr>
              <a:t>and </a:t>
            </a:r>
            <a:r>
              <a:rPr sz="2800" spc="-150" dirty="0">
                <a:latin typeface="Arial"/>
                <a:cs typeface="Arial"/>
              </a:rPr>
              <a:t>bandwidth </a:t>
            </a:r>
            <a:r>
              <a:rPr sz="2800" spc="-75" dirty="0">
                <a:latin typeface="Arial"/>
                <a:cs typeface="Arial"/>
              </a:rPr>
              <a:t>of </a:t>
            </a:r>
            <a:r>
              <a:rPr sz="2800" spc="-160" dirty="0">
                <a:latin typeface="Arial"/>
                <a:cs typeface="Arial"/>
              </a:rPr>
              <a:t>15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Mbps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800" spc="-110" dirty="0">
                <a:latin typeface="Symbol"/>
                <a:cs typeface="Symbol"/>
              </a:rPr>
              <a:t></a:t>
            </a:r>
            <a:r>
              <a:rPr sz="2800" spc="-110" dirty="0">
                <a:latin typeface="Arial"/>
                <a:cs typeface="Arial"/>
              </a:rPr>
              <a:t>40 </a:t>
            </a:r>
            <a:r>
              <a:rPr sz="2800" spc="-150" dirty="0">
                <a:latin typeface="Arial"/>
                <a:cs typeface="Arial"/>
              </a:rPr>
              <a:t>x </a:t>
            </a:r>
            <a:r>
              <a:rPr sz="2800" spc="-100" dirty="0">
                <a:latin typeface="Arial"/>
                <a:cs typeface="Arial"/>
              </a:rPr>
              <a:t>10</a:t>
            </a:r>
            <a:r>
              <a:rPr sz="2775" spc="-150" baseline="25525" dirty="0">
                <a:latin typeface="Arial"/>
                <a:cs typeface="Arial"/>
              </a:rPr>
              <a:t>-3 </a:t>
            </a:r>
            <a:r>
              <a:rPr sz="2800" spc="-165" dirty="0">
                <a:latin typeface="Arial"/>
                <a:cs typeface="Arial"/>
              </a:rPr>
              <a:t>seconds </a:t>
            </a:r>
            <a:r>
              <a:rPr sz="2800" spc="-150" dirty="0">
                <a:latin typeface="Arial"/>
                <a:cs typeface="Arial"/>
              </a:rPr>
              <a:t>x </a:t>
            </a:r>
            <a:r>
              <a:rPr sz="2800" spc="-160" dirty="0">
                <a:latin typeface="Arial"/>
                <a:cs typeface="Arial"/>
              </a:rPr>
              <a:t>15 </a:t>
            </a:r>
            <a:r>
              <a:rPr sz="2800" spc="-150" dirty="0">
                <a:latin typeface="Arial"/>
                <a:cs typeface="Arial"/>
              </a:rPr>
              <a:t>x </a:t>
            </a:r>
            <a:r>
              <a:rPr sz="2800" spc="-130" dirty="0">
                <a:latin typeface="Arial"/>
                <a:cs typeface="Arial"/>
              </a:rPr>
              <a:t>10</a:t>
            </a:r>
            <a:r>
              <a:rPr sz="2775" spc="-195" baseline="25525" dirty="0">
                <a:latin typeface="Arial"/>
                <a:cs typeface="Arial"/>
              </a:rPr>
              <a:t>6</a:t>
            </a:r>
            <a:r>
              <a:rPr sz="2775" spc="359" baseline="2552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bits/second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800" spc="-100" dirty="0">
                <a:latin typeface="Symbol"/>
                <a:cs typeface="Symbol"/>
              </a:rPr>
              <a:t></a:t>
            </a:r>
            <a:r>
              <a:rPr sz="2800" spc="-100" dirty="0">
                <a:latin typeface="Arial"/>
                <a:cs typeface="Arial"/>
              </a:rPr>
              <a:t>0.6 </a:t>
            </a:r>
            <a:r>
              <a:rPr sz="2800" spc="-150" dirty="0">
                <a:latin typeface="Arial"/>
                <a:cs typeface="Arial"/>
              </a:rPr>
              <a:t>x </a:t>
            </a:r>
            <a:r>
              <a:rPr sz="2800" spc="-135" dirty="0">
                <a:latin typeface="Arial"/>
                <a:cs typeface="Arial"/>
              </a:rPr>
              <a:t>10</a:t>
            </a:r>
            <a:r>
              <a:rPr sz="2775" spc="-202" baseline="25525" dirty="0">
                <a:latin typeface="Arial"/>
                <a:cs typeface="Arial"/>
              </a:rPr>
              <a:t>6 </a:t>
            </a:r>
            <a:r>
              <a:rPr sz="2800" spc="-95" dirty="0">
                <a:latin typeface="Arial"/>
                <a:cs typeface="Arial"/>
              </a:rPr>
              <a:t>bits </a:t>
            </a:r>
            <a:r>
              <a:rPr sz="2800" spc="-240" dirty="0">
                <a:latin typeface="Arial"/>
                <a:cs typeface="Arial"/>
              </a:rPr>
              <a:t>= </a:t>
            </a:r>
            <a:r>
              <a:rPr sz="2800" spc="-160" dirty="0">
                <a:latin typeface="Arial"/>
                <a:cs typeface="Arial"/>
              </a:rPr>
              <a:t>600 </a:t>
            </a:r>
            <a:r>
              <a:rPr sz="2800" spc="-315" dirty="0">
                <a:latin typeface="Arial"/>
                <a:cs typeface="Arial"/>
              </a:rPr>
              <a:t>KB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Bandwidth </a:t>
            </a:r>
            <a:r>
              <a:rPr sz="1800" b="1" spc="-5" dirty="0">
                <a:latin typeface="Arial"/>
                <a:cs typeface="Arial"/>
              </a:rPr>
              <a:t>delay product </a:t>
            </a:r>
            <a:r>
              <a:rPr sz="1800" b="1" dirty="0">
                <a:latin typeface="Arial"/>
                <a:cs typeface="Arial"/>
              </a:rPr>
              <a:t>is a </a:t>
            </a:r>
            <a:r>
              <a:rPr sz="1800" b="1" spc="-5" dirty="0">
                <a:latin typeface="Arial"/>
                <a:cs typeface="Arial"/>
              </a:rPr>
              <a:t>measurement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how many </a:t>
            </a:r>
            <a:r>
              <a:rPr sz="1800" b="1" dirty="0">
                <a:latin typeface="Arial"/>
                <a:cs typeface="Arial"/>
              </a:rPr>
              <a:t>bits </a:t>
            </a:r>
            <a:r>
              <a:rPr sz="1800" b="1" spc="-10" dirty="0">
                <a:latin typeface="Arial"/>
                <a:cs typeface="Arial"/>
              </a:rPr>
              <a:t>can </a:t>
            </a:r>
            <a:r>
              <a:rPr sz="1800" b="1" dirty="0">
                <a:latin typeface="Arial"/>
                <a:cs typeface="Arial"/>
              </a:rPr>
              <a:t>fill up a network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link.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320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Delay </a:t>
            </a:r>
            <a:r>
              <a:rPr spc="-350" dirty="0"/>
              <a:t>x </a:t>
            </a:r>
            <a:r>
              <a:rPr spc="-280" dirty="0"/>
              <a:t>Bandwidth </a:t>
            </a:r>
            <a:r>
              <a:rPr spc="-175" dirty="0"/>
              <a:t>(D </a:t>
            </a:r>
            <a:r>
              <a:rPr spc="-350" dirty="0"/>
              <a:t>x</a:t>
            </a:r>
            <a:r>
              <a:rPr spc="-40" dirty="0"/>
              <a:t> </a:t>
            </a:r>
            <a:r>
              <a:rPr spc="-295" dirty="0"/>
              <a:t>B)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1619" y="1118438"/>
            <a:ext cx="7898130" cy="16236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Char char="•"/>
              <a:tabLst>
                <a:tab pos="241300" algn="l"/>
                <a:tab pos="7726045" algn="l"/>
              </a:tabLst>
            </a:pPr>
            <a:r>
              <a:rPr sz="2800" spc="-180" dirty="0">
                <a:latin typeface="Arial"/>
                <a:cs typeface="Arial"/>
              </a:rPr>
              <a:t>L</a:t>
            </a:r>
            <a:r>
              <a:rPr sz="2800" spc="-120" dirty="0">
                <a:latin typeface="Arial"/>
                <a:cs typeface="Arial"/>
              </a:rPr>
              <a:t>ink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b</a:t>
            </a:r>
            <a:r>
              <a:rPr sz="2800" spc="-180" dirty="0">
                <a:latin typeface="Arial"/>
                <a:cs typeface="Arial"/>
              </a:rPr>
              <a:t>etwee</a:t>
            </a:r>
            <a:r>
              <a:rPr sz="2800" spc="-160" dirty="0">
                <a:latin typeface="Arial"/>
                <a:cs typeface="Arial"/>
              </a:rPr>
              <a:t>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30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pair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o</a:t>
            </a:r>
            <a:r>
              <a:rPr sz="2800" spc="-5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</a:t>
            </a:r>
            <a:r>
              <a:rPr sz="2800" spc="-85" dirty="0">
                <a:latin typeface="Arial"/>
                <a:cs typeface="Arial"/>
              </a:rPr>
              <a:t>r</a:t>
            </a:r>
            <a:r>
              <a:rPr sz="2800" spc="-180" dirty="0">
                <a:latin typeface="Arial"/>
                <a:cs typeface="Arial"/>
              </a:rPr>
              <a:t>oce</a:t>
            </a:r>
            <a:r>
              <a:rPr sz="2800" spc="-160" dirty="0">
                <a:latin typeface="Arial"/>
                <a:cs typeface="Arial"/>
              </a:rPr>
              <a:t>s</a:t>
            </a:r>
            <a:r>
              <a:rPr sz="2800" spc="-185" dirty="0">
                <a:latin typeface="Arial"/>
                <a:cs typeface="Arial"/>
              </a:rPr>
              <a:t>se</a:t>
            </a:r>
            <a:r>
              <a:rPr sz="2800" spc="-17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c</a:t>
            </a:r>
            <a:r>
              <a:rPr sz="2800" spc="-229" dirty="0">
                <a:latin typeface="Arial"/>
                <a:cs typeface="Arial"/>
              </a:rPr>
              <a:t>an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be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tho</a:t>
            </a:r>
            <a:r>
              <a:rPr sz="2800" spc="-135" dirty="0">
                <a:latin typeface="Arial"/>
                <a:cs typeface="Arial"/>
              </a:rPr>
              <a:t>u</a:t>
            </a:r>
            <a:r>
              <a:rPr sz="2800" spc="-110" dirty="0">
                <a:latin typeface="Arial"/>
                <a:cs typeface="Arial"/>
              </a:rPr>
              <a:t>ght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4" dirty="0">
                <a:latin typeface="Arial"/>
                <a:cs typeface="Arial"/>
              </a:rPr>
              <a:t>a  </a:t>
            </a:r>
            <a:r>
              <a:rPr sz="2800" spc="-125" dirty="0">
                <a:latin typeface="Arial"/>
                <a:cs typeface="Arial"/>
              </a:rPr>
              <a:t>hollow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pipe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Char char="•"/>
              <a:tabLst>
                <a:tab pos="698500" algn="l"/>
              </a:tabLst>
            </a:pPr>
            <a:r>
              <a:rPr sz="2400" spc="-150" dirty="0">
                <a:latin typeface="Arial"/>
                <a:cs typeface="Arial"/>
              </a:rPr>
              <a:t>Latency </a:t>
            </a:r>
            <a:r>
              <a:rPr sz="2400" spc="-125" dirty="0">
                <a:latin typeface="Arial"/>
                <a:cs typeface="Arial"/>
              </a:rPr>
              <a:t>(delay)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110" dirty="0">
                <a:latin typeface="Arial"/>
                <a:cs typeface="Arial"/>
              </a:rPr>
              <a:t>length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pipe</a:t>
            </a:r>
            <a:endParaRPr sz="2400">
              <a:latin typeface="Arial"/>
              <a:cs typeface="Arial"/>
            </a:endParaRPr>
          </a:p>
          <a:p>
            <a:pPr marL="782320" lvl="1" indent="-312420">
              <a:lnSpc>
                <a:spcPct val="100000"/>
              </a:lnSpc>
              <a:spcBef>
                <a:spcPts val="204"/>
              </a:spcBef>
              <a:buChar char="•"/>
              <a:tabLst>
                <a:tab pos="781685" algn="l"/>
                <a:tab pos="782320" algn="l"/>
              </a:tabLst>
            </a:pPr>
            <a:r>
              <a:rPr sz="2400" spc="-125" dirty="0">
                <a:latin typeface="Arial"/>
                <a:cs typeface="Arial"/>
              </a:rPr>
              <a:t>bandwidth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width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pipe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097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Delay </a:t>
            </a:r>
            <a:r>
              <a:rPr spc="-350" dirty="0"/>
              <a:t>x</a:t>
            </a:r>
            <a:r>
              <a:rPr spc="-5" dirty="0"/>
              <a:t> </a:t>
            </a:r>
            <a:r>
              <a:rPr spc="-280" dirty="0"/>
              <a:t>Bandwidth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7647" y="3665601"/>
            <a:ext cx="1867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Network as a</a:t>
            </a:r>
            <a:r>
              <a:rPr sz="2000" spc="-1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pipe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22521" y="4199890"/>
            <a:ext cx="4467860" cy="863600"/>
            <a:chOff x="3922521" y="4199890"/>
            <a:chExt cx="4467860" cy="863600"/>
          </a:xfrm>
        </p:grpSpPr>
        <p:sp>
          <p:nvSpPr>
            <p:cNvPr id="6" name="object 6"/>
            <p:cNvSpPr/>
            <p:nvPr/>
          </p:nvSpPr>
          <p:spPr>
            <a:xfrm>
              <a:off x="4035170" y="4206240"/>
              <a:ext cx="4348480" cy="850900"/>
            </a:xfrm>
            <a:custGeom>
              <a:avLst/>
              <a:gdLst/>
              <a:ahLst/>
              <a:cxnLst/>
              <a:rect l="l" t="t" r="r" b="b"/>
              <a:pathLst>
                <a:path w="4348480" h="850900">
                  <a:moveTo>
                    <a:pt x="4242054" y="0"/>
                  </a:moveTo>
                  <a:lnTo>
                    <a:pt x="0" y="0"/>
                  </a:lnTo>
                  <a:lnTo>
                    <a:pt x="17234" y="5565"/>
                  </a:lnTo>
                  <a:lnTo>
                    <a:pt x="33585" y="21677"/>
                  </a:lnTo>
                  <a:lnTo>
                    <a:pt x="62764" y="82039"/>
                  </a:lnTo>
                  <a:lnTo>
                    <a:pt x="75152" y="124539"/>
                  </a:lnTo>
                  <a:lnTo>
                    <a:pt x="85779" y="174083"/>
                  </a:lnTo>
                  <a:lnTo>
                    <a:pt x="94427" y="229796"/>
                  </a:lnTo>
                  <a:lnTo>
                    <a:pt x="100876" y="290803"/>
                  </a:lnTo>
                  <a:lnTo>
                    <a:pt x="104906" y="356228"/>
                  </a:lnTo>
                  <a:lnTo>
                    <a:pt x="106299" y="425196"/>
                  </a:lnTo>
                  <a:lnTo>
                    <a:pt x="104906" y="494163"/>
                  </a:lnTo>
                  <a:lnTo>
                    <a:pt x="100876" y="559588"/>
                  </a:lnTo>
                  <a:lnTo>
                    <a:pt x="94427" y="620595"/>
                  </a:lnTo>
                  <a:lnTo>
                    <a:pt x="85779" y="676308"/>
                  </a:lnTo>
                  <a:lnTo>
                    <a:pt x="75152" y="725852"/>
                  </a:lnTo>
                  <a:lnTo>
                    <a:pt x="62764" y="768352"/>
                  </a:lnTo>
                  <a:lnTo>
                    <a:pt x="33585" y="828714"/>
                  </a:lnTo>
                  <a:lnTo>
                    <a:pt x="0" y="850392"/>
                  </a:lnTo>
                  <a:lnTo>
                    <a:pt x="4242054" y="850392"/>
                  </a:lnTo>
                  <a:lnTo>
                    <a:pt x="4275639" y="828714"/>
                  </a:lnTo>
                  <a:lnTo>
                    <a:pt x="4304818" y="768352"/>
                  </a:lnTo>
                  <a:lnTo>
                    <a:pt x="4317206" y="725852"/>
                  </a:lnTo>
                  <a:lnTo>
                    <a:pt x="4327833" y="676308"/>
                  </a:lnTo>
                  <a:lnTo>
                    <a:pt x="4336481" y="620595"/>
                  </a:lnTo>
                  <a:lnTo>
                    <a:pt x="4342930" y="559588"/>
                  </a:lnTo>
                  <a:lnTo>
                    <a:pt x="4346960" y="494163"/>
                  </a:lnTo>
                  <a:lnTo>
                    <a:pt x="4348353" y="425196"/>
                  </a:lnTo>
                  <a:lnTo>
                    <a:pt x="4346960" y="356228"/>
                  </a:lnTo>
                  <a:lnTo>
                    <a:pt x="4342930" y="290803"/>
                  </a:lnTo>
                  <a:lnTo>
                    <a:pt x="4336481" y="229796"/>
                  </a:lnTo>
                  <a:lnTo>
                    <a:pt x="4327833" y="174083"/>
                  </a:lnTo>
                  <a:lnTo>
                    <a:pt x="4317206" y="124539"/>
                  </a:lnTo>
                  <a:lnTo>
                    <a:pt x="4304818" y="82039"/>
                  </a:lnTo>
                  <a:lnTo>
                    <a:pt x="4275639" y="21677"/>
                  </a:lnTo>
                  <a:lnTo>
                    <a:pt x="4259288" y="5565"/>
                  </a:lnTo>
                  <a:lnTo>
                    <a:pt x="4242054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8871" y="4206240"/>
              <a:ext cx="212725" cy="850900"/>
            </a:xfrm>
            <a:custGeom>
              <a:avLst/>
              <a:gdLst/>
              <a:ahLst/>
              <a:cxnLst/>
              <a:rect l="l" t="t" r="r" b="b"/>
              <a:pathLst>
                <a:path w="212725" h="850900">
                  <a:moveTo>
                    <a:pt x="106299" y="0"/>
                  </a:moveTo>
                  <a:lnTo>
                    <a:pt x="72713" y="21677"/>
                  </a:lnTo>
                  <a:lnTo>
                    <a:pt x="43534" y="82039"/>
                  </a:lnTo>
                  <a:lnTo>
                    <a:pt x="31146" y="124539"/>
                  </a:lnTo>
                  <a:lnTo>
                    <a:pt x="20519" y="174083"/>
                  </a:lnTo>
                  <a:lnTo>
                    <a:pt x="11871" y="229796"/>
                  </a:lnTo>
                  <a:lnTo>
                    <a:pt x="5422" y="290803"/>
                  </a:lnTo>
                  <a:lnTo>
                    <a:pt x="1392" y="356228"/>
                  </a:lnTo>
                  <a:lnTo>
                    <a:pt x="0" y="425196"/>
                  </a:lnTo>
                  <a:lnTo>
                    <a:pt x="1392" y="494163"/>
                  </a:lnTo>
                  <a:lnTo>
                    <a:pt x="5422" y="559588"/>
                  </a:lnTo>
                  <a:lnTo>
                    <a:pt x="11871" y="620595"/>
                  </a:lnTo>
                  <a:lnTo>
                    <a:pt x="20519" y="676308"/>
                  </a:lnTo>
                  <a:lnTo>
                    <a:pt x="31146" y="725852"/>
                  </a:lnTo>
                  <a:lnTo>
                    <a:pt x="43534" y="768352"/>
                  </a:lnTo>
                  <a:lnTo>
                    <a:pt x="72713" y="828714"/>
                  </a:lnTo>
                  <a:lnTo>
                    <a:pt x="106299" y="850392"/>
                  </a:lnTo>
                  <a:lnTo>
                    <a:pt x="123533" y="844826"/>
                  </a:lnTo>
                  <a:lnTo>
                    <a:pt x="155134" y="802931"/>
                  </a:lnTo>
                  <a:lnTo>
                    <a:pt x="181451" y="725852"/>
                  </a:lnTo>
                  <a:lnTo>
                    <a:pt x="192078" y="676308"/>
                  </a:lnTo>
                  <a:lnTo>
                    <a:pt x="200726" y="620595"/>
                  </a:lnTo>
                  <a:lnTo>
                    <a:pt x="207175" y="559588"/>
                  </a:lnTo>
                  <a:lnTo>
                    <a:pt x="211205" y="494163"/>
                  </a:lnTo>
                  <a:lnTo>
                    <a:pt x="212598" y="425196"/>
                  </a:lnTo>
                  <a:lnTo>
                    <a:pt x="211205" y="356228"/>
                  </a:lnTo>
                  <a:lnTo>
                    <a:pt x="207175" y="290803"/>
                  </a:lnTo>
                  <a:lnTo>
                    <a:pt x="200726" y="229796"/>
                  </a:lnTo>
                  <a:lnTo>
                    <a:pt x="192078" y="174083"/>
                  </a:lnTo>
                  <a:lnTo>
                    <a:pt x="181451" y="124539"/>
                  </a:lnTo>
                  <a:lnTo>
                    <a:pt x="169063" y="82039"/>
                  </a:lnTo>
                  <a:lnTo>
                    <a:pt x="139884" y="21677"/>
                  </a:lnTo>
                  <a:lnTo>
                    <a:pt x="106299" y="0"/>
                  </a:lnTo>
                  <a:close/>
                </a:path>
              </a:pathLst>
            </a:custGeom>
            <a:solidFill>
              <a:srgbClr val="FAD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8871" y="4206240"/>
              <a:ext cx="4455160" cy="850900"/>
            </a:xfrm>
            <a:custGeom>
              <a:avLst/>
              <a:gdLst/>
              <a:ahLst/>
              <a:cxnLst/>
              <a:rect l="l" t="t" r="r" b="b"/>
              <a:pathLst>
                <a:path w="4455159" h="850900">
                  <a:moveTo>
                    <a:pt x="106299" y="0"/>
                  </a:moveTo>
                  <a:lnTo>
                    <a:pt x="139884" y="21677"/>
                  </a:lnTo>
                  <a:lnTo>
                    <a:pt x="169063" y="82039"/>
                  </a:lnTo>
                  <a:lnTo>
                    <a:pt x="181451" y="124539"/>
                  </a:lnTo>
                  <a:lnTo>
                    <a:pt x="192078" y="174083"/>
                  </a:lnTo>
                  <a:lnTo>
                    <a:pt x="200726" y="229796"/>
                  </a:lnTo>
                  <a:lnTo>
                    <a:pt x="207175" y="290803"/>
                  </a:lnTo>
                  <a:lnTo>
                    <a:pt x="211205" y="356228"/>
                  </a:lnTo>
                  <a:lnTo>
                    <a:pt x="212598" y="425196"/>
                  </a:lnTo>
                  <a:lnTo>
                    <a:pt x="211205" y="494163"/>
                  </a:lnTo>
                  <a:lnTo>
                    <a:pt x="207175" y="559588"/>
                  </a:lnTo>
                  <a:lnTo>
                    <a:pt x="200726" y="620595"/>
                  </a:lnTo>
                  <a:lnTo>
                    <a:pt x="192078" y="676308"/>
                  </a:lnTo>
                  <a:lnTo>
                    <a:pt x="181451" y="725852"/>
                  </a:lnTo>
                  <a:lnTo>
                    <a:pt x="169063" y="768352"/>
                  </a:lnTo>
                  <a:lnTo>
                    <a:pt x="139884" y="828714"/>
                  </a:lnTo>
                  <a:lnTo>
                    <a:pt x="106299" y="850392"/>
                  </a:lnTo>
                  <a:lnTo>
                    <a:pt x="89064" y="844826"/>
                  </a:lnTo>
                  <a:lnTo>
                    <a:pt x="57463" y="802931"/>
                  </a:lnTo>
                  <a:lnTo>
                    <a:pt x="31146" y="725852"/>
                  </a:lnTo>
                  <a:lnTo>
                    <a:pt x="20519" y="676308"/>
                  </a:lnTo>
                  <a:lnTo>
                    <a:pt x="11871" y="620595"/>
                  </a:lnTo>
                  <a:lnTo>
                    <a:pt x="5422" y="559588"/>
                  </a:lnTo>
                  <a:lnTo>
                    <a:pt x="1392" y="494163"/>
                  </a:lnTo>
                  <a:lnTo>
                    <a:pt x="0" y="425196"/>
                  </a:lnTo>
                  <a:lnTo>
                    <a:pt x="1392" y="356228"/>
                  </a:lnTo>
                  <a:lnTo>
                    <a:pt x="5422" y="290803"/>
                  </a:lnTo>
                  <a:lnTo>
                    <a:pt x="11871" y="229796"/>
                  </a:lnTo>
                  <a:lnTo>
                    <a:pt x="20519" y="174083"/>
                  </a:lnTo>
                  <a:lnTo>
                    <a:pt x="31146" y="124539"/>
                  </a:lnTo>
                  <a:lnTo>
                    <a:pt x="43534" y="82039"/>
                  </a:lnTo>
                  <a:lnTo>
                    <a:pt x="72713" y="21677"/>
                  </a:lnTo>
                  <a:lnTo>
                    <a:pt x="106299" y="0"/>
                  </a:lnTo>
                  <a:lnTo>
                    <a:pt x="4348353" y="0"/>
                  </a:lnTo>
                  <a:lnTo>
                    <a:pt x="4381938" y="21677"/>
                  </a:lnTo>
                  <a:lnTo>
                    <a:pt x="4411117" y="82039"/>
                  </a:lnTo>
                  <a:lnTo>
                    <a:pt x="4423505" y="124539"/>
                  </a:lnTo>
                  <a:lnTo>
                    <a:pt x="4434132" y="174083"/>
                  </a:lnTo>
                  <a:lnTo>
                    <a:pt x="4442780" y="229796"/>
                  </a:lnTo>
                  <a:lnTo>
                    <a:pt x="4449229" y="290803"/>
                  </a:lnTo>
                  <a:lnTo>
                    <a:pt x="4453259" y="356228"/>
                  </a:lnTo>
                  <a:lnTo>
                    <a:pt x="4454652" y="425196"/>
                  </a:lnTo>
                  <a:lnTo>
                    <a:pt x="4453259" y="494163"/>
                  </a:lnTo>
                  <a:lnTo>
                    <a:pt x="4449229" y="559588"/>
                  </a:lnTo>
                  <a:lnTo>
                    <a:pt x="4442780" y="620595"/>
                  </a:lnTo>
                  <a:lnTo>
                    <a:pt x="4434132" y="676308"/>
                  </a:lnTo>
                  <a:lnTo>
                    <a:pt x="4423505" y="725852"/>
                  </a:lnTo>
                  <a:lnTo>
                    <a:pt x="4411117" y="768352"/>
                  </a:lnTo>
                  <a:lnTo>
                    <a:pt x="4381938" y="828714"/>
                  </a:lnTo>
                  <a:lnTo>
                    <a:pt x="4348353" y="850392"/>
                  </a:lnTo>
                  <a:lnTo>
                    <a:pt x="106299" y="850392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046220" y="5166486"/>
            <a:ext cx="4337685" cy="83820"/>
          </a:xfrm>
          <a:custGeom>
            <a:avLst/>
            <a:gdLst/>
            <a:ahLst/>
            <a:cxnLst/>
            <a:rect l="l" t="t" r="r" b="b"/>
            <a:pathLst>
              <a:path w="4337684" h="83820">
                <a:moveTo>
                  <a:pt x="76072" y="7112"/>
                </a:moveTo>
                <a:lnTo>
                  <a:pt x="0" y="45338"/>
                </a:lnTo>
                <a:lnTo>
                  <a:pt x="76200" y="83312"/>
                </a:lnTo>
                <a:lnTo>
                  <a:pt x="76147" y="51562"/>
                </a:lnTo>
                <a:lnTo>
                  <a:pt x="63500" y="51562"/>
                </a:lnTo>
                <a:lnTo>
                  <a:pt x="63500" y="38862"/>
                </a:lnTo>
                <a:lnTo>
                  <a:pt x="76125" y="38840"/>
                </a:lnTo>
                <a:lnTo>
                  <a:pt x="76072" y="7112"/>
                </a:lnTo>
                <a:close/>
              </a:path>
              <a:path w="4337684" h="83820">
                <a:moveTo>
                  <a:pt x="4325197" y="31750"/>
                </a:moveTo>
                <a:lnTo>
                  <a:pt x="4274184" y="31750"/>
                </a:lnTo>
                <a:lnTo>
                  <a:pt x="4274184" y="44450"/>
                </a:lnTo>
                <a:lnTo>
                  <a:pt x="4261559" y="44471"/>
                </a:lnTo>
                <a:lnTo>
                  <a:pt x="4261611" y="76200"/>
                </a:lnTo>
                <a:lnTo>
                  <a:pt x="4337684" y="37973"/>
                </a:lnTo>
                <a:lnTo>
                  <a:pt x="4325197" y="31750"/>
                </a:lnTo>
                <a:close/>
              </a:path>
              <a:path w="4337684" h="83820">
                <a:moveTo>
                  <a:pt x="76125" y="38840"/>
                </a:moveTo>
                <a:lnTo>
                  <a:pt x="63500" y="38862"/>
                </a:lnTo>
                <a:lnTo>
                  <a:pt x="63500" y="51562"/>
                </a:lnTo>
                <a:lnTo>
                  <a:pt x="76147" y="51540"/>
                </a:lnTo>
                <a:lnTo>
                  <a:pt x="76125" y="38840"/>
                </a:lnTo>
                <a:close/>
              </a:path>
              <a:path w="4337684" h="83820">
                <a:moveTo>
                  <a:pt x="76147" y="51540"/>
                </a:moveTo>
                <a:lnTo>
                  <a:pt x="63500" y="51562"/>
                </a:lnTo>
                <a:lnTo>
                  <a:pt x="76147" y="51562"/>
                </a:lnTo>
                <a:close/>
              </a:path>
              <a:path w="4337684" h="83820">
                <a:moveTo>
                  <a:pt x="4261537" y="31771"/>
                </a:moveTo>
                <a:lnTo>
                  <a:pt x="76125" y="38840"/>
                </a:lnTo>
                <a:lnTo>
                  <a:pt x="76147" y="51540"/>
                </a:lnTo>
                <a:lnTo>
                  <a:pt x="4261559" y="44471"/>
                </a:lnTo>
                <a:lnTo>
                  <a:pt x="4261537" y="31771"/>
                </a:lnTo>
                <a:close/>
              </a:path>
              <a:path w="4337684" h="83820">
                <a:moveTo>
                  <a:pt x="4274184" y="31750"/>
                </a:moveTo>
                <a:lnTo>
                  <a:pt x="4261537" y="31771"/>
                </a:lnTo>
                <a:lnTo>
                  <a:pt x="4261559" y="44471"/>
                </a:lnTo>
                <a:lnTo>
                  <a:pt x="4274184" y="44450"/>
                </a:lnTo>
                <a:lnTo>
                  <a:pt x="4274184" y="31750"/>
                </a:lnTo>
                <a:close/>
              </a:path>
              <a:path w="4337684" h="83820">
                <a:moveTo>
                  <a:pt x="4261484" y="0"/>
                </a:moveTo>
                <a:lnTo>
                  <a:pt x="4261537" y="31771"/>
                </a:lnTo>
                <a:lnTo>
                  <a:pt x="4325197" y="31750"/>
                </a:lnTo>
                <a:lnTo>
                  <a:pt x="426148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520" y="4206240"/>
            <a:ext cx="76200" cy="749935"/>
          </a:xfrm>
          <a:custGeom>
            <a:avLst/>
            <a:gdLst/>
            <a:ahLst/>
            <a:cxnLst/>
            <a:rect l="l" t="t" r="r" b="b"/>
            <a:pathLst>
              <a:path w="76200" h="749935">
                <a:moveTo>
                  <a:pt x="31750" y="673227"/>
                </a:moveTo>
                <a:lnTo>
                  <a:pt x="0" y="673227"/>
                </a:lnTo>
                <a:lnTo>
                  <a:pt x="38100" y="749427"/>
                </a:lnTo>
                <a:lnTo>
                  <a:pt x="69850" y="685927"/>
                </a:lnTo>
                <a:lnTo>
                  <a:pt x="31750" y="685927"/>
                </a:lnTo>
                <a:lnTo>
                  <a:pt x="31750" y="673227"/>
                </a:lnTo>
                <a:close/>
              </a:path>
              <a:path w="76200" h="749935">
                <a:moveTo>
                  <a:pt x="44450" y="63500"/>
                </a:moveTo>
                <a:lnTo>
                  <a:pt x="31750" y="63500"/>
                </a:lnTo>
                <a:lnTo>
                  <a:pt x="31750" y="685927"/>
                </a:lnTo>
                <a:lnTo>
                  <a:pt x="44450" y="685927"/>
                </a:lnTo>
                <a:lnTo>
                  <a:pt x="44450" y="63500"/>
                </a:lnTo>
                <a:close/>
              </a:path>
              <a:path w="76200" h="749935">
                <a:moveTo>
                  <a:pt x="76200" y="673227"/>
                </a:moveTo>
                <a:lnTo>
                  <a:pt x="44450" y="673227"/>
                </a:lnTo>
                <a:lnTo>
                  <a:pt x="44450" y="685927"/>
                </a:lnTo>
                <a:lnTo>
                  <a:pt x="69850" y="685927"/>
                </a:lnTo>
                <a:lnTo>
                  <a:pt x="76200" y="673227"/>
                </a:lnTo>
                <a:close/>
              </a:path>
              <a:path w="76200" h="7499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4993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61082" y="4431283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Bandwidth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3361" y="5224017"/>
            <a:ext cx="54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3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2A5100-A9EB-415E-AF35-15F8CE52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328740"/>
            <a:ext cx="4953000" cy="56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75778"/>
            <a:ext cx="10471785" cy="124015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pc="-220" dirty="0">
                <a:solidFill>
                  <a:srgbClr val="C00000"/>
                </a:solidFill>
              </a:rPr>
              <a:t>Store-and-forward</a:t>
            </a:r>
            <a:r>
              <a:rPr spc="-135" dirty="0">
                <a:solidFill>
                  <a:srgbClr val="C00000"/>
                </a:solidFill>
              </a:rPr>
              <a:t> </a:t>
            </a:r>
            <a:r>
              <a:rPr spc="-260" dirty="0">
                <a:solidFill>
                  <a:srgbClr val="C00000"/>
                </a:solidFill>
              </a:rPr>
              <a:t>transmission</a:t>
            </a: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800" b="0" spc="-80" dirty="0">
                <a:solidFill>
                  <a:srgbClr val="525252"/>
                </a:solidFill>
                <a:latin typeface="Arial"/>
                <a:cs typeface="Arial"/>
              </a:rPr>
              <a:t>Store-and-forward </a:t>
            </a:r>
            <a:r>
              <a:rPr sz="1800" b="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b="0" spc="-135" dirty="0">
                <a:solidFill>
                  <a:srgbClr val="525252"/>
                </a:solidFill>
                <a:latin typeface="Arial"/>
                <a:cs typeface="Arial"/>
              </a:rPr>
              <a:t>means </a:t>
            </a:r>
            <a:r>
              <a:rPr sz="1800" b="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b="0" spc="-75" dirty="0">
                <a:solidFill>
                  <a:srgbClr val="525252"/>
                </a:solidFill>
                <a:latin typeface="Arial"/>
                <a:cs typeface="Arial"/>
              </a:rPr>
              <a:t>switch </a:t>
            </a:r>
            <a:r>
              <a:rPr sz="1800" b="0" spc="-80" dirty="0">
                <a:solidFill>
                  <a:srgbClr val="525252"/>
                </a:solidFill>
                <a:latin typeface="Arial"/>
                <a:cs typeface="Arial"/>
              </a:rPr>
              <a:t>must </a:t>
            </a:r>
            <a:r>
              <a:rPr sz="1800" b="0" spc="-100" dirty="0">
                <a:solidFill>
                  <a:srgbClr val="525252"/>
                </a:solidFill>
                <a:latin typeface="Arial"/>
                <a:cs typeface="Arial"/>
              </a:rPr>
              <a:t>receive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0" spc="-80" dirty="0">
                <a:solidFill>
                  <a:srgbClr val="525252"/>
                </a:solidFill>
                <a:latin typeface="Arial"/>
                <a:cs typeface="Arial"/>
              </a:rPr>
              <a:t>entire </a:t>
            </a:r>
            <a:r>
              <a:rPr sz="1800" b="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before </a:t>
            </a:r>
            <a:r>
              <a:rPr sz="1800" b="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b="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b="0" spc="-100" dirty="0">
                <a:solidFill>
                  <a:srgbClr val="525252"/>
                </a:solidFill>
                <a:latin typeface="Arial"/>
                <a:cs typeface="Arial"/>
              </a:rPr>
              <a:t>begin </a:t>
            </a:r>
            <a:r>
              <a:rPr sz="1800" b="0" spc="-60" dirty="0">
                <a:solidFill>
                  <a:srgbClr val="525252"/>
                </a:solidFill>
                <a:latin typeface="Arial"/>
                <a:cs typeface="Arial"/>
              </a:rPr>
              <a:t>to  </a:t>
            </a:r>
            <a:r>
              <a:rPr sz="1800" b="0" spc="-75" dirty="0">
                <a:solidFill>
                  <a:srgbClr val="525252"/>
                </a:solidFill>
                <a:latin typeface="Arial"/>
                <a:cs typeface="Arial"/>
              </a:rPr>
              <a:t>transmit</a:t>
            </a:r>
            <a:r>
              <a:rPr sz="1800" b="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30" dirty="0">
                <a:solidFill>
                  <a:srgbClr val="525252"/>
                </a:solidFill>
                <a:latin typeface="Arial"/>
                <a:cs typeface="Arial"/>
              </a:rPr>
              <a:t>first</a:t>
            </a:r>
            <a:r>
              <a:rPr sz="1800" b="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45" dirty="0">
                <a:solidFill>
                  <a:srgbClr val="525252"/>
                </a:solidFill>
                <a:latin typeface="Arial"/>
                <a:cs typeface="Arial"/>
              </a:rPr>
              <a:t>bit</a:t>
            </a:r>
            <a:r>
              <a:rPr sz="1800" b="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50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800" b="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80" dirty="0">
                <a:solidFill>
                  <a:srgbClr val="525252"/>
                </a:solidFill>
                <a:latin typeface="Arial"/>
                <a:cs typeface="Arial"/>
              </a:rPr>
              <a:t>onto</a:t>
            </a:r>
            <a:r>
              <a:rPr sz="1800" b="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95" dirty="0">
                <a:solidFill>
                  <a:srgbClr val="525252"/>
                </a:solidFill>
                <a:latin typeface="Arial"/>
                <a:cs typeface="Arial"/>
              </a:rPr>
              <a:t>outbound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70" dirty="0">
                <a:solidFill>
                  <a:srgbClr val="525252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5380" y="1513365"/>
            <a:ext cx="6874250" cy="2138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9915" y="2917697"/>
            <a:ext cx="11536045" cy="286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27900" marR="824230" algn="just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three 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packets,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consisting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100" dirty="0">
                <a:solidFill>
                  <a:srgbClr val="525252"/>
                </a:solidFill>
                <a:latin typeface="Arial"/>
                <a:cs typeface="Arial"/>
              </a:rPr>
              <a:t>L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bits, to 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60"/>
              </a:spcBef>
            </a:pPr>
            <a:r>
              <a:rPr sz="1800" spc="-120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time </a:t>
            </a:r>
            <a:r>
              <a:rPr sz="1800" spc="-120" dirty="0">
                <a:latin typeface="Arial"/>
                <a:cs typeface="Arial"/>
              </a:rPr>
              <a:t>L/R, </a:t>
            </a:r>
            <a:r>
              <a:rPr sz="1800" spc="-9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router </a:t>
            </a:r>
            <a:r>
              <a:rPr sz="1800" spc="-100" dirty="0">
                <a:latin typeface="Arial"/>
                <a:cs typeface="Arial"/>
              </a:rPr>
              <a:t>begins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forward </a:t>
            </a:r>
            <a:r>
              <a:rPr sz="1800" spc="-95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first </a:t>
            </a:r>
            <a:r>
              <a:rPr sz="1800" spc="-110" dirty="0">
                <a:latin typeface="Arial"/>
                <a:cs typeface="Arial"/>
              </a:rPr>
              <a:t>packet. But also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time </a:t>
            </a:r>
            <a:r>
              <a:rPr sz="1800" spc="-145" dirty="0">
                <a:latin typeface="Arial"/>
                <a:cs typeface="Arial"/>
              </a:rPr>
              <a:t>L/R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source </a:t>
            </a:r>
            <a:r>
              <a:rPr sz="1800" spc="-50" dirty="0">
                <a:latin typeface="Arial"/>
                <a:cs typeface="Arial"/>
              </a:rPr>
              <a:t>will </a:t>
            </a:r>
            <a:r>
              <a:rPr sz="1800" spc="-100" dirty="0">
                <a:latin typeface="Arial"/>
                <a:cs typeface="Arial"/>
              </a:rPr>
              <a:t>begin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114" dirty="0">
                <a:latin typeface="Arial"/>
                <a:cs typeface="Arial"/>
              </a:rPr>
              <a:t>send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10" dirty="0">
                <a:latin typeface="Arial"/>
                <a:cs typeface="Arial"/>
              </a:rPr>
              <a:t>second </a:t>
            </a:r>
            <a:r>
              <a:rPr sz="1800" spc="-100" dirty="0">
                <a:latin typeface="Arial"/>
                <a:cs typeface="Arial"/>
              </a:rPr>
              <a:t>packet,  </a:t>
            </a:r>
            <a:r>
              <a:rPr sz="1800" spc="-95" dirty="0">
                <a:latin typeface="Arial"/>
                <a:cs typeface="Arial"/>
              </a:rPr>
              <a:t>since </a:t>
            </a:r>
            <a:r>
              <a:rPr sz="1800" spc="-20" dirty="0">
                <a:latin typeface="Arial"/>
                <a:cs typeface="Arial"/>
              </a:rPr>
              <a:t>it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60" dirty="0">
                <a:latin typeface="Arial"/>
                <a:cs typeface="Arial"/>
              </a:rPr>
              <a:t>just </a:t>
            </a:r>
            <a:r>
              <a:rPr sz="1800" spc="-80" dirty="0">
                <a:latin typeface="Arial"/>
                <a:cs typeface="Arial"/>
              </a:rPr>
              <a:t>finished </a:t>
            </a:r>
            <a:r>
              <a:rPr sz="1800" spc="-105" dirty="0">
                <a:latin typeface="Arial"/>
                <a:cs typeface="Arial"/>
              </a:rPr>
              <a:t>sending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entire </a:t>
            </a:r>
            <a:r>
              <a:rPr sz="1800" spc="-30" dirty="0">
                <a:latin typeface="Arial"/>
                <a:cs typeface="Arial"/>
              </a:rPr>
              <a:t>first </a:t>
            </a:r>
            <a:r>
              <a:rPr sz="1800" spc="-110" dirty="0">
                <a:latin typeface="Arial"/>
                <a:cs typeface="Arial"/>
              </a:rPr>
              <a:t>packet. </a:t>
            </a:r>
            <a:r>
              <a:rPr sz="1800" spc="-120" dirty="0">
                <a:latin typeface="Arial"/>
                <a:cs typeface="Arial"/>
              </a:rPr>
              <a:t>Thus,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time </a:t>
            </a:r>
            <a:r>
              <a:rPr sz="1800" spc="-114" dirty="0">
                <a:latin typeface="Arial"/>
                <a:cs typeface="Arial"/>
              </a:rPr>
              <a:t>2L/R, </a:t>
            </a:r>
            <a:r>
              <a:rPr sz="1800" spc="-95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destination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100" dirty="0">
                <a:latin typeface="Arial"/>
                <a:cs typeface="Arial"/>
              </a:rPr>
              <a:t>received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first </a:t>
            </a:r>
            <a:r>
              <a:rPr sz="1800" spc="-120" dirty="0">
                <a:latin typeface="Arial"/>
                <a:cs typeface="Arial"/>
              </a:rPr>
              <a:t>packet </a:t>
            </a:r>
            <a:r>
              <a:rPr sz="1800" spc="-135" dirty="0">
                <a:latin typeface="Arial"/>
                <a:cs typeface="Arial"/>
              </a:rPr>
              <a:t>and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router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100" dirty="0">
                <a:latin typeface="Arial"/>
                <a:cs typeface="Arial"/>
              </a:rPr>
              <a:t>received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10" dirty="0">
                <a:latin typeface="Arial"/>
                <a:cs typeface="Arial"/>
              </a:rPr>
              <a:t>second packet. </a:t>
            </a:r>
            <a:r>
              <a:rPr sz="1800" spc="-95" dirty="0">
                <a:latin typeface="Arial"/>
                <a:cs typeface="Arial"/>
              </a:rPr>
              <a:t>Similarly,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time </a:t>
            </a:r>
            <a:r>
              <a:rPr sz="1800" spc="-114" dirty="0">
                <a:latin typeface="Arial"/>
                <a:cs typeface="Arial"/>
              </a:rPr>
              <a:t>3L/R, </a:t>
            </a:r>
            <a:r>
              <a:rPr sz="1800" spc="-95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destination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100" dirty="0">
                <a:latin typeface="Arial"/>
                <a:cs typeface="Arial"/>
              </a:rPr>
              <a:t>received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first </a:t>
            </a:r>
            <a:r>
              <a:rPr sz="1800" spc="-75" dirty="0">
                <a:latin typeface="Arial"/>
                <a:cs typeface="Arial"/>
              </a:rPr>
              <a:t>two </a:t>
            </a:r>
            <a:r>
              <a:rPr sz="1800" spc="-114" dirty="0">
                <a:latin typeface="Arial"/>
                <a:cs typeface="Arial"/>
              </a:rPr>
              <a:t>packets </a:t>
            </a:r>
            <a:r>
              <a:rPr sz="1800" spc="-135" dirty="0">
                <a:latin typeface="Arial"/>
                <a:cs typeface="Arial"/>
              </a:rPr>
              <a:t>and </a:t>
            </a:r>
            <a:r>
              <a:rPr sz="1800" spc="-70" dirty="0">
                <a:latin typeface="Arial"/>
                <a:cs typeface="Arial"/>
              </a:rPr>
              <a:t>the  </a:t>
            </a:r>
            <a:r>
              <a:rPr sz="1800" spc="-65" dirty="0">
                <a:latin typeface="Arial"/>
                <a:cs typeface="Arial"/>
              </a:rPr>
              <a:t>router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100" dirty="0">
                <a:latin typeface="Arial"/>
                <a:cs typeface="Arial"/>
              </a:rPr>
              <a:t>received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third </a:t>
            </a:r>
            <a:r>
              <a:rPr sz="1800" spc="-110" dirty="0">
                <a:latin typeface="Arial"/>
                <a:cs typeface="Arial"/>
              </a:rPr>
              <a:t>packet. </a:t>
            </a:r>
            <a:r>
              <a:rPr sz="1800" spc="-120" dirty="0">
                <a:latin typeface="Arial"/>
                <a:cs typeface="Arial"/>
              </a:rPr>
              <a:t>Finally, </a:t>
            </a:r>
            <a:r>
              <a:rPr sz="1800" spc="-105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time </a:t>
            </a:r>
            <a:r>
              <a:rPr sz="1800" spc="-130" dirty="0">
                <a:latin typeface="Arial"/>
                <a:cs typeface="Arial"/>
              </a:rPr>
              <a:t>4L/R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destination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100" dirty="0">
                <a:latin typeface="Arial"/>
                <a:cs typeface="Arial"/>
              </a:rPr>
              <a:t>received </a:t>
            </a:r>
            <a:r>
              <a:rPr sz="1800" spc="-85" dirty="0">
                <a:latin typeface="Arial"/>
                <a:cs typeface="Arial"/>
              </a:rPr>
              <a:t>all </a:t>
            </a:r>
            <a:r>
              <a:rPr sz="1800" spc="-90" dirty="0">
                <a:latin typeface="Arial"/>
                <a:cs typeface="Arial"/>
              </a:rPr>
              <a:t>three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packets</a:t>
            </a:r>
            <a:endParaRPr sz="1800">
              <a:latin typeface="Arial"/>
              <a:cs typeface="Arial"/>
            </a:endParaRPr>
          </a:p>
          <a:p>
            <a:pPr marL="12700" marR="1074420">
              <a:lnSpc>
                <a:spcPct val="100000"/>
              </a:lnSpc>
              <a:spcBef>
                <a:spcPts val="1675"/>
              </a:spcBef>
            </a:pP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Advantage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This technique is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very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beneficial because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packets may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get discarded at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any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hop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due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some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reason. 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there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congestion at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some path,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packets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allowed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choose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different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path possible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over existing</a:t>
            </a:r>
            <a:r>
              <a:rPr sz="1800" spc="26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network.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89850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takes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arriving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attached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forwards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onto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another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one 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attached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links.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But </a:t>
            </a:r>
            <a:r>
              <a:rPr sz="1800" b="1" spc="-195" dirty="0">
                <a:solidFill>
                  <a:srgbClr val="525252"/>
                </a:solidFill>
                <a:latin typeface="Arial"/>
                <a:cs typeface="Arial"/>
              </a:rPr>
              <a:t>how </a:t>
            </a:r>
            <a:r>
              <a:rPr sz="1800" b="1" spc="-165" dirty="0">
                <a:solidFill>
                  <a:srgbClr val="525252"/>
                </a:solidFill>
                <a:latin typeface="Arial"/>
                <a:cs typeface="Arial"/>
              </a:rPr>
              <a:t>does </a:t>
            </a:r>
            <a:r>
              <a:rPr sz="1800" b="1" spc="-12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1" spc="-130" dirty="0">
                <a:solidFill>
                  <a:srgbClr val="525252"/>
                </a:solidFill>
                <a:latin typeface="Arial"/>
                <a:cs typeface="Arial"/>
              </a:rPr>
              <a:t>router determine </a:t>
            </a:r>
            <a:r>
              <a:rPr sz="1800" b="1" spc="-160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b="1" spc="-114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b="1" spc="-6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b="1" spc="-160" dirty="0">
                <a:solidFill>
                  <a:srgbClr val="525252"/>
                </a:solidFill>
                <a:latin typeface="Arial"/>
                <a:cs typeface="Arial"/>
              </a:rPr>
              <a:t>should </a:t>
            </a:r>
            <a:r>
              <a:rPr sz="1800" b="1" spc="-145" dirty="0">
                <a:solidFill>
                  <a:srgbClr val="525252"/>
                </a:solidFill>
                <a:latin typeface="Arial"/>
                <a:cs typeface="Arial"/>
              </a:rPr>
              <a:t>forward </a:t>
            </a:r>
            <a:r>
              <a:rPr sz="1800" b="1" spc="-12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1" spc="-14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b="1" spc="2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525252"/>
                </a:solidFill>
                <a:latin typeface="Arial"/>
                <a:cs typeface="Arial"/>
              </a:rPr>
              <a:t>onto</a:t>
            </a:r>
            <a:r>
              <a:rPr sz="1800" spc="-170" dirty="0">
                <a:solidFill>
                  <a:srgbClr val="525252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9291"/>
            <a:ext cx="68351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C00000"/>
                </a:solidFill>
              </a:rPr>
              <a:t>Forwarding </a:t>
            </a:r>
            <a:r>
              <a:rPr spc="-290" dirty="0">
                <a:solidFill>
                  <a:srgbClr val="C00000"/>
                </a:solidFill>
              </a:rPr>
              <a:t>Tables </a:t>
            </a:r>
            <a:r>
              <a:rPr spc="-280" dirty="0">
                <a:solidFill>
                  <a:srgbClr val="C00000"/>
                </a:solidFill>
              </a:rPr>
              <a:t>and Routing</a:t>
            </a:r>
            <a:r>
              <a:rPr spc="-220" dirty="0">
                <a:solidFill>
                  <a:srgbClr val="C00000"/>
                </a:solidFill>
              </a:rPr>
              <a:t> </a:t>
            </a:r>
            <a:r>
              <a:rPr spc="-275" dirty="0">
                <a:solidFill>
                  <a:srgbClr val="C00000"/>
                </a:solidFill>
              </a:rPr>
              <a:t>Protocols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015" y="2239213"/>
            <a:ext cx="52984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1)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Every end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system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address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called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IP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address. 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end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system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wants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end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system,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1" spc="-16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b="1" spc="-140" dirty="0">
                <a:solidFill>
                  <a:srgbClr val="525252"/>
                </a:solidFill>
                <a:latin typeface="Arial"/>
                <a:cs typeface="Arial"/>
              </a:rPr>
              <a:t>includes </a:t>
            </a:r>
            <a:r>
              <a:rPr sz="1800" b="1" spc="-12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b="1" spc="-130" dirty="0">
                <a:solidFill>
                  <a:srgbClr val="525252"/>
                </a:solidFill>
                <a:latin typeface="Arial"/>
                <a:cs typeface="Arial"/>
              </a:rPr>
              <a:t>destination’s </a:t>
            </a:r>
            <a:r>
              <a:rPr sz="1800" b="1" spc="-95" dirty="0">
                <a:solidFill>
                  <a:srgbClr val="525252"/>
                </a:solidFill>
                <a:latin typeface="Arial"/>
                <a:cs typeface="Arial"/>
              </a:rPr>
              <a:t>IP </a:t>
            </a:r>
            <a:r>
              <a:rPr sz="1800" b="1" spc="-150" dirty="0">
                <a:solidFill>
                  <a:srgbClr val="525252"/>
                </a:solidFill>
                <a:latin typeface="Arial"/>
                <a:cs typeface="Arial"/>
              </a:rPr>
              <a:t>address </a:t>
            </a:r>
            <a:r>
              <a:rPr sz="1800" b="1" spc="-114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b="1" spc="-12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1" spc="-140" dirty="0">
                <a:solidFill>
                  <a:srgbClr val="525252"/>
                </a:solidFill>
                <a:latin typeface="Arial"/>
                <a:cs typeface="Arial"/>
              </a:rPr>
              <a:t>packet’s</a:t>
            </a:r>
            <a:r>
              <a:rPr sz="1800" b="1" spc="-1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525252"/>
                </a:solidFill>
                <a:latin typeface="Arial"/>
                <a:cs typeface="Arial"/>
              </a:rPr>
              <a:t>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6795" y="2101088"/>
            <a:ext cx="59486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2) </a:t>
            </a:r>
            <a:r>
              <a:rPr sz="1800" b="1" spc="-17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b="1" spc="-13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b="1" spc="-14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b="1" spc="-125" dirty="0">
                <a:solidFill>
                  <a:srgbClr val="525252"/>
                </a:solidFill>
                <a:latin typeface="Arial"/>
                <a:cs typeface="Arial"/>
              </a:rPr>
              <a:t>arrives </a:t>
            </a:r>
            <a:r>
              <a:rPr sz="1800" b="1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b="1" spc="-130" dirty="0">
                <a:solidFill>
                  <a:srgbClr val="525252"/>
                </a:solidFill>
                <a:latin typeface="Arial"/>
                <a:cs typeface="Arial"/>
              </a:rPr>
              <a:t>a router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 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examines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portion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packet’s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destination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address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forwards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adjacent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router.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More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specifically,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forwarding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table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maps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destination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addresses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router’s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outbound</a:t>
            </a:r>
            <a:r>
              <a:rPr sz="1800" spc="1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links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2155" y="4433696"/>
            <a:ext cx="90201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3)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arrives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router,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examines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address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b="1" spc="-150" dirty="0">
                <a:solidFill>
                  <a:srgbClr val="525252"/>
                </a:solidFill>
                <a:latin typeface="Arial"/>
                <a:cs typeface="Arial"/>
              </a:rPr>
              <a:t>searches </a:t>
            </a:r>
            <a:r>
              <a:rPr sz="1800" b="1" spc="-105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b="1" spc="-140" dirty="0">
                <a:solidFill>
                  <a:srgbClr val="525252"/>
                </a:solidFill>
                <a:latin typeface="Arial"/>
                <a:cs typeface="Arial"/>
              </a:rPr>
              <a:t>forwarding  </a:t>
            </a:r>
            <a:r>
              <a:rPr sz="1800" b="1" spc="-100" dirty="0">
                <a:solidFill>
                  <a:srgbClr val="525252"/>
                </a:solidFill>
                <a:latin typeface="Arial"/>
                <a:cs typeface="Arial"/>
              </a:rPr>
              <a:t>table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using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address,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find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appropriate outbound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link.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directs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outbound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236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Packet </a:t>
            </a:r>
            <a:r>
              <a:rPr spc="-254" dirty="0"/>
              <a:t>Switching </a:t>
            </a:r>
            <a:r>
              <a:rPr spc="-340" dirty="0"/>
              <a:t>vs </a:t>
            </a:r>
            <a:r>
              <a:rPr spc="-245" dirty="0"/>
              <a:t>Circuit</a:t>
            </a:r>
            <a:r>
              <a:rPr spc="-130" dirty="0"/>
              <a:t> </a:t>
            </a:r>
            <a:r>
              <a:rPr spc="-254" dirty="0"/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184" y="2275332"/>
            <a:ext cx="6111240" cy="20320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b="1" spc="-165" dirty="0">
                <a:solidFill>
                  <a:srgbClr val="40424E"/>
                </a:solidFill>
                <a:latin typeface="Arial"/>
                <a:cs typeface="Arial"/>
              </a:rPr>
              <a:t>Advantage </a:t>
            </a:r>
            <a:r>
              <a:rPr sz="1800" b="1" spc="-1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b="1" spc="-15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b="1" spc="-145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b="1" spc="-155" dirty="0">
                <a:solidFill>
                  <a:srgbClr val="40424E"/>
                </a:solidFill>
                <a:latin typeface="Arial"/>
                <a:cs typeface="Arial"/>
              </a:rPr>
              <a:t>over </a:t>
            </a:r>
            <a:r>
              <a:rPr sz="1800" b="1" spc="-140" dirty="0">
                <a:solidFill>
                  <a:srgbClr val="40424E"/>
                </a:solidFill>
                <a:latin typeface="Arial"/>
                <a:cs typeface="Arial"/>
              </a:rPr>
              <a:t>Circuit </a:t>
            </a:r>
            <a:r>
              <a:rPr sz="1800" b="1" spc="-145" dirty="0">
                <a:solidFill>
                  <a:srgbClr val="40424E"/>
                </a:solidFill>
                <a:latin typeface="Arial"/>
                <a:cs typeface="Arial"/>
              </a:rPr>
              <a:t>Switching</a:t>
            </a:r>
            <a:r>
              <a:rPr sz="1800" b="1" spc="-1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24E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91440" marR="640080">
              <a:lnSpc>
                <a:spcPct val="100000"/>
              </a:lnSpc>
              <a:buSzPct val="94444"/>
              <a:buChar char="•"/>
              <a:tabLst>
                <a:tab pos="172720" algn="l"/>
              </a:tabLst>
            </a:pP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More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efficient in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terms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bandwidth,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since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concept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of 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reserving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circuit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not</a:t>
            </a:r>
            <a:r>
              <a:rPr sz="1800" spc="18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there.</a:t>
            </a:r>
            <a:endParaRPr sz="1800">
              <a:latin typeface="Arial"/>
              <a:cs typeface="Arial"/>
            </a:endParaRPr>
          </a:p>
          <a:p>
            <a:pPr marL="172720" indent="-8128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172720" algn="l"/>
              </a:tabLst>
            </a:pP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More reliable </a:t>
            </a:r>
            <a:r>
              <a:rPr sz="1800" spc="-155" dirty="0">
                <a:solidFill>
                  <a:srgbClr val="40424E"/>
                </a:solidFill>
                <a:latin typeface="Arial"/>
                <a:cs typeface="Arial"/>
              </a:rPr>
              <a:t>as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destination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can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detect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missing</a:t>
            </a:r>
            <a:r>
              <a:rPr sz="1800" spc="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packet.</a:t>
            </a:r>
            <a:endParaRPr sz="1800">
              <a:latin typeface="Arial"/>
              <a:cs typeface="Arial"/>
            </a:endParaRPr>
          </a:p>
          <a:p>
            <a:pPr marL="172720" indent="-81280">
              <a:lnSpc>
                <a:spcPct val="100000"/>
              </a:lnSpc>
              <a:buSzPct val="94444"/>
              <a:buChar char="•"/>
              <a:tabLst>
                <a:tab pos="172720" algn="l"/>
              </a:tabLst>
            </a:pP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More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fault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tolerant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because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150" dirty="0">
                <a:solidFill>
                  <a:srgbClr val="40424E"/>
                </a:solidFill>
                <a:latin typeface="Arial"/>
                <a:cs typeface="Arial"/>
              </a:rPr>
              <a:t>may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follow different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path</a:t>
            </a:r>
            <a:r>
              <a:rPr sz="1800" spc="1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case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any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link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down,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Unlike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Circuit</a:t>
            </a:r>
            <a:r>
              <a:rPr sz="1800" spc="2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Switching.</a:t>
            </a:r>
            <a:endParaRPr sz="1800">
              <a:latin typeface="Arial"/>
              <a:cs typeface="Arial"/>
            </a:endParaRPr>
          </a:p>
          <a:p>
            <a:pPr marL="172720" indent="-81280">
              <a:lnSpc>
                <a:spcPct val="100000"/>
              </a:lnSpc>
              <a:buSzPct val="94444"/>
              <a:buChar char="•"/>
              <a:tabLst>
                <a:tab pos="172720" algn="l"/>
              </a:tabLst>
            </a:pP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Cost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effective </a:t>
            </a: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comparatively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cheaper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spc="19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implement.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0943" y="1897379"/>
            <a:ext cx="5232400" cy="34156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b="1" spc="-145" dirty="0">
                <a:solidFill>
                  <a:srgbClr val="40424E"/>
                </a:solidFill>
                <a:latin typeface="Arial"/>
                <a:cs typeface="Arial"/>
              </a:rPr>
              <a:t>Disadvantage </a:t>
            </a:r>
            <a:r>
              <a:rPr sz="1800" b="1" spc="-1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b="1" spc="-155" dirty="0">
                <a:solidFill>
                  <a:srgbClr val="40424E"/>
                </a:solidFill>
                <a:latin typeface="Arial"/>
                <a:cs typeface="Arial"/>
              </a:rPr>
              <a:t>Packet</a:t>
            </a:r>
            <a:r>
              <a:rPr sz="1800" b="1" spc="14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40424E"/>
                </a:solidFill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  <a:p>
            <a:pPr marL="92075" marR="156845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8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don’t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give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order, 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whereas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Circuit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Switching provides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ordered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delivery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of 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because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all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follow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40424E"/>
                </a:solidFill>
                <a:latin typeface="Arial"/>
                <a:cs typeface="Arial"/>
              </a:rPr>
              <a:t>same</a:t>
            </a:r>
            <a:r>
              <a:rPr sz="1800" spc="-3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path.</a:t>
            </a:r>
            <a:endParaRPr sz="1800">
              <a:latin typeface="Arial"/>
              <a:cs typeface="Arial"/>
            </a:endParaRPr>
          </a:p>
          <a:p>
            <a:pPr marL="92075" marR="769620">
              <a:lnSpc>
                <a:spcPct val="100000"/>
              </a:lnSpc>
              <a:spcBef>
                <a:spcPts val="5"/>
              </a:spcBef>
              <a:buChar char="•"/>
              <a:tabLst>
                <a:tab pos="379095" algn="l"/>
                <a:tab pos="379730" algn="l"/>
              </a:tabLst>
            </a:pP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Since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unordered,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we need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provide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sequence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numbers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140" dirty="0">
                <a:solidFill>
                  <a:srgbClr val="40424E"/>
                </a:solidFill>
                <a:latin typeface="Arial"/>
                <a:cs typeface="Arial"/>
              </a:rPr>
              <a:t>each</a:t>
            </a:r>
            <a:r>
              <a:rPr sz="1800" spc="-2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packet.</a:t>
            </a:r>
            <a:endParaRPr sz="1800">
              <a:latin typeface="Arial"/>
              <a:cs typeface="Arial"/>
            </a:endParaRPr>
          </a:p>
          <a:p>
            <a:pPr marL="379095" indent="-287655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Complexity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more at </a:t>
            </a:r>
            <a:r>
              <a:rPr sz="1800" spc="-140" dirty="0">
                <a:solidFill>
                  <a:srgbClr val="40424E"/>
                </a:solidFill>
                <a:latin typeface="Arial"/>
                <a:cs typeface="Arial"/>
              </a:rPr>
              <a:t>each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node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because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spc="37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facility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follow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multiple</a:t>
            </a:r>
            <a:r>
              <a:rPr sz="1800" spc="2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path.</a:t>
            </a:r>
            <a:endParaRPr sz="1800">
              <a:latin typeface="Arial"/>
              <a:cs typeface="Arial"/>
            </a:endParaRPr>
          </a:p>
          <a:p>
            <a:pPr marL="379095" indent="-287655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more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because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spc="15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rerouting.</a:t>
            </a:r>
            <a:endParaRPr sz="1800">
              <a:latin typeface="Arial"/>
              <a:cs typeface="Arial"/>
            </a:endParaRPr>
          </a:p>
          <a:p>
            <a:pPr marL="92075" marR="111125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8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beneficial only </a:t>
            </a:r>
            <a:r>
              <a:rPr sz="1800" spc="-35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small 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messages,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but </a:t>
            </a:r>
            <a:r>
              <a:rPr sz="1800" spc="-35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bursty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data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(large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messages)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Circuit 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9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better.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791" y="80772"/>
            <a:ext cx="11081385" cy="5344795"/>
            <a:chOff x="240791" y="80772"/>
            <a:chExt cx="11081385" cy="5344795"/>
          </a:xfrm>
        </p:grpSpPr>
        <p:sp>
          <p:nvSpPr>
            <p:cNvPr id="3" name="object 3"/>
            <p:cNvSpPr/>
            <p:nvPr/>
          </p:nvSpPr>
          <p:spPr>
            <a:xfrm>
              <a:off x="2461259" y="1595627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8860536" y="0"/>
                  </a:moveTo>
                  <a:lnTo>
                    <a:pt x="0" y="0"/>
                  </a:lnTo>
                  <a:lnTo>
                    <a:pt x="0" y="3829812"/>
                  </a:lnTo>
                  <a:lnTo>
                    <a:pt x="8860536" y="3829812"/>
                  </a:lnTo>
                  <a:lnTo>
                    <a:pt x="8860536" y="0"/>
                  </a:lnTo>
                  <a:close/>
                </a:path>
              </a:pathLst>
            </a:custGeom>
            <a:solidFill>
              <a:srgbClr val="FCD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0791" y="80772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R="87630" algn="ctr">
              <a:lnSpc>
                <a:spcPts val="2845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Packet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  <a:p>
            <a:pPr marL="4092575" indent="-342900">
              <a:lnSpc>
                <a:spcPts val="2365"/>
              </a:lnSpc>
              <a:buFont typeface="Arial"/>
              <a:buChar char="•"/>
              <a:tabLst>
                <a:tab pos="4091940" algn="l"/>
                <a:tab pos="4092575" algn="l"/>
              </a:tabLst>
            </a:pPr>
            <a:r>
              <a:rPr sz="2000" b="1" spc="-5" dirty="0">
                <a:latin typeface="Carlito"/>
                <a:cs typeface="Carlito"/>
              </a:rPr>
              <a:t>Virtual </a:t>
            </a:r>
            <a:r>
              <a:rPr sz="2000" b="1" spc="-10" dirty="0">
                <a:latin typeface="Carlito"/>
                <a:cs typeface="Carlito"/>
              </a:rPr>
              <a:t>Circuit </a:t>
            </a:r>
            <a:r>
              <a:rPr sz="2000" b="1" spc="-5" dirty="0">
                <a:latin typeface="Carlito"/>
                <a:cs typeface="Carlito"/>
              </a:rPr>
              <a:t>Network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(Connection-</a:t>
            </a:r>
            <a:endParaRPr sz="2000">
              <a:latin typeface="Carlito"/>
              <a:cs typeface="Carlito"/>
            </a:endParaRPr>
          </a:p>
          <a:p>
            <a:pPr marL="4091940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oriented </a:t>
            </a:r>
            <a:r>
              <a:rPr sz="2000" b="1" spc="-20" dirty="0">
                <a:latin typeface="Carlito"/>
                <a:cs typeface="Carlito"/>
              </a:rPr>
              <a:t>Packet </a:t>
            </a:r>
            <a:r>
              <a:rPr sz="2000" b="1" spc="-10" dirty="0">
                <a:latin typeface="Carlito"/>
                <a:cs typeface="Carlito"/>
              </a:rPr>
              <a:t>Switching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4091940" marR="215265" indent="-342900">
              <a:lnSpc>
                <a:spcPct val="100000"/>
              </a:lnSpc>
              <a:buFont typeface="Arial"/>
              <a:buChar char="•"/>
              <a:tabLst>
                <a:tab pos="4091940" algn="l"/>
                <a:tab pos="4092575" algn="l"/>
              </a:tabLst>
            </a:pPr>
            <a:r>
              <a:rPr sz="2000" b="1" spc="-15" dirty="0">
                <a:latin typeface="Carlito"/>
                <a:cs typeface="Carlito"/>
              </a:rPr>
              <a:t>Datagram </a:t>
            </a:r>
            <a:r>
              <a:rPr sz="2000" b="1" spc="-5" dirty="0">
                <a:latin typeface="Carlito"/>
                <a:cs typeface="Carlito"/>
              </a:rPr>
              <a:t>Network </a:t>
            </a:r>
            <a:r>
              <a:rPr sz="2000" b="1" dirty="0">
                <a:latin typeface="Carlito"/>
                <a:cs typeface="Carlito"/>
              </a:rPr>
              <a:t>(Connectionless </a:t>
            </a:r>
            <a:r>
              <a:rPr sz="2000" b="1" spc="-20" dirty="0">
                <a:latin typeface="Carlito"/>
                <a:cs typeface="Carlito"/>
              </a:rPr>
              <a:t>Packet  </a:t>
            </a:r>
            <a:r>
              <a:rPr sz="2000" b="1" spc="-10" dirty="0">
                <a:latin typeface="Carlito"/>
                <a:cs typeface="Carlito"/>
              </a:rPr>
              <a:t>Switching)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rlito"/>
              <a:cs typeface="Carlito"/>
            </a:endParaRPr>
          </a:p>
          <a:p>
            <a:pPr marL="957580" indent="-287655">
              <a:lnSpc>
                <a:spcPct val="100000"/>
              </a:lnSpc>
              <a:buFont typeface="Arial"/>
              <a:buChar char="•"/>
              <a:tabLst>
                <a:tab pos="957580" algn="l"/>
                <a:tab pos="95821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Internet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which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we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based on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Datagram</a:t>
            </a:r>
            <a:r>
              <a:rPr sz="1800" spc="9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network.</a:t>
            </a:r>
            <a:endParaRPr sz="1800">
              <a:latin typeface="Carlito"/>
              <a:cs typeface="Carlito"/>
            </a:endParaRPr>
          </a:p>
          <a:p>
            <a:pPr marL="1009015" indent="-339090">
              <a:lnSpc>
                <a:spcPct val="100000"/>
              </a:lnSpc>
              <a:buFont typeface="Arial"/>
              <a:buChar char="•"/>
              <a:tabLst>
                <a:tab pos="1009015" algn="l"/>
                <a:tab pos="1009650" algn="l"/>
              </a:tabLst>
            </a:pPr>
            <a:r>
              <a:rPr sz="1800" spc="-50" dirty="0">
                <a:solidFill>
                  <a:srgbClr val="333333"/>
                </a:solidFill>
                <a:latin typeface="Carlito"/>
                <a:cs typeface="Carlito"/>
              </a:rPr>
              <a:t>ATM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(Asynchronous </a:t>
            </a:r>
            <a:r>
              <a:rPr sz="1800" spc="-25" dirty="0">
                <a:solidFill>
                  <a:srgbClr val="333333"/>
                </a:solidFill>
                <a:latin typeface="Carlito"/>
                <a:cs typeface="Carlito"/>
              </a:rPr>
              <a:t>Transfer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Mode) 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frame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relay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–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virtual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circuit</a:t>
            </a:r>
            <a:r>
              <a:rPr sz="1800" spc="19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4155" y="1556003"/>
            <a:ext cx="4565904" cy="482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0240" y="1086739"/>
            <a:ext cx="600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Before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starting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transmission,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establishes</a:t>
            </a:r>
            <a:r>
              <a:rPr sz="1800" spc="14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logical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path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278458"/>
            <a:ext cx="5502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virtual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connection using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signalling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protocol,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between</a:t>
            </a:r>
            <a:r>
              <a:rPr sz="1800" spc="5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sender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470482"/>
            <a:ext cx="5759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receiver </a:t>
            </a: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all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belongs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this flow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will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follow</a:t>
            </a:r>
            <a:r>
              <a:rPr sz="1800" spc="16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663065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predefined</a:t>
            </a:r>
            <a:r>
              <a:rPr sz="1800" spc="-4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route.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1981580"/>
            <a:ext cx="570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Virtual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Circuit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ID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provided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by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switches/routers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uniquely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2173604"/>
            <a:ext cx="566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identify this virtual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connection. </a:t>
            </a:r>
            <a:r>
              <a:rPr sz="1800" spc="-155" dirty="0">
                <a:solidFill>
                  <a:srgbClr val="40424E"/>
                </a:solidFill>
                <a:latin typeface="Arial"/>
                <a:cs typeface="Arial"/>
              </a:rPr>
              <a:t>Data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divided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into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small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units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2365628"/>
            <a:ext cx="558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all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these</a:t>
            </a:r>
            <a:r>
              <a:rPr sz="1800" spc="12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small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units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appended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with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help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2557653"/>
            <a:ext cx="560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number.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Overall,</a:t>
            </a:r>
            <a:r>
              <a:rPr sz="1800" spc="1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0424E"/>
                </a:solidFill>
                <a:latin typeface="Arial"/>
                <a:cs typeface="Arial"/>
              </a:rPr>
              <a:t>three </a:t>
            </a:r>
            <a:r>
              <a:rPr sz="1800" b="1" spc="-160" dirty="0">
                <a:solidFill>
                  <a:srgbClr val="40424E"/>
                </a:solidFill>
                <a:latin typeface="Arial"/>
                <a:cs typeface="Arial"/>
              </a:rPr>
              <a:t>phases </a:t>
            </a:r>
            <a:r>
              <a:rPr sz="1800" b="1" spc="-140" dirty="0">
                <a:solidFill>
                  <a:srgbClr val="40424E"/>
                </a:solidFill>
                <a:latin typeface="Arial"/>
                <a:cs typeface="Arial"/>
              </a:rPr>
              <a:t>takes </a:t>
            </a:r>
            <a:r>
              <a:rPr sz="1800" b="1" spc="-125" dirty="0">
                <a:solidFill>
                  <a:srgbClr val="40424E"/>
                </a:solidFill>
                <a:latin typeface="Arial"/>
                <a:cs typeface="Arial"/>
              </a:rPr>
              <a:t>place </a:t>
            </a:r>
            <a:r>
              <a:rPr sz="1800" b="1" spc="-90" dirty="0">
                <a:solidFill>
                  <a:srgbClr val="40424E"/>
                </a:solidFill>
                <a:latin typeface="Arial"/>
                <a:cs typeface="Arial"/>
              </a:rPr>
              <a:t>here- </a:t>
            </a:r>
            <a:r>
              <a:rPr sz="1800" b="1" spc="-110" dirty="0">
                <a:solidFill>
                  <a:srgbClr val="40424E"/>
                </a:solidFill>
                <a:latin typeface="Arial"/>
                <a:cs typeface="Arial"/>
              </a:rPr>
              <a:t>Setup, </a:t>
            </a:r>
            <a:r>
              <a:rPr sz="1800" b="1" spc="-130" dirty="0">
                <a:solidFill>
                  <a:srgbClr val="40424E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2749372"/>
            <a:ext cx="2837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40424E"/>
                </a:solidFill>
                <a:latin typeface="Arial"/>
                <a:cs typeface="Arial"/>
              </a:rPr>
              <a:t>transfer </a:t>
            </a:r>
            <a:r>
              <a:rPr sz="1800" b="1" spc="-16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b="1" spc="-105" dirty="0">
                <a:solidFill>
                  <a:srgbClr val="40424E"/>
                </a:solidFill>
                <a:latin typeface="Arial"/>
                <a:cs typeface="Arial"/>
              </a:rPr>
              <a:t>tear </a:t>
            </a:r>
            <a:r>
              <a:rPr sz="1800" b="1" spc="-190" dirty="0">
                <a:solidFill>
                  <a:srgbClr val="40424E"/>
                </a:solidFill>
                <a:latin typeface="Arial"/>
                <a:cs typeface="Arial"/>
              </a:rPr>
              <a:t>down</a:t>
            </a:r>
            <a:r>
              <a:rPr sz="1800" b="1" spc="-16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40424E"/>
                </a:solidFill>
                <a:latin typeface="Arial"/>
                <a:cs typeface="Arial"/>
              </a:rPr>
              <a:t>phase.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240" y="3068573"/>
            <a:ext cx="593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All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address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information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only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transferred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during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setup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phase.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39" y="3260597"/>
            <a:ext cx="560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40424E"/>
                </a:solidFill>
                <a:latin typeface="Arial"/>
                <a:cs typeface="Arial"/>
              </a:rPr>
              <a:t>Once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route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destination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discovered,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entry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added</a:t>
            </a:r>
            <a:r>
              <a:rPr sz="1800" spc="7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39" y="3452621"/>
            <a:ext cx="5796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table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40424E"/>
                </a:solidFill>
                <a:latin typeface="Arial"/>
                <a:cs typeface="Arial"/>
              </a:rPr>
              <a:t>each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intermediate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node.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During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data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transfer,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39" y="3644645"/>
            <a:ext cx="563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header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(local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header) </a:t>
            </a:r>
            <a:r>
              <a:rPr sz="1800" spc="-150" dirty="0">
                <a:solidFill>
                  <a:srgbClr val="40424E"/>
                </a:solidFill>
                <a:latin typeface="Arial"/>
                <a:cs typeface="Arial"/>
              </a:rPr>
              <a:t>may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contain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information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such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55" dirty="0">
                <a:solidFill>
                  <a:srgbClr val="40424E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240" y="3791315"/>
            <a:ext cx="4048760" cy="6654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455"/>
              </a:spcBef>
            </a:pP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length,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timestamp,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sequence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number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839" y="4348988"/>
            <a:ext cx="573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Connection-oriented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very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useful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switched</a:t>
            </a:r>
            <a:r>
              <a:rPr sz="1800" spc="7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95" dirty="0">
                <a:solidFill>
                  <a:srgbClr val="40424E"/>
                </a:solidFill>
                <a:latin typeface="Arial"/>
                <a:cs typeface="Arial"/>
              </a:rPr>
              <a:t>WAN.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839" y="4541011"/>
            <a:ext cx="541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40424E"/>
                </a:solidFill>
                <a:latin typeface="Arial"/>
                <a:cs typeface="Arial"/>
              </a:rPr>
              <a:t>Some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popular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protocols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which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use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Virtual Circuit</a:t>
            </a:r>
            <a:r>
              <a:rPr sz="1800" spc="29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839" y="4733035"/>
            <a:ext cx="580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approach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X.25, </a:t>
            </a:r>
            <a:r>
              <a:rPr sz="1800" spc="-140" dirty="0">
                <a:solidFill>
                  <a:srgbClr val="40424E"/>
                </a:solidFill>
                <a:latin typeface="Arial"/>
                <a:cs typeface="Arial"/>
              </a:rPr>
              <a:t>Frame-Relay, </a:t>
            </a:r>
            <a:r>
              <a:rPr sz="1800" spc="-210" dirty="0">
                <a:solidFill>
                  <a:srgbClr val="40424E"/>
                </a:solidFill>
                <a:latin typeface="Arial"/>
                <a:cs typeface="Arial"/>
              </a:rPr>
              <a:t>ATM </a:t>
            </a: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MPLS(Multi-Protocol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8839" y="4925059"/>
            <a:ext cx="158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Label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Switching).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85012" y="54051"/>
            <a:ext cx="6432550" cy="9550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530"/>
              </a:spcBef>
            </a:pP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Connection-oriented </a:t>
            </a:r>
            <a:r>
              <a:rPr spc="-30" dirty="0">
                <a:solidFill>
                  <a:srgbClr val="C00000"/>
                </a:solidFill>
                <a:latin typeface="Carlito"/>
                <a:cs typeface="Carlito"/>
              </a:rPr>
              <a:t>Packet </a:t>
            </a: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Switching  </a:t>
            </a:r>
            <a:r>
              <a:rPr dirty="0">
                <a:solidFill>
                  <a:srgbClr val="C00000"/>
                </a:solidFill>
                <a:latin typeface="Carlito"/>
                <a:cs typeface="Carlito"/>
              </a:rPr>
              <a:t>(Virtual </a:t>
            </a: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Circuit</a:t>
            </a:r>
            <a:r>
              <a:rPr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Networks)</a:t>
            </a:r>
          </a:p>
        </p:txBody>
      </p:sp>
      <p:sp>
        <p:nvSpPr>
          <p:cNvPr id="22" name="object 22"/>
          <p:cNvSpPr/>
          <p:nvPr/>
        </p:nvSpPr>
        <p:spPr>
          <a:xfrm>
            <a:off x="8199119" y="164592"/>
            <a:ext cx="2819400" cy="1295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0935"/>
            <a:ext cx="6617334" cy="42354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59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35" dirty="0">
                <a:solidFill>
                  <a:srgbClr val="40424E"/>
                </a:solidFill>
                <a:latin typeface="Arial"/>
                <a:cs typeface="Arial"/>
              </a:rPr>
              <a:t>Unlike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Connection-oriented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95" dirty="0">
                <a:solidFill>
                  <a:srgbClr val="40424E"/>
                </a:solidFill>
                <a:latin typeface="Arial"/>
                <a:cs typeface="Arial"/>
              </a:rPr>
              <a:t>switching,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In  </a:t>
            </a:r>
            <a:r>
              <a:rPr sz="2200" spc="-130" dirty="0">
                <a:solidFill>
                  <a:srgbClr val="40424E"/>
                </a:solidFill>
                <a:latin typeface="Arial"/>
                <a:cs typeface="Arial"/>
              </a:rPr>
              <a:t>Connectionless </a:t>
            </a:r>
            <a:r>
              <a:rPr sz="2200" spc="-18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2200" spc="-175" dirty="0">
                <a:solidFill>
                  <a:srgbClr val="40424E"/>
                </a:solidFill>
                <a:latin typeface="Arial"/>
                <a:cs typeface="Arial"/>
              </a:rPr>
              <a:t>each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contains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all  </a:t>
            </a:r>
            <a:r>
              <a:rPr sz="2200" spc="-130" dirty="0">
                <a:solidFill>
                  <a:srgbClr val="40424E"/>
                </a:solidFill>
                <a:latin typeface="Arial"/>
                <a:cs typeface="Arial"/>
              </a:rPr>
              <a:t>necessary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addressing </a:t>
            </a:r>
            <a:r>
              <a:rPr sz="2200" spc="-85" dirty="0">
                <a:solidFill>
                  <a:srgbClr val="40424E"/>
                </a:solidFill>
                <a:latin typeface="Arial"/>
                <a:cs typeface="Arial"/>
              </a:rPr>
              <a:t>information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such </a:t>
            </a:r>
            <a:r>
              <a:rPr sz="2200" spc="-185" dirty="0">
                <a:solidFill>
                  <a:srgbClr val="40424E"/>
                </a:solidFill>
                <a:latin typeface="Arial"/>
                <a:cs typeface="Arial"/>
              </a:rPr>
              <a:t>as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source  </a:t>
            </a:r>
            <a:r>
              <a:rPr sz="2200" spc="-130" dirty="0">
                <a:solidFill>
                  <a:srgbClr val="40424E"/>
                </a:solidFill>
                <a:latin typeface="Arial"/>
                <a:cs typeface="Arial"/>
              </a:rPr>
              <a:t>address,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destination </a:t>
            </a:r>
            <a:r>
              <a:rPr sz="2200" spc="-135" dirty="0">
                <a:solidFill>
                  <a:srgbClr val="40424E"/>
                </a:solidFill>
                <a:latin typeface="Arial"/>
                <a:cs typeface="Arial"/>
              </a:rPr>
              <a:t>address </a:t>
            </a:r>
            <a:r>
              <a:rPr sz="2200" spc="-16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200" spc="-50" dirty="0">
                <a:solidFill>
                  <a:srgbClr val="40424E"/>
                </a:solidFill>
                <a:latin typeface="Arial"/>
                <a:cs typeface="Arial"/>
              </a:rPr>
              <a:t>port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numbers</a:t>
            </a:r>
            <a:r>
              <a:rPr sz="2200" spc="16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241300" marR="26670" indent="-228600">
              <a:lnSpc>
                <a:spcPct val="900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2200" spc="-160" dirty="0">
                <a:solidFill>
                  <a:srgbClr val="40424E"/>
                </a:solidFill>
                <a:latin typeface="Arial"/>
                <a:cs typeface="Arial"/>
              </a:rPr>
              <a:t>Datagram </a:t>
            </a:r>
            <a:r>
              <a:rPr sz="2200" spc="-18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Switching, </a:t>
            </a:r>
            <a:r>
              <a:rPr sz="2200" spc="-170" dirty="0">
                <a:solidFill>
                  <a:srgbClr val="40424E"/>
                </a:solidFill>
                <a:latin typeface="Arial"/>
                <a:cs typeface="Arial"/>
              </a:rPr>
              <a:t>each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75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treated 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independently. </a:t>
            </a:r>
            <a:r>
              <a:rPr sz="2200" spc="-170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belonging </a:t>
            </a:r>
            <a:r>
              <a:rPr sz="2200" spc="-7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one </a:t>
            </a:r>
            <a:r>
              <a:rPr sz="2200" spc="-75" dirty="0">
                <a:solidFill>
                  <a:srgbClr val="40424E"/>
                </a:solidFill>
                <a:latin typeface="Arial"/>
                <a:cs typeface="Arial"/>
              </a:rPr>
              <a:t>flow </a:t>
            </a:r>
            <a:r>
              <a:rPr sz="2200" spc="-180" dirty="0">
                <a:solidFill>
                  <a:srgbClr val="40424E"/>
                </a:solidFill>
                <a:latin typeface="Arial"/>
                <a:cs typeface="Arial"/>
              </a:rPr>
              <a:t>may </a:t>
            </a:r>
            <a:r>
              <a:rPr sz="2200" spc="-160" dirty="0">
                <a:solidFill>
                  <a:srgbClr val="40424E"/>
                </a:solidFill>
                <a:latin typeface="Arial"/>
                <a:cs typeface="Arial"/>
              </a:rPr>
              <a:t>take  </a:t>
            </a:r>
            <a:r>
              <a:rPr sz="2200" spc="-80" dirty="0">
                <a:solidFill>
                  <a:srgbClr val="40424E"/>
                </a:solidFill>
                <a:latin typeface="Arial"/>
                <a:cs typeface="Arial"/>
              </a:rPr>
              <a:t>different </a:t>
            </a:r>
            <a:r>
              <a:rPr sz="2200" spc="-100" dirty="0">
                <a:solidFill>
                  <a:srgbClr val="40424E"/>
                </a:solidFill>
                <a:latin typeface="Arial"/>
                <a:cs typeface="Arial"/>
              </a:rPr>
              <a:t>routes </a:t>
            </a:r>
            <a:r>
              <a:rPr sz="2200" spc="-160" dirty="0">
                <a:solidFill>
                  <a:srgbClr val="40424E"/>
                </a:solidFill>
                <a:latin typeface="Arial"/>
                <a:cs typeface="Arial"/>
              </a:rPr>
              <a:t>because </a:t>
            </a:r>
            <a:r>
              <a:rPr sz="2200" spc="-85" dirty="0">
                <a:solidFill>
                  <a:srgbClr val="40424E"/>
                </a:solidFill>
                <a:latin typeface="Arial"/>
                <a:cs typeface="Arial"/>
              </a:rPr>
              <a:t>routing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decisions </a:t>
            </a:r>
            <a:r>
              <a:rPr sz="2200" spc="-15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200" spc="-175" dirty="0">
                <a:solidFill>
                  <a:srgbClr val="40424E"/>
                </a:solidFill>
                <a:latin typeface="Arial"/>
                <a:cs typeface="Arial"/>
              </a:rPr>
              <a:t>made  </a:t>
            </a:r>
            <a:r>
              <a:rPr sz="2200" spc="-130" dirty="0">
                <a:solidFill>
                  <a:srgbClr val="40424E"/>
                </a:solidFill>
                <a:latin typeface="Arial"/>
                <a:cs typeface="Arial"/>
              </a:rPr>
              <a:t>dynamically,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so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200" spc="-140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arrived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at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destination </a:t>
            </a:r>
            <a:r>
              <a:rPr sz="2200" spc="-90" dirty="0">
                <a:solidFill>
                  <a:srgbClr val="40424E"/>
                </a:solidFill>
                <a:latin typeface="Arial"/>
                <a:cs typeface="Arial"/>
              </a:rPr>
              <a:t>might  </a:t>
            </a:r>
            <a:r>
              <a:rPr sz="2200" spc="-160" dirty="0">
                <a:solidFill>
                  <a:srgbClr val="40424E"/>
                </a:solidFill>
                <a:latin typeface="Arial"/>
                <a:cs typeface="Arial"/>
              </a:rPr>
              <a:t>be </a:t>
            </a:r>
            <a:r>
              <a:rPr sz="2200" spc="-85" dirty="0">
                <a:solidFill>
                  <a:srgbClr val="40424E"/>
                </a:solidFill>
                <a:latin typeface="Arial"/>
                <a:cs typeface="Arial"/>
              </a:rPr>
              <a:t>out </a:t>
            </a:r>
            <a:r>
              <a:rPr sz="2200" spc="-6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order. </a:t>
            </a:r>
            <a:r>
              <a:rPr sz="2200" spc="-45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2200" spc="-165" dirty="0">
                <a:solidFill>
                  <a:srgbClr val="40424E"/>
                </a:solidFill>
                <a:latin typeface="Arial"/>
                <a:cs typeface="Arial"/>
              </a:rPr>
              <a:t>has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no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connection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setup </a:t>
            </a:r>
            <a:r>
              <a:rPr sz="2200" spc="-16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teardown  </a:t>
            </a:r>
            <a:r>
              <a:rPr sz="2200" spc="-160" dirty="0">
                <a:solidFill>
                  <a:srgbClr val="40424E"/>
                </a:solidFill>
                <a:latin typeface="Arial"/>
                <a:cs typeface="Arial"/>
              </a:rPr>
              <a:t>phase,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like </a:t>
            </a:r>
            <a:r>
              <a:rPr sz="2200" spc="-100" dirty="0">
                <a:solidFill>
                  <a:srgbClr val="40424E"/>
                </a:solidFill>
                <a:latin typeface="Arial"/>
                <a:cs typeface="Arial"/>
              </a:rPr>
              <a:t>Virtual</a:t>
            </a:r>
            <a:r>
              <a:rPr sz="2200" spc="-17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Circuits.</a:t>
            </a:r>
            <a:endParaRPr sz="2200">
              <a:latin typeface="Arial"/>
              <a:cs typeface="Arial"/>
            </a:endParaRPr>
          </a:p>
          <a:p>
            <a:pPr marL="241300" marR="567690" indent="-228600">
              <a:lnSpc>
                <a:spcPts val="2380"/>
              </a:lnSpc>
              <a:spcBef>
                <a:spcPts val="1030"/>
              </a:spcBef>
              <a:buClr>
                <a:srgbClr val="40424E"/>
              </a:buClr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dirty="0"/>
              <a:t>	</a:t>
            </a:r>
            <a:r>
              <a:rPr sz="2200" spc="-18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95" dirty="0">
                <a:solidFill>
                  <a:srgbClr val="40424E"/>
                </a:solidFill>
                <a:latin typeface="Arial"/>
                <a:cs typeface="Arial"/>
              </a:rPr>
              <a:t>delivery </a:t>
            </a:r>
            <a:r>
              <a:rPr sz="2200" spc="-75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2200" spc="-90" dirty="0">
                <a:solidFill>
                  <a:srgbClr val="40424E"/>
                </a:solidFill>
                <a:latin typeface="Arial"/>
                <a:cs typeface="Arial"/>
              </a:rPr>
              <a:t>not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guaranteed </a:t>
            </a:r>
            <a:r>
              <a:rPr sz="2200" spc="-80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connectionless 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95" dirty="0">
                <a:solidFill>
                  <a:srgbClr val="40424E"/>
                </a:solidFill>
                <a:latin typeface="Arial"/>
                <a:cs typeface="Arial"/>
              </a:rPr>
              <a:t>switching,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so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reliable </a:t>
            </a:r>
            <a:r>
              <a:rPr sz="2200" spc="-95" dirty="0">
                <a:solidFill>
                  <a:srgbClr val="40424E"/>
                </a:solidFill>
                <a:latin typeface="Arial"/>
                <a:cs typeface="Arial"/>
              </a:rPr>
              <a:t>delivery </a:t>
            </a:r>
            <a:r>
              <a:rPr sz="2200" spc="-100" dirty="0">
                <a:solidFill>
                  <a:srgbClr val="40424E"/>
                </a:solidFill>
                <a:latin typeface="Arial"/>
                <a:cs typeface="Arial"/>
              </a:rPr>
              <a:t>must </a:t>
            </a:r>
            <a:r>
              <a:rPr sz="2200" spc="-170" dirty="0">
                <a:solidFill>
                  <a:srgbClr val="40424E"/>
                </a:solidFill>
                <a:latin typeface="Arial"/>
                <a:cs typeface="Arial"/>
              </a:rPr>
              <a:t>be 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provided</a:t>
            </a:r>
            <a:r>
              <a:rPr sz="22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by</a:t>
            </a:r>
            <a:r>
              <a:rPr sz="22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40424E"/>
                </a:solidFill>
                <a:latin typeface="Arial"/>
                <a:cs typeface="Arial"/>
              </a:rPr>
              <a:t>end</a:t>
            </a:r>
            <a:r>
              <a:rPr sz="22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systems</a:t>
            </a:r>
            <a:r>
              <a:rPr sz="22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using</a:t>
            </a:r>
            <a:r>
              <a:rPr sz="22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additional</a:t>
            </a:r>
            <a:r>
              <a:rPr sz="22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40424E"/>
                </a:solidFill>
                <a:latin typeface="Arial"/>
                <a:cs typeface="Arial"/>
              </a:rPr>
              <a:t>protocols.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75589"/>
            <a:ext cx="74841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24E"/>
                </a:solidFill>
                <a:latin typeface="Carlito"/>
                <a:cs typeface="Carlito"/>
              </a:rPr>
              <a:t>Connectionless </a:t>
            </a:r>
            <a:r>
              <a:rPr spc="-30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pc="-10" dirty="0">
                <a:solidFill>
                  <a:srgbClr val="40424E"/>
                </a:solidFill>
                <a:latin typeface="Carlito"/>
                <a:cs typeface="Carlito"/>
              </a:rPr>
              <a:t>Switching</a:t>
            </a:r>
            <a:r>
              <a:rPr spc="-6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pc="-15" dirty="0">
                <a:solidFill>
                  <a:srgbClr val="40424E"/>
                </a:solidFill>
                <a:latin typeface="Carlito"/>
                <a:cs typeface="Carlito"/>
              </a:rPr>
              <a:t>(Datagram)</a:t>
            </a:r>
          </a:p>
        </p:txBody>
      </p:sp>
      <p:sp>
        <p:nvSpPr>
          <p:cNvPr id="4" name="object 4"/>
          <p:cNvSpPr/>
          <p:nvPr/>
        </p:nvSpPr>
        <p:spPr>
          <a:xfrm>
            <a:off x="7610856" y="1871472"/>
            <a:ext cx="4266441" cy="2295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70114" y="4368241"/>
            <a:ext cx="406146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A---R1---R2---B </a:t>
            </a:r>
            <a:r>
              <a:rPr sz="1200" spc="-140" dirty="0">
                <a:latin typeface="Arial"/>
                <a:cs typeface="Arial"/>
              </a:rPr>
              <a:t>A </a:t>
            </a:r>
            <a:r>
              <a:rPr sz="1200" spc="225" dirty="0">
                <a:latin typeface="Arial"/>
                <a:cs typeface="Arial"/>
              </a:rPr>
              <a:t>is </a:t>
            </a:r>
            <a:r>
              <a:rPr sz="1200" spc="105" dirty="0">
                <a:latin typeface="Arial"/>
                <a:cs typeface="Arial"/>
              </a:rPr>
              <a:t>the </a:t>
            </a:r>
            <a:r>
              <a:rPr sz="1200" spc="45" dirty="0">
                <a:latin typeface="Arial"/>
                <a:cs typeface="Arial"/>
              </a:rPr>
              <a:t>sender </a:t>
            </a:r>
            <a:r>
              <a:rPr sz="1200" spc="210" dirty="0">
                <a:latin typeface="Arial"/>
                <a:cs typeface="Arial"/>
              </a:rPr>
              <a:t>(start) </a:t>
            </a:r>
            <a:r>
              <a:rPr sz="1200" spc="35" dirty="0">
                <a:latin typeface="Arial"/>
                <a:cs typeface="Arial"/>
              </a:rPr>
              <a:t>R1, </a:t>
            </a:r>
            <a:r>
              <a:rPr sz="1200" spc="-110" dirty="0">
                <a:latin typeface="Arial"/>
                <a:cs typeface="Arial"/>
              </a:rPr>
              <a:t>R2  </a:t>
            </a:r>
            <a:r>
              <a:rPr sz="1200" spc="80" dirty="0">
                <a:latin typeface="Arial"/>
                <a:cs typeface="Arial"/>
              </a:rPr>
              <a:t>are </a:t>
            </a:r>
            <a:r>
              <a:rPr sz="1200" spc="35" dirty="0">
                <a:latin typeface="Arial"/>
                <a:cs typeface="Arial"/>
              </a:rPr>
              <a:t>two </a:t>
            </a:r>
            <a:r>
              <a:rPr sz="1200" spc="125" dirty="0">
                <a:latin typeface="Arial"/>
                <a:cs typeface="Arial"/>
              </a:rPr>
              <a:t>routers </a:t>
            </a:r>
            <a:r>
              <a:rPr sz="1200" spc="160" dirty="0">
                <a:latin typeface="Arial"/>
                <a:cs typeface="Arial"/>
              </a:rPr>
              <a:t>that </a:t>
            </a:r>
            <a:r>
              <a:rPr sz="1200" spc="125" dirty="0">
                <a:latin typeface="Arial"/>
                <a:cs typeface="Arial"/>
              </a:rPr>
              <a:t>store </a:t>
            </a:r>
            <a:r>
              <a:rPr sz="1200" spc="-10" dirty="0">
                <a:latin typeface="Arial"/>
                <a:cs typeface="Arial"/>
              </a:rPr>
              <a:t>and </a:t>
            </a:r>
            <a:r>
              <a:rPr sz="1200" spc="90" dirty="0">
                <a:latin typeface="Arial"/>
                <a:cs typeface="Arial"/>
              </a:rPr>
              <a:t>forward </a:t>
            </a:r>
            <a:r>
              <a:rPr sz="1200" spc="75" dirty="0">
                <a:latin typeface="Arial"/>
                <a:cs typeface="Arial"/>
              </a:rPr>
              <a:t>data </a:t>
            </a:r>
            <a:r>
              <a:rPr sz="1200" spc="-145" dirty="0">
                <a:latin typeface="Arial"/>
                <a:cs typeface="Arial"/>
              </a:rPr>
              <a:t>B </a:t>
            </a:r>
            <a:r>
              <a:rPr sz="1200" spc="225" dirty="0">
                <a:latin typeface="Arial"/>
                <a:cs typeface="Arial"/>
              </a:rPr>
              <a:t>is  </a:t>
            </a:r>
            <a:r>
              <a:rPr sz="1200" spc="140" dirty="0">
                <a:latin typeface="Arial"/>
                <a:cs typeface="Arial"/>
              </a:rPr>
              <a:t>receiver(destination)</a:t>
            </a:r>
            <a:endParaRPr sz="1200">
              <a:latin typeface="Arial"/>
              <a:cs typeface="Arial"/>
            </a:endParaRPr>
          </a:p>
          <a:p>
            <a:pPr marL="12700" marR="40640">
              <a:lnSpc>
                <a:spcPts val="1440"/>
              </a:lnSpc>
              <a:spcBef>
                <a:spcPts val="35"/>
              </a:spcBef>
            </a:pPr>
            <a:r>
              <a:rPr sz="1200" spc="-55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200" spc="-5" dirty="0">
                <a:solidFill>
                  <a:srgbClr val="40424E"/>
                </a:solidFill>
                <a:latin typeface="Carlito"/>
                <a:cs typeface="Carlito"/>
              </a:rPr>
              <a:t>send </a:t>
            </a:r>
            <a:r>
              <a:rPr sz="12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200" spc="-10" dirty="0">
                <a:solidFill>
                  <a:srgbClr val="40424E"/>
                </a:solidFill>
                <a:latin typeface="Carlito"/>
                <a:cs typeface="Carlito"/>
              </a:rPr>
              <a:t>packet from </a:t>
            </a:r>
            <a:r>
              <a:rPr sz="12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200" spc="-5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200" dirty="0">
                <a:solidFill>
                  <a:srgbClr val="40424E"/>
                </a:solidFill>
                <a:latin typeface="Carlito"/>
                <a:cs typeface="Carlito"/>
              </a:rPr>
              <a:t>B </a:t>
            </a:r>
            <a:r>
              <a:rPr sz="1200" spc="-5" dirty="0">
                <a:solidFill>
                  <a:srgbClr val="40424E"/>
                </a:solidFill>
                <a:latin typeface="Carlito"/>
                <a:cs typeface="Carlito"/>
              </a:rPr>
              <a:t>there are </a:t>
            </a:r>
            <a:r>
              <a:rPr sz="1200" spc="-10" dirty="0">
                <a:solidFill>
                  <a:srgbClr val="40424E"/>
                </a:solidFill>
                <a:latin typeface="Carlito"/>
                <a:cs typeface="Carlito"/>
              </a:rPr>
              <a:t>delays </a:t>
            </a:r>
            <a:r>
              <a:rPr sz="1200" spc="-5" dirty="0">
                <a:solidFill>
                  <a:srgbClr val="40424E"/>
                </a:solidFill>
                <a:latin typeface="Carlito"/>
                <a:cs typeface="Carlito"/>
              </a:rPr>
              <a:t>since </a:t>
            </a:r>
            <a:r>
              <a:rPr sz="1200" dirty="0">
                <a:solidFill>
                  <a:srgbClr val="40424E"/>
                </a:solidFill>
                <a:latin typeface="Carlito"/>
                <a:cs typeface="Carlito"/>
              </a:rPr>
              <a:t>this is a </a:t>
            </a:r>
            <a:r>
              <a:rPr sz="1200" spc="-10" dirty="0">
                <a:solidFill>
                  <a:srgbClr val="40424E"/>
                </a:solidFill>
                <a:latin typeface="Carlito"/>
                <a:cs typeface="Carlito"/>
              </a:rPr>
              <a:t>Store  </a:t>
            </a:r>
            <a:r>
              <a:rPr sz="12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40424E"/>
                </a:solidFill>
                <a:latin typeface="Carlito"/>
                <a:cs typeface="Carlito"/>
              </a:rPr>
              <a:t>Forward</a:t>
            </a:r>
            <a:r>
              <a:rPr sz="1200" spc="-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40424E"/>
                </a:solidFill>
                <a:latin typeface="Carlito"/>
                <a:cs typeface="Carlito"/>
              </a:rPr>
              <a:t>network.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0"/>
            <a:ext cx="12201525" cy="1036319"/>
            <a:chOff x="-4762" y="0"/>
            <a:chExt cx="12201525" cy="1036319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978535"/>
            </a:xfrm>
            <a:custGeom>
              <a:avLst/>
              <a:gdLst/>
              <a:ahLst/>
              <a:cxnLst/>
              <a:rect l="l" t="t" r="r" b="b"/>
              <a:pathLst>
                <a:path w="12192000" h="978535">
                  <a:moveTo>
                    <a:pt x="12192000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12192000" y="97840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978535"/>
            </a:xfrm>
            <a:custGeom>
              <a:avLst/>
              <a:gdLst/>
              <a:ahLst/>
              <a:cxnLst/>
              <a:rect l="l" t="t" r="r" b="b"/>
              <a:pathLst>
                <a:path w="12192000" h="978535">
                  <a:moveTo>
                    <a:pt x="0" y="978408"/>
                  </a:moveTo>
                  <a:lnTo>
                    <a:pt x="12192000" y="97840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9784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2927" y="353568"/>
              <a:ext cx="1794510" cy="6774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4340" y="353568"/>
              <a:ext cx="505206" cy="677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6447" y="353568"/>
              <a:ext cx="3597402" cy="6774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30982" y="429005"/>
            <a:ext cx="471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VIRTUAL-CIRCUIT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7572" y="2644139"/>
            <a:ext cx="9592945" cy="1872614"/>
            <a:chOff x="1147572" y="2644139"/>
            <a:chExt cx="9592945" cy="1872614"/>
          </a:xfrm>
        </p:grpSpPr>
        <p:sp>
          <p:nvSpPr>
            <p:cNvPr id="11" name="object 11"/>
            <p:cNvSpPr/>
            <p:nvPr/>
          </p:nvSpPr>
          <p:spPr>
            <a:xfrm>
              <a:off x="1380514" y="2889983"/>
              <a:ext cx="269481" cy="3050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9240" y="2644139"/>
              <a:ext cx="1614678" cy="8968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2804" y="2644139"/>
              <a:ext cx="666749" cy="8968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8439" y="2644139"/>
              <a:ext cx="1578102" cy="8968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56304" y="2644139"/>
              <a:ext cx="1843277" cy="8968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9343" y="2644139"/>
              <a:ext cx="800862" cy="8968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9968" y="2644139"/>
              <a:ext cx="735330" cy="89687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5060" y="2644139"/>
              <a:ext cx="1375410" cy="8968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90231" y="2644139"/>
              <a:ext cx="1866137" cy="89687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74607" y="2644139"/>
              <a:ext cx="735329" cy="89687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29700" y="2644139"/>
              <a:ext cx="1578102" cy="8968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76688" y="2644139"/>
              <a:ext cx="663701" cy="89687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47572" y="3131819"/>
              <a:ext cx="1956053" cy="89687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0716" y="3131819"/>
              <a:ext cx="1843278" cy="89687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1083" y="3131819"/>
              <a:ext cx="1140714" cy="89687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20412" y="3131819"/>
              <a:ext cx="733806" cy="89687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31307" y="3131819"/>
              <a:ext cx="2113026" cy="89687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2948" y="3131819"/>
              <a:ext cx="1841753" cy="89687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33588" y="3131819"/>
              <a:ext cx="631698" cy="89687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43900" y="3131819"/>
              <a:ext cx="778001" cy="89687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98991" y="3131819"/>
              <a:ext cx="1096518" cy="89687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74124" y="3131819"/>
              <a:ext cx="1366266" cy="89687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7572" y="3619500"/>
              <a:ext cx="2954274" cy="89687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68267" y="3619500"/>
              <a:ext cx="848106" cy="89687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85844" y="3619500"/>
              <a:ext cx="1256538" cy="89687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11268" y="3619500"/>
              <a:ext cx="633222" cy="89687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86586" y="2747010"/>
            <a:ext cx="90912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Times New Roman"/>
                <a:cs typeface="Times New Roman"/>
              </a:rPr>
              <a:t>A </a:t>
            </a:r>
            <a:r>
              <a:rPr sz="3200" i="1" spc="-10" dirty="0">
                <a:latin typeface="Times New Roman"/>
                <a:cs typeface="Times New Roman"/>
              </a:rPr>
              <a:t>virtual-circuit </a:t>
            </a:r>
            <a:r>
              <a:rPr sz="3200" i="1" dirty="0">
                <a:latin typeface="Times New Roman"/>
                <a:cs typeface="Times New Roman"/>
              </a:rPr>
              <a:t>network </a:t>
            </a:r>
            <a:r>
              <a:rPr sz="3200" i="1" spc="-5" dirty="0">
                <a:latin typeface="Times New Roman"/>
                <a:cs typeface="Times New Roman"/>
              </a:rPr>
              <a:t>is </a:t>
            </a:r>
            <a:r>
              <a:rPr sz="3200" i="1" dirty="0">
                <a:latin typeface="Times New Roman"/>
                <a:cs typeface="Times New Roman"/>
              </a:rPr>
              <a:t>a </a:t>
            </a:r>
            <a:r>
              <a:rPr sz="3200" i="1" spc="-25" dirty="0">
                <a:latin typeface="Times New Roman"/>
                <a:cs typeface="Times New Roman"/>
              </a:rPr>
              <a:t>cross </a:t>
            </a:r>
            <a:r>
              <a:rPr sz="3200" i="1" dirty="0">
                <a:latin typeface="Times New Roman"/>
                <a:cs typeface="Times New Roman"/>
              </a:rPr>
              <a:t>between a </a:t>
            </a:r>
            <a:r>
              <a:rPr sz="3200" i="1" spc="-15" dirty="0">
                <a:latin typeface="Times New Roman"/>
                <a:cs typeface="Times New Roman"/>
              </a:rPr>
              <a:t>circuit-  </a:t>
            </a:r>
            <a:r>
              <a:rPr sz="3200" i="1" dirty="0">
                <a:latin typeface="Times New Roman"/>
                <a:cs typeface="Times New Roman"/>
              </a:rPr>
              <a:t>switched network and a datagram network. It has some  characteristics of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both.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3900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9720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spc="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8.10	</a:t>
            </a:r>
            <a:r>
              <a:rPr sz="20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Virtual-circuit</a:t>
            </a:r>
            <a:r>
              <a:rPr sz="20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7038" y="1813560"/>
            <a:ext cx="8224394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400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7655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25" dirty="0">
                <a:solidFill>
                  <a:srgbClr val="944F71"/>
                </a:solidFill>
                <a:latin typeface="Times New Roman"/>
                <a:cs typeface="Times New Roman"/>
              </a:rPr>
              <a:t>8.11	</a:t>
            </a:r>
            <a:r>
              <a:rPr sz="20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Virtual-circuit</a:t>
            </a:r>
            <a:r>
              <a:rPr sz="2000" b="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identifier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2438400"/>
            <a:ext cx="7496556" cy="201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4480" y="4616548"/>
            <a:ext cx="9019808" cy="1476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618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9720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spc="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8.12	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Switch </a:t>
            </a:r>
            <a:r>
              <a:rPr sz="20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tables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in a </a:t>
            </a:r>
            <a:r>
              <a:rPr sz="20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virtual-circuit</a:t>
            </a:r>
            <a:r>
              <a:rPr sz="2000" b="0" i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6400" y="1196340"/>
            <a:ext cx="8763000" cy="5166360"/>
            <a:chOff x="1676400" y="1196340"/>
            <a:chExt cx="8763000" cy="5166360"/>
          </a:xfrm>
        </p:grpSpPr>
        <p:sp>
          <p:nvSpPr>
            <p:cNvPr id="7" name="object 7"/>
            <p:cNvSpPr/>
            <p:nvPr/>
          </p:nvSpPr>
          <p:spPr>
            <a:xfrm>
              <a:off x="1676400" y="63246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600" y="1196340"/>
              <a:ext cx="7403592" cy="50520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312737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The Network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Core</a:t>
            </a:r>
            <a:endParaRPr sz="2400">
              <a:latin typeface="Arial"/>
              <a:cs typeface="Arial"/>
            </a:endParaRPr>
          </a:p>
          <a:p>
            <a:pPr marL="4511675" lvl="2" indent="-762635">
              <a:lnSpc>
                <a:spcPct val="100000"/>
              </a:lnSpc>
              <a:buAutoNum type="arabicPeriod"/>
              <a:tabLst>
                <a:tab pos="4512310" algn="l"/>
              </a:tabLst>
            </a:pPr>
            <a:r>
              <a:rPr sz="2400" b="1" spc="-5" dirty="0">
                <a:latin typeface="Arial"/>
                <a:cs typeface="Arial"/>
              </a:rPr>
              <a:t>Circuit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  <a:p>
            <a:pPr marL="4511675" lvl="2" indent="-762635">
              <a:lnSpc>
                <a:spcPct val="100000"/>
              </a:lnSpc>
              <a:buAutoNum type="arabicPeriod"/>
              <a:tabLst>
                <a:tab pos="4512310" algn="l"/>
              </a:tabLst>
            </a:pPr>
            <a:r>
              <a:rPr sz="2400" b="1" spc="-5" dirty="0">
                <a:latin typeface="Arial"/>
                <a:cs typeface="Arial"/>
              </a:rPr>
              <a:t>Packet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7957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9720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spc="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8.13	</a:t>
            </a: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Source-to-destination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data transfer in a </a:t>
            </a:r>
            <a:r>
              <a:rPr sz="20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virtual-circuit</a:t>
            </a:r>
            <a:r>
              <a:rPr sz="2000" b="0" i="1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6400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679" y="1211580"/>
            <a:ext cx="7513320" cy="503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0"/>
            <a:ext cx="12201525" cy="981075"/>
            <a:chOff x="-4762" y="0"/>
            <a:chExt cx="12201525" cy="9810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775970"/>
            </a:xfrm>
            <a:custGeom>
              <a:avLst/>
              <a:gdLst/>
              <a:ahLst/>
              <a:cxnLst/>
              <a:rect l="l" t="t" r="r" b="b"/>
              <a:pathLst>
                <a:path w="12192000" h="775970">
                  <a:moveTo>
                    <a:pt x="12192000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2192000" y="7757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775970"/>
            </a:xfrm>
            <a:custGeom>
              <a:avLst/>
              <a:gdLst/>
              <a:ahLst/>
              <a:cxnLst/>
              <a:rect l="l" t="t" r="r" b="b"/>
              <a:pathLst>
                <a:path w="12192000" h="775970">
                  <a:moveTo>
                    <a:pt x="0" y="775715"/>
                  </a:moveTo>
                  <a:lnTo>
                    <a:pt x="12192000" y="77571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8188" y="79247"/>
              <a:ext cx="5409438" cy="896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8217" y="181101"/>
            <a:ext cx="4903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000000"/>
                </a:solidFill>
                <a:latin typeface="Times New Roman"/>
                <a:cs typeface="Times New Roman"/>
              </a:rPr>
              <a:t>DATAGRAM</a:t>
            </a:r>
            <a:r>
              <a:rPr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NETWORKS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07794" y="1561922"/>
            <a:ext cx="792924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35" dirty="0">
                <a:solidFill>
                  <a:srgbClr val="1F2023"/>
                </a:solidFill>
                <a:latin typeface="Arial"/>
                <a:cs typeface="Arial"/>
              </a:rPr>
              <a:t>Datagram </a:t>
            </a:r>
            <a:r>
              <a:rPr sz="2800" b="1" i="1" spc="-210" dirty="0">
                <a:solidFill>
                  <a:srgbClr val="1F2023"/>
                </a:solidFill>
                <a:latin typeface="Arial"/>
                <a:cs typeface="Arial"/>
              </a:rPr>
              <a:t>packet</a:t>
            </a:r>
            <a:r>
              <a:rPr sz="2800" i="1" spc="-210" dirty="0">
                <a:solidFill>
                  <a:srgbClr val="1F2023"/>
                </a:solidFill>
                <a:latin typeface="Arial"/>
                <a:cs typeface="Arial"/>
              </a:rPr>
              <a:t>-</a:t>
            </a:r>
            <a:r>
              <a:rPr sz="2800" b="1" i="1" spc="-210" dirty="0">
                <a:solidFill>
                  <a:srgbClr val="1F2023"/>
                </a:solidFill>
                <a:latin typeface="Arial"/>
                <a:cs typeface="Arial"/>
              </a:rPr>
              <a:t>switching </a:t>
            </a:r>
            <a:r>
              <a:rPr sz="2800" i="1" spc="-95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2800" i="1" spc="-305" dirty="0">
                <a:solidFill>
                  <a:srgbClr val="1F2023"/>
                </a:solidFill>
                <a:latin typeface="Arial"/>
                <a:cs typeface="Arial"/>
              </a:rPr>
              <a:t>a</a:t>
            </a:r>
            <a:r>
              <a:rPr sz="2800" i="1" spc="-10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800" b="1" i="1" spc="-240" dirty="0">
                <a:solidFill>
                  <a:srgbClr val="1F2023"/>
                </a:solidFill>
                <a:latin typeface="Arial"/>
                <a:cs typeface="Arial"/>
              </a:rPr>
              <a:t>packet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b="1" i="1" spc="-220" dirty="0">
                <a:solidFill>
                  <a:srgbClr val="1F2023"/>
                </a:solidFill>
                <a:latin typeface="Arial"/>
                <a:cs typeface="Arial"/>
              </a:rPr>
              <a:t>switching </a:t>
            </a:r>
            <a:r>
              <a:rPr sz="2800" i="1" spc="-145" dirty="0">
                <a:solidFill>
                  <a:srgbClr val="1F2023"/>
                </a:solidFill>
                <a:latin typeface="Arial"/>
                <a:cs typeface="Arial"/>
              </a:rPr>
              <a:t>technology </a:t>
            </a:r>
            <a:r>
              <a:rPr sz="2800" i="1" spc="-155" dirty="0">
                <a:solidFill>
                  <a:srgbClr val="1F2023"/>
                </a:solidFill>
                <a:latin typeface="Arial"/>
                <a:cs typeface="Arial"/>
              </a:rPr>
              <a:t>by </a:t>
            </a:r>
            <a:r>
              <a:rPr sz="2800" i="1" spc="-135" dirty="0">
                <a:solidFill>
                  <a:srgbClr val="1F2023"/>
                </a:solidFill>
                <a:latin typeface="Arial"/>
                <a:cs typeface="Arial"/>
              </a:rPr>
              <a:t>which </a:t>
            </a:r>
            <a:r>
              <a:rPr sz="2800" i="1" spc="-210" dirty="0">
                <a:solidFill>
                  <a:srgbClr val="1F2023"/>
                </a:solidFill>
                <a:latin typeface="Arial"/>
                <a:cs typeface="Arial"/>
              </a:rPr>
              <a:t>each </a:t>
            </a:r>
            <a:r>
              <a:rPr sz="2800" b="1" i="1" spc="-215" dirty="0">
                <a:solidFill>
                  <a:srgbClr val="1F2023"/>
                </a:solidFill>
                <a:latin typeface="Arial"/>
                <a:cs typeface="Arial"/>
              </a:rPr>
              <a:t>packet</a:t>
            </a:r>
            <a:r>
              <a:rPr sz="2800" i="1" spc="-215" dirty="0">
                <a:solidFill>
                  <a:srgbClr val="1F2023"/>
                </a:solidFill>
                <a:latin typeface="Arial"/>
                <a:cs typeface="Arial"/>
              </a:rPr>
              <a:t>, </a:t>
            </a:r>
            <a:r>
              <a:rPr sz="2800" i="1" spc="-165" dirty="0">
                <a:solidFill>
                  <a:srgbClr val="1F2023"/>
                </a:solidFill>
                <a:latin typeface="Arial"/>
                <a:cs typeface="Arial"/>
              </a:rPr>
              <a:t>now </a:t>
            </a:r>
            <a:r>
              <a:rPr sz="2800" i="1" spc="-160" dirty="0">
                <a:solidFill>
                  <a:srgbClr val="1F2023"/>
                </a:solidFill>
                <a:latin typeface="Arial"/>
                <a:cs typeface="Arial"/>
              </a:rPr>
              <a:t>called  </a:t>
            </a:r>
            <a:r>
              <a:rPr sz="2800" i="1" spc="-310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2800" b="1" i="1" spc="-215" dirty="0">
                <a:solidFill>
                  <a:srgbClr val="1F2023"/>
                </a:solidFill>
                <a:latin typeface="Arial"/>
                <a:cs typeface="Arial"/>
              </a:rPr>
              <a:t>datagram</a:t>
            </a:r>
            <a:r>
              <a:rPr sz="2800" i="1" spc="-215" dirty="0">
                <a:solidFill>
                  <a:srgbClr val="1F2023"/>
                </a:solidFill>
                <a:latin typeface="Arial"/>
                <a:cs typeface="Arial"/>
              </a:rPr>
              <a:t>, </a:t>
            </a:r>
            <a:r>
              <a:rPr sz="2800" i="1" spc="-95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2800" i="1" spc="-140" dirty="0">
                <a:solidFill>
                  <a:srgbClr val="1F2023"/>
                </a:solidFill>
                <a:latin typeface="Arial"/>
                <a:cs typeface="Arial"/>
              </a:rPr>
              <a:t>treated </a:t>
            </a:r>
            <a:r>
              <a:rPr sz="2800" i="1" spc="-235" dirty="0">
                <a:solidFill>
                  <a:srgbClr val="1F2023"/>
                </a:solidFill>
                <a:latin typeface="Arial"/>
                <a:cs typeface="Arial"/>
              </a:rPr>
              <a:t>as </a:t>
            </a:r>
            <a:r>
              <a:rPr sz="2800" i="1" spc="-310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2800" i="1" spc="-180" dirty="0">
                <a:solidFill>
                  <a:srgbClr val="1F2023"/>
                </a:solidFill>
                <a:latin typeface="Arial"/>
                <a:cs typeface="Arial"/>
              </a:rPr>
              <a:t>separate</a:t>
            </a:r>
            <a:r>
              <a:rPr sz="2800" i="1" spc="-1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800" i="1" spc="-120" dirty="0">
                <a:solidFill>
                  <a:srgbClr val="1F2023"/>
                </a:solidFill>
                <a:latin typeface="Arial"/>
                <a:cs typeface="Arial"/>
              </a:rPr>
              <a:t>entity.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i="1" spc="-270" dirty="0">
                <a:solidFill>
                  <a:srgbClr val="1F2023"/>
                </a:solidFill>
                <a:latin typeface="Arial"/>
                <a:cs typeface="Arial"/>
              </a:rPr>
              <a:t>Each </a:t>
            </a:r>
            <a:r>
              <a:rPr sz="2800" b="1" i="1" spc="-240" dirty="0">
                <a:solidFill>
                  <a:srgbClr val="1F2023"/>
                </a:solidFill>
                <a:latin typeface="Arial"/>
                <a:cs typeface="Arial"/>
              </a:rPr>
              <a:t>packet </a:t>
            </a:r>
            <a:r>
              <a:rPr sz="2800" i="1" spc="-95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2800" i="1" spc="-120" dirty="0">
                <a:solidFill>
                  <a:srgbClr val="1F2023"/>
                </a:solidFill>
                <a:latin typeface="Arial"/>
                <a:cs typeface="Arial"/>
              </a:rPr>
              <a:t>routed </a:t>
            </a:r>
            <a:r>
              <a:rPr sz="2800" i="1" spc="-150" dirty="0">
                <a:solidFill>
                  <a:srgbClr val="1F2023"/>
                </a:solidFill>
                <a:latin typeface="Arial"/>
                <a:cs typeface="Arial"/>
              </a:rPr>
              <a:t>independently</a:t>
            </a:r>
            <a:r>
              <a:rPr sz="2800" i="1" spc="-3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800" i="1" spc="-120" dirty="0">
                <a:solidFill>
                  <a:srgbClr val="1F2023"/>
                </a:solidFill>
                <a:latin typeface="Arial"/>
                <a:cs typeface="Arial"/>
              </a:rPr>
              <a:t>through</a:t>
            </a:r>
            <a:endParaRPr sz="2800">
              <a:latin typeface="Arial"/>
              <a:cs typeface="Arial"/>
            </a:endParaRPr>
          </a:p>
          <a:p>
            <a:pPr marL="12700" marR="365760">
              <a:lnSpc>
                <a:spcPct val="100000"/>
              </a:lnSpc>
            </a:pPr>
            <a:r>
              <a:rPr sz="2800" i="1" spc="-14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2800" b="1" i="1" spc="-215" dirty="0">
                <a:solidFill>
                  <a:srgbClr val="1F2023"/>
                </a:solidFill>
                <a:latin typeface="Arial"/>
                <a:cs typeface="Arial"/>
              </a:rPr>
              <a:t>network</a:t>
            </a:r>
            <a:r>
              <a:rPr sz="2800" i="1" spc="-215" dirty="0">
                <a:solidFill>
                  <a:srgbClr val="1F2023"/>
                </a:solidFill>
                <a:latin typeface="Arial"/>
                <a:cs typeface="Arial"/>
              </a:rPr>
              <a:t>. </a:t>
            </a:r>
            <a:r>
              <a:rPr sz="2800" i="1" spc="-85" dirty="0">
                <a:solidFill>
                  <a:srgbClr val="1F2023"/>
                </a:solidFill>
                <a:latin typeface="Arial"/>
                <a:cs typeface="Arial"/>
              </a:rPr>
              <a:t>... </a:t>
            </a:r>
            <a:r>
              <a:rPr sz="2800" i="1" spc="-235" dirty="0">
                <a:solidFill>
                  <a:srgbClr val="1F2023"/>
                </a:solidFill>
                <a:latin typeface="Arial"/>
                <a:cs typeface="Arial"/>
              </a:rPr>
              <a:t>As </a:t>
            </a:r>
            <a:r>
              <a:rPr sz="2800" i="1" spc="-310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2800" i="1" spc="-95" dirty="0">
                <a:solidFill>
                  <a:srgbClr val="1F2023"/>
                </a:solidFill>
                <a:latin typeface="Arial"/>
                <a:cs typeface="Arial"/>
              </a:rPr>
              <a:t>result, </a:t>
            </a:r>
            <a:r>
              <a:rPr sz="2800" i="1" spc="-14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2800" b="1" i="1" spc="-245" dirty="0">
                <a:solidFill>
                  <a:srgbClr val="1F2023"/>
                </a:solidFill>
                <a:latin typeface="Arial"/>
                <a:cs typeface="Arial"/>
              </a:rPr>
              <a:t>packets </a:t>
            </a:r>
            <a:r>
              <a:rPr sz="2800" i="1" spc="-229" dirty="0">
                <a:solidFill>
                  <a:srgbClr val="1F2023"/>
                </a:solidFill>
                <a:latin typeface="Arial"/>
                <a:cs typeface="Arial"/>
              </a:rPr>
              <a:t>may </a:t>
            </a:r>
            <a:r>
              <a:rPr sz="2800" i="1" spc="-120" dirty="0">
                <a:solidFill>
                  <a:srgbClr val="1F2023"/>
                </a:solidFill>
                <a:latin typeface="Arial"/>
                <a:cs typeface="Arial"/>
              </a:rPr>
              <a:t>arrive </a:t>
            </a:r>
            <a:r>
              <a:rPr sz="2800" i="1" spc="-170" dirty="0">
                <a:solidFill>
                  <a:srgbClr val="1F2023"/>
                </a:solidFill>
                <a:latin typeface="Arial"/>
                <a:cs typeface="Arial"/>
              </a:rPr>
              <a:t>at  </a:t>
            </a:r>
            <a:r>
              <a:rPr sz="2800" i="1" spc="-14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2800" i="1" spc="-135" dirty="0">
                <a:solidFill>
                  <a:srgbClr val="1F2023"/>
                </a:solidFill>
                <a:latin typeface="Arial"/>
                <a:cs typeface="Arial"/>
              </a:rPr>
              <a:t>destination </a:t>
            </a:r>
            <a:r>
              <a:rPr sz="2800" i="1" spc="-110" dirty="0">
                <a:solidFill>
                  <a:srgbClr val="1F2023"/>
                </a:solidFill>
                <a:latin typeface="Arial"/>
                <a:cs typeface="Arial"/>
              </a:rPr>
              <a:t>out </a:t>
            </a:r>
            <a:r>
              <a:rPr sz="2800" i="1" spc="-8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2800" i="1" spc="36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800" i="1" spc="-140" dirty="0">
                <a:solidFill>
                  <a:srgbClr val="1F2023"/>
                </a:solidFill>
                <a:latin typeface="Arial"/>
                <a:cs typeface="Arial"/>
              </a:rPr>
              <a:t>order.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8172" y="2515330"/>
            <a:ext cx="8077200" cy="205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76400" y="981836"/>
            <a:ext cx="8764270" cy="3035935"/>
            <a:chOff x="1676400" y="981836"/>
            <a:chExt cx="8764270" cy="3035935"/>
          </a:xfrm>
        </p:grpSpPr>
        <p:sp>
          <p:nvSpPr>
            <p:cNvPr id="5" name="object 5"/>
            <p:cNvSpPr/>
            <p:nvPr/>
          </p:nvSpPr>
          <p:spPr>
            <a:xfrm>
              <a:off x="1677161" y="991361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1905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400" y="1029353"/>
              <a:ext cx="8473440" cy="29879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637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7320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8.7	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 datagram network </a:t>
            </a: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four </a:t>
            </a: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switches</a:t>
            </a:r>
            <a:r>
              <a:rPr sz="20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(routers)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75816" y="4137659"/>
            <a:ext cx="8964295" cy="2504440"/>
            <a:chOff x="1575816" y="4137659"/>
            <a:chExt cx="8964295" cy="2504440"/>
          </a:xfrm>
        </p:grpSpPr>
        <p:sp>
          <p:nvSpPr>
            <p:cNvPr id="9" name="object 9"/>
            <p:cNvSpPr/>
            <p:nvPr/>
          </p:nvSpPr>
          <p:spPr>
            <a:xfrm>
              <a:off x="1676400" y="6324599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5816" y="4137659"/>
              <a:ext cx="8964168" cy="2503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5187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7320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8.8	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Routing table in a datagram</a:t>
            </a:r>
            <a:r>
              <a:rPr sz="2000" b="0" i="1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1205483"/>
            <a:ext cx="2734055" cy="444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8479" y="2677286"/>
            <a:ext cx="8152373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1011" y="43815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75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35361" y="43815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75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19300" y="2758439"/>
            <a:ext cx="8115300" cy="194056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14604" rIns="0" bIns="0" rtlCol="0">
            <a:spAutoFit/>
          </a:bodyPr>
          <a:lstStyle/>
          <a:p>
            <a:pPr marL="113030" marR="107950" algn="ctr">
              <a:lnSpc>
                <a:spcPct val="100000"/>
              </a:lnSpc>
              <a:spcBef>
                <a:spcPts val="114"/>
              </a:spcBef>
            </a:pPr>
            <a:r>
              <a:rPr sz="4000" spc="-5" dirty="0">
                <a:latin typeface="Carlito"/>
                <a:cs typeface="Carlito"/>
              </a:rPr>
              <a:t>A </a:t>
            </a:r>
            <a:r>
              <a:rPr sz="4000" spc="-20" dirty="0">
                <a:latin typeface="Carlito"/>
                <a:cs typeface="Carlito"/>
              </a:rPr>
              <a:t>switch </a:t>
            </a:r>
            <a:r>
              <a:rPr sz="4000" spc="-5" dirty="0">
                <a:latin typeface="Carlito"/>
                <a:cs typeface="Carlito"/>
              </a:rPr>
              <a:t>in a </a:t>
            </a:r>
            <a:r>
              <a:rPr sz="4000" spc="-25" dirty="0">
                <a:latin typeface="Carlito"/>
                <a:cs typeface="Carlito"/>
              </a:rPr>
              <a:t>datagram </a:t>
            </a:r>
            <a:r>
              <a:rPr sz="4000" spc="-15" dirty="0">
                <a:latin typeface="Carlito"/>
                <a:cs typeface="Carlito"/>
              </a:rPr>
              <a:t>network </a:t>
            </a:r>
            <a:r>
              <a:rPr sz="4000" spc="-10" dirty="0">
                <a:latin typeface="Carlito"/>
                <a:cs typeface="Carlito"/>
              </a:rPr>
              <a:t>uses </a:t>
            </a:r>
            <a:r>
              <a:rPr sz="4000" spc="-5" dirty="0">
                <a:latin typeface="Carlito"/>
                <a:cs typeface="Carlito"/>
              </a:rPr>
              <a:t>a  </a:t>
            </a:r>
            <a:r>
              <a:rPr sz="4000" spc="-15" dirty="0">
                <a:latin typeface="Carlito"/>
                <a:cs typeface="Carlito"/>
              </a:rPr>
              <a:t>routing table </a:t>
            </a:r>
            <a:r>
              <a:rPr sz="4000" spc="-10" dirty="0">
                <a:latin typeface="Carlito"/>
                <a:cs typeface="Carlito"/>
              </a:rPr>
              <a:t>that </a:t>
            </a:r>
            <a:r>
              <a:rPr sz="4000" spc="-5" dirty="0">
                <a:latin typeface="Carlito"/>
                <a:cs typeface="Carlito"/>
              </a:rPr>
              <a:t>is </a:t>
            </a:r>
            <a:r>
              <a:rPr sz="4000" spc="-10" dirty="0">
                <a:latin typeface="Carlito"/>
                <a:cs typeface="Carlito"/>
              </a:rPr>
              <a:t>based </a:t>
            </a:r>
            <a:r>
              <a:rPr sz="4000" spc="-5" dirty="0">
                <a:latin typeface="Carlito"/>
                <a:cs typeface="Carlito"/>
              </a:rPr>
              <a:t>on the  </a:t>
            </a:r>
            <a:r>
              <a:rPr sz="4000" spc="-10" dirty="0">
                <a:latin typeface="Carlito"/>
                <a:cs typeface="Carlito"/>
              </a:rPr>
              <a:t>destination</a:t>
            </a:r>
            <a:r>
              <a:rPr sz="4000" spc="-30" dirty="0">
                <a:latin typeface="Carlito"/>
                <a:cs typeface="Carlito"/>
              </a:rPr>
              <a:t> </a:t>
            </a:r>
            <a:r>
              <a:rPr sz="4000" spc="-10" dirty="0">
                <a:latin typeface="Carlito"/>
                <a:cs typeface="Carlito"/>
              </a:rPr>
              <a:t>address.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1200" y="1981200"/>
            <a:ext cx="1143000" cy="566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93417" y="2002662"/>
            <a:ext cx="69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36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2723" y="4876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91283" y="2880360"/>
            <a:ext cx="8414385" cy="181673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22860" rIns="0" bIns="0" rtlCol="0">
            <a:spAutoFit/>
          </a:bodyPr>
          <a:lstStyle/>
          <a:p>
            <a:pPr marL="346075" marR="343535" algn="ctr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destination </a:t>
            </a:r>
            <a:r>
              <a:rPr sz="2800" spc="-1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in the header of a </a:t>
            </a:r>
            <a:r>
              <a:rPr sz="2800" spc="-25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in a  </a:t>
            </a:r>
            <a:r>
              <a:rPr sz="2800" spc="-20" dirty="0">
                <a:latin typeface="Carlito"/>
                <a:cs typeface="Carlito"/>
              </a:rPr>
              <a:t>datagram</a:t>
            </a:r>
            <a:r>
              <a:rPr sz="2800" spc="-10" dirty="0">
                <a:latin typeface="Carlito"/>
                <a:cs typeface="Carlito"/>
              </a:rPr>
              <a:t> network</a:t>
            </a:r>
            <a:endParaRPr sz="2800">
              <a:latin typeface="Carlito"/>
              <a:cs typeface="Carlito"/>
            </a:endParaRPr>
          </a:p>
          <a:p>
            <a:pPr marL="600710" marR="595630" algn="ctr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remains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same during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entire </a:t>
            </a:r>
            <a:r>
              <a:rPr sz="2800" spc="-10" dirty="0">
                <a:latin typeface="Carlito"/>
                <a:cs typeface="Carlito"/>
              </a:rPr>
              <a:t>journey </a:t>
            </a:r>
            <a:r>
              <a:rPr sz="2800" spc="-5" dirty="0">
                <a:latin typeface="Carlito"/>
                <a:cs typeface="Carlito"/>
              </a:rPr>
              <a:t>of the  </a:t>
            </a:r>
            <a:r>
              <a:rPr sz="2800" spc="-20" dirty="0">
                <a:latin typeface="Carlito"/>
                <a:cs typeface="Carlito"/>
              </a:rPr>
              <a:t>packet.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81200" y="1981200"/>
            <a:ext cx="1143000" cy="566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69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37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2723" y="4876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19300" y="2758439"/>
            <a:ext cx="8077200" cy="206375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21590" rIns="0" bIns="0" rtlCol="0">
            <a:spAutoFit/>
          </a:bodyPr>
          <a:lstStyle/>
          <a:p>
            <a:pPr marL="317500" marR="310515" algn="ctr">
              <a:lnSpc>
                <a:spcPct val="100000"/>
              </a:lnSpc>
              <a:spcBef>
                <a:spcPts val="170"/>
              </a:spcBef>
            </a:pPr>
            <a:r>
              <a:rPr sz="3200" spc="-10" dirty="0">
                <a:latin typeface="Carlito"/>
                <a:cs typeface="Carlito"/>
              </a:rPr>
              <a:t>Switching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Internet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done </a:t>
            </a:r>
            <a:r>
              <a:rPr sz="3200" dirty="0">
                <a:latin typeface="Carlito"/>
                <a:cs typeface="Carlito"/>
              </a:rPr>
              <a:t>by </a:t>
            </a:r>
            <a:r>
              <a:rPr sz="3200" spc="-5" dirty="0">
                <a:latin typeface="Carlito"/>
                <a:cs typeface="Carlito"/>
              </a:rPr>
              <a:t>using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20" dirty="0">
                <a:latin typeface="Carlito"/>
                <a:cs typeface="Carlito"/>
              </a:rPr>
              <a:t>datagram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approach</a:t>
            </a:r>
            <a:endParaRPr sz="3200">
              <a:latin typeface="Carlito"/>
              <a:cs typeface="Carlito"/>
            </a:endParaRPr>
          </a:p>
          <a:p>
            <a:pPr marL="2244090" marR="2235200" algn="ctr">
              <a:lnSpc>
                <a:spcPct val="100000"/>
              </a:lnSpc>
            </a:pPr>
            <a:r>
              <a:rPr sz="3200" dirty="0">
                <a:latin typeface="Carlito"/>
                <a:cs typeface="Carlito"/>
              </a:rPr>
              <a:t>of </a:t>
            </a:r>
            <a:r>
              <a:rPr sz="3200" spc="-25" dirty="0">
                <a:latin typeface="Carlito"/>
                <a:cs typeface="Carlito"/>
              </a:rPr>
              <a:t>packet </a:t>
            </a:r>
            <a:r>
              <a:rPr sz="3200" spc="-10" dirty="0">
                <a:latin typeface="Carlito"/>
                <a:cs typeface="Carlito"/>
              </a:rPr>
              <a:t>switching at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network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75" dirty="0">
                <a:latin typeface="Carlito"/>
                <a:cs typeface="Carlito"/>
              </a:rPr>
              <a:t>layer.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81200" y="1981200"/>
            <a:ext cx="1143000" cy="566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69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804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Difference </a:t>
            </a:r>
            <a:r>
              <a:rPr spc="-170" dirty="0"/>
              <a:t>-Virtual </a:t>
            </a:r>
            <a:r>
              <a:rPr spc="-245" dirty="0"/>
              <a:t>Circuits/Datagram</a:t>
            </a:r>
            <a:r>
              <a:rPr spc="-35" dirty="0"/>
              <a:t> </a:t>
            </a:r>
            <a:r>
              <a:rPr spc="-270" dirty="0"/>
              <a:t>Networks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0263" y="1184021"/>
          <a:ext cx="9293860" cy="4532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Virtual</a:t>
                      </a:r>
                      <a:r>
                        <a:rPr sz="14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Circuits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10" dirty="0">
                          <a:latin typeface="Carlito"/>
                          <a:cs typeface="Carlito"/>
                        </a:rPr>
                        <a:t>Datagram</a:t>
                      </a:r>
                      <a:r>
                        <a:rPr sz="14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Networks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526">
                <a:tc>
                  <a:txBody>
                    <a:bodyPr/>
                    <a:lstStyle/>
                    <a:p>
                      <a:pPr marL="20955" marR="1143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Virtual circuits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connection-oriented,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which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means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that  there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reservation of resources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like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buffers,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bandwidth,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etc.  for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time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during which the newly setup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VC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going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be  used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 transfer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session.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1187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connectionless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service.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There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 need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reservation of  resources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there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dedicated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path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connection  session.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628">
                <a:tc>
                  <a:txBody>
                    <a:bodyPr/>
                    <a:lstStyle/>
                    <a:p>
                      <a:pPr marL="20955" marR="1009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virtual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circuit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network uses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fixed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path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particular  session,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after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which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breaks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connection and another path  has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be set up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next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next</a:t>
                      </a:r>
                      <a:r>
                        <a:rPr sz="14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session.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marR="14033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Datagram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based network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switched network.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There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fixed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path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transmitting</a:t>
                      </a:r>
                      <a:r>
                        <a:rPr sz="14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327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514">
                <a:tc>
                  <a:txBody>
                    <a:bodyPr/>
                    <a:lstStyle/>
                    <a:p>
                      <a:pPr marL="20955" marR="501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follow the same path and hence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global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header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required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first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connection and other 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will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require</a:t>
                      </a:r>
                      <a:r>
                        <a:rPr sz="14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4845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free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choose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any path,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 hence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must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be associated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with 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header containing  information about the source and the upper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layer</a:t>
                      </a:r>
                      <a:r>
                        <a:rPr sz="14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751">
                <a:tc>
                  <a:txBody>
                    <a:bodyPr/>
                    <a:lstStyle/>
                    <a:p>
                      <a:pPr marL="20955" marR="29718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Packets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reach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order 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destination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follows the  same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path.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marR="3378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reach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destination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random 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order,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which  means they need not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reach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order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which they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were  sent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 out.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581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Virtual Circuits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highly</a:t>
                      </a:r>
                      <a:r>
                        <a:rPr sz="14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reliable.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Datagram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networks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reliable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Virtual</a:t>
                      </a:r>
                      <a:r>
                        <a:rPr sz="14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Circuits.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0539">
                <a:tc>
                  <a:txBody>
                    <a:bodyPr/>
                    <a:lstStyle/>
                    <a:p>
                      <a:pPr marL="20955" marR="161925" algn="just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Implementation 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virtual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circuits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costly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each time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new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connection has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be set up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reservation of resources and 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extra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information handling at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routers.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74295" marB="0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215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But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it is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always easy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 cost-efficient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implement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datagram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networks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there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 need 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reserving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resources and making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dedicated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path each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time an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application has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400" spc="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communicate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74295" marB="0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/>
              <a:cs typeface="Times New Roman"/>
            </a:endParaRPr>
          </a:p>
          <a:p>
            <a:pPr marL="129857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Overview of </a:t>
            </a:r>
            <a:r>
              <a:rPr sz="2400" b="1" spc="-5" dirty="0">
                <a:latin typeface="Arial"/>
                <a:cs typeface="Arial"/>
              </a:rPr>
              <a:t>Delay </a:t>
            </a:r>
            <a:r>
              <a:rPr sz="2400" b="1" dirty="0">
                <a:latin typeface="Arial"/>
                <a:cs typeface="Arial"/>
              </a:rPr>
              <a:t>in Packet-Switched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39090"/>
            <a:ext cx="165988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Switching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1667255" y="1906523"/>
            <a:ext cx="8538972" cy="4197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077" y="875157"/>
            <a:ext cx="10544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large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networks,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multiple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paths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from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sender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receiver.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6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switching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technique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will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decide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best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route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130" dirty="0">
                <a:latin typeface="Arial"/>
                <a:cs typeface="Arial"/>
              </a:rPr>
              <a:t>data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transmission.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Switching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technique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used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connect</a:t>
            </a:r>
            <a:r>
              <a:rPr sz="1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systems</a:t>
            </a:r>
            <a:r>
              <a:rPr sz="18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making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one-to-one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communication.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885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C00000"/>
                </a:solidFill>
              </a:rPr>
              <a:t>Delay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50" dirty="0">
                <a:solidFill>
                  <a:srgbClr val="C00000"/>
                </a:solidFill>
              </a:rPr>
              <a:t>Packet-Switched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70" dirty="0">
                <a:solidFill>
                  <a:srgbClr val="C00000"/>
                </a:solidFill>
              </a:rPr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1383791" y="1879092"/>
            <a:ext cx="8501564" cy="1660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6381" y="4702886"/>
            <a:ext cx="107035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travels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from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one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node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(host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router)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subsequent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node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(host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router)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along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this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path,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suffers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several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types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30" dirty="0">
                <a:solidFill>
                  <a:srgbClr val="525252"/>
                </a:solidFill>
                <a:latin typeface="Arial"/>
                <a:cs typeface="Arial"/>
              </a:rPr>
              <a:t>each</a:t>
            </a:r>
            <a:r>
              <a:rPr sz="1800" i="1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node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along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path.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performance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many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applications—such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search,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browsing,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e-mail,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maps,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instant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messaging, 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voice-over-IP—are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greatly affected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546631"/>
            <a:ext cx="3019425" cy="2069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1.Transmission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Delay  </a:t>
            </a: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2.Propagation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Delay 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3.Queuing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Delay 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4.Processing</a:t>
            </a:r>
            <a:r>
              <a:rPr sz="2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Delay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8833" y="940434"/>
            <a:ext cx="7383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C00000"/>
                </a:solidFill>
                <a:latin typeface="Arial"/>
                <a:cs typeface="Arial"/>
              </a:rPr>
              <a:t>Transmission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1800" b="1" spc="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put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onto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link.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other words,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simply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required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put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data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bits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wire/communication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medium.</a:t>
            </a:r>
            <a:r>
              <a:rPr sz="1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24E"/>
                </a:solidFill>
                <a:latin typeface="Arial"/>
                <a:cs typeface="Arial"/>
              </a:rPr>
              <a:t>It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depends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length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8833" y="1763090"/>
            <a:ext cx="717232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bandwidth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spc="2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tabLst>
                <a:tab pos="1643380" algn="l"/>
                <a:tab pos="5406390" algn="l"/>
              </a:tabLst>
            </a:pPr>
            <a:r>
              <a:rPr sz="1800" b="1" spc="5" dirty="0">
                <a:latin typeface="Arial"/>
                <a:cs typeface="Arial"/>
              </a:rPr>
              <a:t>Transmission	</a:t>
            </a:r>
            <a:r>
              <a:rPr sz="1800" b="1" spc="20" dirty="0">
                <a:latin typeface="Arial"/>
                <a:cs typeface="Arial"/>
              </a:rPr>
              <a:t>Delay  </a:t>
            </a:r>
            <a:r>
              <a:rPr sz="1800" b="1" spc="-65" dirty="0">
                <a:latin typeface="Arial"/>
                <a:cs typeface="Arial"/>
              </a:rPr>
              <a:t>=  </a:t>
            </a:r>
            <a:r>
              <a:rPr sz="1800" b="1" spc="5" dirty="0">
                <a:latin typeface="Arial"/>
                <a:cs typeface="Arial"/>
              </a:rPr>
              <a:t>Data  </a:t>
            </a:r>
            <a:r>
              <a:rPr sz="1800" b="1" spc="130" dirty="0">
                <a:latin typeface="Arial"/>
                <a:cs typeface="Arial"/>
              </a:rPr>
              <a:t>size</a:t>
            </a:r>
            <a:r>
              <a:rPr sz="1800" b="1" spc="560" dirty="0">
                <a:latin typeface="Arial"/>
                <a:cs typeface="Arial"/>
              </a:rPr>
              <a:t> </a:t>
            </a:r>
            <a:r>
              <a:rPr sz="1800" b="1" spc="484" dirty="0">
                <a:latin typeface="Arial"/>
                <a:cs typeface="Arial"/>
              </a:rPr>
              <a:t>/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bandwidth	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160" dirty="0">
                <a:latin typeface="Arial"/>
                <a:cs typeface="Arial"/>
              </a:rPr>
              <a:t>(L/R)</a:t>
            </a:r>
            <a:r>
              <a:rPr sz="1800" b="1" spc="55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second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475" y="4312996"/>
            <a:ext cx="6782434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Propagation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1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by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30" dirty="0">
                <a:solidFill>
                  <a:srgbClr val="40424E"/>
                </a:solidFill>
                <a:latin typeface="Arial"/>
                <a:cs typeface="Arial"/>
              </a:rPr>
              <a:t>first </a:t>
            </a:r>
            <a:r>
              <a:rPr sz="1800" spc="-45" dirty="0">
                <a:solidFill>
                  <a:srgbClr val="40424E"/>
                </a:solidFill>
                <a:latin typeface="Arial"/>
                <a:cs typeface="Arial"/>
              </a:rPr>
              <a:t>bit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travel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from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sender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receiver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end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link. 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other words,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simply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required </a:t>
            </a:r>
            <a:r>
              <a:rPr sz="1800" spc="-35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bits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reach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the 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destination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from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start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point.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Factors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which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Propagation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depends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Distance </a:t>
            </a: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propagation</a:t>
            </a:r>
            <a:r>
              <a:rPr sz="1800" spc="6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speed.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tabLst>
                <a:tab pos="1517015" algn="l"/>
                <a:tab pos="5278755" algn="l"/>
              </a:tabLst>
            </a:pPr>
            <a:r>
              <a:rPr sz="1800" b="1" spc="25" dirty="0">
                <a:latin typeface="Arial"/>
                <a:cs typeface="Arial"/>
              </a:rPr>
              <a:t>Propagation	</a:t>
            </a:r>
            <a:r>
              <a:rPr sz="1800" b="1" spc="60" dirty="0">
                <a:latin typeface="Arial"/>
                <a:cs typeface="Arial"/>
              </a:rPr>
              <a:t>delay</a:t>
            </a:r>
            <a:r>
              <a:rPr sz="1800" b="1" spc="509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75" dirty="0">
                <a:latin typeface="Arial"/>
                <a:cs typeface="Arial"/>
              </a:rPr>
              <a:t>distance/transmission	</a:t>
            </a:r>
            <a:r>
              <a:rPr sz="1800" b="1" spc="-60" dirty="0">
                <a:latin typeface="Arial"/>
                <a:cs typeface="Arial"/>
              </a:rPr>
              <a:t>speed </a:t>
            </a:r>
            <a:r>
              <a:rPr sz="1800" b="1" spc="-65" dirty="0">
                <a:latin typeface="Arial"/>
                <a:cs typeface="Arial"/>
              </a:rPr>
              <a:t>=</a:t>
            </a:r>
            <a:r>
              <a:rPr sz="1800" b="1" spc="12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d/s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5108" y="2324100"/>
            <a:ext cx="5105399" cy="138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9525" y="4487272"/>
            <a:ext cx="4171950" cy="513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420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solidFill>
                  <a:srgbClr val="C00000"/>
                </a:solidFill>
              </a:rPr>
              <a:t>Queuing </a:t>
            </a: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80" dirty="0">
                <a:solidFill>
                  <a:srgbClr val="C00000"/>
                </a:solidFill>
              </a:rPr>
              <a:t>and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-240" dirty="0">
                <a:solidFill>
                  <a:srgbClr val="C00000"/>
                </a:solidFill>
              </a:rPr>
              <a:t> </a:t>
            </a:r>
            <a:r>
              <a:rPr spc="-355" dirty="0">
                <a:solidFill>
                  <a:srgbClr val="C00000"/>
                </a:solidFill>
              </a:rPr>
              <a:t>Loss</a:t>
            </a:r>
          </a:p>
        </p:txBody>
      </p:sp>
      <p:sp>
        <p:nvSpPr>
          <p:cNvPr id="3" name="object 3"/>
          <p:cNvSpPr/>
          <p:nvPr/>
        </p:nvSpPr>
        <p:spPr>
          <a:xfrm>
            <a:off x="2752344" y="833709"/>
            <a:ext cx="5815803" cy="368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9915" y="4626355"/>
            <a:ext cx="554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switch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multiple links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attached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it.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 each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915" y="5175250"/>
            <a:ext cx="5810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b="1" spc="-150" dirty="0">
                <a:solidFill>
                  <a:srgbClr val="519FF7"/>
                </a:solidFill>
                <a:latin typeface="Arial"/>
                <a:cs typeface="Arial"/>
              </a:rPr>
              <a:t>output </a:t>
            </a:r>
            <a:r>
              <a:rPr sz="1800" b="1" spc="-110" dirty="0">
                <a:solidFill>
                  <a:srgbClr val="519FF7"/>
                </a:solidFill>
                <a:latin typeface="Arial"/>
                <a:cs typeface="Arial"/>
              </a:rPr>
              <a:t>queue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),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stores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about 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2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9695" y="4425772"/>
            <a:ext cx="2957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arriving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needs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spc="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9695" y="4700778"/>
            <a:ext cx="493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transmitted</a:t>
            </a:r>
            <a:r>
              <a:rPr sz="1800" spc="1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onto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 but finds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busy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15" y="4900676"/>
            <a:ext cx="10647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attached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link,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switch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519FF7"/>
                </a:solidFill>
                <a:latin typeface="Arial"/>
                <a:cs typeface="Arial"/>
              </a:rPr>
              <a:t>output</a:t>
            </a:r>
            <a:r>
              <a:rPr sz="1800" b="1" spc="-3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519FF7"/>
                </a:solidFill>
                <a:latin typeface="Arial"/>
                <a:cs typeface="Arial"/>
              </a:rPr>
              <a:t>buffer</a:t>
            </a:r>
            <a:r>
              <a:rPr sz="1800" b="1" spc="-2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(also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called</a:t>
            </a:r>
            <a:r>
              <a:rPr sz="1800" spc="18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27" baseline="-18518" dirty="0">
                <a:solidFill>
                  <a:srgbClr val="525252"/>
                </a:solidFill>
                <a:latin typeface="Arial"/>
                <a:cs typeface="Arial"/>
              </a:rPr>
              <a:t>transmission</a:t>
            </a:r>
            <a:r>
              <a:rPr sz="2700" spc="82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75" baseline="-18518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2700" spc="-7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42" baseline="-18518" dirty="0">
                <a:solidFill>
                  <a:srgbClr val="525252"/>
                </a:solidFill>
                <a:latin typeface="Arial"/>
                <a:cs typeface="Arial"/>
              </a:rPr>
              <a:t>another</a:t>
            </a:r>
            <a:r>
              <a:rPr sz="2700" spc="15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65" baseline="-18518" dirty="0">
                <a:solidFill>
                  <a:srgbClr val="525252"/>
                </a:solidFill>
                <a:latin typeface="Arial"/>
                <a:cs typeface="Arial"/>
              </a:rPr>
              <a:t>packet,</a:t>
            </a:r>
            <a:r>
              <a:rPr sz="2700" spc="15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42" baseline="-18518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2700" spc="7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12" baseline="-18518" dirty="0">
                <a:solidFill>
                  <a:srgbClr val="525252"/>
                </a:solidFill>
                <a:latin typeface="Arial"/>
                <a:cs typeface="Arial"/>
              </a:rPr>
              <a:t>arriving</a:t>
            </a:r>
            <a:r>
              <a:rPr sz="2700" spc="15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79" baseline="-18518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endParaRPr sz="2700" baseline="-1851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9695" y="5249417"/>
            <a:ext cx="4939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must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wait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output buffer.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Thus,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addition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store-and-forward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delays,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suffer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output 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buffer </a:t>
            </a:r>
            <a:r>
              <a:rPr sz="1800" b="1" spc="-145" dirty="0">
                <a:solidFill>
                  <a:srgbClr val="519FF7"/>
                </a:solidFill>
                <a:latin typeface="Arial"/>
                <a:cs typeface="Arial"/>
              </a:rPr>
              <a:t>queuing</a:t>
            </a:r>
            <a:r>
              <a:rPr sz="1800" b="1" spc="1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519FF7"/>
                </a:solidFill>
                <a:latin typeface="Arial"/>
                <a:cs typeface="Arial"/>
              </a:rPr>
              <a:t>delays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445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Queuing</a:t>
            </a:r>
            <a:r>
              <a:rPr spc="-180" dirty="0"/>
              <a:t> </a:t>
            </a:r>
            <a:r>
              <a:rPr spc="-250" dirty="0"/>
              <a:t>Delay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254" y="3058895"/>
            <a:ext cx="5131435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</a:pPr>
            <a:r>
              <a:rPr sz="1200" spc="20" dirty="0">
                <a:latin typeface="Arial"/>
                <a:cs typeface="Arial"/>
              </a:rPr>
              <a:t>Average </a:t>
            </a:r>
            <a:r>
              <a:rPr sz="1200" spc="10" dirty="0">
                <a:latin typeface="Arial"/>
                <a:cs typeface="Arial"/>
              </a:rPr>
              <a:t>Queuing </a:t>
            </a:r>
            <a:r>
              <a:rPr sz="1200" spc="85" dirty="0">
                <a:latin typeface="Arial"/>
                <a:cs typeface="Arial"/>
              </a:rPr>
              <a:t>delay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114" dirty="0">
                <a:latin typeface="Arial"/>
                <a:cs typeface="Arial"/>
              </a:rPr>
              <a:t>(N-1)L/(2*R) </a:t>
            </a:r>
            <a:r>
              <a:rPr sz="1200" spc="5" dirty="0">
                <a:latin typeface="Arial"/>
                <a:cs typeface="Arial"/>
              </a:rPr>
              <a:t>where </a:t>
            </a:r>
            <a:r>
              <a:rPr sz="1200" spc="-210" dirty="0">
                <a:latin typeface="Arial"/>
                <a:cs typeface="Arial"/>
              </a:rPr>
              <a:t>N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105" dirty="0">
                <a:latin typeface="Arial"/>
                <a:cs typeface="Arial"/>
              </a:rPr>
              <a:t>no. </a:t>
            </a:r>
            <a:r>
              <a:rPr sz="1200" spc="160" dirty="0">
                <a:latin typeface="Arial"/>
                <a:cs typeface="Arial"/>
              </a:rPr>
              <a:t>of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packets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75" dirty="0">
                <a:latin typeface="Arial"/>
                <a:cs typeface="Arial"/>
              </a:rPr>
              <a:t>L=size </a:t>
            </a:r>
            <a:r>
              <a:rPr sz="1200" spc="160" dirty="0">
                <a:latin typeface="Arial"/>
                <a:cs typeface="Arial"/>
              </a:rPr>
              <a:t>of </a:t>
            </a:r>
            <a:r>
              <a:rPr sz="1200" spc="70" dirty="0">
                <a:latin typeface="Arial"/>
                <a:cs typeface="Arial"/>
              </a:rPr>
              <a:t>packet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R=bandwidth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56712" y="653733"/>
            <a:ext cx="3362081" cy="3045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6793" y="3696970"/>
            <a:ext cx="2524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Arial"/>
                <a:cs typeface="Arial"/>
              </a:rPr>
              <a:t>Dependence </a:t>
            </a:r>
            <a:r>
              <a:rPr sz="1200" spc="-35" dirty="0">
                <a:latin typeface="Arial"/>
                <a:cs typeface="Arial"/>
              </a:rPr>
              <a:t>of </a:t>
            </a:r>
            <a:r>
              <a:rPr sz="1200" spc="-95" dirty="0">
                <a:latin typeface="Arial"/>
                <a:cs typeface="Arial"/>
              </a:rPr>
              <a:t>average </a:t>
            </a:r>
            <a:r>
              <a:rPr sz="1200" spc="-65" dirty="0">
                <a:latin typeface="Arial"/>
                <a:cs typeface="Arial"/>
              </a:rPr>
              <a:t>queuing </a:t>
            </a:r>
            <a:r>
              <a:rPr sz="1200" spc="-85" dirty="0">
                <a:latin typeface="Arial"/>
                <a:cs typeface="Arial"/>
              </a:rPr>
              <a:t>delay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6793" y="3871925"/>
            <a:ext cx="986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Arial"/>
                <a:cs typeface="Arial"/>
              </a:rPr>
              <a:t>traffic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intensity</a:t>
            </a:r>
            <a:r>
              <a:rPr sz="1800" spc="-4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0770" y="232409"/>
            <a:ext cx="546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Waiting </a:t>
            </a:r>
            <a:r>
              <a:rPr sz="1800" spc="30" dirty="0">
                <a:latin typeface="Arial"/>
                <a:cs typeface="Arial"/>
              </a:rPr>
              <a:t>time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packets </a:t>
            </a:r>
            <a:r>
              <a:rPr sz="1800" spc="20" dirty="0">
                <a:latin typeface="Arial"/>
                <a:cs typeface="Arial"/>
              </a:rPr>
              <a:t>in </a:t>
            </a:r>
            <a:r>
              <a:rPr sz="1800" spc="45" dirty="0">
                <a:latin typeface="Arial"/>
                <a:cs typeface="Arial"/>
              </a:rPr>
              <a:t>front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3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transmitted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7" y="5838444"/>
            <a:ext cx="6776084" cy="36893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Design your system so that </a:t>
            </a:r>
            <a:r>
              <a:rPr sz="1600" b="1" i="1" spc="-10" dirty="0">
                <a:solidFill>
                  <a:srgbClr val="C00000"/>
                </a:solidFill>
                <a:latin typeface="Arial"/>
                <a:cs typeface="Arial"/>
              </a:rPr>
              <a:t>the traffic </a:t>
            </a: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intensity is no greater than</a:t>
            </a:r>
            <a:r>
              <a:rPr sz="1600" b="1" i="1" spc="2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712" y="1019555"/>
            <a:ext cx="6411508" cy="2949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2692" y="3794252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Queuing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1800" b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389" y="4351401"/>
            <a:ext cx="625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La/R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&gt;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1, then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average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rate at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which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bits arrive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queue exceeds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rate at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bits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can</a:t>
            </a:r>
            <a:r>
              <a:rPr sz="2700" spc="-172" baseline="4629" dirty="0">
                <a:solidFill>
                  <a:srgbClr val="3C3C4E"/>
                </a:solidFill>
                <a:latin typeface="Arial"/>
                <a:cs typeface="Arial"/>
              </a:rPr>
              <a:t>•</a:t>
            </a:r>
            <a:endParaRPr sz="2700" baseline="462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2692" y="4059428"/>
            <a:ext cx="52349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Queuing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delay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time a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job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waits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queue</a:t>
            </a:r>
            <a:r>
              <a:rPr sz="1800" spc="75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until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it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be </a:t>
            </a:r>
            <a:r>
              <a:rPr sz="1800" spc="-15" dirty="0">
                <a:solidFill>
                  <a:srgbClr val="3C3C4E"/>
                </a:solidFill>
                <a:latin typeface="Carlito"/>
                <a:cs typeface="Carlito"/>
              </a:rPr>
              <a:t>executed.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It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depends on</a:t>
            </a:r>
            <a:r>
              <a:rPr sz="1800" spc="75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congestion.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Sum of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delays encountered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by</a:t>
            </a:r>
            <a:r>
              <a:rPr sz="1800" spc="65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389" y="4900041"/>
            <a:ext cx="1069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transmitted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from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queue ,then queue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tend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increase </a:t>
            </a:r>
            <a:r>
              <a:rPr sz="2700" spc="-22" baseline="4629" dirty="0">
                <a:solidFill>
                  <a:srgbClr val="3C3C4E"/>
                </a:solidFill>
                <a:latin typeface="Carlito"/>
                <a:cs typeface="Carlito"/>
              </a:rPr>
              <a:t>packet </a:t>
            </a:r>
            <a:r>
              <a:rPr sz="2700" spc="-7" baseline="4629" dirty="0">
                <a:solidFill>
                  <a:srgbClr val="3C3C4E"/>
                </a:solidFill>
                <a:latin typeface="Carlito"/>
                <a:cs typeface="Carlito"/>
              </a:rPr>
              <a:t>between </a:t>
            </a:r>
            <a:r>
              <a:rPr sz="2700" baseline="4629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2700" spc="-7" baseline="4629" dirty="0">
                <a:solidFill>
                  <a:srgbClr val="3C3C4E"/>
                </a:solidFill>
                <a:latin typeface="Carlito"/>
                <a:cs typeface="Carlito"/>
              </a:rPr>
              <a:t>time of insertion </a:t>
            </a:r>
            <a:r>
              <a:rPr sz="2700" spc="-15" baseline="4629" dirty="0">
                <a:solidFill>
                  <a:srgbClr val="3C3C4E"/>
                </a:solidFill>
                <a:latin typeface="Carlito"/>
                <a:cs typeface="Carlito"/>
              </a:rPr>
              <a:t>into</a:t>
            </a:r>
            <a:r>
              <a:rPr sz="2700" spc="284" baseline="4629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2700" baseline="4629" dirty="0">
                <a:solidFill>
                  <a:srgbClr val="3C3C4E"/>
                </a:solidFill>
                <a:latin typeface="Carlito"/>
                <a:cs typeface="Carlito"/>
              </a:rPr>
              <a:t>the</a:t>
            </a:r>
            <a:endParaRPr sz="2700" baseline="4629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389" y="5174056"/>
            <a:ext cx="625919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without bound and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queueing delay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</a:t>
            </a:r>
            <a:r>
              <a:rPr sz="1800" spc="1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tabLst>
                <a:tab pos="616585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fin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!	</a:t>
            </a:r>
            <a:r>
              <a:rPr sz="2700" baseline="3086" dirty="0">
                <a:solidFill>
                  <a:srgbClr val="3C3C4E"/>
                </a:solidFill>
                <a:latin typeface="Arial"/>
                <a:cs typeface="Arial"/>
              </a:rPr>
              <a:t>•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9457" y="5160009"/>
            <a:ext cx="4941570" cy="1123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246379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network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and the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time of delivery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address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. 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delay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is dependent on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arrival </a:t>
            </a:r>
            <a:r>
              <a:rPr sz="1800" spc="-25" dirty="0">
                <a:solidFill>
                  <a:srgbClr val="3C3C4E"/>
                </a:solidFill>
                <a:latin typeface="Carlito"/>
                <a:cs typeface="Carlito"/>
              </a:rPr>
              <a:t>rate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incoming </a:t>
            </a:r>
            <a:r>
              <a:rPr sz="1800" spc="-15" dirty="0">
                <a:solidFill>
                  <a:srgbClr val="3C3C4E"/>
                </a:solidFill>
                <a:latin typeface="Carlito"/>
                <a:cs typeface="Carlito"/>
              </a:rPr>
              <a:t>packets,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transmission capacity of</a:t>
            </a:r>
            <a:r>
              <a:rPr sz="1800" spc="50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outgoing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link,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and the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nature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3C3C4E"/>
                </a:solidFill>
                <a:latin typeface="Carlito"/>
                <a:cs typeface="Carlito"/>
              </a:rPr>
              <a:t>network’s​</a:t>
            </a:r>
            <a:r>
              <a:rPr sz="1800" spc="105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C3C4E"/>
                </a:solidFill>
                <a:latin typeface="Carlito"/>
                <a:cs typeface="Carlito"/>
              </a:rPr>
              <a:t>traffic.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763885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240" dirty="0">
                <a:solidFill>
                  <a:srgbClr val="525252"/>
                </a:solidFill>
                <a:latin typeface="Arial"/>
                <a:cs typeface="Arial"/>
              </a:rPr>
              <a:t>We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assumed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queue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capable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holding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infinite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number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packets.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reality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queue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preceding</a:t>
            </a:r>
            <a:r>
              <a:rPr sz="1800" spc="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finite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capacity,</a:t>
            </a:r>
            <a:endParaRPr sz="1800">
              <a:latin typeface="Arial"/>
              <a:cs typeface="Arial"/>
            </a:endParaRPr>
          </a:p>
          <a:p>
            <a:pPr marL="241300" marR="231140" indent="-228600">
              <a:lnSpc>
                <a:spcPts val="1939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queuing capacity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greatly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depends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design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cost.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Because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queue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capacity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finite,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 delays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do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not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really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approach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infinity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traffic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intensity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approaches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Instead,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arrive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find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full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queue.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no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place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store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such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packet,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will</a:t>
            </a:r>
            <a:r>
              <a:rPr sz="1800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519FF7"/>
                </a:solidFill>
                <a:latin typeface="Arial"/>
                <a:cs typeface="Arial"/>
              </a:rPr>
              <a:t>drop</a:t>
            </a:r>
            <a:r>
              <a:rPr sz="1800" b="1" spc="-3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packet;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</a:t>
            </a:r>
            <a:r>
              <a:rPr sz="18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519FF7"/>
                </a:solidFill>
                <a:latin typeface="Arial"/>
                <a:cs typeface="Arial"/>
              </a:rPr>
              <a:t>lost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000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Packet</a:t>
            </a:r>
            <a:r>
              <a:rPr spc="-175" dirty="0"/>
              <a:t> </a:t>
            </a:r>
            <a:r>
              <a:rPr spc="-355" dirty="0"/>
              <a:t>Loss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6147" y="3243072"/>
            <a:ext cx="6105525" cy="147701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40005" rIns="0" bIns="0" rtlCol="0">
            <a:spAutoFit/>
          </a:bodyPr>
          <a:lstStyle/>
          <a:p>
            <a:pPr marL="377825" marR="224154" indent="-287020" algn="just">
              <a:lnSpc>
                <a:spcPct val="100000"/>
              </a:lnSpc>
              <a:spcBef>
                <a:spcPts val="315"/>
              </a:spcBef>
              <a:buChar char="•"/>
              <a:tabLst>
                <a:tab pos="378460" algn="l"/>
              </a:tabLst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loss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look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like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having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been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transmitted 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core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but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never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emerging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destination.</a:t>
            </a:r>
            <a:endParaRPr sz="1800">
              <a:latin typeface="Arial"/>
              <a:cs typeface="Arial"/>
            </a:endParaRPr>
          </a:p>
          <a:p>
            <a:pPr marL="377825" marR="306070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7846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fraction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lost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increases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traffic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intensity 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increases.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727" y="3429000"/>
            <a:ext cx="4944110" cy="92392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263525">
              <a:lnSpc>
                <a:spcPct val="100000"/>
              </a:lnSpc>
              <a:spcBef>
                <a:spcPts val="320"/>
              </a:spcBef>
            </a:pP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Performance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node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measured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not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only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terms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delay,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but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also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terms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probability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loss.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0391" y="5202173"/>
            <a:ext cx="853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i="1" spc="-60" dirty="0">
                <a:solidFill>
                  <a:srgbClr val="525252"/>
                </a:solidFill>
                <a:latin typeface="Arial"/>
                <a:cs typeface="Arial"/>
              </a:rPr>
              <a:t>lost </a:t>
            </a:r>
            <a:r>
              <a:rPr sz="1800" i="1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i="1" spc="-15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i="1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i="1" spc="-80" dirty="0">
                <a:solidFill>
                  <a:srgbClr val="525252"/>
                </a:solidFill>
                <a:latin typeface="Arial"/>
                <a:cs typeface="Arial"/>
              </a:rPr>
              <a:t>retransmitted </a:t>
            </a:r>
            <a:r>
              <a:rPr sz="1800" i="1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i="1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i="1" spc="-85" dirty="0">
                <a:solidFill>
                  <a:srgbClr val="525252"/>
                </a:solidFill>
                <a:latin typeface="Arial"/>
                <a:cs typeface="Arial"/>
              </a:rPr>
              <a:t>end-to-end </a:t>
            </a:r>
            <a:r>
              <a:rPr sz="1800" i="1" spc="-110" dirty="0">
                <a:solidFill>
                  <a:srgbClr val="525252"/>
                </a:solidFill>
                <a:latin typeface="Arial"/>
                <a:cs typeface="Arial"/>
              </a:rPr>
              <a:t>basis </a:t>
            </a:r>
            <a:r>
              <a:rPr sz="1800" i="1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i="1" spc="-75" dirty="0">
                <a:solidFill>
                  <a:srgbClr val="525252"/>
                </a:solidFill>
                <a:latin typeface="Arial"/>
                <a:cs typeface="Arial"/>
              </a:rPr>
              <a:t>order </a:t>
            </a:r>
            <a:r>
              <a:rPr sz="1800" i="1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i="1" spc="-100" dirty="0">
                <a:solidFill>
                  <a:srgbClr val="525252"/>
                </a:solidFill>
                <a:latin typeface="Arial"/>
                <a:cs typeface="Arial"/>
              </a:rPr>
              <a:t>ensure </a:t>
            </a:r>
            <a:r>
              <a:rPr sz="1800" i="1" spc="-85" dirty="0">
                <a:solidFill>
                  <a:srgbClr val="525252"/>
                </a:solidFill>
                <a:latin typeface="Arial"/>
                <a:cs typeface="Arial"/>
              </a:rPr>
              <a:t>that all </a:t>
            </a:r>
            <a:r>
              <a:rPr sz="1800" i="1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i="1" spc="-120" dirty="0">
                <a:solidFill>
                  <a:srgbClr val="525252"/>
                </a:solidFill>
                <a:latin typeface="Arial"/>
                <a:cs typeface="Arial"/>
              </a:rPr>
              <a:t>are  </a:t>
            </a:r>
            <a:r>
              <a:rPr sz="1800" i="1" spc="-100" dirty="0">
                <a:solidFill>
                  <a:srgbClr val="525252"/>
                </a:solidFill>
                <a:latin typeface="Arial"/>
                <a:cs typeface="Arial"/>
              </a:rPr>
              <a:t>eventually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80" dirty="0">
                <a:solidFill>
                  <a:srgbClr val="525252"/>
                </a:solidFill>
                <a:latin typeface="Arial"/>
                <a:cs typeface="Arial"/>
              </a:rPr>
              <a:t>transferred</a:t>
            </a:r>
            <a:r>
              <a:rPr sz="1800" i="1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55" dirty="0">
                <a:solidFill>
                  <a:srgbClr val="525252"/>
                </a:solidFill>
                <a:latin typeface="Arial"/>
                <a:cs typeface="Arial"/>
              </a:rPr>
              <a:t>from</a:t>
            </a:r>
            <a:r>
              <a:rPr sz="1800" i="1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95" dirty="0">
                <a:solidFill>
                  <a:srgbClr val="525252"/>
                </a:solidFill>
                <a:latin typeface="Arial"/>
                <a:cs typeface="Arial"/>
              </a:rPr>
              <a:t>source</a:t>
            </a:r>
            <a:r>
              <a:rPr sz="1800" i="1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i="1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90" dirty="0">
                <a:solidFill>
                  <a:srgbClr val="525252"/>
                </a:solidFill>
                <a:latin typeface="Arial"/>
                <a:cs typeface="Arial"/>
              </a:rPr>
              <a:t>destination</a:t>
            </a:r>
            <a:r>
              <a:rPr sz="1800" i="1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(</a:t>
            </a:r>
            <a:r>
              <a:rPr sz="1800" i="1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50" dirty="0">
                <a:solidFill>
                  <a:srgbClr val="525252"/>
                </a:solidFill>
                <a:latin typeface="Arial"/>
                <a:cs typeface="Arial"/>
              </a:rPr>
              <a:t>will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95" dirty="0">
                <a:solidFill>
                  <a:srgbClr val="525252"/>
                </a:solidFill>
                <a:latin typeface="Arial"/>
                <a:cs typeface="Arial"/>
              </a:rPr>
              <a:t>learn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70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i="1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05" dirty="0">
                <a:solidFill>
                  <a:srgbClr val="525252"/>
                </a:solidFill>
                <a:latin typeface="Arial"/>
                <a:cs typeface="Arial"/>
              </a:rPr>
              <a:t>subsequent</a:t>
            </a:r>
            <a:r>
              <a:rPr sz="1800" i="1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85" dirty="0">
                <a:solidFill>
                  <a:srgbClr val="525252"/>
                </a:solidFill>
                <a:latin typeface="Arial"/>
                <a:cs typeface="Arial"/>
              </a:rPr>
              <a:t>chapters)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47647"/>
            <a:ext cx="10697845" cy="115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C00000"/>
                </a:solidFill>
                <a:latin typeface="Arial"/>
                <a:cs typeface="Arial"/>
              </a:rPr>
              <a:t>Processing 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takes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header.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helps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detecting 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bit-level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errors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that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occur during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destination.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high-speed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typically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order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microseconds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less.</a:t>
            </a:r>
            <a:r>
              <a:rPr sz="1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simple</a:t>
            </a:r>
            <a:r>
              <a:rPr sz="1800" spc="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words,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Arial"/>
                <a:cs typeface="Arial"/>
              </a:rPr>
              <a:t>it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just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30" y="3076447"/>
            <a:ext cx="9927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0" dirty="0">
                <a:latin typeface="Arial"/>
                <a:cs typeface="Arial"/>
              </a:rPr>
              <a:t>time </a:t>
            </a:r>
            <a:r>
              <a:rPr sz="1800" i="1" spc="60" dirty="0">
                <a:latin typeface="Verdana"/>
                <a:cs typeface="Verdana"/>
              </a:rPr>
              <a:t>or </a:t>
            </a:r>
            <a:r>
              <a:rPr sz="1800" b="1" spc="15" dirty="0">
                <a:latin typeface="Arial"/>
                <a:cs typeface="Arial"/>
              </a:rPr>
              <a:t>End-to-End </a:t>
            </a:r>
            <a:r>
              <a:rPr sz="1800" b="1" spc="40" dirty="0">
                <a:latin typeface="Arial"/>
                <a:cs typeface="Arial"/>
              </a:rPr>
              <a:t>delay</a:t>
            </a:r>
            <a:r>
              <a:rPr sz="1800" spc="40" dirty="0">
                <a:latin typeface="Arial"/>
                <a:cs typeface="Arial"/>
              </a:rPr>
              <a:t>= </a:t>
            </a:r>
            <a:r>
              <a:rPr sz="1800" spc="90" dirty="0">
                <a:latin typeface="Arial"/>
                <a:cs typeface="Arial"/>
              </a:rPr>
              <a:t>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0" dirty="0">
                <a:latin typeface="Arial"/>
                <a:cs typeface="Arial"/>
              </a:rPr>
              <a:t>Propagation </a:t>
            </a:r>
            <a:r>
              <a:rPr sz="1800" spc="90" dirty="0">
                <a:latin typeface="Arial"/>
                <a:cs typeface="Arial"/>
              </a:rPr>
              <a:t>delay+ </a:t>
            </a:r>
            <a:r>
              <a:rPr sz="1800" spc="10" dirty="0">
                <a:latin typeface="Arial"/>
                <a:cs typeface="Arial"/>
              </a:rPr>
              <a:t>Queuing 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95" dirty="0">
                <a:latin typeface="Arial"/>
                <a:cs typeface="Arial"/>
              </a:rPr>
              <a:t>Processing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</a:t>
            </a:r>
            <a:r>
              <a:rPr sz="1800" b="1" i="1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  <a:tabLst>
                <a:tab pos="4088129" algn="l"/>
                <a:tab pos="5467350" algn="l"/>
                <a:tab pos="6722109" algn="l"/>
              </a:tabLst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End –to End </a:t>
            </a:r>
            <a:r>
              <a:rPr sz="1800" b="1" i="1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latency 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r>
              <a:rPr sz="1800" b="1" i="1" spc="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=</a:t>
            </a:r>
            <a:r>
              <a:rPr sz="1800" b="1" i="1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M*	</a:t>
            </a:r>
            <a:r>
              <a:rPr sz="1800" b="1" spc="55" dirty="0">
                <a:latin typeface="Arial"/>
                <a:cs typeface="Arial"/>
              </a:rPr>
              <a:t>Link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Delay	</a:t>
            </a:r>
            <a:r>
              <a:rPr sz="1800" b="1" spc="-65" dirty="0">
                <a:latin typeface="Arial"/>
                <a:cs typeface="Arial"/>
              </a:rPr>
              <a:t>+ 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Queuing	</a:t>
            </a:r>
            <a:r>
              <a:rPr sz="1800" b="1" spc="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47" y="5614517"/>
            <a:ext cx="11154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End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End delay</a:t>
            </a:r>
            <a:r>
              <a:rPr sz="14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or</a:t>
            </a:r>
            <a:r>
              <a:rPr sz="1400" spc="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OneWay</a:t>
            </a:r>
            <a:r>
              <a:rPr sz="14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Arial"/>
                <a:cs typeface="Arial"/>
              </a:rPr>
              <a:t>Delay(OWD)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refers</a:t>
            </a:r>
            <a:r>
              <a:rPr sz="14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Arial"/>
                <a:cs typeface="Arial"/>
              </a:rPr>
              <a:t>time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taken</a:t>
            </a:r>
            <a:r>
              <a:rPr sz="14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for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a</a:t>
            </a:r>
            <a:r>
              <a:rPr sz="1400" spc="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2023"/>
                </a:solidFill>
                <a:latin typeface="Arial"/>
                <a:cs typeface="Arial"/>
              </a:rPr>
              <a:t>packet</a:t>
            </a:r>
            <a:r>
              <a:rPr sz="1400" b="1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be</a:t>
            </a:r>
            <a:r>
              <a:rPr sz="1400" spc="-5" dirty="0">
                <a:solidFill>
                  <a:srgbClr val="1F2023"/>
                </a:solidFill>
                <a:latin typeface="Arial"/>
                <a:cs typeface="Arial"/>
              </a:rPr>
              <a:t> transmitted</a:t>
            </a:r>
            <a:r>
              <a:rPr sz="14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across</a:t>
            </a:r>
            <a:r>
              <a:rPr sz="14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a</a:t>
            </a:r>
            <a:r>
              <a:rPr sz="1400" spc="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2023"/>
                </a:solidFill>
                <a:latin typeface="Arial"/>
                <a:cs typeface="Arial"/>
              </a:rPr>
              <a:t>network</a:t>
            </a:r>
            <a:r>
              <a:rPr sz="1400" b="1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from</a:t>
            </a:r>
            <a:r>
              <a:rPr sz="14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source</a:t>
            </a:r>
            <a:r>
              <a:rPr sz="14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destination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973" y="928191"/>
            <a:ext cx="1042987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Arial"/>
                <a:cs typeface="Arial"/>
              </a:rPr>
              <a:t>Total </a:t>
            </a:r>
            <a:r>
              <a:rPr sz="1800" b="1" spc="60" dirty="0">
                <a:latin typeface="Arial"/>
                <a:cs typeface="Arial"/>
              </a:rPr>
              <a:t>time </a:t>
            </a:r>
            <a:r>
              <a:rPr sz="1800" i="1" spc="60" dirty="0">
                <a:latin typeface="Verdana"/>
                <a:cs typeface="Verdana"/>
              </a:rPr>
              <a:t>or </a:t>
            </a:r>
            <a:r>
              <a:rPr sz="1800" b="1" spc="15" dirty="0">
                <a:latin typeface="Arial"/>
                <a:cs typeface="Arial"/>
              </a:rPr>
              <a:t>End-to-End </a:t>
            </a:r>
            <a:r>
              <a:rPr sz="1800" b="1" spc="40" dirty="0">
                <a:latin typeface="Arial"/>
                <a:cs typeface="Arial"/>
              </a:rPr>
              <a:t>delay</a:t>
            </a:r>
            <a:r>
              <a:rPr sz="1800" spc="40" dirty="0">
                <a:latin typeface="Arial"/>
                <a:cs typeface="Arial"/>
              </a:rPr>
              <a:t>= </a:t>
            </a:r>
            <a:r>
              <a:rPr sz="1800" spc="90" dirty="0">
                <a:latin typeface="Arial"/>
                <a:cs typeface="Arial"/>
              </a:rPr>
              <a:t>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0" dirty="0">
                <a:latin typeface="Arial"/>
                <a:cs typeface="Arial"/>
              </a:rPr>
              <a:t>Propagation </a:t>
            </a:r>
            <a:r>
              <a:rPr sz="1800" spc="90" dirty="0">
                <a:latin typeface="Arial"/>
                <a:cs typeface="Arial"/>
              </a:rPr>
              <a:t>delay+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Queuing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95" dirty="0">
                <a:latin typeface="Arial"/>
                <a:cs typeface="Arial"/>
              </a:rPr>
              <a:t>Processing</a:t>
            </a:r>
            <a:r>
              <a:rPr sz="1800" spc="32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hops</a:t>
            </a:r>
            <a:r>
              <a:rPr sz="1800" b="1" i="1" spc="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End –to End </a:t>
            </a:r>
            <a:r>
              <a:rPr sz="1800" b="1" i="1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latency 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 =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M*Link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 +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Queuing</a:t>
            </a:r>
            <a:r>
              <a:rPr sz="1800" b="1" i="1" spc="114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endParaRPr sz="1800">
              <a:latin typeface="Carlito"/>
              <a:cs typeface="Carlito"/>
            </a:endParaRPr>
          </a:p>
          <a:p>
            <a:pPr marL="638810">
              <a:lnSpc>
                <a:spcPct val="100000"/>
              </a:lnSpc>
              <a:spcBef>
                <a:spcPts val="10"/>
              </a:spcBef>
            </a:pPr>
            <a:r>
              <a:rPr sz="1800" i="1" spc="-5" dirty="0">
                <a:solidFill>
                  <a:srgbClr val="40424E"/>
                </a:solidFill>
                <a:latin typeface="Carlito"/>
                <a:cs typeface="Carlito"/>
              </a:rPr>
              <a:t>Link </a:t>
            </a:r>
            <a:r>
              <a:rPr sz="1800" i="1" spc="-10" dirty="0">
                <a:solidFill>
                  <a:srgbClr val="40424E"/>
                </a:solidFill>
                <a:latin typeface="Carlito"/>
                <a:cs typeface="Carlito"/>
              </a:rPr>
              <a:t>Delay=Transmission </a:t>
            </a:r>
            <a:r>
              <a:rPr sz="1800" i="1" spc="-5" dirty="0">
                <a:solidFill>
                  <a:srgbClr val="40424E"/>
                </a:solidFill>
                <a:latin typeface="Carlito"/>
                <a:cs typeface="Carlito"/>
              </a:rPr>
              <a:t>delay </a:t>
            </a:r>
            <a:r>
              <a:rPr sz="1800" i="1" dirty="0">
                <a:solidFill>
                  <a:srgbClr val="40424E"/>
                </a:solidFill>
                <a:latin typeface="Carlito"/>
                <a:cs typeface="Carlito"/>
              </a:rPr>
              <a:t>+ </a:t>
            </a:r>
            <a:r>
              <a:rPr sz="1800" i="1" spc="-10" dirty="0">
                <a:solidFill>
                  <a:srgbClr val="40424E"/>
                </a:solidFill>
                <a:latin typeface="Carlito"/>
                <a:cs typeface="Carlito"/>
              </a:rPr>
              <a:t>Propagation </a:t>
            </a:r>
            <a:r>
              <a:rPr sz="1800" i="1" spc="-5" dirty="0">
                <a:solidFill>
                  <a:srgbClr val="40424E"/>
                </a:solidFill>
                <a:latin typeface="Carlito"/>
                <a:cs typeface="Carlito"/>
              </a:rPr>
              <a:t>delay+ </a:t>
            </a:r>
            <a:r>
              <a:rPr sz="1800" i="1" spc="-10" dirty="0">
                <a:solidFill>
                  <a:srgbClr val="40424E"/>
                </a:solidFill>
                <a:latin typeface="Carlito"/>
                <a:cs typeface="Carlito"/>
              </a:rPr>
              <a:t>Processing</a:t>
            </a:r>
            <a:r>
              <a:rPr sz="1800" i="1" spc="1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i="1" spc="-5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hops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and N </a:t>
            </a: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packets</a:t>
            </a:r>
            <a:r>
              <a:rPr sz="1800" b="1" i="1" spc="6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125" dirty="0">
                <a:latin typeface="Arial"/>
                <a:cs typeface="Arial"/>
              </a:rPr>
              <a:t>Total</a:t>
            </a:r>
            <a:r>
              <a:rPr sz="1800" b="1" spc="484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delay</a:t>
            </a:r>
            <a:r>
              <a:rPr sz="1800" b="1" spc="4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=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M*(Transmission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+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propagation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delay)+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(M-1)*(Processing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Queuing </a:t>
            </a:r>
            <a:r>
              <a:rPr sz="1800" spc="165" dirty="0">
                <a:latin typeface="Arial"/>
                <a:cs typeface="Arial"/>
              </a:rPr>
              <a:t>delay)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35" dirty="0">
                <a:latin typeface="Arial"/>
                <a:cs typeface="Arial"/>
              </a:rPr>
              <a:t>(N-1)*(Transmission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199" y="4777485"/>
            <a:ext cx="95402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Delay </a:t>
            </a:r>
            <a:r>
              <a:rPr sz="1800" spc="-125" dirty="0">
                <a:latin typeface="Arial"/>
                <a:cs typeface="Arial"/>
              </a:rPr>
              <a:t>can </a:t>
            </a:r>
            <a:r>
              <a:rPr sz="1800" spc="-110" dirty="0">
                <a:latin typeface="Arial"/>
                <a:cs typeface="Arial"/>
              </a:rPr>
              <a:t>also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100" dirty="0">
                <a:latin typeface="Arial"/>
                <a:cs typeface="Arial"/>
              </a:rPr>
              <a:t>calculated </a:t>
            </a:r>
            <a:r>
              <a:rPr sz="1800" spc="-155" dirty="0">
                <a:latin typeface="Arial"/>
                <a:cs typeface="Arial"/>
              </a:rPr>
              <a:t>as </a:t>
            </a:r>
            <a:r>
              <a:rPr sz="1800" spc="-55" dirty="0">
                <a:latin typeface="Arial"/>
                <a:cs typeface="Arial"/>
              </a:rPr>
              <a:t>: </a:t>
            </a:r>
            <a:r>
              <a:rPr sz="1800" spc="-145" dirty="0">
                <a:latin typeface="Arial"/>
                <a:cs typeface="Arial"/>
              </a:rPr>
              <a:t>Delay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70" dirty="0">
                <a:latin typeface="Arial"/>
                <a:cs typeface="Arial"/>
              </a:rPr>
              <a:t>1st </a:t>
            </a:r>
            <a:r>
              <a:rPr sz="1800" spc="-120" dirty="0">
                <a:latin typeface="Arial"/>
                <a:cs typeface="Arial"/>
              </a:rPr>
              <a:t>packet </a:t>
            </a:r>
            <a:r>
              <a:rPr sz="1800" spc="-60" dirty="0">
                <a:latin typeface="Arial"/>
                <a:cs typeface="Arial"/>
              </a:rPr>
              <a:t>to </a:t>
            </a:r>
            <a:r>
              <a:rPr sz="1800" spc="-114" dirty="0">
                <a:latin typeface="Arial"/>
                <a:cs typeface="Arial"/>
              </a:rPr>
              <a:t>reach </a:t>
            </a:r>
            <a:r>
              <a:rPr sz="1800" spc="-155" dirty="0">
                <a:latin typeface="Arial"/>
                <a:cs typeface="Arial"/>
              </a:rPr>
              <a:t>+ </a:t>
            </a:r>
            <a:r>
              <a:rPr sz="1800" spc="-125" dirty="0">
                <a:latin typeface="Arial"/>
                <a:cs typeface="Arial"/>
              </a:rPr>
              <a:t>delay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60" dirty="0">
                <a:latin typeface="Arial"/>
                <a:cs typeface="Arial"/>
              </a:rPr>
              <a:t>(N-1)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packets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45" dirty="0">
                <a:latin typeface="Arial"/>
                <a:cs typeface="Arial"/>
              </a:rPr>
              <a:t>Delay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70" dirty="0">
                <a:latin typeface="Arial"/>
                <a:cs typeface="Arial"/>
              </a:rPr>
              <a:t>1st </a:t>
            </a:r>
            <a:r>
              <a:rPr sz="1800" spc="-120" dirty="0">
                <a:latin typeface="Arial"/>
                <a:cs typeface="Arial"/>
              </a:rPr>
              <a:t>packet </a:t>
            </a:r>
            <a:r>
              <a:rPr sz="1800" spc="-150" dirty="0">
                <a:latin typeface="Arial"/>
                <a:cs typeface="Arial"/>
              </a:rPr>
              <a:t>= </a:t>
            </a:r>
            <a:r>
              <a:rPr sz="1800" spc="-95" dirty="0">
                <a:latin typeface="Arial"/>
                <a:cs typeface="Arial"/>
              </a:rPr>
              <a:t>M*(Propagation </a:t>
            </a:r>
            <a:r>
              <a:rPr sz="1800" spc="-125" dirty="0">
                <a:latin typeface="Arial"/>
                <a:cs typeface="Arial"/>
              </a:rPr>
              <a:t>delay </a:t>
            </a:r>
            <a:r>
              <a:rPr sz="1800" spc="-150" dirty="0">
                <a:latin typeface="Arial"/>
                <a:cs typeface="Arial"/>
              </a:rPr>
              <a:t>+ </a:t>
            </a:r>
            <a:r>
              <a:rPr sz="1800" spc="-114" dirty="0">
                <a:latin typeface="Arial"/>
                <a:cs typeface="Arial"/>
              </a:rPr>
              <a:t>Transmission </a:t>
            </a:r>
            <a:r>
              <a:rPr sz="1800" spc="-110" dirty="0">
                <a:latin typeface="Arial"/>
                <a:cs typeface="Arial"/>
              </a:rPr>
              <a:t>delay) </a:t>
            </a:r>
            <a:r>
              <a:rPr sz="1800" spc="-150" dirty="0">
                <a:latin typeface="Arial"/>
                <a:cs typeface="Arial"/>
              </a:rPr>
              <a:t>+ </a:t>
            </a:r>
            <a:r>
              <a:rPr sz="1800" spc="-75" dirty="0">
                <a:latin typeface="Arial"/>
                <a:cs typeface="Arial"/>
              </a:rPr>
              <a:t>(M-1)*(Processing </a:t>
            </a:r>
            <a:r>
              <a:rPr sz="1800" spc="-125" dirty="0">
                <a:latin typeface="Arial"/>
                <a:cs typeface="Arial"/>
              </a:rPr>
              <a:t>delay </a:t>
            </a:r>
            <a:r>
              <a:rPr sz="1800" spc="-150" dirty="0">
                <a:latin typeface="Arial"/>
                <a:cs typeface="Arial"/>
              </a:rPr>
              <a:t>+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Queuing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10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45" dirty="0">
                <a:latin typeface="Arial"/>
                <a:cs typeface="Arial"/>
              </a:rPr>
              <a:t>Delay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105" dirty="0">
                <a:latin typeface="Arial"/>
                <a:cs typeface="Arial"/>
              </a:rPr>
              <a:t>N-1 </a:t>
            </a:r>
            <a:r>
              <a:rPr sz="1800" spc="-95" dirty="0">
                <a:latin typeface="Arial"/>
                <a:cs typeface="Arial"/>
              </a:rPr>
              <a:t>remaining </a:t>
            </a:r>
            <a:r>
              <a:rPr sz="1800" spc="-114" dirty="0">
                <a:latin typeface="Arial"/>
                <a:cs typeface="Arial"/>
              </a:rPr>
              <a:t>packets </a:t>
            </a:r>
            <a:r>
              <a:rPr sz="1800" spc="-155" dirty="0">
                <a:latin typeface="Arial"/>
                <a:cs typeface="Arial"/>
              </a:rPr>
              <a:t>= </a:t>
            </a:r>
            <a:r>
              <a:rPr sz="1800" spc="-85" dirty="0">
                <a:latin typeface="Arial"/>
                <a:cs typeface="Arial"/>
              </a:rPr>
              <a:t>(N-1)*(Transmission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47" y="6139078"/>
            <a:ext cx="958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delay or OneWay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Delay(OWD) refers to the time taken for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packet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be transmitted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across a </a:t>
            </a:r>
            <a:r>
              <a:rPr sz="1200" b="1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source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200" spc="-8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destination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1415" y="1136396"/>
            <a:ext cx="11004550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050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Traceroute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simple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run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any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host.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specifies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hostname,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host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multiple,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special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toward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destination.</a:t>
            </a:r>
            <a:endParaRPr sz="1800">
              <a:latin typeface="Arial"/>
              <a:cs typeface="Arial"/>
            </a:endParaRPr>
          </a:p>
          <a:p>
            <a:pPr marL="241300" marR="5080" indent="-229235" algn="just">
              <a:lnSpc>
                <a:spcPts val="1939"/>
              </a:lnSpc>
              <a:spcBef>
                <a:spcPts val="1030"/>
              </a:spcBef>
              <a:buChar char="•"/>
              <a:tabLst>
                <a:tab pos="241935" algn="l"/>
              </a:tabLst>
            </a:pP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work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their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way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toward 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they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pass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through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series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routers.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special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packets,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back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short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message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contains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name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address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router.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last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three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columns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round-trip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three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experiments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1415" y="225679"/>
            <a:ext cx="1546860" cy="6546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440"/>
              </a:spcBef>
            </a:pPr>
            <a:r>
              <a:rPr sz="2200" b="1" spc="-12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racerout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-  </a:t>
            </a:r>
            <a:r>
              <a:rPr sz="2200" b="1" spc="-5" dirty="0">
                <a:solidFill>
                  <a:srgbClr val="006FC0"/>
                </a:solidFill>
                <a:latin typeface="Arial"/>
                <a:cs typeface="Arial"/>
              </a:rPr>
              <a:t>delay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5864" y="225679"/>
            <a:ext cx="8808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FC0"/>
                </a:solidFill>
              </a:rPr>
              <a:t>Using </a:t>
            </a:r>
            <a:r>
              <a:rPr sz="2200" spc="-15" dirty="0">
                <a:solidFill>
                  <a:srgbClr val="006FC0"/>
                </a:solidFill>
              </a:rPr>
              <a:t>Traceroute </a:t>
            </a:r>
            <a:r>
              <a:rPr sz="2200" spc="-5" dirty="0">
                <a:solidFill>
                  <a:srgbClr val="006FC0"/>
                </a:solidFill>
              </a:rPr>
              <a:t>to discover </a:t>
            </a:r>
            <a:r>
              <a:rPr sz="2200" dirty="0">
                <a:solidFill>
                  <a:srgbClr val="006FC0"/>
                </a:solidFill>
              </a:rPr>
              <a:t>network </a:t>
            </a:r>
            <a:r>
              <a:rPr sz="2200" spc="-5" dirty="0">
                <a:solidFill>
                  <a:srgbClr val="006FC0"/>
                </a:solidFill>
              </a:rPr>
              <a:t>paths and measure</a:t>
            </a:r>
            <a:r>
              <a:rPr sz="2200" spc="130" dirty="0">
                <a:solidFill>
                  <a:srgbClr val="006FC0"/>
                </a:solidFill>
              </a:rPr>
              <a:t> </a:t>
            </a:r>
            <a:r>
              <a:rPr sz="2200" dirty="0">
                <a:solidFill>
                  <a:srgbClr val="006FC0"/>
                </a:solidFill>
              </a:rPr>
              <a:t>network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1117091" y="2581655"/>
            <a:ext cx="10091928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172" y="5334761"/>
            <a:ext cx="113303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N-1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destination.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Then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 </a:t>
            </a:r>
            <a:r>
              <a:rPr sz="1800" i="1" spc="-195" dirty="0">
                <a:solidFill>
                  <a:srgbClr val="525252"/>
                </a:solidFill>
                <a:latin typeface="Arial"/>
                <a:cs typeface="Arial"/>
              </a:rPr>
              <a:t>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special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network.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75" dirty="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th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75" dirty="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th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marked </a:t>
            </a:r>
            <a:r>
              <a:rPr sz="1800" i="1" spc="-75" dirty="0">
                <a:solidFill>
                  <a:srgbClr val="525252"/>
                </a:solidFill>
                <a:latin typeface="Arial"/>
                <a:cs typeface="Arial"/>
              </a:rPr>
              <a:t>n,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does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not forward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toward 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its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destination,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but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instead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back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source.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105" dirty="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packet,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too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returns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back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source.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records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elapses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corresponding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return</a:t>
            </a:r>
            <a:r>
              <a:rPr sz="1800" spc="3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70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>
                <a:solidFill>
                  <a:srgbClr val="C00000"/>
                </a:solidFill>
              </a:rPr>
              <a:t>Throughput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305" dirty="0">
                <a:solidFill>
                  <a:srgbClr val="C00000"/>
                </a:solidFill>
              </a:rPr>
              <a:t>Computer</a:t>
            </a:r>
            <a:r>
              <a:rPr spc="70" dirty="0">
                <a:solidFill>
                  <a:srgbClr val="C00000"/>
                </a:solidFill>
              </a:rPr>
              <a:t> </a:t>
            </a:r>
            <a:r>
              <a:rPr spc="-270" dirty="0">
                <a:solidFill>
                  <a:srgbClr val="C00000"/>
                </a:solidFill>
              </a:rPr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614225" y="2644163"/>
            <a:ext cx="7257228" cy="176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3033" y="5753861"/>
            <a:ext cx="10796270" cy="58864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 marR="245745">
              <a:lnSpc>
                <a:spcPts val="2110"/>
              </a:lnSpc>
              <a:spcBef>
                <a:spcPts val="34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Hence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this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simple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two-link network,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throughput is min{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,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Rc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},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that is,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rate  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bottleneck</a:t>
            </a:r>
            <a:r>
              <a:rPr sz="1800" b="1" spc="-20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175" y="4389120"/>
            <a:ext cx="6111240" cy="120142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If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80" dirty="0">
                <a:solidFill>
                  <a:srgbClr val="525252"/>
                </a:solidFill>
                <a:latin typeface="Arial"/>
                <a:cs typeface="Arial"/>
              </a:rPr>
              <a:t>Rs&lt;Rc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then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bits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pumped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by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will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“flow”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right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through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arrive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bps,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giving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throughput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</a:t>
            </a:r>
            <a:r>
              <a:rPr sz="1800" i="1" spc="-8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7623" y="4366259"/>
            <a:ext cx="5126990" cy="119951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latin typeface="Arial"/>
                <a:cs typeface="Arial"/>
              </a:rPr>
              <a:t>If </a:t>
            </a:r>
            <a:r>
              <a:rPr sz="1800" spc="-175" dirty="0">
                <a:latin typeface="Arial"/>
                <a:cs typeface="Arial"/>
              </a:rPr>
              <a:t>Rc&lt;Rs </a:t>
            </a:r>
            <a:r>
              <a:rPr sz="1800" spc="-95" dirty="0">
                <a:latin typeface="Arial"/>
                <a:cs typeface="Arial"/>
              </a:rPr>
              <a:t>then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router </a:t>
            </a:r>
            <a:r>
              <a:rPr sz="1800" spc="-50" dirty="0">
                <a:latin typeface="Arial"/>
                <a:cs typeface="Arial"/>
              </a:rPr>
              <a:t>will </a:t>
            </a:r>
            <a:r>
              <a:rPr sz="1800" spc="-70" dirty="0">
                <a:latin typeface="Arial"/>
                <a:cs typeface="Arial"/>
              </a:rPr>
              <a:t>not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125" dirty="0">
                <a:latin typeface="Arial"/>
                <a:cs typeface="Arial"/>
              </a:rPr>
              <a:t>able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forward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bits </a:t>
            </a:r>
            <a:r>
              <a:rPr sz="1800" spc="-155" dirty="0">
                <a:latin typeface="Arial"/>
                <a:cs typeface="Arial"/>
              </a:rPr>
              <a:t>as </a:t>
            </a:r>
            <a:r>
              <a:rPr sz="1800" spc="-80" dirty="0">
                <a:latin typeface="Arial"/>
                <a:cs typeface="Arial"/>
              </a:rPr>
              <a:t>quickly </a:t>
            </a:r>
            <a:r>
              <a:rPr sz="1800" spc="-150" dirty="0">
                <a:latin typeface="Arial"/>
                <a:cs typeface="Arial"/>
              </a:rPr>
              <a:t>as </a:t>
            </a:r>
            <a:r>
              <a:rPr sz="1800" spc="-20" dirty="0">
                <a:latin typeface="Arial"/>
                <a:cs typeface="Arial"/>
              </a:rPr>
              <a:t>it </a:t>
            </a:r>
            <a:r>
              <a:rPr sz="1800" spc="-100" dirty="0">
                <a:latin typeface="Arial"/>
                <a:cs typeface="Arial"/>
              </a:rPr>
              <a:t>receives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 marL="92075" marR="192405">
              <a:lnSpc>
                <a:spcPct val="100000"/>
              </a:lnSpc>
              <a:spcBef>
                <a:spcPts val="5"/>
              </a:spcBef>
            </a:pPr>
            <a:r>
              <a:rPr sz="1800" spc="-85" dirty="0">
                <a:latin typeface="Arial"/>
                <a:cs typeface="Arial"/>
              </a:rPr>
              <a:t>In </a:t>
            </a:r>
            <a:r>
              <a:rPr sz="1800" spc="-65" dirty="0">
                <a:latin typeface="Arial"/>
                <a:cs typeface="Arial"/>
              </a:rPr>
              <a:t>this </a:t>
            </a:r>
            <a:r>
              <a:rPr sz="1800" spc="-130" dirty="0">
                <a:latin typeface="Arial"/>
                <a:cs typeface="Arial"/>
              </a:rPr>
              <a:t>case, </a:t>
            </a:r>
            <a:r>
              <a:rPr sz="1800" spc="-60" dirty="0">
                <a:latin typeface="Arial"/>
                <a:cs typeface="Arial"/>
              </a:rPr>
              <a:t>bits </a:t>
            </a:r>
            <a:r>
              <a:rPr sz="1800" spc="-50" dirty="0">
                <a:latin typeface="Arial"/>
                <a:cs typeface="Arial"/>
              </a:rPr>
              <a:t>will </a:t>
            </a:r>
            <a:r>
              <a:rPr sz="1800" spc="-90" dirty="0">
                <a:latin typeface="Arial"/>
                <a:cs typeface="Arial"/>
              </a:rPr>
              <a:t>only </a:t>
            </a:r>
            <a:r>
              <a:rPr sz="1800" spc="-125" dirty="0">
                <a:latin typeface="Arial"/>
                <a:cs typeface="Arial"/>
              </a:rPr>
              <a:t>leave </a:t>
            </a:r>
            <a:r>
              <a:rPr sz="1800" spc="-9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router </a:t>
            </a:r>
            <a:r>
              <a:rPr sz="1800" spc="-100" dirty="0">
                <a:latin typeface="Arial"/>
                <a:cs typeface="Arial"/>
              </a:rPr>
              <a:t>at rate </a:t>
            </a:r>
            <a:r>
              <a:rPr sz="1800" spc="-185" dirty="0">
                <a:latin typeface="Arial"/>
                <a:cs typeface="Arial"/>
              </a:rPr>
              <a:t>Rc </a:t>
            </a:r>
            <a:r>
              <a:rPr sz="1800" spc="-50" dirty="0">
                <a:latin typeface="Arial"/>
                <a:cs typeface="Arial"/>
              </a:rPr>
              <a:t>,  </a:t>
            </a:r>
            <a:r>
              <a:rPr sz="1800" spc="-80" dirty="0">
                <a:latin typeface="Arial"/>
                <a:cs typeface="Arial"/>
              </a:rPr>
              <a:t>giving </a:t>
            </a:r>
            <a:r>
              <a:rPr sz="1800" spc="-150" dirty="0">
                <a:latin typeface="Arial"/>
                <a:cs typeface="Arial"/>
              </a:rPr>
              <a:t>an </a:t>
            </a:r>
            <a:r>
              <a:rPr sz="1800" spc="-85" dirty="0">
                <a:latin typeface="Arial"/>
                <a:cs typeface="Arial"/>
              </a:rPr>
              <a:t>end-to-end </a:t>
            </a:r>
            <a:r>
              <a:rPr sz="1800" spc="-80" dirty="0">
                <a:latin typeface="Arial"/>
                <a:cs typeface="Arial"/>
              </a:rPr>
              <a:t>throughput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85" dirty="0">
                <a:latin typeface="Arial"/>
                <a:cs typeface="Arial"/>
              </a:rPr>
              <a:t>Rc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1137030"/>
            <a:ext cx="11119485" cy="284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addition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delay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loss,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another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critical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performance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measure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computer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networks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to-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throughput</a:t>
            </a:r>
            <a:endParaRPr sz="1800">
              <a:latin typeface="Arial"/>
              <a:cs typeface="Arial"/>
            </a:endParaRPr>
          </a:p>
          <a:p>
            <a:pPr marL="241300" marR="356235" indent="-228600">
              <a:lnSpc>
                <a:spcPts val="1939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Consider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transferring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large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B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across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computer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network. 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consists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80" dirty="0">
                <a:solidFill>
                  <a:srgbClr val="525252"/>
                </a:solidFill>
                <a:latin typeface="Arial"/>
                <a:cs typeface="Arial"/>
              </a:rPr>
              <a:t>F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bits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transfer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takes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seconds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B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280" dirty="0">
                <a:solidFill>
                  <a:srgbClr val="525252"/>
                </a:solidFill>
                <a:latin typeface="Arial"/>
                <a:cs typeface="Arial"/>
              </a:rPr>
              <a:t>F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bits,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average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throughput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transfer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F/T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bits/sec</a:t>
            </a:r>
            <a:endParaRPr sz="1800">
              <a:latin typeface="Arial"/>
              <a:cs typeface="Arial"/>
            </a:endParaRPr>
          </a:p>
          <a:p>
            <a:pPr marL="8216900">
              <a:lnSpc>
                <a:spcPts val="1995"/>
              </a:lnSpc>
            </a:pPr>
            <a:r>
              <a:rPr sz="1800" spc="-185" dirty="0">
                <a:latin typeface="Arial"/>
                <a:cs typeface="Arial"/>
              </a:rPr>
              <a:t>Rs </a:t>
            </a:r>
            <a:r>
              <a:rPr sz="1800" spc="-135" dirty="0">
                <a:latin typeface="Arial"/>
                <a:cs typeface="Arial"/>
              </a:rPr>
              <a:t>and </a:t>
            </a:r>
            <a:r>
              <a:rPr sz="1800" spc="-185" dirty="0">
                <a:latin typeface="Arial"/>
                <a:cs typeface="Arial"/>
              </a:rPr>
              <a:t>Rc </a:t>
            </a:r>
            <a:r>
              <a:rPr sz="1800" spc="-100" dirty="0">
                <a:latin typeface="Arial"/>
                <a:cs typeface="Arial"/>
              </a:rPr>
              <a:t>rate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135" dirty="0">
                <a:latin typeface="Arial"/>
                <a:cs typeface="Arial"/>
              </a:rPr>
              <a:t>each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link,</a:t>
            </a:r>
            <a:endParaRPr sz="1800">
              <a:latin typeface="Arial"/>
              <a:cs typeface="Arial"/>
            </a:endParaRPr>
          </a:p>
          <a:p>
            <a:pPr marL="7788909" marR="5080">
              <a:lnSpc>
                <a:spcPct val="100000"/>
              </a:lnSpc>
              <a:spcBef>
                <a:spcPts val="590"/>
              </a:spcBef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only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bits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being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sent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entire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below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those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client,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what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is the  </a:t>
            </a:r>
            <a:r>
              <a:rPr sz="1800" b="1" spc="-110" dirty="0">
                <a:solidFill>
                  <a:srgbClr val="C00000"/>
                </a:solidFill>
                <a:latin typeface="Arial"/>
                <a:cs typeface="Arial"/>
              </a:rPr>
              <a:t>server-to-client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throughput?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570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>
                <a:solidFill>
                  <a:srgbClr val="C00000"/>
                </a:solidFill>
              </a:rPr>
              <a:t>Throughput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305" dirty="0">
                <a:solidFill>
                  <a:srgbClr val="C00000"/>
                </a:solidFill>
              </a:rPr>
              <a:t>Computer</a:t>
            </a:r>
            <a:r>
              <a:rPr spc="70" dirty="0">
                <a:solidFill>
                  <a:srgbClr val="C00000"/>
                </a:solidFill>
              </a:rPr>
              <a:t> </a:t>
            </a:r>
            <a:r>
              <a:rPr spc="-270" dirty="0">
                <a:solidFill>
                  <a:srgbClr val="C00000"/>
                </a:solidFill>
              </a:rPr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135697" y="1544759"/>
            <a:ext cx="7205556" cy="138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967" y="1245870"/>
            <a:ext cx="10380980" cy="196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99959" marR="508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Shows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i="1" spc="-195" dirty="0">
                <a:solidFill>
                  <a:srgbClr val="525252"/>
                </a:solidFill>
                <a:latin typeface="Arial"/>
                <a:cs typeface="Arial"/>
              </a:rPr>
              <a:t>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links 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client, with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rates 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195" dirty="0">
                <a:solidFill>
                  <a:srgbClr val="525252"/>
                </a:solidFill>
                <a:latin typeface="Arial"/>
                <a:cs typeface="Arial"/>
              </a:rPr>
              <a:t>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links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being</a:t>
            </a:r>
            <a:endParaRPr sz="1800">
              <a:latin typeface="Arial"/>
              <a:cs typeface="Arial"/>
            </a:endParaRPr>
          </a:p>
          <a:p>
            <a:pPr marL="7299959">
              <a:lnSpc>
                <a:spcPct val="100000"/>
              </a:lnSpc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{R1,R2,….Rn}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b="1" spc="-155" dirty="0">
                <a:solidFill>
                  <a:srgbClr val="C00000"/>
                </a:solidFill>
                <a:latin typeface="Arial"/>
                <a:cs typeface="Arial"/>
              </a:rPr>
              <a:t>throughput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b="1" spc="-75" dirty="0">
                <a:solidFill>
                  <a:srgbClr val="C00000"/>
                </a:solidFill>
                <a:latin typeface="Arial"/>
                <a:cs typeface="Arial"/>
              </a:rPr>
              <a:t>file </a:t>
            </a:r>
            <a:r>
              <a:rPr sz="1800" b="1" spc="-125" dirty="0">
                <a:solidFill>
                  <a:srgbClr val="C00000"/>
                </a:solidFill>
                <a:latin typeface="Arial"/>
                <a:cs typeface="Arial"/>
              </a:rPr>
              <a:t>transfer </a:t>
            </a: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from </a:t>
            </a:r>
            <a:r>
              <a:rPr sz="1800" b="1" spc="-125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b="1" spc="-110" dirty="0">
                <a:solidFill>
                  <a:srgbClr val="C00000"/>
                </a:solidFill>
                <a:latin typeface="Arial"/>
                <a:cs typeface="Arial"/>
              </a:rPr>
              <a:t>client 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b="1" spc="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min{R1,R2….Rn}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713" y="3950208"/>
            <a:ext cx="7456183" cy="2079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6778" y="3470909"/>
            <a:ext cx="384047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connected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connected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Rc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.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Now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 all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spc="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 marR="85725">
              <a:lnSpc>
                <a:spcPct val="100000"/>
              </a:lnSpc>
            </a:pP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core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communication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have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very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high transmission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rates,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much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higher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than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Rc</a:t>
            </a:r>
            <a:r>
              <a:rPr sz="1800" i="1" spc="-1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017" y="5991555"/>
            <a:ext cx="831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constraining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factor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C00000"/>
                </a:solidFill>
                <a:latin typeface="Arial"/>
                <a:cs typeface="Arial"/>
              </a:rPr>
              <a:t>throughput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today’s</a:t>
            </a:r>
            <a:r>
              <a:rPr sz="1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C00000"/>
                </a:solidFill>
                <a:latin typeface="Arial"/>
                <a:cs typeface="Arial"/>
              </a:rPr>
              <a:t>Internet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typically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access</a:t>
            </a:r>
            <a:r>
              <a:rPr sz="18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5372" y="5291073"/>
            <a:ext cx="232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Throughput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min(Rs,Rc)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629" y="121157"/>
            <a:ext cx="528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Taxonomy </a:t>
            </a:r>
            <a:r>
              <a:rPr spc="-265" dirty="0"/>
              <a:t>of </a:t>
            </a:r>
            <a:r>
              <a:rPr spc="-254" dirty="0"/>
              <a:t>switched</a:t>
            </a:r>
            <a:r>
              <a:rPr spc="-229" dirty="0"/>
              <a:t> </a:t>
            </a:r>
            <a:r>
              <a:rPr spc="-270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292352"/>
            <a:ext cx="11209020" cy="4597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570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>
                <a:solidFill>
                  <a:srgbClr val="C00000"/>
                </a:solidFill>
              </a:rPr>
              <a:t>Throughput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305" dirty="0">
                <a:solidFill>
                  <a:srgbClr val="C00000"/>
                </a:solidFill>
              </a:rPr>
              <a:t>Computer</a:t>
            </a:r>
            <a:r>
              <a:rPr spc="70" dirty="0">
                <a:solidFill>
                  <a:srgbClr val="C00000"/>
                </a:solidFill>
              </a:rPr>
              <a:t> </a:t>
            </a:r>
            <a:r>
              <a:rPr spc="-270" dirty="0">
                <a:solidFill>
                  <a:srgbClr val="C00000"/>
                </a:solidFill>
              </a:rPr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3903" y="1313129"/>
            <a:ext cx="7647940" cy="420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357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servers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clients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connected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core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computer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network.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simultaneous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downloads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taking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place,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involving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client-server</a:t>
            </a:r>
            <a:r>
              <a:rPr sz="1800" spc="1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pairs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Suppose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downloads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only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traffic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network:</a:t>
            </a:r>
            <a:endParaRPr sz="1800">
              <a:latin typeface="Arial"/>
              <a:cs typeface="Arial"/>
            </a:endParaRPr>
          </a:p>
          <a:p>
            <a:pPr marL="823594" marR="1047115">
              <a:lnSpc>
                <a:spcPct val="100000"/>
              </a:lnSpc>
              <a:spcBef>
                <a:spcPts val="980"/>
              </a:spcBef>
            </a:pP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core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traversed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downloads. 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Denote </a:t>
            </a:r>
            <a:r>
              <a:rPr sz="1800" i="1" spc="-270" dirty="0">
                <a:solidFill>
                  <a:srgbClr val="525252"/>
                </a:solidFill>
                <a:latin typeface="Arial"/>
                <a:cs typeface="Arial"/>
              </a:rPr>
              <a:t>R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</a:t>
            </a:r>
            <a:r>
              <a:rPr sz="1800" spc="2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65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76860" marR="5080">
              <a:lnSpc>
                <a:spcPct val="100000"/>
              </a:lnSpc>
              <a:spcBef>
                <a:spcPts val="5"/>
              </a:spcBef>
              <a:tabLst>
                <a:tab pos="2364740" algn="l"/>
              </a:tabLst>
            </a:pPr>
            <a:r>
              <a:rPr sz="1800" b="1" spc="-190" dirty="0">
                <a:solidFill>
                  <a:srgbClr val="C00000"/>
                </a:solidFill>
                <a:latin typeface="Arial"/>
                <a:cs typeface="Arial"/>
              </a:rPr>
              <a:t>Case 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1: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all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Rc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,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in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core—except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common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i="1" spc="-180" dirty="0">
                <a:solidFill>
                  <a:srgbClr val="525252"/>
                </a:solidFill>
                <a:latin typeface="Arial"/>
                <a:cs typeface="Arial"/>
              </a:rPr>
              <a:t>R—</a:t>
            </a:r>
            <a:r>
              <a:rPr sz="1800" spc="-180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much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larger (100  times)than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i="1" spc="-1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80" dirty="0">
                <a:solidFill>
                  <a:srgbClr val="525252"/>
                </a:solidFill>
                <a:latin typeface="Arial"/>
                <a:cs typeface="Arial"/>
              </a:rPr>
              <a:t>Rc	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Then </a:t>
            </a:r>
            <a:r>
              <a:rPr sz="1800" b="1" spc="-155" dirty="0">
                <a:solidFill>
                  <a:srgbClr val="525252"/>
                </a:solidFill>
                <a:latin typeface="Arial"/>
                <a:cs typeface="Arial"/>
              </a:rPr>
              <a:t>throughput </a:t>
            </a:r>
            <a:r>
              <a:rPr sz="1800" b="1" spc="-150" dirty="0">
                <a:solidFill>
                  <a:srgbClr val="525252"/>
                </a:solidFill>
                <a:latin typeface="Arial"/>
                <a:cs typeface="Arial"/>
              </a:rPr>
              <a:t>=</a:t>
            </a:r>
            <a:r>
              <a:rPr sz="1800" b="1" spc="-165" dirty="0">
                <a:solidFill>
                  <a:srgbClr val="525252"/>
                </a:solidFill>
                <a:latin typeface="Arial"/>
                <a:cs typeface="Arial"/>
              </a:rPr>
              <a:t> min{Rs,Rc}</a:t>
            </a:r>
            <a:endParaRPr sz="1800">
              <a:latin typeface="Arial"/>
              <a:cs typeface="Arial"/>
            </a:endParaRPr>
          </a:p>
          <a:p>
            <a:pPr marL="276860" marR="611505">
              <a:lnSpc>
                <a:spcPct val="100000"/>
              </a:lnSpc>
              <a:spcBef>
                <a:spcPts val="1645"/>
              </a:spcBef>
            </a:pPr>
            <a:r>
              <a:rPr sz="1800" b="1" spc="-190" dirty="0">
                <a:solidFill>
                  <a:srgbClr val="C00000"/>
                </a:solidFill>
                <a:latin typeface="Arial"/>
                <a:cs typeface="Arial"/>
              </a:rPr>
              <a:t>Case </a:t>
            </a:r>
            <a:r>
              <a:rPr sz="1800" b="1" spc="-9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:what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common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order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Rc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?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-common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divides 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equally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among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 downloads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036" y="894707"/>
            <a:ext cx="3468759" cy="5393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56075" y="5700166"/>
            <a:ext cx="5215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6355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=2M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s,Rc=1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Mb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s, R=5M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s,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oughpu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 =	(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21494" y="5867362"/>
            <a:ext cx="424180" cy="15240"/>
          </a:xfrm>
          <a:custGeom>
            <a:avLst/>
            <a:gdLst/>
            <a:ahLst/>
            <a:cxnLst/>
            <a:rect l="l" t="t" r="r" b="b"/>
            <a:pathLst>
              <a:path w="424179" h="15239">
                <a:moveTo>
                  <a:pt x="423672" y="0"/>
                </a:moveTo>
                <a:lnTo>
                  <a:pt x="0" y="0"/>
                </a:lnTo>
                <a:lnTo>
                  <a:pt x="0" y="15239"/>
                </a:lnTo>
                <a:lnTo>
                  <a:pt x="423672" y="15239"/>
                </a:lnTo>
                <a:lnTo>
                  <a:pt x="423672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46514" y="5627319"/>
            <a:ext cx="4159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525252"/>
                </a:solidFill>
                <a:latin typeface="Jura"/>
                <a:cs typeface="Jura"/>
              </a:rPr>
              <a:t>5000</a:t>
            </a:r>
            <a:endParaRPr sz="1300">
              <a:latin typeface="Jura"/>
              <a:cs typeface="Ju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238" y="5875426"/>
            <a:ext cx="22097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525252"/>
                </a:solidFill>
                <a:latin typeface="Jura"/>
                <a:cs typeface="Jura"/>
              </a:rPr>
              <a:t>10</a:t>
            </a:r>
            <a:endParaRPr sz="1300">
              <a:latin typeface="Jura"/>
              <a:cs typeface="Ju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3609" y="5700166"/>
            <a:ext cx="1567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kbps)=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500kbps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 marL="254000" algn="ctr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Problems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625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</a:t>
            </a:r>
            <a:r>
              <a:rPr spc="-215" dirty="0"/>
              <a:t> </a:t>
            </a:r>
            <a:r>
              <a:rPr spc="15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1402766" y="2345713"/>
            <a:ext cx="9423137" cy="174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287782"/>
            <a:ext cx="3063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 </a:t>
            </a:r>
            <a:r>
              <a:rPr spc="5" dirty="0"/>
              <a:t>I-</a:t>
            </a:r>
            <a:r>
              <a:rPr spc="-20" dirty="0"/>
              <a:t> </a:t>
            </a:r>
            <a:r>
              <a:rPr spc="-265" dirty="0"/>
              <a:t>answer</a:t>
            </a:r>
          </a:p>
        </p:txBody>
      </p:sp>
      <p:sp>
        <p:nvSpPr>
          <p:cNvPr id="3" name="object 3"/>
          <p:cNvSpPr/>
          <p:nvPr/>
        </p:nvSpPr>
        <p:spPr>
          <a:xfrm>
            <a:off x="1625764" y="990600"/>
            <a:ext cx="8745805" cy="4823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1739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</a:t>
            </a:r>
            <a:r>
              <a:rPr spc="-210" dirty="0"/>
              <a:t> </a:t>
            </a:r>
            <a:r>
              <a:rPr spc="10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2919561"/>
            <a:ext cx="9296400" cy="1161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47647"/>
            <a:ext cx="10697845" cy="115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C00000"/>
                </a:solidFill>
                <a:latin typeface="Arial"/>
                <a:cs typeface="Arial"/>
              </a:rPr>
              <a:t>Processing 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takes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header.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helps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detecting 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bit-level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errors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that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occur during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destination.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high-speed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typically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order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microseconds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less.</a:t>
            </a:r>
            <a:r>
              <a:rPr sz="1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simple</a:t>
            </a:r>
            <a:r>
              <a:rPr sz="1800" spc="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words,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Arial"/>
                <a:cs typeface="Arial"/>
              </a:rPr>
              <a:t>it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just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30" y="3076447"/>
            <a:ext cx="9927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0" dirty="0">
                <a:latin typeface="Arial"/>
                <a:cs typeface="Arial"/>
              </a:rPr>
              <a:t>time </a:t>
            </a:r>
            <a:r>
              <a:rPr sz="1800" i="1" spc="60" dirty="0">
                <a:latin typeface="Verdana"/>
                <a:cs typeface="Verdana"/>
              </a:rPr>
              <a:t>or </a:t>
            </a:r>
            <a:r>
              <a:rPr sz="1800" b="1" spc="15" dirty="0">
                <a:latin typeface="Arial"/>
                <a:cs typeface="Arial"/>
              </a:rPr>
              <a:t>End-to-End </a:t>
            </a:r>
            <a:r>
              <a:rPr sz="1800" b="1" spc="40" dirty="0">
                <a:latin typeface="Arial"/>
                <a:cs typeface="Arial"/>
              </a:rPr>
              <a:t>delay</a:t>
            </a:r>
            <a:r>
              <a:rPr sz="1800" spc="40" dirty="0">
                <a:latin typeface="Arial"/>
                <a:cs typeface="Arial"/>
              </a:rPr>
              <a:t>= </a:t>
            </a:r>
            <a:r>
              <a:rPr sz="1800" spc="90" dirty="0">
                <a:latin typeface="Arial"/>
                <a:cs typeface="Arial"/>
              </a:rPr>
              <a:t>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0" dirty="0">
                <a:latin typeface="Arial"/>
                <a:cs typeface="Arial"/>
              </a:rPr>
              <a:t>Propagation </a:t>
            </a:r>
            <a:r>
              <a:rPr sz="1800" spc="90" dirty="0">
                <a:latin typeface="Arial"/>
                <a:cs typeface="Arial"/>
              </a:rPr>
              <a:t>delay+ </a:t>
            </a:r>
            <a:r>
              <a:rPr sz="1800" spc="10" dirty="0">
                <a:latin typeface="Arial"/>
                <a:cs typeface="Arial"/>
              </a:rPr>
              <a:t>Queuing 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95" dirty="0">
                <a:latin typeface="Arial"/>
                <a:cs typeface="Arial"/>
              </a:rPr>
              <a:t>Processing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</a:t>
            </a:r>
            <a:r>
              <a:rPr sz="1800" b="1" i="1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  <a:tabLst>
                <a:tab pos="4088129" algn="l"/>
                <a:tab pos="5467350" algn="l"/>
                <a:tab pos="6722109" algn="l"/>
              </a:tabLst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End –to End </a:t>
            </a:r>
            <a:r>
              <a:rPr sz="1800" b="1" i="1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latency 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r>
              <a:rPr sz="1800" b="1" i="1" spc="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=</a:t>
            </a:r>
            <a:r>
              <a:rPr sz="1800" b="1" i="1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M*	</a:t>
            </a:r>
            <a:r>
              <a:rPr sz="1800" b="1" spc="55" dirty="0">
                <a:latin typeface="Arial"/>
                <a:cs typeface="Arial"/>
              </a:rPr>
              <a:t>Link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delay	</a:t>
            </a:r>
            <a:r>
              <a:rPr sz="1800" b="1" spc="-65" dirty="0">
                <a:latin typeface="Arial"/>
                <a:cs typeface="Arial"/>
              </a:rPr>
              <a:t>+ 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Queuing	</a:t>
            </a:r>
            <a:r>
              <a:rPr sz="1800" b="1" spc="6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47" y="6139078"/>
            <a:ext cx="958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delay or OneWay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Delay(OWD) refers to the time taken for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packet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be transmitted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across a </a:t>
            </a:r>
            <a:r>
              <a:rPr sz="1200" b="1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source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200" spc="-8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destination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178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 </a:t>
            </a:r>
            <a:r>
              <a:rPr spc="5" dirty="0"/>
              <a:t>II-</a:t>
            </a:r>
            <a:r>
              <a:rPr spc="-20" dirty="0"/>
              <a:t> </a:t>
            </a:r>
            <a:r>
              <a:rPr spc="-265" dirty="0"/>
              <a:t>answer</a:t>
            </a:r>
          </a:p>
        </p:txBody>
      </p:sp>
      <p:sp>
        <p:nvSpPr>
          <p:cNvPr id="3" name="object 3"/>
          <p:cNvSpPr/>
          <p:nvPr/>
        </p:nvSpPr>
        <p:spPr>
          <a:xfrm>
            <a:off x="1389888" y="1097395"/>
            <a:ext cx="9747331" cy="4823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47647"/>
            <a:ext cx="10697845" cy="37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C00000"/>
                </a:solidFill>
                <a:latin typeface="Arial"/>
                <a:cs typeface="Arial"/>
              </a:rPr>
              <a:t>Processing 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takes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header.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helps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detecting 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bit-level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errors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that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occur during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destination.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high-speed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typically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order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microseconds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less.</a:t>
            </a:r>
            <a:r>
              <a:rPr sz="1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simple</a:t>
            </a:r>
            <a:r>
              <a:rPr sz="1800" spc="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words,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Arial"/>
                <a:cs typeface="Arial"/>
              </a:rPr>
              <a:t>it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just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packets.</a:t>
            </a:r>
            <a:endParaRPr sz="1800">
              <a:latin typeface="Arial"/>
              <a:cs typeface="Arial"/>
            </a:endParaRPr>
          </a:p>
          <a:p>
            <a:pPr marL="278765" marR="508634">
              <a:lnSpc>
                <a:spcPct val="100000"/>
              </a:lnSpc>
              <a:spcBef>
                <a:spcPts val="1190"/>
              </a:spcBef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0" dirty="0">
                <a:latin typeface="Arial"/>
                <a:cs typeface="Arial"/>
              </a:rPr>
              <a:t>time </a:t>
            </a:r>
            <a:r>
              <a:rPr sz="1800" i="1" spc="60" dirty="0">
                <a:latin typeface="Verdana"/>
                <a:cs typeface="Verdana"/>
              </a:rPr>
              <a:t>or </a:t>
            </a:r>
            <a:r>
              <a:rPr sz="1800" b="1" spc="15" dirty="0">
                <a:latin typeface="Arial"/>
                <a:cs typeface="Arial"/>
              </a:rPr>
              <a:t>End-to-End </a:t>
            </a:r>
            <a:r>
              <a:rPr sz="1800" b="1" spc="40" dirty="0">
                <a:latin typeface="Arial"/>
                <a:cs typeface="Arial"/>
              </a:rPr>
              <a:t>delay</a:t>
            </a:r>
            <a:r>
              <a:rPr sz="1800" spc="40" dirty="0">
                <a:latin typeface="Arial"/>
                <a:cs typeface="Arial"/>
              </a:rPr>
              <a:t>= </a:t>
            </a:r>
            <a:r>
              <a:rPr sz="1800" spc="90" dirty="0">
                <a:latin typeface="Arial"/>
                <a:cs typeface="Arial"/>
              </a:rPr>
              <a:t>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0" dirty="0">
                <a:latin typeface="Arial"/>
                <a:cs typeface="Arial"/>
              </a:rPr>
              <a:t>Propagation </a:t>
            </a:r>
            <a:r>
              <a:rPr sz="1800" spc="90" dirty="0">
                <a:latin typeface="Arial"/>
                <a:cs typeface="Arial"/>
              </a:rPr>
              <a:t>delay+ </a:t>
            </a:r>
            <a:r>
              <a:rPr sz="1800" spc="10" dirty="0">
                <a:latin typeface="Arial"/>
                <a:cs typeface="Arial"/>
              </a:rPr>
              <a:t>Queuing 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95" dirty="0">
                <a:latin typeface="Arial"/>
                <a:cs typeface="Arial"/>
              </a:rPr>
              <a:t>Processing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278765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</a:t>
            </a:r>
            <a:r>
              <a:rPr sz="1800" b="1" i="1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3302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End –to End </a:t>
            </a:r>
            <a:r>
              <a:rPr sz="1800" b="1" i="1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latency 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 =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M*Link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 +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Queuing</a:t>
            </a:r>
            <a:r>
              <a:rPr sz="1800" b="1" i="1" spc="8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278765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and N </a:t>
            </a: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packets</a:t>
            </a:r>
            <a:r>
              <a:rPr sz="1800" b="1" i="1" spc="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278765" marR="6350">
              <a:lnSpc>
                <a:spcPct val="100000"/>
              </a:lnSpc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85" dirty="0">
                <a:latin typeface="Arial"/>
                <a:cs typeface="Arial"/>
              </a:rPr>
              <a:t>M*(Transmission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20" dirty="0">
                <a:latin typeface="Arial"/>
                <a:cs typeface="Arial"/>
              </a:rPr>
              <a:t>propagation </a:t>
            </a:r>
            <a:r>
              <a:rPr sz="1800" spc="135" dirty="0">
                <a:latin typeface="Arial"/>
                <a:cs typeface="Arial"/>
              </a:rPr>
              <a:t>delay)+ </a:t>
            </a:r>
            <a:r>
              <a:rPr sz="1800" spc="130" dirty="0">
                <a:latin typeface="Arial"/>
                <a:cs typeface="Arial"/>
              </a:rPr>
              <a:t>(M-1)*(Processing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 </a:t>
            </a:r>
            <a:r>
              <a:rPr sz="1800" spc="15" dirty="0">
                <a:latin typeface="Arial"/>
                <a:cs typeface="Arial"/>
              </a:rPr>
              <a:t>Queuing </a:t>
            </a:r>
            <a:r>
              <a:rPr sz="1800" spc="170" dirty="0">
                <a:latin typeface="Arial"/>
                <a:cs typeface="Arial"/>
              </a:rPr>
              <a:t>delay)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35" dirty="0">
                <a:latin typeface="Arial"/>
                <a:cs typeface="Arial"/>
              </a:rPr>
              <a:t>(N-1)*(Transmission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30" y="5270119"/>
            <a:ext cx="340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N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connecting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link in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the circuit</a:t>
            </a:r>
            <a:r>
              <a:rPr sz="1800" b="1" i="1" spc="-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7484" y="5270119"/>
            <a:ext cx="26866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8900" marR="5080" indent="-76200">
              <a:lnSpc>
                <a:spcPct val="101099"/>
              </a:lnSpc>
              <a:spcBef>
                <a:spcPts val="75"/>
              </a:spcBef>
            </a:pP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Transmission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delay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= N*L/R 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Propagation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delay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N*(d/s)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47" y="6139078"/>
            <a:ext cx="958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delay or OneWay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Delay(OWD) refers to the time taken for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packet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be transmitted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across a </a:t>
            </a:r>
            <a:r>
              <a:rPr sz="1200" b="1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source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200" spc="-8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destination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2138552"/>
            <a:ext cx="10815955" cy="12750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Consider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point-to-point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link 50 km in length. At what bandwidth would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propagation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delay (at a speed of 2 ×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10^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8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m/sec) equals transmit delay</a:t>
            </a:r>
            <a:r>
              <a:rPr sz="28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for  100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- byte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packets?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1854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</a:t>
            </a:r>
            <a:r>
              <a:rPr spc="-210" dirty="0"/>
              <a:t> </a:t>
            </a:r>
            <a:r>
              <a:rPr spc="10" dirty="0"/>
              <a:t>III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115390"/>
            <a:ext cx="10751820" cy="3266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9400" marR="431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79400" algn="l"/>
                <a:tab pos="6017895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Consider a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point-to-point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link 50 km in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length.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At what bandwidth</a:t>
            </a:r>
            <a:r>
              <a:rPr sz="2800" spc="-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would  propagation delay (at a speed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r>
              <a:rPr sz="28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×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10</a:t>
            </a:r>
            <a:r>
              <a:rPr sz="2400" spc="-7" baseline="24305" dirty="0">
                <a:latin typeface="Carlito"/>
                <a:cs typeface="Carlito"/>
              </a:rPr>
              <a:t>8	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m/sec) equals transmit delay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for  100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- byte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packets?</a:t>
            </a:r>
            <a:endParaRPr sz="2800">
              <a:latin typeface="Times New Roman"/>
              <a:cs typeface="Times New Roman"/>
            </a:endParaRPr>
          </a:p>
          <a:p>
            <a:pPr marL="228600" marR="2418080">
              <a:lnSpc>
                <a:spcPct val="239600"/>
              </a:lnSpc>
              <a:tabLst>
                <a:tab pos="2638425" algn="l"/>
                <a:tab pos="4990465" algn="l"/>
                <a:tab pos="562737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Propagation delay is 50 × </a:t>
            </a:r>
            <a:r>
              <a:rPr sz="1800" dirty="0">
                <a:latin typeface="Carlito"/>
                <a:cs typeface="Carlito"/>
              </a:rPr>
              <a:t>10 </a:t>
            </a:r>
            <a:r>
              <a:rPr sz="1800" baseline="25462" dirty="0">
                <a:latin typeface="Carlito"/>
                <a:cs typeface="Carlito"/>
              </a:rPr>
              <a:t>3   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m/ </a:t>
            </a:r>
            <a:r>
              <a:rPr sz="2800" i="1" spc="-15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r>
              <a:rPr sz="28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×	</a:t>
            </a:r>
            <a:r>
              <a:rPr sz="1800" spc="-5" dirty="0">
                <a:latin typeface="Carlito"/>
                <a:cs typeface="Carlito"/>
              </a:rPr>
              <a:t>10</a:t>
            </a:r>
            <a:r>
              <a:rPr sz="1800" spc="-7" baseline="25462" dirty="0">
                <a:latin typeface="Carlito"/>
                <a:cs typeface="Carlito"/>
              </a:rPr>
              <a:t>8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m/sec</a:t>
            </a:r>
            <a:r>
              <a:rPr sz="28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= 250 </a:t>
            </a:r>
            <a:r>
              <a:rPr sz="2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μ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s  Bandwidth(R)=	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800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bits/250</a:t>
            </a:r>
            <a:r>
              <a:rPr sz="2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μ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s	= 3.2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Mbits/sec.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292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 </a:t>
            </a:r>
            <a:r>
              <a:rPr spc="5" dirty="0"/>
              <a:t>III-</a:t>
            </a:r>
            <a:r>
              <a:rPr spc="-15" dirty="0"/>
              <a:t> </a:t>
            </a:r>
            <a:r>
              <a:rPr spc="-265" dirty="0"/>
              <a:t>answer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055" y="1513332"/>
            <a:ext cx="8859520" cy="383159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50">
              <a:latin typeface="Times New Roman"/>
              <a:cs typeface="Times New Roman"/>
            </a:endParaRPr>
          </a:p>
          <a:p>
            <a:pPr marR="101600" algn="ctr">
              <a:lnSpc>
                <a:spcPct val="100000"/>
              </a:lnSpc>
            </a:pPr>
            <a:r>
              <a:rPr sz="4000" spc="-5" dirty="0">
                <a:solidFill>
                  <a:srgbClr val="000000"/>
                </a:solidFill>
              </a:rPr>
              <a:t>Circuit</a:t>
            </a:r>
            <a:r>
              <a:rPr sz="400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Switching</a:t>
            </a:r>
            <a:endParaRPr sz="4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59586"/>
            <a:ext cx="11052810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For 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following, assuming that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data compression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done. Calculate the</a:t>
            </a:r>
            <a:r>
              <a:rPr sz="24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bandwidth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necessary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for transmitting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 real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time: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SzPct val="94444"/>
              <a:buAutoNum type="alphaLcParenBoth"/>
              <a:tabLst>
                <a:tab pos="267335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HDTV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high-definition video at a resolution of 1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920 × 1 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080, 24 bits/pixel, 30</a:t>
            </a:r>
            <a:r>
              <a:rPr sz="18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frames/sec.</a:t>
            </a:r>
            <a:endParaRPr sz="18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SzPct val="94444"/>
              <a:buAutoNum type="alphaLcParenBoth"/>
              <a:tabLst>
                <a:tab pos="335915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Plain old telephone service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(POTS)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voice audio of 8-bit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samples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at 8</a:t>
            </a:r>
            <a:r>
              <a:rPr sz="18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KHz.</a:t>
            </a:r>
            <a:endParaRPr sz="180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buSzPct val="94444"/>
              <a:buAutoNum type="alphaLcParenBoth"/>
              <a:tabLst>
                <a:tab pos="323850" algn="l"/>
              </a:tabLst>
            </a:pP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GSM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voice audio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of 260-bit samples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50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Hz.</a:t>
            </a:r>
            <a:endParaRPr sz="18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5"/>
              </a:spcBef>
              <a:buSzPct val="94444"/>
              <a:buAutoNum type="alphaLcParenBoth"/>
              <a:tabLst>
                <a:tab pos="335915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HDCD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high-definition audio of 24-bit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samples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at 88.2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kHz.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1852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</a:t>
            </a:r>
            <a:r>
              <a:rPr spc="-210" dirty="0"/>
              <a:t> </a:t>
            </a:r>
            <a:r>
              <a:rPr spc="-170" dirty="0"/>
              <a:t>IV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2880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 </a:t>
            </a:r>
            <a:r>
              <a:rPr spc="-120" dirty="0"/>
              <a:t>IV-</a:t>
            </a:r>
            <a:r>
              <a:rPr spc="-25" dirty="0"/>
              <a:t> </a:t>
            </a:r>
            <a:r>
              <a:rPr spc="-265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3697" y="1409446"/>
            <a:ext cx="136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SOLUTION</a:t>
            </a:r>
            <a:r>
              <a:rPr sz="1800" b="1" u="heavy" spc="-6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4140" y="2506421"/>
            <a:ext cx="494538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(a)1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920×1 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080×24×30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 1 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492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992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000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≈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5</a:t>
            </a:r>
            <a:r>
              <a:rPr sz="1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Gbps.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(b) 8×8 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000 = 64</a:t>
            </a:r>
            <a:r>
              <a:rPr sz="1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Kbps.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(c) 260 ×50 = 13</a:t>
            </a: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Kbps.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(d) 24×88 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200 = 216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800 ≈ 2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sz="18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Mbps.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3010"/>
            <a:ext cx="11032490" cy="24034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 a Packet switch network having </a:t>
            </a:r>
            <a:r>
              <a:rPr sz="2400" spc="-5" dirty="0">
                <a:latin typeface="Times New Roman"/>
                <a:cs typeface="Times New Roman"/>
              </a:rPr>
              <a:t>Hops= </a:t>
            </a:r>
            <a:r>
              <a:rPr sz="2400" dirty="0">
                <a:latin typeface="Times New Roman"/>
                <a:cs typeface="Times New Roman"/>
              </a:rPr>
              <a:t>4, transfer 10 packets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A to B given  packet size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L bits. </a:t>
            </a:r>
            <a:r>
              <a:rPr sz="2400" spc="-5" dirty="0">
                <a:latin typeface="Times New Roman"/>
                <a:cs typeface="Times New Roman"/>
              </a:rPr>
              <a:t>Bandwidth </a:t>
            </a:r>
            <a:r>
              <a:rPr sz="2400" dirty="0">
                <a:latin typeface="Times New Roman"/>
                <a:cs typeface="Times New Roman"/>
              </a:rPr>
              <a:t>to transfer data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5" dirty="0">
                <a:latin typeface="Times New Roman"/>
                <a:cs typeface="Times New Roman"/>
              </a:rPr>
              <a:t>Mbps </a:t>
            </a:r>
            <a:r>
              <a:rPr sz="2400" dirty="0">
                <a:latin typeface="Times New Roman"/>
                <a:cs typeface="Times New Roman"/>
              </a:rPr>
              <a:t>and speed of propagation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  meter/sec. Assume </a:t>
            </a:r>
            <a:r>
              <a:rPr sz="2400" dirty="0">
                <a:latin typeface="Times New Roman"/>
                <a:cs typeface="Times New Roman"/>
              </a:rPr>
              <a:t>processing delay= </a:t>
            </a:r>
            <a:r>
              <a:rPr sz="2400" spc="-5" dirty="0">
                <a:latin typeface="Times New Roman"/>
                <a:cs typeface="Times New Roman"/>
              </a:rPr>
              <a:t>P seconds </a:t>
            </a:r>
            <a:r>
              <a:rPr sz="2400" dirty="0">
                <a:latin typeface="Times New Roman"/>
                <a:cs typeface="Times New Roman"/>
              </a:rPr>
              <a:t>and distance between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point </a:t>
            </a:r>
            <a:r>
              <a:rPr sz="2400" spc="-5" dirty="0">
                <a:latin typeface="Times New Roman"/>
                <a:cs typeface="Times New Roman"/>
              </a:rPr>
              <a:t>is D  meters. </a:t>
            </a:r>
            <a:r>
              <a:rPr sz="2400" dirty="0">
                <a:latin typeface="Times New Roman"/>
                <a:cs typeface="Times New Roman"/>
              </a:rPr>
              <a:t>Find total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required for 10 packets to reach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5229860">
              <a:lnSpc>
                <a:spcPct val="100000"/>
              </a:lnSpc>
              <a:spcBef>
                <a:spcPts val="1710"/>
              </a:spcBef>
            </a:pPr>
            <a:r>
              <a:rPr sz="2800" spc="-114" dirty="0">
                <a:latin typeface="Arial"/>
                <a:cs typeface="Arial"/>
              </a:rPr>
              <a:t>A---R1---R2---R3---B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809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Question</a:t>
            </a:r>
            <a:r>
              <a:rPr spc="-215" dirty="0"/>
              <a:t> </a:t>
            </a:r>
            <a:r>
              <a:rPr spc="-180" dirty="0"/>
              <a:t>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41973"/>
            <a:ext cx="11027410" cy="49110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No. of hops= No. of links </a:t>
            </a:r>
            <a:r>
              <a:rPr sz="2000" dirty="0">
                <a:latin typeface="Georgia"/>
                <a:cs typeface="Georgia"/>
              </a:rPr>
              <a:t>= M=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4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ts val="2039"/>
              </a:lnSpc>
              <a:spcBef>
                <a:spcPts val="2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Here we </a:t>
            </a:r>
            <a:r>
              <a:rPr sz="2000" spc="-5" dirty="0">
                <a:latin typeface="Georgia"/>
                <a:cs typeface="Georgia"/>
              </a:rPr>
              <a:t>send </a:t>
            </a:r>
            <a:r>
              <a:rPr sz="2000" dirty="0">
                <a:latin typeface="Georgia"/>
                <a:cs typeface="Georgia"/>
              </a:rPr>
              <a:t>10 </a:t>
            </a:r>
            <a:r>
              <a:rPr sz="2000" spc="-5" dirty="0">
                <a:latin typeface="Georgia"/>
                <a:cs typeface="Georgia"/>
              </a:rPr>
              <a:t>packets, </a:t>
            </a:r>
            <a:r>
              <a:rPr sz="2000" dirty="0">
                <a:latin typeface="Georgia"/>
                <a:cs typeface="Georgia"/>
              </a:rPr>
              <a:t>also </a:t>
            </a:r>
            <a:r>
              <a:rPr sz="2000" spc="-5" dirty="0">
                <a:latin typeface="Georgia"/>
                <a:cs typeface="Georgia"/>
              </a:rPr>
              <a:t>since there </a:t>
            </a:r>
            <a:r>
              <a:rPr sz="2000" dirty="0">
                <a:latin typeface="Georgia"/>
                <a:cs typeface="Georgia"/>
              </a:rPr>
              <a:t>is no acknowledgement of </a:t>
            </a:r>
            <a:r>
              <a:rPr sz="2000" spc="-5" dirty="0">
                <a:latin typeface="Georgia"/>
                <a:cs typeface="Georgia"/>
              </a:rPr>
              <a:t>packet </a:t>
            </a:r>
            <a:r>
              <a:rPr sz="2000" dirty="0">
                <a:latin typeface="Georgia"/>
                <a:cs typeface="Georgia"/>
              </a:rPr>
              <a:t>received </a:t>
            </a:r>
            <a:r>
              <a:rPr sz="2000" spc="-5" dirty="0">
                <a:latin typeface="Georgia"/>
                <a:cs typeface="Georgia"/>
              </a:rPr>
              <a:t>required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we</a:t>
            </a:r>
            <a:endParaRPr sz="2000">
              <a:latin typeface="Georgia"/>
              <a:cs typeface="Georgia"/>
            </a:endParaRPr>
          </a:p>
          <a:p>
            <a:pPr marL="241300">
              <a:lnSpc>
                <a:spcPts val="2039"/>
              </a:lnSpc>
            </a:pPr>
            <a:r>
              <a:rPr sz="2000" spc="-5" dirty="0">
                <a:latin typeface="Georgia"/>
                <a:cs typeface="Georgia"/>
              </a:rPr>
              <a:t>perform parallel processing. </a:t>
            </a:r>
            <a:r>
              <a:rPr sz="2000" dirty="0">
                <a:latin typeface="Georgia"/>
                <a:cs typeface="Georgia"/>
              </a:rPr>
              <a:t>When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1st </a:t>
            </a:r>
            <a:r>
              <a:rPr sz="2000" spc="-5" dirty="0">
                <a:latin typeface="Georgia"/>
                <a:cs typeface="Georgia"/>
              </a:rPr>
              <a:t>packet </a:t>
            </a:r>
            <a:r>
              <a:rPr sz="2000" dirty="0">
                <a:latin typeface="Georgia"/>
                <a:cs typeface="Georgia"/>
              </a:rPr>
              <a:t>reaches </a:t>
            </a:r>
            <a:r>
              <a:rPr sz="2000" spc="-5" dirty="0">
                <a:latin typeface="Georgia"/>
                <a:cs typeface="Georgia"/>
              </a:rPr>
              <a:t>R2, the second packet </a:t>
            </a:r>
            <a:r>
              <a:rPr sz="2000" dirty="0">
                <a:latin typeface="Georgia"/>
                <a:cs typeface="Georgia"/>
              </a:rPr>
              <a:t>reaches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R1.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Georgia"/>
              <a:cs typeface="Georgia"/>
            </a:endParaRPr>
          </a:p>
          <a:p>
            <a:pPr marL="241300" indent="-228600">
              <a:lnSpc>
                <a:spcPts val="2345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Formulas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used-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ts val="193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R is in Mbps </a:t>
            </a:r>
            <a:r>
              <a:rPr sz="1700" spc="-5" dirty="0">
                <a:latin typeface="Georgia"/>
                <a:cs typeface="Georgia"/>
              </a:rPr>
              <a:t>so convert to </a:t>
            </a:r>
            <a:r>
              <a:rPr sz="1700" dirty="0">
                <a:latin typeface="Georgia"/>
                <a:cs typeface="Georgia"/>
              </a:rPr>
              <a:t>bps by multiplying</a:t>
            </a:r>
            <a:r>
              <a:rPr sz="1700" spc="-1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10^6.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2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Georgia"/>
                <a:cs typeface="Georgia"/>
              </a:rPr>
              <a:t>Bandwidth=R*(10^6)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bps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2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Packet </a:t>
            </a:r>
            <a:r>
              <a:rPr sz="1700" spc="-5" dirty="0">
                <a:latin typeface="Georgia"/>
                <a:cs typeface="Georgia"/>
              </a:rPr>
              <a:t>size =L </a:t>
            </a:r>
            <a:r>
              <a:rPr sz="1700" dirty="0">
                <a:latin typeface="Georgia"/>
                <a:cs typeface="Georgia"/>
              </a:rPr>
              <a:t>bits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3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Transmission delay= Packet size/Bandwidth </a:t>
            </a:r>
            <a:r>
              <a:rPr sz="1700" spc="-5" dirty="0">
                <a:latin typeface="Georgia"/>
                <a:cs typeface="Georgia"/>
              </a:rPr>
              <a:t>=L/( </a:t>
            </a:r>
            <a:r>
              <a:rPr sz="1700" dirty="0">
                <a:latin typeface="Georgia"/>
                <a:cs typeface="Georgia"/>
              </a:rPr>
              <a:t>R*(10^6)</a:t>
            </a:r>
            <a:r>
              <a:rPr sz="1700" spc="-1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)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2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Propagation Delay = </a:t>
            </a:r>
            <a:r>
              <a:rPr sz="1700" spc="-5" dirty="0">
                <a:latin typeface="Georgia"/>
                <a:cs typeface="Georgia"/>
              </a:rPr>
              <a:t>Distance </a:t>
            </a:r>
            <a:r>
              <a:rPr sz="1700" dirty="0">
                <a:latin typeface="Georgia"/>
                <a:cs typeface="Georgia"/>
              </a:rPr>
              <a:t>/ Speed = D</a:t>
            </a:r>
            <a:r>
              <a:rPr sz="1700" spc="-8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/S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2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Georgia"/>
                <a:cs typeface="Georgia"/>
              </a:rPr>
              <a:t>Processing </a:t>
            </a:r>
            <a:r>
              <a:rPr sz="1700" dirty="0">
                <a:latin typeface="Georgia"/>
                <a:cs typeface="Georgia"/>
              </a:rPr>
              <a:t>delay is in </a:t>
            </a:r>
            <a:r>
              <a:rPr sz="1700" spc="-5" dirty="0">
                <a:latin typeface="Georgia"/>
                <a:cs typeface="Georgia"/>
              </a:rPr>
              <a:t>seconds </a:t>
            </a:r>
            <a:r>
              <a:rPr sz="1700" dirty="0">
                <a:latin typeface="Georgia"/>
                <a:cs typeface="Georgia"/>
              </a:rPr>
              <a:t>no</a:t>
            </a:r>
            <a:r>
              <a:rPr sz="1700" spc="-7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change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3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Delay can also be calculated as : Delay </a:t>
            </a:r>
            <a:r>
              <a:rPr sz="1700" spc="-5" dirty="0">
                <a:latin typeface="Georgia"/>
                <a:cs typeface="Georgia"/>
              </a:rPr>
              <a:t>for 1st packet </a:t>
            </a:r>
            <a:r>
              <a:rPr sz="1700" dirty="0">
                <a:latin typeface="Georgia"/>
                <a:cs typeface="Georgia"/>
              </a:rPr>
              <a:t>to reach + delay </a:t>
            </a:r>
            <a:r>
              <a:rPr sz="1700" spc="-5" dirty="0">
                <a:latin typeface="Georgia"/>
                <a:cs typeface="Georgia"/>
              </a:rPr>
              <a:t>for </a:t>
            </a:r>
            <a:r>
              <a:rPr sz="1700" spc="5" dirty="0">
                <a:latin typeface="Georgia"/>
                <a:cs typeface="Georgia"/>
              </a:rPr>
              <a:t>(N-1)</a:t>
            </a:r>
            <a:r>
              <a:rPr sz="1700" spc="-5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packets</a:t>
            </a:r>
            <a:endParaRPr sz="1700">
              <a:latin typeface="Georgia"/>
              <a:cs typeface="Georgia"/>
            </a:endParaRPr>
          </a:p>
          <a:p>
            <a:pPr marL="698500" marR="313690" lvl="1" indent="-229235">
              <a:lnSpc>
                <a:spcPct val="7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Delay </a:t>
            </a:r>
            <a:r>
              <a:rPr sz="1700" spc="-5" dirty="0">
                <a:latin typeface="Georgia"/>
                <a:cs typeface="Georgia"/>
              </a:rPr>
              <a:t>for </a:t>
            </a:r>
            <a:r>
              <a:rPr sz="1700" dirty="0">
                <a:latin typeface="Georgia"/>
                <a:cs typeface="Georgia"/>
              </a:rPr>
              <a:t>1st </a:t>
            </a:r>
            <a:r>
              <a:rPr sz="1700" spc="-5" dirty="0">
                <a:latin typeface="Georgia"/>
                <a:cs typeface="Georgia"/>
              </a:rPr>
              <a:t>packet </a:t>
            </a:r>
            <a:r>
              <a:rPr sz="1700" dirty="0">
                <a:latin typeface="Georgia"/>
                <a:cs typeface="Georgia"/>
              </a:rPr>
              <a:t>= M*(Propagation delay + Transmission delay) + (M-1)*(Processing delay + Queuing  delay)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2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Delay </a:t>
            </a:r>
            <a:r>
              <a:rPr sz="1700" spc="-5" dirty="0">
                <a:latin typeface="Georgia"/>
                <a:cs typeface="Georgia"/>
              </a:rPr>
              <a:t>for </a:t>
            </a:r>
            <a:r>
              <a:rPr sz="1700" dirty="0">
                <a:latin typeface="Georgia"/>
                <a:cs typeface="Georgia"/>
              </a:rPr>
              <a:t>N-1 remaining </a:t>
            </a:r>
            <a:r>
              <a:rPr sz="1700" spc="-5" dirty="0">
                <a:latin typeface="Georgia"/>
                <a:cs typeface="Georgia"/>
              </a:rPr>
              <a:t>packets </a:t>
            </a:r>
            <a:r>
              <a:rPr sz="1700" dirty="0">
                <a:latin typeface="Georgia"/>
                <a:cs typeface="Georgia"/>
              </a:rPr>
              <a:t>= (N-1)*(Transmission</a:t>
            </a:r>
            <a:r>
              <a:rPr sz="1700" spc="-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delay)</a:t>
            </a:r>
            <a:endParaRPr sz="17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So finally </a:t>
            </a:r>
            <a:r>
              <a:rPr sz="2000" spc="-5" dirty="0">
                <a:latin typeface="Georgia"/>
                <a:cs typeface="Georgia"/>
              </a:rPr>
              <a:t>applying the formula </a:t>
            </a:r>
            <a:r>
              <a:rPr sz="2000" dirty="0">
                <a:latin typeface="Georgia"/>
                <a:cs typeface="Georgia"/>
              </a:rPr>
              <a:t>and putting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values we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get-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Total </a:t>
            </a:r>
            <a:r>
              <a:rPr sz="2000" spc="-5" dirty="0">
                <a:latin typeface="Georgia"/>
                <a:cs typeface="Georgia"/>
              </a:rPr>
              <a:t>delay </a:t>
            </a:r>
            <a:r>
              <a:rPr sz="2000" dirty="0">
                <a:latin typeface="Georgia"/>
                <a:cs typeface="Georgia"/>
              </a:rPr>
              <a:t>= 4*( L/(R*(10^6) + D/S) + </a:t>
            </a:r>
            <a:r>
              <a:rPr sz="2000" spc="-5" dirty="0">
                <a:latin typeface="Georgia"/>
                <a:cs typeface="Georgia"/>
              </a:rPr>
              <a:t>(4-1)*(P </a:t>
            </a:r>
            <a:r>
              <a:rPr sz="2000" dirty="0">
                <a:latin typeface="Georgia"/>
                <a:cs typeface="Georgia"/>
              </a:rPr>
              <a:t>+ 0) + </a:t>
            </a:r>
            <a:r>
              <a:rPr sz="2000" spc="-5" dirty="0">
                <a:latin typeface="Georgia"/>
                <a:cs typeface="Georgia"/>
              </a:rPr>
              <a:t>(10-1)*( </a:t>
            </a:r>
            <a:r>
              <a:rPr sz="2000" dirty="0">
                <a:latin typeface="Georgia"/>
                <a:cs typeface="Georgia"/>
              </a:rPr>
              <a:t>L/(R*(10^6)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399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rgbClr val="C00000"/>
                </a:solidFill>
              </a:rPr>
              <a:t>So</a:t>
            </a:r>
            <a:r>
              <a:rPr spc="-170" dirty="0">
                <a:solidFill>
                  <a:srgbClr val="C00000"/>
                </a:solidFill>
              </a:rPr>
              <a:t>l</a:t>
            </a:r>
            <a:r>
              <a:rPr spc="-235" dirty="0">
                <a:solidFill>
                  <a:srgbClr val="C00000"/>
                </a:solidFill>
              </a:rPr>
              <a:t>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7545" y="185673"/>
            <a:ext cx="8298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85" dirty="0">
                <a:latin typeface="Arial"/>
                <a:cs typeface="Arial"/>
              </a:rPr>
              <a:t>M*(Transmission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20" dirty="0">
                <a:latin typeface="Arial"/>
                <a:cs typeface="Arial"/>
              </a:rPr>
              <a:t>propagation </a:t>
            </a:r>
            <a:r>
              <a:rPr sz="1800" spc="135" dirty="0">
                <a:latin typeface="Arial"/>
                <a:cs typeface="Arial"/>
              </a:rPr>
              <a:t>delay)+ </a:t>
            </a:r>
            <a:r>
              <a:rPr sz="1800" spc="90" dirty="0">
                <a:latin typeface="Arial"/>
                <a:cs typeface="Arial"/>
              </a:rPr>
              <a:t>(M-  </a:t>
            </a:r>
            <a:r>
              <a:rPr sz="1800" spc="140" dirty="0">
                <a:latin typeface="Arial"/>
                <a:cs typeface="Arial"/>
              </a:rPr>
              <a:t>1)*(Processing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" dirty="0">
                <a:latin typeface="Arial"/>
                <a:cs typeface="Arial"/>
              </a:rPr>
              <a:t>Queuing </a:t>
            </a:r>
            <a:r>
              <a:rPr sz="1800" spc="170" dirty="0">
                <a:latin typeface="Arial"/>
                <a:cs typeface="Arial"/>
              </a:rPr>
              <a:t>delay)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35" dirty="0">
                <a:latin typeface="Arial"/>
                <a:cs typeface="Arial"/>
              </a:rPr>
              <a:t>(N-1)*(Transmission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47647"/>
            <a:ext cx="10820400" cy="37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C00000"/>
                </a:solidFill>
                <a:latin typeface="Arial"/>
                <a:cs typeface="Arial"/>
              </a:rPr>
              <a:t>Processing 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12700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takes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header.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helps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detecting 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bit-level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errors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that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occur during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destination.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high-speed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typically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order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microseconds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less.</a:t>
            </a:r>
            <a:r>
              <a:rPr sz="1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simple</a:t>
            </a:r>
            <a:r>
              <a:rPr sz="1800" spc="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words,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Arial"/>
                <a:cs typeface="Arial"/>
              </a:rPr>
              <a:t>it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just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packets.</a:t>
            </a:r>
            <a:endParaRPr sz="1800">
              <a:latin typeface="Arial"/>
              <a:cs typeface="Arial"/>
            </a:endParaRPr>
          </a:p>
          <a:p>
            <a:pPr marL="278765" marR="5080">
              <a:lnSpc>
                <a:spcPct val="100000"/>
              </a:lnSpc>
              <a:spcBef>
                <a:spcPts val="1190"/>
              </a:spcBef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0" dirty="0">
                <a:latin typeface="Arial"/>
                <a:cs typeface="Arial"/>
              </a:rPr>
              <a:t>time </a:t>
            </a:r>
            <a:r>
              <a:rPr sz="1800" i="1" spc="60" dirty="0">
                <a:latin typeface="Verdana"/>
                <a:cs typeface="Verdana"/>
              </a:rPr>
              <a:t>or </a:t>
            </a:r>
            <a:r>
              <a:rPr sz="1800" b="1" spc="15" dirty="0">
                <a:latin typeface="Arial"/>
                <a:cs typeface="Arial"/>
              </a:rPr>
              <a:t>End-to-End </a:t>
            </a:r>
            <a:r>
              <a:rPr sz="1800" b="1" spc="95" dirty="0">
                <a:latin typeface="Arial"/>
                <a:cs typeface="Arial"/>
              </a:rPr>
              <a:t>delay(Link </a:t>
            </a:r>
            <a:r>
              <a:rPr sz="1800" b="1" spc="85" dirty="0">
                <a:latin typeface="Arial"/>
                <a:cs typeface="Arial"/>
              </a:rPr>
              <a:t>Delay)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90" dirty="0">
                <a:latin typeface="Arial"/>
                <a:cs typeface="Arial"/>
              </a:rPr>
              <a:t>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0" dirty="0">
                <a:latin typeface="Arial"/>
                <a:cs typeface="Arial"/>
              </a:rPr>
              <a:t>Propagation </a:t>
            </a:r>
            <a:r>
              <a:rPr sz="1800" spc="90" dirty="0">
                <a:latin typeface="Arial"/>
                <a:cs typeface="Arial"/>
              </a:rPr>
              <a:t>delay+  </a:t>
            </a:r>
            <a:r>
              <a:rPr sz="1800" spc="15" dirty="0">
                <a:latin typeface="Arial"/>
                <a:cs typeface="Arial"/>
              </a:rPr>
              <a:t>Queuing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95" dirty="0">
                <a:latin typeface="Arial"/>
                <a:cs typeface="Arial"/>
              </a:rPr>
              <a:t>Processing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278765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</a:t>
            </a:r>
            <a:r>
              <a:rPr sz="1800" b="1" i="1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3302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End –to End </a:t>
            </a:r>
            <a:r>
              <a:rPr sz="1800" b="1" i="1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latency 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 =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M*Link</a:t>
            </a:r>
            <a:r>
              <a:rPr sz="1800" b="1" i="1" spc="7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278765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and N </a:t>
            </a: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packets</a:t>
            </a:r>
            <a:r>
              <a:rPr sz="1800" b="1" i="1" spc="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278765" marR="128905">
              <a:lnSpc>
                <a:spcPct val="100000"/>
              </a:lnSpc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85" dirty="0">
                <a:latin typeface="Arial"/>
                <a:cs typeface="Arial"/>
              </a:rPr>
              <a:t>M*(Transmission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20" dirty="0">
                <a:latin typeface="Arial"/>
                <a:cs typeface="Arial"/>
              </a:rPr>
              <a:t>propagation </a:t>
            </a:r>
            <a:r>
              <a:rPr sz="1800" spc="135" dirty="0">
                <a:latin typeface="Arial"/>
                <a:cs typeface="Arial"/>
              </a:rPr>
              <a:t>delay)+ </a:t>
            </a:r>
            <a:r>
              <a:rPr sz="1800" spc="130" dirty="0">
                <a:latin typeface="Arial"/>
                <a:cs typeface="Arial"/>
              </a:rPr>
              <a:t>(M-1)*(Processing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 </a:t>
            </a:r>
            <a:r>
              <a:rPr sz="1800" spc="15" dirty="0">
                <a:latin typeface="Arial"/>
                <a:cs typeface="Arial"/>
              </a:rPr>
              <a:t>Queuing </a:t>
            </a:r>
            <a:r>
              <a:rPr sz="1800" spc="170" dirty="0">
                <a:latin typeface="Arial"/>
                <a:cs typeface="Arial"/>
              </a:rPr>
              <a:t>delay)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35" dirty="0">
                <a:latin typeface="Arial"/>
                <a:cs typeface="Arial"/>
              </a:rPr>
              <a:t>(N-1)*(Transmission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30" y="5270119"/>
            <a:ext cx="340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N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connecting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link in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the circuit</a:t>
            </a:r>
            <a:r>
              <a:rPr sz="1800" b="1" i="1" spc="-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7484" y="5270119"/>
            <a:ext cx="26866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8900" marR="5080" indent="-76200">
              <a:lnSpc>
                <a:spcPct val="101099"/>
              </a:lnSpc>
              <a:spcBef>
                <a:spcPts val="75"/>
              </a:spcBef>
            </a:pP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Transmission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delay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= N*L/R 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Propagation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delay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N*(d/s)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47" y="6139078"/>
            <a:ext cx="958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delay or OneWay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Delay(OWD) refers to the time taken for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packet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be transmitted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across a </a:t>
            </a:r>
            <a:r>
              <a:rPr sz="1200" b="1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source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200" spc="-8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destination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5145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Georgia"/>
                <a:cs typeface="Georgia"/>
              </a:rPr>
              <a:t>Store </a:t>
            </a:r>
            <a:r>
              <a:rPr b="0" dirty="0">
                <a:latin typeface="Georgia"/>
                <a:cs typeface="Georgia"/>
              </a:rPr>
              <a:t>and </a:t>
            </a:r>
            <a:r>
              <a:rPr b="0" spc="-5" dirty="0">
                <a:latin typeface="Georgia"/>
                <a:cs typeface="Georgia"/>
              </a:rPr>
              <a:t>forward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981" y="894969"/>
            <a:ext cx="437896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Switching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uses </a:t>
            </a: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Store</a:t>
            </a:r>
            <a:r>
              <a:rPr sz="1800" b="1" spc="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and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Forward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technique while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switching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packets;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while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forwarding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each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hop 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first store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that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then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forward.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This  technique is very beneficial because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packets  may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get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discarded at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any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hop due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some  reason.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More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than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one path is possible  between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 pair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source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destination. Each 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contains Source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destination 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address using which they independently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travel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through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network.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other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words,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packets 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belonging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same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file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may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or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may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not 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travel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through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same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path.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there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congestion at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some path,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packets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allowed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choose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different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path possible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over existing  network.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981455"/>
            <a:ext cx="11476990" cy="4836795"/>
            <a:chOff x="457200" y="981455"/>
            <a:chExt cx="11476990" cy="4836795"/>
          </a:xfrm>
        </p:grpSpPr>
        <p:sp>
          <p:nvSpPr>
            <p:cNvPr id="3" name="object 3"/>
            <p:cNvSpPr/>
            <p:nvPr/>
          </p:nvSpPr>
          <p:spPr>
            <a:xfrm>
              <a:off x="680317" y="1271730"/>
              <a:ext cx="118388" cy="1139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0559" y="981455"/>
              <a:ext cx="677418" cy="7871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4419" y="981455"/>
              <a:ext cx="1381506" cy="7871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8819" y="981455"/>
              <a:ext cx="585978" cy="7871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07692" y="981455"/>
              <a:ext cx="1710689" cy="7871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3300" y="981455"/>
              <a:ext cx="1611629" cy="7871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81371" y="981455"/>
              <a:ext cx="1591818" cy="7871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99632" y="981455"/>
              <a:ext cx="742950" cy="7871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9023" y="981455"/>
              <a:ext cx="645414" cy="7871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0880" y="981455"/>
              <a:ext cx="861822" cy="7871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9143" y="981455"/>
              <a:ext cx="744474" cy="78714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0059" y="981455"/>
              <a:ext cx="1669542" cy="78714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96043" y="981455"/>
              <a:ext cx="1907286" cy="78714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29771" y="981455"/>
              <a:ext cx="803909" cy="78714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0559" y="1322831"/>
              <a:ext cx="1652777" cy="7871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1575" y="1322831"/>
              <a:ext cx="1139189" cy="78714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3660" y="1322831"/>
              <a:ext cx="555498" cy="78714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1822703"/>
              <a:ext cx="560069" cy="7338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0559" y="1792223"/>
              <a:ext cx="677418" cy="7871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5359" y="1792223"/>
              <a:ext cx="2026157" cy="78714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8900" y="1792223"/>
              <a:ext cx="1628394" cy="78714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4676" y="1792223"/>
              <a:ext cx="980694" cy="78714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92752" y="1792223"/>
              <a:ext cx="1572005" cy="78714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92140" y="1792223"/>
              <a:ext cx="703326" cy="78714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22847" y="1792223"/>
              <a:ext cx="645414" cy="7871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95644" y="1792223"/>
              <a:ext cx="1846326" cy="78714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69352" y="1792223"/>
              <a:ext cx="1099566" cy="78714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96300" y="1792223"/>
              <a:ext cx="1236726" cy="78714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60407" y="1792223"/>
              <a:ext cx="742950" cy="7871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30740" y="1792223"/>
              <a:ext cx="980694" cy="78714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338816" y="1792223"/>
              <a:ext cx="784098" cy="78714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50295" y="1792223"/>
              <a:ext cx="1183386" cy="78714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0559" y="2133600"/>
              <a:ext cx="1139190" cy="78714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42644" y="2133600"/>
              <a:ext cx="555498" cy="78714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27632" y="2133600"/>
              <a:ext cx="998982" cy="78714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6104" y="2133600"/>
              <a:ext cx="1847849" cy="78714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33444" y="2133600"/>
              <a:ext cx="1099565" cy="78714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62500" y="2133600"/>
              <a:ext cx="998981" cy="78714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90971" y="2133600"/>
              <a:ext cx="1459229" cy="78714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79691" y="2133600"/>
              <a:ext cx="744474" cy="78714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3656" y="2133600"/>
              <a:ext cx="1116329" cy="78714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9476" y="2133600"/>
              <a:ext cx="1119377" cy="78714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48343" y="2133600"/>
              <a:ext cx="899922" cy="78714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77756" y="2133600"/>
              <a:ext cx="2024633" cy="78714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231880" y="2133600"/>
              <a:ext cx="701801" cy="78714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0559" y="2476500"/>
              <a:ext cx="2007869" cy="78714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7200" y="2973323"/>
              <a:ext cx="560069" cy="7338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0559" y="2942844"/>
              <a:ext cx="1796033" cy="78714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89404" y="2942844"/>
              <a:ext cx="1137666" cy="78714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48355" y="2942844"/>
              <a:ext cx="2027682" cy="78714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95800" y="2942844"/>
              <a:ext cx="1079753" cy="78714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95315" y="2942844"/>
              <a:ext cx="1079753" cy="78714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94832" y="2942844"/>
              <a:ext cx="980693" cy="78714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96811" y="2942844"/>
              <a:ext cx="1849374" cy="78714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65947" y="2942844"/>
              <a:ext cx="1593342" cy="78714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177528" y="2942844"/>
              <a:ext cx="823722" cy="78714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622535" y="2942844"/>
              <a:ext cx="1137666" cy="78714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381488" y="2942844"/>
              <a:ext cx="1000505" cy="78714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914888" y="2942844"/>
              <a:ext cx="555498" cy="78714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7200" y="3441191"/>
              <a:ext cx="560069" cy="73380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0559" y="3410711"/>
              <a:ext cx="1197102" cy="787145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05711" y="3410711"/>
              <a:ext cx="1000506" cy="787145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44267" y="3410711"/>
              <a:ext cx="704850" cy="78714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87167" y="3410711"/>
              <a:ext cx="1748789" cy="78714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74008" y="3410711"/>
              <a:ext cx="1514093" cy="787145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26152" y="3410711"/>
              <a:ext cx="1020318" cy="787145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84520" y="3410711"/>
              <a:ext cx="645413" cy="787145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67984" y="3410711"/>
              <a:ext cx="1730502" cy="787145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36535" y="3410711"/>
              <a:ext cx="802385" cy="787145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76971" y="3410711"/>
              <a:ext cx="1238250" cy="78714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653271" y="3410711"/>
              <a:ext cx="1971294" cy="787145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262616" y="3410711"/>
              <a:ext cx="1671066" cy="78714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0559" y="3752088"/>
              <a:ext cx="2285238" cy="787145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74035" y="3752088"/>
              <a:ext cx="1469898" cy="787145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72839" y="3752088"/>
              <a:ext cx="784098" cy="78714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76700" y="3752088"/>
              <a:ext cx="1157477" cy="787145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58511" y="3752088"/>
              <a:ext cx="1672589" cy="787145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49340" y="3752088"/>
              <a:ext cx="2401062" cy="787145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73211" y="3752088"/>
              <a:ext cx="1335786" cy="787145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041892" y="3752088"/>
              <a:ext cx="555498" cy="7871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7200" y="4251959"/>
              <a:ext cx="560069" cy="7338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0559" y="4221479"/>
              <a:ext cx="1274826" cy="787145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568196" y="4221479"/>
              <a:ext cx="1101090" cy="787145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287523" y="4221479"/>
              <a:ext cx="980694" cy="787145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889504" y="4221479"/>
              <a:ext cx="802385" cy="787145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313176" y="4221479"/>
              <a:ext cx="2055114" cy="787145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86528" y="4221479"/>
              <a:ext cx="744474" cy="787145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352288" y="4221479"/>
              <a:ext cx="645413" cy="7871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18988" y="4221479"/>
              <a:ext cx="1078230" cy="787145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318503" y="4221479"/>
              <a:ext cx="744474" cy="787145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684264" y="4221479"/>
              <a:ext cx="1381505" cy="7871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84007" y="4221479"/>
              <a:ext cx="1831086" cy="787145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134856" y="4221479"/>
              <a:ext cx="2007870" cy="787145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675619" y="4221479"/>
              <a:ext cx="555498" cy="7871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7200" y="4719827"/>
              <a:ext cx="560069" cy="7338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70559" y="4689347"/>
              <a:ext cx="1460754" cy="787145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789175" y="4689347"/>
              <a:ext cx="1828038" cy="787145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75076" y="4689347"/>
              <a:ext cx="704850" cy="78714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37788" y="4689347"/>
              <a:ext cx="1119377" cy="78714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415028" y="4689347"/>
              <a:ext cx="744474" cy="787145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817364" y="4689347"/>
              <a:ext cx="1355598" cy="787145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830823" y="4689347"/>
              <a:ext cx="1847850" cy="787145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36535" y="4689347"/>
              <a:ext cx="1611629" cy="7871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481059" y="4689347"/>
              <a:ext cx="555498" cy="7871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694419" y="4689347"/>
              <a:ext cx="685037" cy="787145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037319" y="4689347"/>
              <a:ext cx="704850" cy="78714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400031" y="4689347"/>
              <a:ext cx="1120902" cy="787145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180319" y="4689347"/>
              <a:ext cx="881633" cy="787145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721340" y="4689347"/>
              <a:ext cx="1212342" cy="787145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70559" y="5030723"/>
              <a:ext cx="2288286" cy="787145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491739" y="5030723"/>
              <a:ext cx="555498" cy="7871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50240" y="1072718"/>
            <a:ext cx="11054715" cy="45021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7620" indent="-228600" algn="just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i="1" spc="-10" dirty="0">
                <a:latin typeface="Times New Roman"/>
                <a:cs typeface="Times New Roman"/>
              </a:rPr>
              <a:t>circuit-switched </a:t>
            </a:r>
            <a:r>
              <a:rPr sz="2800" i="1" spc="-5" dirty="0">
                <a:latin typeface="Times New Roman"/>
                <a:cs typeface="Times New Roman"/>
              </a:rPr>
              <a:t>network consists of a set of switches connected by  physical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links.</a:t>
            </a:r>
            <a:endParaRPr sz="28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ct val="802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A connection </a:t>
            </a:r>
            <a:r>
              <a:rPr sz="2800" i="1" spc="-10" dirty="0">
                <a:latin typeface="Times New Roman"/>
                <a:cs typeface="Times New Roman"/>
              </a:rPr>
              <a:t>between </a:t>
            </a:r>
            <a:r>
              <a:rPr sz="2800" i="1" spc="-5" dirty="0">
                <a:latin typeface="Times New Roman"/>
                <a:cs typeface="Times New Roman"/>
              </a:rPr>
              <a:t>two stations </a:t>
            </a:r>
            <a:r>
              <a:rPr sz="2800" i="1" spc="-10" dirty="0">
                <a:latin typeface="Times New Roman"/>
                <a:cs typeface="Times New Roman"/>
              </a:rPr>
              <a:t>is </a:t>
            </a:r>
            <a:r>
              <a:rPr sz="2800" i="1" spc="-5" dirty="0">
                <a:latin typeface="Times New Roman"/>
                <a:cs typeface="Times New Roman"/>
              </a:rPr>
              <a:t>a dedicated path made </a:t>
            </a:r>
            <a:r>
              <a:rPr sz="2800" i="1" dirty="0">
                <a:latin typeface="Times New Roman"/>
                <a:cs typeface="Times New Roman"/>
              </a:rPr>
              <a:t>of one or </a:t>
            </a:r>
            <a:r>
              <a:rPr sz="2800" i="1" spc="-30" dirty="0">
                <a:latin typeface="Times New Roman"/>
                <a:cs typeface="Times New Roman"/>
              </a:rPr>
              <a:t>more  </a:t>
            </a:r>
            <a:r>
              <a:rPr sz="2800" i="1" spc="-5" dirty="0">
                <a:latin typeface="Times New Roman"/>
                <a:cs typeface="Times New Roman"/>
              </a:rPr>
              <a:t>links. </a:t>
            </a: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dedicated path </a:t>
            </a:r>
            <a:r>
              <a:rPr sz="2800" i="1" spc="-10" dirty="0">
                <a:latin typeface="Times New Roman"/>
                <a:cs typeface="Times New Roman"/>
              </a:rPr>
              <a:t>will </a:t>
            </a:r>
            <a:r>
              <a:rPr sz="2800" i="1" spc="-20" dirty="0">
                <a:latin typeface="Times New Roman"/>
                <a:cs typeface="Times New Roman"/>
              </a:rPr>
              <a:t>remain </a:t>
            </a:r>
            <a:r>
              <a:rPr sz="2800" i="1" spc="-5" dirty="0">
                <a:latin typeface="Times New Roman"/>
                <a:cs typeface="Times New Roman"/>
              </a:rPr>
              <a:t>to exist until the connection </a:t>
            </a:r>
            <a:r>
              <a:rPr sz="2800" i="1" spc="-15" dirty="0">
                <a:latin typeface="Times New Roman"/>
                <a:cs typeface="Times New Roman"/>
              </a:rPr>
              <a:t>is </a:t>
            </a:r>
            <a:r>
              <a:rPr sz="2800" i="1" spc="6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terminated</a:t>
            </a:r>
            <a:r>
              <a:rPr sz="2800" spc="-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45" dirty="0">
                <a:latin typeface="Times New Roman"/>
                <a:cs typeface="Times New Roman"/>
              </a:rPr>
              <a:t>However, </a:t>
            </a:r>
            <a:r>
              <a:rPr sz="2800" i="1" spc="-5" dirty="0">
                <a:latin typeface="Times New Roman"/>
                <a:cs typeface="Times New Roman"/>
              </a:rPr>
              <a:t>each connection uses only </a:t>
            </a:r>
            <a:r>
              <a:rPr sz="2800" i="1" dirty="0">
                <a:latin typeface="Times New Roman"/>
                <a:cs typeface="Times New Roman"/>
              </a:rPr>
              <a:t>one </a:t>
            </a:r>
            <a:r>
              <a:rPr sz="2800" i="1" spc="-5" dirty="0">
                <a:latin typeface="Times New Roman"/>
                <a:cs typeface="Times New Roman"/>
              </a:rPr>
              <a:t>dedicated channel </a:t>
            </a:r>
            <a:r>
              <a:rPr sz="2800" i="1" dirty="0">
                <a:latin typeface="Times New Roman"/>
                <a:cs typeface="Times New Roman"/>
              </a:rPr>
              <a:t>on </a:t>
            </a:r>
            <a:r>
              <a:rPr sz="2800" i="1" spc="-5" dirty="0">
                <a:latin typeface="Times New Roman"/>
                <a:cs typeface="Times New Roman"/>
              </a:rPr>
              <a:t>each</a:t>
            </a:r>
            <a:r>
              <a:rPr sz="2800" i="1" spc="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link.</a:t>
            </a:r>
            <a:endParaRPr sz="28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269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Each link is normally divided into n channels </a:t>
            </a:r>
            <a:r>
              <a:rPr sz="2800" i="1" dirty="0">
                <a:latin typeface="Times New Roman"/>
                <a:cs typeface="Times New Roman"/>
              </a:rPr>
              <a:t>by </a:t>
            </a:r>
            <a:r>
              <a:rPr sz="2800" i="1" spc="-5" dirty="0">
                <a:latin typeface="Times New Roman"/>
                <a:cs typeface="Times New Roman"/>
              </a:rPr>
              <a:t>using </a:t>
            </a:r>
            <a:r>
              <a:rPr sz="2800" i="1" spc="-15" dirty="0">
                <a:latin typeface="Times New Roman"/>
                <a:cs typeface="Times New Roman"/>
              </a:rPr>
              <a:t>Frequency </a:t>
            </a:r>
            <a:r>
              <a:rPr sz="2800" i="1" spc="-5" dirty="0">
                <a:latin typeface="Times New Roman"/>
                <a:cs typeface="Times New Roman"/>
              </a:rPr>
              <a:t>Division  Multiplexing </a:t>
            </a:r>
            <a:r>
              <a:rPr sz="2800" i="1" spc="-10" dirty="0">
                <a:latin typeface="Times New Roman"/>
                <a:cs typeface="Times New Roman"/>
              </a:rPr>
              <a:t>(FDM) </a:t>
            </a:r>
            <a:r>
              <a:rPr sz="2800" i="1" spc="-5" dirty="0">
                <a:latin typeface="Times New Roman"/>
                <a:cs typeface="Times New Roman"/>
              </a:rPr>
              <a:t>or </a:t>
            </a:r>
            <a:r>
              <a:rPr sz="2800" i="1" spc="-40" dirty="0">
                <a:latin typeface="Times New Roman"/>
                <a:cs typeface="Times New Roman"/>
              </a:rPr>
              <a:t>Time </a:t>
            </a:r>
            <a:r>
              <a:rPr sz="2800" i="1" spc="-5" dirty="0">
                <a:latin typeface="Times New Roman"/>
                <a:cs typeface="Times New Roman"/>
              </a:rPr>
              <a:t>Division Multiplexing(</a:t>
            </a:r>
            <a:r>
              <a:rPr sz="2800" i="1" spc="8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TDM).</a:t>
            </a:r>
            <a:endParaRPr sz="28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Fixed data can </a:t>
            </a:r>
            <a:r>
              <a:rPr sz="2800" i="1" dirty="0">
                <a:latin typeface="Times New Roman"/>
                <a:cs typeface="Times New Roman"/>
              </a:rPr>
              <a:t>be </a:t>
            </a:r>
            <a:r>
              <a:rPr sz="2800" i="1" spc="-10" dirty="0">
                <a:latin typeface="Times New Roman"/>
                <a:cs typeface="Times New Roman"/>
              </a:rPr>
              <a:t>transferred </a:t>
            </a:r>
            <a:r>
              <a:rPr sz="2800" i="1" dirty="0">
                <a:latin typeface="Times New Roman"/>
                <a:cs typeface="Times New Roman"/>
              </a:rPr>
              <a:t>at </a:t>
            </a:r>
            <a:r>
              <a:rPr sz="2800" i="1" spc="-5" dirty="0">
                <a:latin typeface="Times New Roman"/>
                <a:cs typeface="Times New Roman"/>
              </a:rPr>
              <a:t>a time in </a:t>
            </a:r>
            <a:r>
              <a:rPr sz="2800" i="1" spc="-20" dirty="0">
                <a:latin typeface="Times New Roman"/>
                <a:cs typeface="Times New Roman"/>
              </a:rPr>
              <a:t>circuit </a:t>
            </a:r>
            <a:r>
              <a:rPr sz="2800" i="1" spc="-5" dirty="0">
                <a:latin typeface="Times New Roman"/>
                <a:cs typeface="Times New Roman"/>
              </a:rPr>
              <a:t>switching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technology.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69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20" dirty="0">
                <a:latin typeface="Times New Roman"/>
                <a:cs typeface="Times New Roman"/>
              </a:rPr>
              <a:t>Circuit </a:t>
            </a:r>
            <a:r>
              <a:rPr sz="2800" i="1" spc="-5" dirty="0">
                <a:latin typeface="Times New Roman"/>
                <a:cs typeface="Times New Roman"/>
              </a:rPr>
              <a:t>switching is used in public telephone network. It is </a:t>
            </a:r>
            <a:r>
              <a:rPr sz="2800" i="1" dirty="0">
                <a:latin typeface="Times New Roman"/>
                <a:cs typeface="Times New Roman"/>
              </a:rPr>
              <a:t>used for </a:t>
            </a:r>
            <a:r>
              <a:rPr sz="2800" i="1" spc="-5" dirty="0">
                <a:latin typeface="Times New Roman"/>
                <a:cs typeface="Times New Roman"/>
              </a:rPr>
              <a:t>voice  </a:t>
            </a:r>
            <a:r>
              <a:rPr sz="2800" i="1" dirty="0">
                <a:latin typeface="Times New Roman"/>
                <a:cs typeface="Times New Roman"/>
              </a:rPr>
              <a:t>transmission.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title"/>
          </p:nvPr>
        </p:nvSpPr>
        <p:spPr>
          <a:xfrm>
            <a:off x="3997578" y="287782"/>
            <a:ext cx="2833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Circuit</a:t>
            </a:r>
            <a:r>
              <a:rPr spc="-165" dirty="0"/>
              <a:t> </a:t>
            </a:r>
            <a:r>
              <a:rPr spc="-254" dirty="0"/>
              <a:t>Switching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A </a:t>
            </a:r>
            <a:r>
              <a:rPr spc="-210" dirty="0"/>
              <a:t>circuit </a:t>
            </a:r>
            <a:r>
              <a:rPr spc="-260" dirty="0"/>
              <a:t>Switched</a:t>
            </a:r>
            <a:r>
              <a:rPr spc="60" dirty="0"/>
              <a:t> </a:t>
            </a:r>
            <a:r>
              <a:rPr spc="-26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378040" y="1078202"/>
            <a:ext cx="6649929" cy="4729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549" y="266191"/>
            <a:ext cx="11368405" cy="605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69275" marR="356235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8169909" algn="l"/>
              </a:tabLst>
            </a:pPr>
            <a:r>
              <a:rPr lang="en-US" sz="1800" spc="-8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In </a:t>
            </a:r>
            <a:r>
              <a:rPr sz="1800" spc="-65" dirty="0">
                <a:latin typeface="Arial"/>
                <a:cs typeface="Arial"/>
              </a:rPr>
              <a:t>this </a:t>
            </a:r>
            <a:r>
              <a:rPr sz="1800" spc="-80" dirty="0">
                <a:latin typeface="Arial"/>
                <a:cs typeface="Arial"/>
              </a:rPr>
              <a:t>network,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four </a:t>
            </a:r>
            <a:r>
              <a:rPr sz="1800" spc="-50" dirty="0">
                <a:latin typeface="Arial"/>
                <a:cs typeface="Arial"/>
              </a:rPr>
              <a:t>circuit  </a:t>
            </a:r>
            <a:r>
              <a:rPr sz="1800" spc="-90" dirty="0">
                <a:latin typeface="Arial"/>
                <a:cs typeface="Arial"/>
              </a:rPr>
              <a:t>switches </a:t>
            </a:r>
            <a:r>
              <a:rPr sz="1800" spc="-125" dirty="0">
                <a:latin typeface="Arial"/>
                <a:cs typeface="Arial"/>
              </a:rPr>
              <a:t>are </a:t>
            </a:r>
            <a:r>
              <a:rPr sz="1800" spc="-90" dirty="0">
                <a:latin typeface="Arial"/>
                <a:cs typeface="Arial"/>
              </a:rPr>
              <a:t>interconnected </a:t>
            </a:r>
            <a:r>
              <a:rPr sz="1800" spc="-100" dirty="0">
                <a:latin typeface="Arial"/>
                <a:cs typeface="Arial"/>
              </a:rPr>
              <a:t>by  </a:t>
            </a:r>
            <a:r>
              <a:rPr sz="1800" spc="-55" dirty="0">
                <a:latin typeface="Arial"/>
                <a:cs typeface="Arial"/>
              </a:rPr>
              <a:t>four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links.</a:t>
            </a:r>
            <a:endParaRPr sz="1800" dirty="0">
              <a:latin typeface="Arial"/>
              <a:cs typeface="Arial"/>
            </a:endParaRPr>
          </a:p>
          <a:p>
            <a:pPr marL="8169275" marR="539750" indent="-287020">
              <a:lnSpc>
                <a:spcPct val="100000"/>
              </a:lnSpc>
              <a:buChar char="•"/>
              <a:tabLst>
                <a:tab pos="8169275" algn="l"/>
                <a:tab pos="8169909" algn="l"/>
              </a:tabLst>
            </a:pPr>
            <a:r>
              <a:rPr sz="1800" spc="-175" dirty="0">
                <a:latin typeface="Arial"/>
                <a:cs typeface="Arial"/>
              </a:rPr>
              <a:t>Each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105" dirty="0">
                <a:latin typeface="Arial"/>
                <a:cs typeface="Arial"/>
              </a:rPr>
              <a:t>these </a:t>
            </a:r>
            <a:r>
              <a:rPr sz="1800" spc="-70" dirty="0">
                <a:latin typeface="Arial"/>
                <a:cs typeface="Arial"/>
              </a:rPr>
              <a:t>links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55" dirty="0">
                <a:latin typeface="Arial"/>
                <a:cs typeface="Arial"/>
              </a:rPr>
              <a:t>four  </a:t>
            </a:r>
            <a:r>
              <a:rPr sz="1800" spc="-60" dirty="0">
                <a:latin typeface="Arial"/>
                <a:cs typeface="Arial"/>
              </a:rPr>
              <a:t>circuits, </a:t>
            </a:r>
            <a:r>
              <a:rPr sz="1800" spc="-100" dirty="0">
                <a:latin typeface="Arial"/>
                <a:cs typeface="Arial"/>
              </a:rPr>
              <a:t>so </a:t>
            </a:r>
            <a:r>
              <a:rPr sz="1800" spc="-80" dirty="0">
                <a:latin typeface="Arial"/>
                <a:cs typeface="Arial"/>
              </a:rPr>
              <a:t>that </a:t>
            </a:r>
            <a:r>
              <a:rPr sz="1800" spc="-140" dirty="0">
                <a:latin typeface="Arial"/>
                <a:cs typeface="Arial"/>
              </a:rPr>
              <a:t>each </a:t>
            </a:r>
            <a:r>
              <a:rPr sz="1800" spc="-70" dirty="0">
                <a:latin typeface="Arial"/>
                <a:cs typeface="Arial"/>
              </a:rPr>
              <a:t>link </a:t>
            </a:r>
            <a:r>
              <a:rPr sz="1800" spc="-125" dirty="0">
                <a:latin typeface="Arial"/>
                <a:cs typeface="Arial"/>
              </a:rPr>
              <a:t>can  </a:t>
            </a:r>
            <a:r>
              <a:rPr sz="1800" spc="-70" dirty="0">
                <a:latin typeface="Arial"/>
                <a:cs typeface="Arial"/>
              </a:rPr>
              <a:t>support </a:t>
            </a:r>
            <a:r>
              <a:rPr sz="1800" spc="-55" dirty="0">
                <a:latin typeface="Arial"/>
                <a:cs typeface="Arial"/>
              </a:rPr>
              <a:t>four </a:t>
            </a:r>
            <a:r>
              <a:rPr sz="1800" spc="-95" dirty="0">
                <a:latin typeface="Arial"/>
                <a:cs typeface="Arial"/>
              </a:rPr>
              <a:t>simultaneous  </a:t>
            </a:r>
            <a:r>
              <a:rPr sz="1800" spc="-90" dirty="0">
                <a:latin typeface="Arial"/>
                <a:cs typeface="Arial"/>
              </a:rPr>
              <a:t>connections.</a:t>
            </a:r>
            <a:endParaRPr sz="1800" dirty="0">
              <a:latin typeface="Arial"/>
              <a:cs typeface="Arial"/>
            </a:endParaRPr>
          </a:p>
          <a:p>
            <a:pPr marL="8169275" marR="5080" indent="-287020">
              <a:lnSpc>
                <a:spcPct val="100000"/>
              </a:lnSpc>
              <a:buChar char="•"/>
              <a:tabLst>
                <a:tab pos="8169275" algn="l"/>
                <a:tab pos="8169909" algn="l"/>
              </a:tabLst>
            </a:pPr>
            <a:r>
              <a:rPr sz="1800" spc="-165" dirty="0">
                <a:latin typeface="Arial"/>
                <a:cs typeface="Arial"/>
              </a:rPr>
              <a:t>The </a:t>
            </a:r>
            <a:r>
              <a:rPr sz="1800" spc="-105" dirty="0">
                <a:latin typeface="Arial"/>
                <a:cs typeface="Arial"/>
              </a:rPr>
              <a:t>dedicated </a:t>
            </a:r>
            <a:r>
              <a:rPr sz="1800" spc="-85" dirty="0">
                <a:latin typeface="Arial"/>
                <a:cs typeface="Arial"/>
              </a:rPr>
              <a:t>end-to-end  </a:t>
            </a:r>
            <a:r>
              <a:rPr sz="1800" spc="-95" dirty="0">
                <a:latin typeface="Arial"/>
                <a:cs typeface="Arial"/>
              </a:rPr>
              <a:t>connection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fig </a:t>
            </a:r>
            <a:r>
              <a:rPr sz="1800" spc="-114" dirty="0">
                <a:latin typeface="Arial"/>
                <a:cs typeface="Arial"/>
              </a:rPr>
              <a:t>uses </a:t>
            </a:r>
            <a:r>
              <a:rPr sz="1800" spc="-95" dirty="0">
                <a:latin typeface="Arial"/>
                <a:cs typeface="Arial"/>
              </a:rPr>
              <a:t>the  </a:t>
            </a:r>
            <a:r>
              <a:rPr sz="1800" spc="-110" dirty="0">
                <a:latin typeface="Arial"/>
                <a:cs typeface="Arial"/>
              </a:rPr>
              <a:t>second </a:t>
            </a:r>
            <a:r>
              <a:rPr sz="1800" spc="-55" dirty="0">
                <a:latin typeface="Arial"/>
                <a:cs typeface="Arial"/>
              </a:rPr>
              <a:t>circuit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first </a:t>
            </a:r>
            <a:r>
              <a:rPr sz="1800" spc="-70" dirty="0">
                <a:latin typeface="Arial"/>
                <a:cs typeface="Arial"/>
              </a:rPr>
              <a:t>link </a:t>
            </a:r>
            <a:r>
              <a:rPr sz="1800" spc="-135" dirty="0">
                <a:latin typeface="Arial"/>
                <a:cs typeface="Arial"/>
              </a:rPr>
              <a:t>and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fourth </a:t>
            </a:r>
            <a:r>
              <a:rPr sz="1800" spc="-55" dirty="0">
                <a:latin typeface="Arial"/>
                <a:cs typeface="Arial"/>
              </a:rPr>
              <a:t>circuit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10" dirty="0">
                <a:latin typeface="Arial"/>
                <a:cs typeface="Arial"/>
              </a:rPr>
              <a:t>second</a:t>
            </a:r>
            <a:r>
              <a:rPr sz="1800" spc="-70" dirty="0">
                <a:latin typeface="Arial"/>
                <a:cs typeface="Arial"/>
              </a:rPr>
              <a:t> link</a:t>
            </a:r>
            <a:endParaRPr sz="1800" dirty="0">
              <a:latin typeface="Arial"/>
              <a:cs typeface="Arial"/>
            </a:endParaRPr>
          </a:p>
          <a:p>
            <a:pPr marL="8169275" marR="8890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8169275" algn="l"/>
                <a:tab pos="8169909" algn="l"/>
              </a:tabLst>
            </a:pPr>
            <a:r>
              <a:rPr sz="1800" spc="-165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connection </a:t>
            </a:r>
            <a:r>
              <a:rPr sz="1800" spc="-90" dirty="0">
                <a:latin typeface="Arial"/>
                <a:cs typeface="Arial"/>
              </a:rPr>
              <a:t>gets </a:t>
            </a:r>
            <a:r>
              <a:rPr sz="1800" spc="-125" dirty="0">
                <a:latin typeface="Arial"/>
                <a:cs typeface="Arial"/>
              </a:rPr>
              <a:t>one </a:t>
            </a:r>
            <a:r>
              <a:rPr sz="1800" spc="-50" dirty="0">
                <a:latin typeface="Arial"/>
                <a:cs typeface="Arial"/>
              </a:rPr>
              <a:t>fourth </a:t>
            </a:r>
            <a:r>
              <a:rPr sz="1800" spc="-55" dirty="0">
                <a:latin typeface="Arial"/>
                <a:cs typeface="Arial"/>
              </a:rPr>
              <a:t>of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link’s </a:t>
            </a:r>
            <a:r>
              <a:rPr sz="1800" spc="-70" dirty="0">
                <a:latin typeface="Arial"/>
                <a:cs typeface="Arial"/>
              </a:rPr>
              <a:t>total </a:t>
            </a:r>
            <a:r>
              <a:rPr sz="1800" spc="-90" dirty="0">
                <a:latin typeface="Arial"/>
                <a:cs typeface="Arial"/>
              </a:rPr>
              <a:t>transmission  </a:t>
            </a:r>
            <a:r>
              <a:rPr sz="1800" spc="-100" dirty="0">
                <a:latin typeface="Arial"/>
                <a:cs typeface="Arial"/>
              </a:rPr>
              <a:t>capacity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90" dirty="0">
                <a:latin typeface="Arial"/>
                <a:cs typeface="Arial"/>
              </a:rPr>
              <a:t>the duration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95" dirty="0">
                <a:latin typeface="Arial"/>
                <a:cs typeface="Arial"/>
              </a:rPr>
              <a:t>the  </a:t>
            </a:r>
            <a:r>
              <a:rPr sz="1800" spc="-90" dirty="0">
                <a:latin typeface="Arial"/>
                <a:cs typeface="Arial"/>
              </a:rPr>
              <a:t>connection.</a:t>
            </a:r>
            <a:endParaRPr sz="1800" dirty="0">
              <a:latin typeface="Arial"/>
              <a:cs typeface="Arial"/>
            </a:endParaRPr>
          </a:p>
          <a:p>
            <a:pPr marL="8169275" marR="90805" indent="-287020">
              <a:lnSpc>
                <a:spcPct val="100000"/>
              </a:lnSpc>
              <a:buFont typeface="Arial"/>
              <a:buChar char="•"/>
              <a:tabLst>
                <a:tab pos="8232775" algn="l"/>
                <a:tab pos="8234045" algn="l"/>
              </a:tabLst>
            </a:pPr>
            <a:r>
              <a:rPr dirty="0"/>
              <a:t>	</a:t>
            </a:r>
            <a:r>
              <a:rPr sz="1800" spc="-145" dirty="0">
                <a:latin typeface="Arial"/>
                <a:cs typeface="Arial"/>
              </a:rPr>
              <a:t>For </a:t>
            </a:r>
            <a:r>
              <a:rPr sz="1800" spc="-120" dirty="0">
                <a:latin typeface="Arial"/>
                <a:cs typeface="Arial"/>
              </a:rPr>
              <a:t>example, </a:t>
            </a:r>
            <a:r>
              <a:rPr sz="1800" spc="-15" dirty="0">
                <a:latin typeface="Arial"/>
                <a:cs typeface="Arial"/>
              </a:rPr>
              <a:t>if </a:t>
            </a:r>
            <a:r>
              <a:rPr sz="1800" spc="-135" dirty="0">
                <a:latin typeface="Arial"/>
                <a:cs typeface="Arial"/>
              </a:rPr>
              <a:t>each </a:t>
            </a:r>
            <a:r>
              <a:rPr sz="1800" spc="-65" dirty="0">
                <a:latin typeface="Arial"/>
                <a:cs typeface="Arial"/>
              </a:rPr>
              <a:t>link </a:t>
            </a:r>
            <a:r>
              <a:rPr sz="1800" spc="-110" dirty="0">
                <a:latin typeface="Arial"/>
                <a:cs typeface="Arial"/>
              </a:rPr>
              <a:t>between  </a:t>
            </a:r>
            <a:r>
              <a:rPr sz="1800" spc="-114" dirty="0">
                <a:latin typeface="Arial"/>
                <a:cs typeface="Arial"/>
              </a:rPr>
              <a:t>adjacent </a:t>
            </a:r>
            <a:r>
              <a:rPr sz="1800" spc="-90" dirty="0">
                <a:latin typeface="Arial"/>
                <a:cs typeface="Arial"/>
              </a:rPr>
              <a:t>switches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200" dirty="0">
                <a:latin typeface="Arial"/>
                <a:cs typeface="Arial"/>
              </a:rPr>
              <a:t>a  </a:t>
            </a:r>
            <a:r>
              <a:rPr sz="1800" spc="-90" dirty="0">
                <a:latin typeface="Arial"/>
                <a:cs typeface="Arial"/>
              </a:rPr>
              <a:t>transmission </a:t>
            </a:r>
            <a:r>
              <a:rPr sz="1800" spc="-100" dirty="0">
                <a:latin typeface="Arial"/>
                <a:cs typeface="Arial"/>
              </a:rPr>
              <a:t>rate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100" dirty="0">
                <a:latin typeface="Arial"/>
                <a:cs typeface="Arial"/>
              </a:rPr>
              <a:t>1 </a:t>
            </a:r>
            <a:r>
              <a:rPr sz="1800" spc="-105" dirty="0">
                <a:latin typeface="Arial"/>
                <a:cs typeface="Arial"/>
              </a:rPr>
              <a:t>Mbps </a:t>
            </a:r>
            <a:r>
              <a:rPr sz="1800" spc="-95" dirty="0">
                <a:latin typeface="Arial"/>
                <a:cs typeface="Arial"/>
              </a:rPr>
              <a:t>then  </a:t>
            </a:r>
            <a:r>
              <a:rPr sz="1800" spc="-140" dirty="0">
                <a:latin typeface="Arial"/>
                <a:cs typeface="Arial"/>
              </a:rPr>
              <a:t>each </a:t>
            </a:r>
            <a:r>
              <a:rPr sz="1800" spc="-85" dirty="0">
                <a:latin typeface="Arial"/>
                <a:cs typeface="Arial"/>
              </a:rPr>
              <a:t>end-to-end </a:t>
            </a:r>
            <a:r>
              <a:rPr sz="1800" spc="-55" dirty="0">
                <a:latin typeface="Arial"/>
                <a:cs typeface="Arial"/>
              </a:rPr>
              <a:t>circuit-switch  </a:t>
            </a:r>
            <a:r>
              <a:rPr sz="1800" spc="-95" dirty="0">
                <a:latin typeface="Arial"/>
                <a:cs typeface="Arial"/>
              </a:rPr>
              <a:t>connection </a:t>
            </a:r>
            <a:r>
              <a:rPr sz="1800" spc="-90" dirty="0">
                <a:latin typeface="Arial"/>
                <a:cs typeface="Arial"/>
              </a:rPr>
              <a:t>gets </a:t>
            </a:r>
            <a:r>
              <a:rPr sz="1800" spc="-105" dirty="0">
                <a:latin typeface="Arial"/>
                <a:cs typeface="Arial"/>
              </a:rPr>
              <a:t>250 kbps </a:t>
            </a:r>
            <a:r>
              <a:rPr sz="1800" spc="-55" dirty="0">
                <a:latin typeface="Arial"/>
                <a:cs typeface="Arial"/>
              </a:rPr>
              <a:t>of  </a:t>
            </a:r>
            <a:r>
              <a:rPr sz="1800" spc="-105" dirty="0">
                <a:latin typeface="Arial"/>
                <a:cs typeface="Arial"/>
              </a:rPr>
              <a:t>dedicated </a:t>
            </a:r>
            <a:r>
              <a:rPr sz="1800" spc="-85" dirty="0">
                <a:latin typeface="Arial"/>
                <a:cs typeface="Arial"/>
              </a:rPr>
              <a:t>transmission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rate.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b="1" spc="-5" dirty="0">
                <a:solidFill>
                  <a:srgbClr val="707070"/>
                </a:solidFill>
                <a:latin typeface="Arial"/>
                <a:cs typeface="Arial"/>
              </a:rPr>
              <a:t>A simple </a:t>
            </a:r>
            <a:r>
              <a:rPr sz="1800" b="1" dirty="0">
                <a:solidFill>
                  <a:srgbClr val="707070"/>
                </a:solidFill>
                <a:latin typeface="Arial"/>
                <a:cs typeface="Arial"/>
              </a:rPr>
              <a:t>circuit-switched </a:t>
            </a:r>
            <a:r>
              <a:rPr sz="1800" b="1" spc="5" dirty="0">
                <a:solidFill>
                  <a:srgbClr val="707070"/>
                </a:solidFill>
                <a:latin typeface="Arial"/>
                <a:cs typeface="Arial"/>
              </a:rPr>
              <a:t>network </a:t>
            </a:r>
            <a:r>
              <a:rPr sz="1800" b="1" dirty="0">
                <a:solidFill>
                  <a:srgbClr val="707070"/>
                </a:solidFill>
                <a:latin typeface="Arial"/>
                <a:cs typeface="Arial"/>
              </a:rPr>
              <a:t>consisting of four switches and four</a:t>
            </a:r>
            <a:r>
              <a:rPr sz="1800" b="1" spc="-23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07070"/>
                </a:solidFill>
                <a:latin typeface="Arial"/>
                <a:cs typeface="Arial"/>
              </a:rPr>
              <a:t>links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3691" y="1222244"/>
            <a:ext cx="8849092" cy="3552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833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Circuit</a:t>
            </a:r>
            <a:r>
              <a:rPr spc="-165" dirty="0"/>
              <a:t> </a:t>
            </a:r>
            <a:r>
              <a:rPr spc="-254" dirty="0"/>
              <a:t>Switching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894" y="5036896"/>
            <a:ext cx="113188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establishes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circuit,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also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reserves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constant 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network’s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(representing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fraction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link’s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capacity)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duration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connection.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Since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given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been 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reserved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sender-to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receiver connection, the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sender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transfer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receiver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114" dirty="0">
                <a:solidFill>
                  <a:srgbClr val="525252"/>
                </a:solidFill>
                <a:latin typeface="Arial"/>
                <a:cs typeface="Arial"/>
              </a:rPr>
              <a:t>guaranteed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constant 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4" ma:contentTypeDescription="Create a new document." ma:contentTypeScope="" ma:versionID="3a52b0899691431fae67f0cae20ea50f">
  <xsd:schema xmlns:xsd="http://www.w3.org/2001/XMLSchema" xmlns:xs="http://www.w3.org/2001/XMLSchema" xmlns:p="http://schemas.microsoft.com/office/2006/metadata/properties" xmlns:ns2="0a5e08d4-347f-4eb6-8109-830a3db9c730" targetNamespace="http://schemas.microsoft.com/office/2006/metadata/properties" ma:root="true" ma:fieldsID="02c817d7e8d2b3446edd972b1c980628" ns2:_="">
    <xsd:import namespace="0a5e08d4-347f-4eb6-8109-830a3db9c7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96D2EA-15D5-4C03-A824-E581BB18638F}"/>
</file>

<file path=customXml/itemProps2.xml><?xml version="1.0" encoding="utf-8"?>
<ds:datastoreItem xmlns:ds="http://schemas.openxmlformats.org/officeDocument/2006/customXml" ds:itemID="{1A1D08DE-DCBF-4203-8F2F-BCC062B3FEB1}"/>
</file>

<file path=customXml/itemProps3.xml><?xml version="1.0" encoding="utf-8"?>
<ds:datastoreItem xmlns:ds="http://schemas.openxmlformats.org/officeDocument/2006/customXml" ds:itemID="{F4B4EB02-EFE9-41CE-982B-701C1BB6FB5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5594</Words>
  <Application>Microsoft Office PowerPoint</Application>
  <PresentationFormat>Widescreen</PresentationFormat>
  <Paragraphs>423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Calibri</vt:lpstr>
      <vt:lpstr>Carlito</vt:lpstr>
      <vt:lpstr>Georgia</vt:lpstr>
      <vt:lpstr>Jura</vt:lpstr>
      <vt:lpstr>Symbol</vt:lpstr>
      <vt:lpstr>Times New Roman</vt:lpstr>
      <vt:lpstr>Verdana</vt:lpstr>
      <vt:lpstr>Wingdings</vt:lpstr>
      <vt:lpstr>Office Theme</vt:lpstr>
      <vt:lpstr>19CSE301 COMPUTER NETWORKS 3-0-0 4</vt:lpstr>
      <vt:lpstr>PowerPoint Presentation</vt:lpstr>
      <vt:lpstr>PowerPoint Presentation</vt:lpstr>
      <vt:lpstr>Switching</vt:lpstr>
      <vt:lpstr>Taxonomy of switched networks</vt:lpstr>
      <vt:lpstr>  Circuit Switching</vt:lpstr>
      <vt:lpstr>Circuit Switching</vt:lpstr>
      <vt:lpstr>A circuit Switched Network</vt:lpstr>
      <vt:lpstr>Circuit Switching</vt:lpstr>
      <vt:lpstr>Circuit Switching : FDM &amp; TDM</vt:lpstr>
      <vt:lpstr>  Packet Switching</vt:lpstr>
      <vt:lpstr>Packet Switching - Introduction</vt:lpstr>
      <vt:lpstr>Packet Switching - Introduction</vt:lpstr>
      <vt:lpstr>Switching and Forwarding</vt:lpstr>
      <vt:lpstr>Sending packets over a Link with Bandwidth (B)</vt:lpstr>
      <vt:lpstr>Bandwidth</vt:lpstr>
      <vt:lpstr>Packet-Switching: Delay calculation (D)</vt:lpstr>
      <vt:lpstr>Delay x Bandwidth (D x B)</vt:lpstr>
      <vt:lpstr>Delay x Bandwidth</vt:lpstr>
      <vt:lpstr>Store-and-forward transmission Store-and-forward transmission means that the packet switch must receive the entire packet before it can begin to  transmit the first bit of the packet onto the outbound link</vt:lpstr>
      <vt:lpstr>Forwarding Tables and Routing Protocols</vt:lpstr>
      <vt:lpstr>Packet Switching vs Circuit Switching</vt:lpstr>
      <vt:lpstr>PowerPoint Presentation</vt:lpstr>
      <vt:lpstr>Connection-oriented Packet Switching  (Virtual Circuit Networks)</vt:lpstr>
      <vt:lpstr>Connectionless Packet Switching (Datagram)</vt:lpstr>
      <vt:lpstr>PowerPoint Presentation</vt:lpstr>
      <vt:lpstr>Figure 8.10 Virtual-circuit network</vt:lpstr>
      <vt:lpstr>Figure 8.11 Virtual-circuit identifier</vt:lpstr>
      <vt:lpstr>Figure 8.12 Switch and tables in a virtual-circuit network</vt:lpstr>
      <vt:lpstr>Figure 8.13 Source-to-destination data transfer in a virtual-circuit network</vt:lpstr>
      <vt:lpstr>DATAGRAM NETWORKS</vt:lpstr>
      <vt:lpstr>PowerPoint Presentation</vt:lpstr>
      <vt:lpstr>Figure 8.7 A datagram network with four switches (routers)</vt:lpstr>
      <vt:lpstr>Figure 8.8 Routing table in a datagram network</vt:lpstr>
      <vt:lpstr>PowerPoint Presentation</vt:lpstr>
      <vt:lpstr>Note</vt:lpstr>
      <vt:lpstr>Note</vt:lpstr>
      <vt:lpstr>Difference -Virtual Circuits/Datagram Networks</vt:lpstr>
      <vt:lpstr>PowerPoint Presentation</vt:lpstr>
      <vt:lpstr>Delay in Packet-Switched Networks</vt:lpstr>
      <vt:lpstr>Delays in Packet switching</vt:lpstr>
      <vt:lpstr>Queuing Delays and Packet Loss</vt:lpstr>
      <vt:lpstr>Queuing Delay</vt:lpstr>
      <vt:lpstr>Packet Loss</vt:lpstr>
      <vt:lpstr>Delays in Packet switching</vt:lpstr>
      <vt:lpstr>Delays in Packet switching</vt:lpstr>
      <vt:lpstr>Using Traceroute to discover network paths and measure network</vt:lpstr>
      <vt:lpstr>Throughput in Computer Networks</vt:lpstr>
      <vt:lpstr>Throughput in Computer Networks</vt:lpstr>
      <vt:lpstr>Throughput in Computer Networks</vt:lpstr>
      <vt:lpstr>  Problems</vt:lpstr>
      <vt:lpstr>Problem I</vt:lpstr>
      <vt:lpstr>Problem I- answer</vt:lpstr>
      <vt:lpstr>Problem II</vt:lpstr>
      <vt:lpstr>Delays in Packet switching</vt:lpstr>
      <vt:lpstr>Problem II- answer</vt:lpstr>
      <vt:lpstr>Delays in Packet switching</vt:lpstr>
      <vt:lpstr>Problem III</vt:lpstr>
      <vt:lpstr>Problem III- answer</vt:lpstr>
      <vt:lpstr>Problem IV</vt:lpstr>
      <vt:lpstr>Problem IV- answer</vt:lpstr>
      <vt:lpstr>Question 5</vt:lpstr>
      <vt:lpstr>Solution</vt:lpstr>
      <vt:lpstr>Delays in Packet switching</vt:lpstr>
      <vt:lpstr>PowerPoint Presentation</vt:lpstr>
      <vt:lpstr>Store and forward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4</cp:revision>
  <dcterms:created xsi:type="dcterms:W3CDTF">2021-07-20T09:35:56Z</dcterms:created>
  <dcterms:modified xsi:type="dcterms:W3CDTF">2021-07-30T05:24:21Z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  <property fmtid="{D5CDD505-2E9C-101B-9397-08002B2CF9AE}" pid="5" name="ContentTypeId">
    <vt:lpwstr>0x010100A249A3F505756643BAAF4005DE8F9755</vt:lpwstr>
  </property>
</Properties>
</file>