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1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0240" y="286257"/>
            <a:ext cx="1089151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003" y="0"/>
            <a:ext cx="12160250" cy="6858000"/>
          </a:xfrm>
          <a:custGeom>
            <a:avLst/>
            <a:gdLst/>
            <a:ahLst/>
            <a:cxnLst/>
            <a:rect l="l" t="t" r="r" b="b"/>
            <a:pathLst>
              <a:path w="12160250" h="6858000">
                <a:moveTo>
                  <a:pt x="12159996" y="0"/>
                </a:moveTo>
                <a:lnTo>
                  <a:pt x="0" y="0"/>
                </a:lnTo>
                <a:lnTo>
                  <a:pt x="0" y="6858000"/>
                </a:lnTo>
                <a:lnTo>
                  <a:pt x="12159996" y="6858000"/>
                </a:lnTo>
                <a:lnTo>
                  <a:pt x="12159996" y="0"/>
                </a:lnTo>
                <a:close/>
              </a:path>
            </a:pathLst>
          </a:custGeom>
          <a:solidFill>
            <a:srgbClr val="B811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76371" y="2196083"/>
            <a:ext cx="3442716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217678"/>
            <a:ext cx="544258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1098407"/>
            <a:ext cx="10891519" cy="4725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9" Type="http://schemas.openxmlformats.org/officeDocument/2006/relationships/image" Target="../media/image45.png"/><Relationship Id="rId21" Type="http://schemas.openxmlformats.org/officeDocument/2006/relationships/image" Target="../media/image27.png"/><Relationship Id="rId34" Type="http://schemas.openxmlformats.org/officeDocument/2006/relationships/image" Target="../media/image4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8" Type="http://schemas.openxmlformats.org/officeDocument/2006/relationships/image" Target="../media/image14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8" Type="http://schemas.openxmlformats.org/officeDocument/2006/relationships/image" Target="../media/image55.png"/><Relationship Id="rId26" Type="http://schemas.openxmlformats.org/officeDocument/2006/relationships/image" Target="../media/image62.png"/><Relationship Id="rId39" Type="http://schemas.openxmlformats.org/officeDocument/2006/relationships/image" Target="../media/image46.png"/><Relationship Id="rId21" Type="http://schemas.openxmlformats.org/officeDocument/2006/relationships/image" Target="../media/image58.png"/><Relationship Id="rId34" Type="http://schemas.openxmlformats.org/officeDocument/2006/relationships/image" Target="../media/image67.png"/><Relationship Id="rId7" Type="http://schemas.openxmlformats.org/officeDocument/2006/relationships/image" Target="../media/image48.png"/><Relationship Id="rId12" Type="http://schemas.openxmlformats.org/officeDocument/2006/relationships/image" Target="../media/image35.png"/><Relationship Id="rId17" Type="http://schemas.openxmlformats.org/officeDocument/2006/relationships/image" Target="../media/image54.png"/><Relationship Id="rId25" Type="http://schemas.openxmlformats.org/officeDocument/2006/relationships/image" Target="../media/image61.png"/><Relationship Id="rId33" Type="http://schemas.openxmlformats.org/officeDocument/2006/relationships/image" Target="../media/image66.png"/><Relationship Id="rId38" Type="http://schemas.openxmlformats.org/officeDocument/2006/relationships/image" Target="../media/image45.png"/><Relationship Id="rId2" Type="http://schemas.openxmlformats.org/officeDocument/2006/relationships/image" Target="../media/image28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24" Type="http://schemas.openxmlformats.org/officeDocument/2006/relationships/image" Target="../media/image60.png"/><Relationship Id="rId32" Type="http://schemas.openxmlformats.org/officeDocument/2006/relationships/image" Target="../media/image38.png"/><Relationship Id="rId37" Type="http://schemas.openxmlformats.org/officeDocument/2006/relationships/image" Target="../media/image44.png"/><Relationship Id="rId5" Type="http://schemas.openxmlformats.org/officeDocument/2006/relationships/image" Target="../media/image9.png"/><Relationship Id="rId15" Type="http://schemas.openxmlformats.org/officeDocument/2006/relationships/image" Target="../media/image10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36" Type="http://schemas.openxmlformats.org/officeDocument/2006/relationships/image" Target="../media/image43.png"/><Relationship Id="rId10" Type="http://schemas.openxmlformats.org/officeDocument/2006/relationships/image" Target="../media/image23.png"/><Relationship Id="rId19" Type="http://schemas.openxmlformats.org/officeDocument/2006/relationships/image" Target="../media/image56.png"/><Relationship Id="rId31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50.png"/><Relationship Id="rId14" Type="http://schemas.openxmlformats.org/officeDocument/2006/relationships/image" Target="../media/image37.png"/><Relationship Id="rId22" Type="http://schemas.openxmlformats.org/officeDocument/2006/relationships/image" Target="../media/image16.png"/><Relationship Id="rId27" Type="http://schemas.openxmlformats.org/officeDocument/2006/relationships/image" Target="../media/image63.png"/><Relationship Id="rId30" Type="http://schemas.openxmlformats.org/officeDocument/2006/relationships/image" Target="../media/image26.png"/><Relationship Id="rId35" Type="http://schemas.openxmlformats.org/officeDocument/2006/relationships/image" Target="../media/image42.png"/><Relationship Id="rId8" Type="http://schemas.openxmlformats.org/officeDocument/2006/relationships/image" Target="../media/image49.png"/><Relationship Id="rId3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nic.ne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en-gb/learning/dns/glossary/what-is-my-ip-address" TargetMode="External"/><Relationship Id="rId2" Type="http://schemas.openxmlformats.org/officeDocument/2006/relationships/hyperlink" Target="https://www.cloudflare.com/en-gb/learning/dns/what-is-d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meschool.edu/" TargetMode="External"/><Relationship Id="rId2" Type="http://schemas.openxmlformats.org/officeDocument/2006/relationships/hyperlink" Target="http://www.someschool.edu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terpris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amaz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1266" y="1264665"/>
            <a:ext cx="45135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461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r>
              <a:rPr lang="en-US" sz="3600" b="1" dirty="0">
                <a:solidFill>
                  <a:srgbClr val="FFFFFF"/>
                </a:solidFill>
                <a:latin typeface="Carlito"/>
                <a:cs typeface="Carlito"/>
              </a:rPr>
              <a:t>9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CSE3</a:t>
            </a:r>
            <a:r>
              <a:rPr lang="en-US" sz="3600" b="1" dirty="0">
                <a:solidFill>
                  <a:srgbClr val="FFFFFF"/>
                </a:solidFill>
                <a:latin typeface="Carlito"/>
                <a:cs typeface="Carlito"/>
              </a:rPr>
              <a:t>01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  </a:t>
            </a:r>
            <a:r>
              <a:rPr sz="3600" b="1" spc="-5" dirty="0">
                <a:solidFill>
                  <a:srgbClr val="FFFFFF"/>
                </a:solidFill>
                <a:latin typeface="Carlito"/>
                <a:cs typeface="Carlito"/>
              </a:rPr>
              <a:t>COMPUTER</a:t>
            </a:r>
            <a:r>
              <a:rPr sz="3600" b="1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Carlito"/>
                <a:cs typeface="Carlito"/>
              </a:rPr>
              <a:t>NETWORKS</a:t>
            </a:r>
            <a:endParaRPr sz="3600" dirty="0">
              <a:latin typeface="Carlito"/>
              <a:cs typeface="Carlito"/>
            </a:endParaRPr>
          </a:p>
          <a:p>
            <a:pPr marL="104139" algn="ctr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Carlito"/>
                <a:cs typeface="Carlito"/>
              </a:rPr>
              <a:t>3-0-</a:t>
            </a:r>
            <a:r>
              <a:rPr lang="en-US" sz="3600" b="1" spc="-5" dirty="0">
                <a:solidFill>
                  <a:srgbClr val="FFFFFF"/>
                </a:solidFill>
                <a:latin typeface="Carlito"/>
                <a:cs typeface="Carlito"/>
              </a:rPr>
              <a:t>3 4</a:t>
            </a:r>
            <a:endParaRPr sz="36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4" name="object 4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648" y="542670"/>
            <a:ext cx="8520430" cy="203390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contacted by local </a:t>
            </a:r>
            <a:r>
              <a:rPr sz="2400" dirty="0">
                <a:latin typeface="Georgia"/>
                <a:cs typeface="Georgia"/>
              </a:rPr>
              <a:t>name </a:t>
            </a:r>
            <a:r>
              <a:rPr sz="2400" spc="-5" dirty="0">
                <a:latin typeface="Georgia"/>
                <a:cs typeface="Georgia"/>
              </a:rPr>
              <a:t>server that can </a:t>
            </a:r>
            <a:r>
              <a:rPr sz="2400" dirty="0">
                <a:latin typeface="Georgia"/>
                <a:cs typeface="Georgia"/>
              </a:rPr>
              <a:t>not resolve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name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root name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server:</a:t>
            </a:r>
            <a:endParaRPr sz="2400">
              <a:latin typeface="Georgia"/>
              <a:cs typeface="Georgia"/>
            </a:endParaRPr>
          </a:p>
          <a:p>
            <a:pPr marL="697865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Georgia"/>
                <a:cs typeface="Georgia"/>
              </a:rPr>
              <a:t>contacts </a:t>
            </a:r>
            <a:r>
              <a:rPr sz="2200" spc="-5" dirty="0">
                <a:latin typeface="Georgia"/>
                <a:cs typeface="Georgia"/>
              </a:rPr>
              <a:t>authoritative name </a:t>
            </a:r>
            <a:r>
              <a:rPr sz="2200" spc="-10" dirty="0">
                <a:latin typeface="Georgia"/>
                <a:cs typeface="Georgia"/>
              </a:rPr>
              <a:t>server </a:t>
            </a:r>
            <a:r>
              <a:rPr sz="2200" spc="-5" dirty="0">
                <a:latin typeface="Georgia"/>
                <a:cs typeface="Georgia"/>
              </a:rPr>
              <a:t>if name mapping not</a:t>
            </a:r>
            <a:r>
              <a:rPr sz="2200" spc="14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known</a:t>
            </a:r>
            <a:endParaRPr sz="2200">
              <a:latin typeface="Georgia"/>
              <a:cs typeface="Georgia"/>
            </a:endParaRPr>
          </a:p>
          <a:p>
            <a:pPr marL="697865" lvl="1" indent="-22860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Georgia"/>
                <a:cs typeface="Georgia"/>
              </a:rPr>
              <a:t>gets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mapping</a:t>
            </a:r>
            <a:endParaRPr sz="2200">
              <a:latin typeface="Georgia"/>
              <a:cs typeface="Georgia"/>
            </a:endParaRPr>
          </a:p>
          <a:p>
            <a:pPr marL="697865" lvl="1" indent="-228600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Georgia"/>
                <a:cs typeface="Georgia"/>
              </a:rPr>
              <a:t>returns </a:t>
            </a:r>
            <a:r>
              <a:rPr sz="2200" spc="-5" dirty="0">
                <a:latin typeface="Georgia"/>
                <a:cs typeface="Georgia"/>
              </a:rPr>
              <a:t>mapping to </a:t>
            </a:r>
            <a:r>
              <a:rPr sz="2200" spc="-10" dirty="0">
                <a:latin typeface="Georgia"/>
                <a:cs typeface="Georgia"/>
              </a:rPr>
              <a:t>local </a:t>
            </a:r>
            <a:r>
              <a:rPr sz="2200" spc="-5" dirty="0">
                <a:latin typeface="Georgia"/>
                <a:cs typeface="Georgia"/>
              </a:rPr>
              <a:t>name</a:t>
            </a:r>
            <a:r>
              <a:rPr sz="2200" spc="6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server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0648" y="62610"/>
            <a:ext cx="4498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95" dirty="0">
                <a:latin typeface="Arial"/>
                <a:cs typeface="Arial"/>
              </a:rPr>
              <a:t>DNS: root </a:t>
            </a:r>
            <a:r>
              <a:rPr sz="3600" b="1" spc="-325" dirty="0">
                <a:latin typeface="Arial"/>
                <a:cs typeface="Arial"/>
              </a:rPr>
              <a:t>name</a:t>
            </a:r>
            <a:r>
              <a:rPr sz="3600" b="1" spc="204" dirty="0">
                <a:latin typeface="Arial"/>
                <a:cs typeface="Arial"/>
              </a:rPr>
              <a:t> </a:t>
            </a:r>
            <a:r>
              <a:rPr sz="3600" b="1" spc="-270" dirty="0">
                <a:latin typeface="Arial"/>
                <a:cs typeface="Arial"/>
              </a:rPr>
              <a:t>servers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1525" y="5942177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51893" y="5942177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70114" y="4480636"/>
            <a:ext cx="2502535" cy="1057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550">
              <a:lnSpc>
                <a:spcPts val="2185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13 logical root</a:t>
            </a:r>
            <a:r>
              <a:rPr sz="2000" i="1" spc="-9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25"/>
              </a:lnSpc>
            </a:pPr>
            <a:r>
              <a:rPr sz="2100" i="1" spc="65" dirty="0">
                <a:latin typeface="Arial"/>
                <a:cs typeface="Arial"/>
              </a:rPr>
              <a:t>“</a:t>
            </a:r>
            <a:r>
              <a:rPr sz="2000" i="1" spc="65" dirty="0">
                <a:latin typeface="Arial"/>
                <a:cs typeface="Arial"/>
              </a:rPr>
              <a:t>servers</a:t>
            </a:r>
            <a:r>
              <a:rPr sz="2100" i="1" spc="65" dirty="0">
                <a:latin typeface="Arial"/>
                <a:cs typeface="Arial"/>
              </a:rPr>
              <a:t>”</a:t>
            </a:r>
            <a:r>
              <a:rPr sz="2100" i="1" spc="-9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worldwide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1839"/>
              </a:lnSpc>
              <a:spcBef>
                <a:spcPts val="150"/>
              </a:spcBef>
              <a:buClr>
                <a:srgbClr val="000090"/>
              </a:buClr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i="1" spc="-5" dirty="0">
                <a:latin typeface="Arial"/>
                <a:cs typeface="Arial"/>
              </a:rPr>
              <a:t>each “server”</a:t>
            </a:r>
            <a:r>
              <a:rPr sz="1800" i="1" spc="-4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replicated  </a:t>
            </a:r>
            <a:r>
              <a:rPr sz="1800" i="1" spc="-10" dirty="0">
                <a:latin typeface="Arial"/>
                <a:cs typeface="Arial"/>
              </a:rPr>
              <a:t>many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times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46830" y="3913422"/>
            <a:ext cx="4278630" cy="2028189"/>
            <a:chOff x="3346830" y="3913422"/>
            <a:chExt cx="4278630" cy="2028189"/>
          </a:xfrm>
        </p:grpSpPr>
        <p:sp>
          <p:nvSpPr>
            <p:cNvPr id="8" name="object 8"/>
            <p:cNvSpPr/>
            <p:nvPr/>
          </p:nvSpPr>
          <p:spPr>
            <a:xfrm>
              <a:off x="3514129" y="3913422"/>
              <a:ext cx="4111143" cy="20280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46830" y="4621529"/>
              <a:ext cx="537210" cy="349885"/>
            </a:xfrm>
            <a:custGeom>
              <a:avLst/>
              <a:gdLst/>
              <a:ahLst/>
              <a:cxnLst/>
              <a:rect l="l" t="t" r="r" b="b"/>
              <a:pathLst>
                <a:path w="537210" h="349885">
                  <a:moveTo>
                    <a:pt x="467795" y="33181"/>
                  </a:moveTo>
                  <a:lnTo>
                    <a:pt x="0" y="333375"/>
                  </a:lnTo>
                  <a:lnTo>
                    <a:pt x="10414" y="349377"/>
                  </a:lnTo>
                  <a:lnTo>
                    <a:pt x="478069" y="49193"/>
                  </a:lnTo>
                  <a:lnTo>
                    <a:pt x="467795" y="33181"/>
                  </a:lnTo>
                  <a:close/>
                </a:path>
                <a:path w="537210" h="349885">
                  <a:moveTo>
                    <a:pt x="521455" y="26289"/>
                  </a:moveTo>
                  <a:lnTo>
                    <a:pt x="478536" y="26289"/>
                  </a:lnTo>
                  <a:lnTo>
                    <a:pt x="488823" y="42291"/>
                  </a:lnTo>
                  <a:lnTo>
                    <a:pt x="478069" y="49193"/>
                  </a:lnTo>
                  <a:lnTo>
                    <a:pt x="493522" y="73279"/>
                  </a:lnTo>
                  <a:lnTo>
                    <a:pt x="521455" y="26289"/>
                  </a:lnTo>
                  <a:close/>
                </a:path>
                <a:path w="537210" h="349885">
                  <a:moveTo>
                    <a:pt x="478536" y="26289"/>
                  </a:moveTo>
                  <a:lnTo>
                    <a:pt x="467795" y="33181"/>
                  </a:lnTo>
                  <a:lnTo>
                    <a:pt x="478069" y="49193"/>
                  </a:lnTo>
                  <a:lnTo>
                    <a:pt x="488823" y="42291"/>
                  </a:lnTo>
                  <a:lnTo>
                    <a:pt x="478536" y="26289"/>
                  </a:lnTo>
                  <a:close/>
                </a:path>
                <a:path w="537210" h="349885">
                  <a:moveTo>
                    <a:pt x="537083" y="0"/>
                  </a:moveTo>
                  <a:lnTo>
                    <a:pt x="452374" y="9144"/>
                  </a:lnTo>
                  <a:lnTo>
                    <a:pt x="467795" y="33181"/>
                  </a:lnTo>
                  <a:lnTo>
                    <a:pt x="478536" y="26289"/>
                  </a:lnTo>
                  <a:lnTo>
                    <a:pt x="521455" y="26289"/>
                  </a:lnTo>
                  <a:lnTo>
                    <a:pt x="5370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57882" y="3862197"/>
            <a:ext cx="1560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e. </a:t>
            </a:r>
            <a:r>
              <a:rPr sz="1000" spc="-10" dirty="0">
                <a:latin typeface="Arial"/>
                <a:cs typeface="Arial"/>
              </a:rPr>
              <a:t>NASA </a:t>
            </a:r>
            <a:r>
              <a:rPr sz="1000" spc="-5" dirty="0">
                <a:latin typeface="Arial"/>
                <a:cs typeface="Arial"/>
              </a:rPr>
              <a:t>Mt </a:t>
            </a:r>
            <a:r>
              <a:rPr sz="1000" spc="-10" dirty="0">
                <a:latin typeface="Arial"/>
                <a:cs typeface="Arial"/>
              </a:rPr>
              <a:t>View,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f. </a:t>
            </a:r>
            <a:r>
              <a:rPr sz="1000" spc="-5" dirty="0">
                <a:latin typeface="Arial"/>
                <a:cs typeface="Arial"/>
              </a:rPr>
              <a:t>Internet Software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C.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Palo </a:t>
            </a:r>
            <a:r>
              <a:rPr sz="1000" spc="-5" dirty="0">
                <a:latin typeface="Arial"/>
                <a:cs typeface="Arial"/>
              </a:rPr>
              <a:t>Alto, CA (and 48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other  sites)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17647" y="3572255"/>
            <a:ext cx="2963545" cy="1010285"/>
          </a:xfrm>
          <a:custGeom>
            <a:avLst/>
            <a:gdLst/>
            <a:ahLst/>
            <a:cxnLst/>
            <a:rect l="l" t="t" r="r" b="b"/>
            <a:pathLst>
              <a:path w="2963545" h="1010285">
                <a:moveTo>
                  <a:pt x="819023" y="989838"/>
                </a:moveTo>
                <a:lnTo>
                  <a:pt x="813282" y="985139"/>
                </a:lnTo>
                <a:lnTo>
                  <a:pt x="753110" y="935863"/>
                </a:lnTo>
                <a:lnTo>
                  <a:pt x="746810" y="963803"/>
                </a:lnTo>
                <a:lnTo>
                  <a:pt x="4318" y="796163"/>
                </a:lnTo>
                <a:lnTo>
                  <a:pt x="0" y="814705"/>
                </a:lnTo>
                <a:lnTo>
                  <a:pt x="742632" y="982357"/>
                </a:lnTo>
                <a:lnTo>
                  <a:pt x="736346" y="1010285"/>
                </a:lnTo>
                <a:lnTo>
                  <a:pt x="819023" y="989838"/>
                </a:lnTo>
                <a:close/>
              </a:path>
              <a:path w="2963545" h="1010285">
                <a:moveTo>
                  <a:pt x="2963545" y="10668"/>
                </a:moveTo>
                <a:lnTo>
                  <a:pt x="2947797" y="0"/>
                </a:lnTo>
                <a:lnTo>
                  <a:pt x="2544267" y="590829"/>
                </a:lnTo>
                <a:lnTo>
                  <a:pt x="2520696" y="574675"/>
                </a:lnTo>
                <a:lnTo>
                  <a:pt x="2509139" y="659130"/>
                </a:lnTo>
                <a:lnTo>
                  <a:pt x="2583561" y="617728"/>
                </a:lnTo>
                <a:lnTo>
                  <a:pt x="2575204" y="612013"/>
                </a:lnTo>
                <a:lnTo>
                  <a:pt x="2559951" y="601573"/>
                </a:lnTo>
                <a:lnTo>
                  <a:pt x="2963545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42405" y="3501897"/>
            <a:ext cx="20675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i. Netnod, Stockholm (37 other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sites)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87541" y="3212973"/>
            <a:ext cx="17843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k. </a:t>
            </a:r>
            <a:r>
              <a:rPr sz="1000" spc="-5" dirty="0">
                <a:latin typeface="Arial"/>
                <a:cs typeface="Arial"/>
              </a:rPr>
              <a:t>RIPE London (17 other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sites)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46953" y="3365119"/>
            <a:ext cx="624205" cy="951865"/>
          </a:xfrm>
          <a:custGeom>
            <a:avLst/>
            <a:gdLst/>
            <a:ahLst/>
            <a:cxnLst/>
            <a:rect l="l" t="t" r="r" b="b"/>
            <a:pathLst>
              <a:path w="624204" h="951864">
                <a:moveTo>
                  <a:pt x="9651" y="866901"/>
                </a:moveTo>
                <a:lnTo>
                  <a:pt x="0" y="951610"/>
                </a:lnTo>
                <a:lnTo>
                  <a:pt x="73533" y="908557"/>
                </a:lnTo>
                <a:lnTo>
                  <a:pt x="65937" y="903604"/>
                </a:lnTo>
                <a:lnTo>
                  <a:pt x="42672" y="903604"/>
                </a:lnTo>
                <a:lnTo>
                  <a:pt x="26670" y="893190"/>
                </a:lnTo>
                <a:lnTo>
                  <a:pt x="33608" y="882524"/>
                </a:lnTo>
                <a:lnTo>
                  <a:pt x="9651" y="866901"/>
                </a:lnTo>
                <a:close/>
              </a:path>
              <a:path w="624204" h="951864">
                <a:moveTo>
                  <a:pt x="33608" y="882524"/>
                </a:moveTo>
                <a:lnTo>
                  <a:pt x="26670" y="893190"/>
                </a:lnTo>
                <a:lnTo>
                  <a:pt x="42672" y="903604"/>
                </a:lnTo>
                <a:lnTo>
                  <a:pt x="49601" y="892952"/>
                </a:lnTo>
                <a:lnTo>
                  <a:pt x="33608" y="882524"/>
                </a:lnTo>
                <a:close/>
              </a:path>
              <a:path w="624204" h="951864">
                <a:moveTo>
                  <a:pt x="49601" y="892952"/>
                </a:moveTo>
                <a:lnTo>
                  <a:pt x="42672" y="903604"/>
                </a:lnTo>
                <a:lnTo>
                  <a:pt x="65937" y="903604"/>
                </a:lnTo>
                <a:lnTo>
                  <a:pt x="49601" y="892952"/>
                </a:lnTo>
                <a:close/>
              </a:path>
              <a:path w="624204" h="951864">
                <a:moveTo>
                  <a:pt x="607695" y="0"/>
                </a:moveTo>
                <a:lnTo>
                  <a:pt x="33608" y="882524"/>
                </a:lnTo>
                <a:lnTo>
                  <a:pt x="49601" y="892952"/>
                </a:lnTo>
                <a:lnTo>
                  <a:pt x="623697" y="10413"/>
                </a:lnTo>
                <a:lnTo>
                  <a:pt x="607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565897" y="3831793"/>
            <a:ext cx="91249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m. WIDE</a:t>
            </a:r>
            <a:r>
              <a:rPr sz="1000" spc="-1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Tokyo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"/>
                <a:cs typeface="Arial"/>
              </a:rPr>
              <a:t>(5 other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sites)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35729" y="3785488"/>
            <a:ext cx="3141980" cy="753745"/>
          </a:xfrm>
          <a:custGeom>
            <a:avLst/>
            <a:gdLst/>
            <a:ahLst/>
            <a:cxnLst/>
            <a:rect l="l" t="t" r="r" b="b"/>
            <a:pathLst>
              <a:path w="3141979" h="753745">
                <a:moveTo>
                  <a:pt x="76200" y="614934"/>
                </a:moveTo>
                <a:lnTo>
                  <a:pt x="44462" y="614565"/>
                </a:lnTo>
                <a:lnTo>
                  <a:pt x="51435" y="254"/>
                </a:lnTo>
                <a:lnTo>
                  <a:pt x="38735" y="0"/>
                </a:lnTo>
                <a:lnTo>
                  <a:pt x="31762" y="614426"/>
                </a:lnTo>
                <a:lnTo>
                  <a:pt x="0" y="614045"/>
                </a:lnTo>
                <a:lnTo>
                  <a:pt x="37211" y="690626"/>
                </a:lnTo>
                <a:lnTo>
                  <a:pt x="69850" y="627253"/>
                </a:lnTo>
                <a:lnTo>
                  <a:pt x="76200" y="614934"/>
                </a:lnTo>
                <a:close/>
              </a:path>
              <a:path w="3141979" h="753745">
                <a:moveTo>
                  <a:pt x="3141726" y="328930"/>
                </a:moveTo>
                <a:lnTo>
                  <a:pt x="3127756" y="315976"/>
                </a:lnTo>
                <a:lnTo>
                  <a:pt x="2778823" y="691426"/>
                </a:lnTo>
                <a:lnTo>
                  <a:pt x="2757932" y="671957"/>
                </a:lnTo>
                <a:lnTo>
                  <a:pt x="2733929" y="753745"/>
                </a:lnTo>
                <a:lnTo>
                  <a:pt x="2813685" y="723900"/>
                </a:lnTo>
                <a:lnTo>
                  <a:pt x="2802775" y="713740"/>
                </a:lnTo>
                <a:lnTo>
                  <a:pt x="2792755" y="704418"/>
                </a:lnTo>
                <a:lnTo>
                  <a:pt x="3141726" y="328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50438" y="3070098"/>
            <a:ext cx="2164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c. </a:t>
            </a:r>
            <a:r>
              <a:rPr sz="1000" spc="-5" dirty="0">
                <a:latin typeface="Arial"/>
                <a:cs typeface="Arial"/>
              </a:rPr>
              <a:t>Cogent, Herndon, </a:t>
            </a:r>
            <a:r>
              <a:rPr sz="1000" spc="-10" dirty="0">
                <a:latin typeface="Arial"/>
                <a:cs typeface="Arial"/>
              </a:rPr>
              <a:t>VA </a:t>
            </a:r>
            <a:r>
              <a:rPr sz="1000" spc="-5" dirty="0">
                <a:latin typeface="Arial"/>
                <a:cs typeface="Arial"/>
              </a:rPr>
              <a:t>(5 other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sites)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d. U </a:t>
            </a:r>
            <a:r>
              <a:rPr sz="1000" spc="-10" dirty="0">
                <a:latin typeface="Arial"/>
                <a:cs typeface="Arial"/>
              </a:rPr>
              <a:t>Maryland </a:t>
            </a:r>
            <a:r>
              <a:rPr sz="1000" spc="-5" dirty="0">
                <a:latin typeface="Arial"/>
                <a:cs typeface="Arial"/>
              </a:rPr>
              <a:t>College </a:t>
            </a:r>
            <a:r>
              <a:rPr sz="1000" dirty="0">
                <a:latin typeface="Arial"/>
                <a:cs typeface="Arial"/>
              </a:rPr>
              <a:t>Park,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MD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h. ARL Aberdeen,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MD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j. </a:t>
            </a:r>
            <a:r>
              <a:rPr sz="1000" spc="-5" dirty="0">
                <a:latin typeface="Arial"/>
                <a:cs typeface="Arial"/>
              </a:rPr>
              <a:t>Verisign, Dulles </a:t>
            </a:r>
            <a:r>
              <a:rPr sz="1000" spc="-10" dirty="0">
                <a:latin typeface="Arial"/>
                <a:cs typeface="Arial"/>
              </a:rPr>
              <a:t>VA </a:t>
            </a:r>
            <a:r>
              <a:rPr sz="1000" spc="-5" dirty="0">
                <a:latin typeface="Arial"/>
                <a:cs typeface="Arial"/>
              </a:rPr>
              <a:t>(69 other sites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61185" y="4689728"/>
            <a:ext cx="2615565" cy="1058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1022985" indent="-140335">
              <a:lnSpc>
                <a:spcPct val="100000"/>
              </a:lnSpc>
              <a:spcBef>
                <a:spcPts val="95"/>
              </a:spcBef>
              <a:buAutoNum type="alphaLcPeriod"/>
              <a:tabLst>
                <a:tab pos="153035" algn="l"/>
              </a:tabLst>
            </a:pPr>
            <a:r>
              <a:rPr sz="1000" spc="-5" dirty="0">
                <a:latin typeface="Arial"/>
                <a:cs typeface="Arial"/>
              </a:rPr>
              <a:t>Verisign, Los Angeles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  (5 other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sites)</a:t>
            </a:r>
            <a:endParaRPr sz="1000">
              <a:latin typeface="Arial"/>
              <a:cs typeface="Arial"/>
            </a:endParaRPr>
          </a:p>
          <a:p>
            <a:pPr marL="152400" indent="-140335">
              <a:lnSpc>
                <a:spcPct val="100000"/>
              </a:lnSpc>
              <a:buAutoNum type="alphaLcPeriod"/>
              <a:tabLst>
                <a:tab pos="153035" algn="l"/>
              </a:tabLst>
            </a:pPr>
            <a:r>
              <a:rPr sz="1000" spc="-5" dirty="0">
                <a:latin typeface="Arial"/>
                <a:cs typeface="Arial"/>
              </a:rPr>
              <a:t>USC-ISI Marina del </a:t>
            </a:r>
            <a:r>
              <a:rPr sz="1000" spc="-15" dirty="0">
                <a:latin typeface="Arial"/>
                <a:cs typeface="Arial"/>
              </a:rPr>
              <a:t>Rey,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</a:t>
            </a:r>
            <a:endParaRPr sz="1000">
              <a:latin typeface="Arial"/>
              <a:cs typeface="Arial"/>
            </a:endParaRPr>
          </a:p>
          <a:p>
            <a:pPr marL="117475" marR="1126490" indent="-10541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l. ICANN Los Angeles,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  (41 other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sites)</a:t>
            </a:r>
            <a:endParaRPr sz="1000">
              <a:latin typeface="Arial"/>
              <a:cs typeface="Arial"/>
            </a:endParaRPr>
          </a:p>
          <a:p>
            <a:pPr marL="1355725">
              <a:lnSpc>
                <a:spcPts val="940"/>
              </a:lnSpc>
            </a:pPr>
            <a:r>
              <a:rPr sz="1000" spc="-5" dirty="0">
                <a:latin typeface="Arial"/>
                <a:cs typeface="Arial"/>
              </a:rPr>
              <a:t>g. US DoD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Columbus,</a:t>
            </a:r>
            <a:endParaRPr sz="1000">
              <a:latin typeface="Arial"/>
              <a:cs typeface="Arial"/>
            </a:endParaRPr>
          </a:p>
          <a:p>
            <a:pPr marL="1355725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OH (5 other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sites)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74389" y="4453128"/>
            <a:ext cx="487045" cy="947419"/>
          </a:xfrm>
          <a:custGeom>
            <a:avLst/>
            <a:gdLst/>
            <a:ahLst/>
            <a:cxnLst/>
            <a:rect l="l" t="t" r="r" b="b"/>
            <a:pathLst>
              <a:path w="487045" h="947420">
                <a:moveTo>
                  <a:pt x="446479" y="65045"/>
                </a:moveTo>
                <a:lnTo>
                  <a:pt x="0" y="941705"/>
                </a:lnTo>
                <a:lnTo>
                  <a:pt x="11430" y="947420"/>
                </a:lnTo>
                <a:lnTo>
                  <a:pt x="457771" y="70785"/>
                </a:lnTo>
                <a:lnTo>
                  <a:pt x="446479" y="65045"/>
                </a:lnTo>
                <a:close/>
              </a:path>
              <a:path w="487045" h="947420">
                <a:moveTo>
                  <a:pt x="486343" y="53721"/>
                </a:moveTo>
                <a:lnTo>
                  <a:pt x="452247" y="53721"/>
                </a:lnTo>
                <a:lnTo>
                  <a:pt x="463550" y="59436"/>
                </a:lnTo>
                <a:lnTo>
                  <a:pt x="457771" y="70785"/>
                </a:lnTo>
                <a:lnTo>
                  <a:pt x="486156" y="85217"/>
                </a:lnTo>
                <a:lnTo>
                  <a:pt x="486343" y="53721"/>
                </a:lnTo>
                <a:close/>
              </a:path>
              <a:path w="487045" h="947420">
                <a:moveTo>
                  <a:pt x="452247" y="53721"/>
                </a:moveTo>
                <a:lnTo>
                  <a:pt x="446479" y="65045"/>
                </a:lnTo>
                <a:lnTo>
                  <a:pt x="457771" y="70785"/>
                </a:lnTo>
                <a:lnTo>
                  <a:pt x="463550" y="59436"/>
                </a:lnTo>
                <a:lnTo>
                  <a:pt x="452247" y="53721"/>
                </a:lnTo>
                <a:close/>
              </a:path>
              <a:path w="487045" h="947420">
                <a:moveTo>
                  <a:pt x="486663" y="0"/>
                </a:moveTo>
                <a:lnTo>
                  <a:pt x="418211" y="50673"/>
                </a:lnTo>
                <a:lnTo>
                  <a:pt x="446479" y="65045"/>
                </a:lnTo>
                <a:lnTo>
                  <a:pt x="452247" y="53721"/>
                </a:lnTo>
                <a:lnTo>
                  <a:pt x="486343" y="53721"/>
                </a:lnTo>
                <a:lnTo>
                  <a:pt x="486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388220" y="644397"/>
            <a:ext cx="2716530" cy="276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Although we </a:t>
            </a:r>
            <a:r>
              <a:rPr sz="1800" dirty="0">
                <a:latin typeface="Times New Roman"/>
                <a:cs typeface="Times New Roman"/>
              </a:rPr>
              <a:t>have referred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 each of the 13 root </a:t>
            </a:r>
            <a:r>
              <a:rPr sz="1800" spc="-5" dirty="0">
                <a:latin typeface="Times New Roman"/>
                <a:cs typeface="Times New Roman"/>
              </a:rPr>
              <a:t>DNS  servers </a:t>
            </a:r>
            <a:r>
              <a:rPr sz="1800" dirty="0">
                <a:latin typeface="Times New Roman"/>
                <a:cs typeface="Times New Roman"/>
              </a:rPr>
              <a:t>as if it </a:t>
            </a:r>
            <a:r>
              <a:rPr sz="1800" spc="-5" dirty="0">
                <a:latin typeface="Times New Roman"/>
                <a:cs typeface="Times New Roman"/>
              </a:rPr>
              <a:t>were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single  </a:t>
            </a:r>
            <a:r>
              <a:rPr sz="1800" spc="-15" dirty="0">
                <a:latin typeface="Times New Roman"/>
                <a:cs typeface="Times New Roman"/>
              </a:rPr>
              <a:t>server, </a:t>
            </a:r>
            <a:r>
              <a:rPr sz="1800" dirty="0">
                <a:latin typeface="Times New Roman"/>
                <a:cs typeface="Times New Roman"/>
              </a:rPr>
              <a:t>each </a:t>
            </a:r>
            <a:r>
              <a:rPr sz="1800" spc="-5" dirty="0">
                <a:latin typeface="Times New Roman"/>
                <a:cs typeface="Times New Roman"/>
              </a:rPr>
              <a:t>“server” </a:t>
            </a:r>
            <a:r>
              <a:rPr sz="1800" dirty="0">
                <a:latin typeface="Times New Roman"/>
                <a:cs typeface="Times New Roman"/>
              </a:rPr>
              <a:t>is  actually a </a:t>
            </a:r>
            <a:r>
              <a:rPr sz="1800" spc="-5" dirty="0">
                <a:latin typeface="Times New Roman"/>
                <a:cs typeface="Times New Roman"/>
              </a:rPr>
              <a:t>network </a:t>
            </a:r>
            <a:r>
              <a:rPr sz="1800" dirty="0">
                <a:latin typeface="Times New Roman"/>
                <a:cs typeface="Times New Roman"/>
              </a:rPr>
              <a:t>of  replicated </a:t>
            </a:r>
            <a:r>
              <a:rPr sz="1800" spc="-5" dirty="0">
                <a:latin typeface="Times New Roman"/>
                <a:cs typeface="Times New Roman"/>
              </a:rPr>
              <a:t>servers, </a:t>
            </a:r>
            <a:r>
              <a:rPr sz="1800" dirty="0">
                <a:latin typeface="Times New Roman"/>
                <a:cs typeface="Times New Roman"/>
              </a:rPr>
              <a:t>for both  </a:t>
            </a:r>
            <a:r>
              <a:rPr sz="1800" spc="-5" dirty="0">
                <a:latin typeface="Times New Roman"/>
                <a:cs typeface="Times New Roman"/>
              </a:rPr>
              <a:t>security </a:t>
            </a:r>
            <a:r>
              <a:rPr sz="1800" dirty="0">
                <a:latin typeface="Times New Roman"/>
                <a:cs typeface="Times New Roman"/>
              </a:rPr>
              <a:t>and reliability  </a:t>
            </a:r>
            <a:r>
              <a:rPr sz="1800" spc="-5" dirty="0">
                <a:latin typeface="Times New Roman"/>
                <a:cs typeface="Times New Roman"/>
              </a:rPr>
              <a:t>purposes.</a:t>
            </a:r>
            <a:endParaRPr sz="1800">
              <a:latin typeface="Times New Roman"/>
              <a:cs typeface="Times New Roman"/>
            </a:endParaRPr>
          </a:p>
          <a:p>
            <a:pPr marL="12700" marR="203835">
              <a:lnSpc>
                <a:spcPts val="2110"/>
              </a:lnSpc>
              <a:spcBef>
                <a:spcPts val="114"/>
              </a:spcBef>
            </a:pPr>
            <a:r>
              <a:rPr sz="1800" spc="-5" dirty="0">
                <a:latin typeface="Times New Roman"/>
                <a:cs typeface="Times New Roman"/>
              </a:rPr>
              <a:t>All </a:t>
            </a:r>
            <a:r>
              <a:rPr sz="1800" spc="-10" dirty="0">
                <a:latin typeface="Times New Roman"/>
                <a:cs typeface="Times New Roman"/>
              </a:rPr>
              <a:t>together, </a:t>
            </a:r>
            <a:r>
              <a:rPr sz="1800" dirty="0">
                <a:latin typeface="Times New Roman"/>
                <a:cs typeface="Times New Roman"/>
              </a:rPr>
              <a:t>there are 247  root </a:t>
            </a:r>
            <a:r>
              <a:rPr sz="1800" spc="-5" dirty="0">
                <a:latin typeface="Times New Roman"/>
                <a:cs typeface="Times New Roman"/>
              </a:rPr>
              <a:t>servers </a:t>
            </a:r>
            <a:r>
              <a:rPr sz="1800" dirty="0">
                <a:latin typeface="Times New Roman"/>
                <a:cs typeface="Times New Roman"/>
              </a:rPr>
              <a:t>as of fall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2011.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83992"/>
            <a:ext cx="10621645" cy="36201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800" i="1" spc="-10" dirty="0">
                <a:solidFill>
                  <a:srgbClr val="000099"/>
                </a:solidFill>
                <a:latin typeface="Georgia"/>
                <a:cs typeface="Georgia"/>
              </a:rPr>
              <a:t>top-level domain </a:t>
            </a:r>
            <a:r>
              <a:rPr sz="2800" i="1" spc="-5" dirty="0">
                <a:solidFill>
                  <a:srgbClr val="000099"/>
                </a:solidFill>
                <a:latin typeface="Georgia"/>
                <a:cs typeface="Georgia"/>
              </a:rPr>
              <a:t>(TLD)</a:t>
            </a:r>
            <a:r>
              <a:rPr sz="2800" i="1" spc="90" dirty="0">
                <a:solidFill>
                  <a:srgbClr val="000099"/>
                </a:solidFill>
                <a:latin typeface="Georgia"/>
                <a:cs typeface="Georgia"/>
              </a:rPr>
              <a:t> </a:t>
            </a:r>
            <a:r>
              <a:rPr sz="2800" i="1" spc="-10" dirty="0">
                <a:solidFill>
                  <a:srgbClr val="000099"/>
                </a:solidFill>
                <a:latin typeface="Georgia"/>
                <a:cs typeface="Georgia"/>
              </a:rPr>
              <a:t>servers:</a:t>
            </a:r>
            <a:endParaRPr sz="2800">
              <a:latin typeface="Georgia"/>
              <a:cs typeface="Georgia"/>
            </a:endParaRPr>
          </a:p>
          <a:p>
            <a:pPr marL="698500" marR="186055" indent="-229235">
              <a:lnSpc>
                <a:spcPts val="2590"/>
              </a:lnSpc>
              <a:spcBef>
                <a:spcPts val="55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Georgia"/>
                <a:cs typeface="Georgia"/>
              </a:rPr>
              <a:t>responsible </a:t>
            </a:r>
            <a:r>
              <a:rPr sz="2400" spc="-5" dirty="0">
                <a:latin typeface="Georgia"/>
                <a:cs typeface="Georgia"/>
              </a:rPr>
              <a:t>for com, org, </a:t>
            </a:r>
            <a:r>
              <a:rPr sz="2400" dirty="0">
                <a:latin typeface="Georgia"/>
                <a:cs typeface="Georgia"/>
              </a:rPr>
              <a:t>net, </a:t>
            </a:r>
            <a:r>
              <a:rPr sz="2400" spc="-5" dirty="0">
                <a:latin typeface="Georgia"/>
                <a:cs typeface="Georgia"/>
              </a:rPr>
              <a:t>edu, </a:t>
            </a:r>
            <a:r>
              <a:rPr sz="2400" dirty="0">
                <a:latin typeface="Georgia"/>
                <a:cs typeface="Georgia"/>
              </a:rPr>
              <a:t>aero, </a:t>
            </a:r>
            <a:r>
              <a:rPr sz="2400" spc="-5" dirty="0">
                <a:latin typeface="Georgia"/>
                <a:cs typeface="Georgia"/>
              </a:rPr>
              <a:t>jobs, museums, </a:t>
            </a:r>
            <a:r>
              <a:rPr sz="2400" dirty="0">
                <a:latin typeface="Georgia"/>
                <a:cs typeface="Georgia"/>
              </a:rPr>
              <a:t>and all </a:t>
            </a:r>
            <a:r>
              <a:rPr sz="2400" spc="-5" dirty="0">
                <a:latin typeface="Georgia"/>
                <a:cs typeface="Georgia"/>
              </a:rPr>
              <a:t>top-level  country domains, e.g.: uk, fr, ca,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jp</a:t>
            </a:r>
            <a:endParaRPr sz="2400">
              <a:latin typeface="Georgia"/>
              <a:cs typeface="Georgia"/>
            </a:endParaRPr>
          </a:p>
          <a:p>
            <a:pPr marL="698500" indent="-22923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Georgia"/>
                <a:cs typeface="Georgia"/>
              </a:rPr>
              <a:t>Network Solutions </a:t>
            </a:r>
            <a:r>
              <a:rPr sz="2400" dirty="0">
                <a:latin typeface="Georgia"/>
                <a:cs typeface="Georgia"/>
              </a:rPr>
              <a:t>maintains </a:t>
            </a:r>
            <a:r>
              <a:rPr sz="2400" spc="-5" dirty="0">
                <a:latin typeface="Georgia"/>
                <a:cs typeface="Georgia"/>
              </a:rPr>
              <a:t>servers for </a:t>
            </a:r>
            <a:r>
              <a:rPr sz="2400" dirty="0">
                <a:latin typeface="Georgia"/>
                <a:cs typeface="Georgia"/>
              </a:rPr>
              <a:t>.com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TLD</a:t>
            </a:r>
            <a:endParaRPr sz="2400">
              <a:latin typeface="Georgia"/>
              <a:cs typeface="Georgia"/>
            </a:endParaRPr>
          </a:p>
          <a:p>
            <a:pPr marL="698500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Georgia"/>
                <a:cs typeface="Georgia"/>
              </a:rPr>
              <a:t>Educause for .edu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TLD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i="1" spc="-5" dirty="0">
                <a:solidFill>
                  <a:srgbClr val="000099"/>
                </a:solidFill>
                <a:latin typeface="Georgia"/>
                <a:cs typeface="Georgia"/>
              </a:rPr>
              <a:t>authoritative DNS</a:t>
            </a:r>
            <a:r>
              <a:rPr sz="2800" i="1" spc="50" dirty="0">
                <a:solidFill>
                  <a:srgbClr val="000099"/>
                </a:solidFill>
                <a:latin typeface="Georgia"/>
                <a:cs typeface="Georgia"/>
              </a:rPr>
              <a:t> </a:t>
            </a:r>
            <a:r>
              <a:rPr sz="2800" i="1" spc="-10" dirty="0">
                <a:solidFill>
                  <a:srgbClr val="000099"/>
                </a:solidFill>
                <a:latin typeface="Georgia"/>
                <a:cs typeface="Georgia"/>
              </a:rPr>
              <a:t>servers:</a:t>
            </a:r>
            <a:endParaRPr sz="2800">
              <a:latin typeface="Georgia"/>
              <a:cs typeface="Georgia"/>
            </a:endParaRPr>
          </a:p>
          <a:p>
            <a:pPr marL="698500" marR="5080" indent="-229235">
              <a:lnSpc>
                <a:spcPts val="2590"/>
              </a:lnSpc>
              <a:spcBef>
                <a:spcPts val="46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5" dirty="0">
                <a:latin typeface="Georgia"/>
                <a:cs typeface="Georgia"/>
              </a:rPr>
              <a:t>organization</a:t>
            </a:r>
            <a:r>
              <a:rPr sz="2400" spc="5" dirty="0">
                <a:latin typeface="Arial"/>
                <a:cs typeface="Arial"/>
              </a:rPr>
              <a:t>’</a:t>
            </a:r>
            <a:r>
              <a:rPr sz="2400" spc="5" dirty="0">
                <a:latin typeface="Georgia"/>
                <a:cs typeface="Georgia"/>
              </a:rPr>
              <a:t>s </a:t>
            </a:r>
            <a:r>
              <a:rPr sz="2400" spc="-5" dirty="0">
                <a:latin typeface="Georgia"/>
                <a:cs typeface="Georgia"/>
              </a:rPr>
              <a:t>own DNS server(s), providing </a:t>
            </a:r>
            <a:r>
              <a:rPr sz="2400" dirty="0">
                <a:latin typeface="Georgia"/>
                <a:cs typeface="Georgia"/>
              </a:rPr>
              <a:t>authoritative </a:t>
            </a:r>
            <a:r>
              <a:rPr sz="2400" spc="-5" dirty="0">
                <a:latin typeface="Georgia"/>
                <a:cs typeface="Georgia"/>
              </a:rPr>
              <a:t>hostname to </a:t>
            </a:r>
            <a:r>
              <a:rPr sz="2400" dirty="0">
                <a:latin typeface="Georgia"/>
                <a:cs typeface="Georgia"/>
              </a:rPr>
              <a:t>IP  </a:t>
            </a:r>
            <a:r>
              <a:rPr sz="2400" spc="-5" dirty="0">
                <a:latin typeface="Georgia"/>
                <a:cs typeface="Georgia"/>
              </a:rPr>
              <a:t>mappings for </a:t>
            </a:r>
            <a:r>
              <a:rPr sz="2400" dirty="0">
                <a:latin typeface="Georgia"/>
                <a:cs typeface="Georgia"/>
              </a:rPr>
              <a:t>organization</a:t>
            </a:r>
            <a:r>
              <a:rPr sz="2400" dirty="0">
                <a:latin typeface="Arial"/>
                <a:cs typeface="Arial"/>
              </a:rPr>
              <a:t>’</a:t>
            </a:r>
            <a:r>
              <a:rPr sz="2400" dirty="0">
                <a:latin typeface="Georgia"/>
                <a:cs typeface="Georgia"/>
              </a:rPr>
              <a:t>s named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hosts</a:t>
            </a:r>
            <a:endParaRPr sz="2400">
              <a:latin typeface="Georgia"/>
              <a:cs typeface="Georgia"/>
            </a:endParaRPr>
          </a:p>
          <a:p>
            <a:pPr marL="698500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Georgia"/>
                <a:cs typeface="Georgia"/>
              </a:rPr>
              <a:t>can be </a:t>
            </a:r>
            <a:r>
              <a:rPr sz="2400" dirty="0">
                <a:latin typeface="Georgia"/>
                <a:cs typeface="Georgia"/>
              </a:rPr>
              <a:t>maintained </a:t>
            </a:r>
            <a:r>
              <a:rPr sz="2400" spc="-5" dirty="0">
                <a:latin typeface="Georgia"/>
                <a:cs typeface="Georgia"/>
              </a:rPr>
              <a:t>by </a:t>
            </a:r>
            <a:r>
              <a:rPr sz="2400" dirty="0">
                <a:latin typeface="Georgia"/>
                <a:cs typeface="Georgia"/>
              </a:rPr>
              <a:t>organization </a:t>
            </a:r>
            <a:r>
              <a:rPr sz="2400" spc="-5" dirty="0">
                <a:latin typeface="Georgia"/>
                <a:cs typeface="Georgia"/>
              </a:rPr>
              <a:t>or service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provider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191261"/>
            <a:ext cx="4899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45" dirty="0">
                <a:latin typeface="Arial"/>
                <a:cs typeface="Arial"/>
              </a:rPr>
              <a:t>TLD, </a:t>
            </a:r>
            <a:r>
              <a:rPr sz="3600" b="1" spc="-240" dirty="0">
                <a:latin typeface="Arial"/>
                <a:cs typeface="Arial"/>
              </a:rPr>
              <a:t>authoritative</a:t>
            </a:r>
            <a:r>
              <a:rPr sz="3600" b="1" spc="40" dirty="0">
                <a:latin typeface="Arial"/>
                <a:cs typeface="Arial"/>
              </a:rPr>
              <a:t> </a:t>
            </a:r>
            <a:r>
              <a:rPr sz="3600" b="1" spc="-270" dirty="0">
                <a:latin typeface="Arial"/>
                <a:cs typeface="Arial"/>
              </a:rPr>
              <a:t>servers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11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18438"/>
            <a:ext cx="10880090" cy="35153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9690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Suppose </a:t>
            </a:r>
            <a:r>
              <a:rPr sz="2800" spc="-220" dirty="0">
                <a:latin typeface="Trebuchet MS"/>
                <a:cs typeface="Trebuchet MS"/>
              </a:rPr>
              <a:t>a </a:t>
            </a:r>
            <a:r>
              <a:rPr sz="2800" spc="40" dirty="0">
                <a:latin typeface="Trebuchet MS"/>
                <a:cs typeface="Trebuchet MS"/>
              </a:rPr>
              <a:t>DNS </a:t>
            </a:r>
            <a:r>
              <a:rPr sz="2800" spc="-220" dirty="0">
                <a:latin typeface="Trebuchet MS"/>
                <a:cs typeface="Trebuchet MS"/>
              </a:rPr>
              <a:t>client </a:t>
            </a:r>
            <a:r>
              <a:rPr sz="2800" spc="-160" dirty="0">
                <a:latin typeface="Trebuchet MS"/>
                <a:cs typeface="Trebuchet MS"/>
              </a:rPr>
              <a:t>wants </a:t>
            </a:r>
            <a:r>
              <a:rPr sz="2800" spc="-225" dirty="0">
                <a:latin typeface="Trebuchet MS"/>
                <a:cs typeface="Trebuchet MS"/>
              </a:rPr>
              <a:t>to </a:t>
            </a:r>
            <a:r>
              <a:rPr sz="2800" spc="-200" dirty="0">
                <a:latin typeface="Trebuchet MS"/>
                <a:cs typeface="Trebuchet MS"/>
              </a:rPr>
              <a:t>determine </a:t>
            </a:r>
            <a:r>
              <a:rPr sz="2800" spc="-229" dirty="0">
                <a:latin typeface="Trebuchet MS"/>
                <a:cs typeface="Trebuchet MS"/>
              </a:rPr>
              <a:t>the </a:t>
            </a:r>
            <a:r>
              <a:rPr sz="2800" spc="-65" dirty="0">
                <a:latin typeface="Trebuchet MS"/>
                <a:cs typeface="Trebuchet MS"/>
              </a:rPr>
              <a:t>IP </a:t>
            </a:r>
            <a:r>
              <a:rPr sz="2800" spc="-100" dirty="0">
                <a:latin typeface="Trebuchet MS"/>
                <a:cs typeface="Trebuchet MS"/>
              </a:rPr>
              <a:t>address </a:t>
            </a:r>
            <a:r>
              <a:rPr sz="2800" spc="-175" dirty="0">
                <a:latin typeface="Trebuchet MS"/>
                <a:cs typeface="Trebuchet MS"/>
              </a:rPr>
              <a:t>for </a:t>
            </a:r>
            <a:r>
              <a:rPr sz="2800" spc="-229" dirty="0">
                <a:latin typeface="Trebuchet MS"/>
                <a:cs typeface="Trebuchet MS"/>
              </a:rPr>
              <a:t>the </a:t>
            </a:r>
            <a:r>
              <a:rPr sz="2800" spc="-150" dirty="0">
                <a:latin typeface="Trebuchet MS"/>
                <a:cs typeface="Trebuchet MS"/>
              </a:rPr>
              <a:t>hostname </a:t>
            </a:r>
            <a:r>
              <a:rPr sz="2800" spc="-150" dirty="0">
                <a:latin typeface="Trebuchet MS"/>
                <a:cs typeface="Trebuchet MS"/>
                <a:hlinkClick r:id="rId2"/>
              </a:rPr>
              <a:t> </a:t>
            </a:r>
            <a:r>
              <a:rPr sz="2800" spc="-215" dirty="0">
                <a:latin typeface="Trebuchet MS"/>
                <a:cs typeface="Trebuchet MS"/>
                <a:hlinkClick r:id="rId2"/>
              </a:rPr>
              <a:t>www.amazon.com.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10" dirty="0">
                <a:latin typeface="Trebuchet MS"/>
                <a:cs typeface="Trebuchet MS"/>
              </a:rPr>
              <a:t>To </a:t>
            </a:r>
            <a:r>
              <a:rPr sz="2800" spc="-220" dirty="0">
                <a:latin typeface="Trebuchet MS"/>
                <a:cs typeface="Trebuchet MS"/>
              </a:rPr>
              <a:t>a </a:t>
            </a:r>
            <a:r>
              <a:rPr sz="2800" spc="-170" dirty="0">
                <a:latin typeface="Trebuchet MS"/>
                <a:cs typeface="Trebuchet MS"/>
              </a:rPr>
              <a:t>first </a:t>
            </a:r>
            <a:r>
              <a:rPr sz="2800" spc="-200" dirty="0">
                <a:latin typeface="Trebuchet MS"/>
                <a:cs typeface="Trebuchet MS"/>
              </a:rPr>
              <a:t>approximation, </a:t>
            </a:r>
            <a:r>
              <a:rPr sz="2800" spc="-235" dirty="0">
                <a:latin typeface="Trebuchet MS"/>
                <a:cs typeface="Trebuchet MS"/>
              </a:rPr>
              <a:t>the </a:t>
            </a:r>
            <a:r>
              <a:rPr sz="2800" spc="-170" dirty="0">
                <a:latin typeface="Trebuchet MS"/>
                <a:cs typeface="Trebuchet MS"/>
              </a:rPr>
              <a:t>following </a:t>
            </a:r>
            <a:r>
              <a:rPr sz="2800" spc="-155" dirty="0">
                <a:latin typeface="Trebuchet MS"/>
                <a:cs typeface="Trebuchet MS"/>
              </a:rPr>
              <a:t>events </a:t>
            </a:r>
            <a:r>
              <a:rPr sz="2800" spc="-235" dirty="0">
                <a:latin typeface="Trebuchet MS"/>
                <a:cs typeface="Trebuchet MS"/>
              </a:rPr>
              <a:t>will </a:t>
            </a:r>
            <a:r>
              <a:rPr sz="2800" spc="-260" dirty="0">
                <a:latin typeface="Trebuchet MS"/>
                <a:cs typeface="Trebuchet MS"/>
              </a:rPr>
              <a:t>take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spc="-229" dirty="0">
                <a:latin typeface="Trebuchet MS"/>
                <a:cs typeface="Trebuchet MS"/>
              </a:rPr>
              <a:t>place.</a:t>
            </a:r>
            <a:endParaRPr sz="2800">
              <a:latin typeface="Trebuchet MS"/>
              <a:cs typeface="Trebuchet MS"/>
            </a:endParaRPr>
          </a:p>
          <a:p>
            <a:pPr marL="698500" lvl="1" indent="-229235">
              <a:lnSpc>
                <a:spcPts val="274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75" dirty="0">
                <a:latin typeface="Trebuchet MS"/>
                <a:cs typeface="Trebuchet MS"/>
              </a:rPr>
              <a:t>The </a:t>
            </a:r>
            <a:r>
              <a:rPr sz="2400" spc="-185" dirty="0">
                <a:latin typeface="Trebuchet MS"/>
                <a:cs typeface="Trebuchet MS"/>
              </a:rPr>
              <a:t>client </a:t>
            </a:r>
            <a:r>
              <a:rPr sz="2400" spc="-150" dirty="0">
                <a:latin typeface="Trebuchet MS"/>
                <a:cs typeface="Trebuchet MS"/>
              </a:rPr>
              <a:t>first </a:t>
            </a:r>
            <a:r>
              <a:rPr sz="2400" spc="-140" dirty="0">
                <a:latin typeface="Trebuchet MS"/>
                <a:cs typeface="Trebuchet MS"/>
              </a:rPr>
              <a:t>contacts </a:t>
            </a:r>
            <a:r>
              <a:rPr sz="2400" spc="-130" dirty="0">
                <a:latin typeface="Trebuchet MS"/>
                <a:cs typeface="Trebuchet MS"/>
              </a:rPr>
              <a:t>one </a:t>
            </a:r>
            <a:r>
              <a:rPr sz="2400" spc="-155" dirty="0">
                <a:latin typeface="Trebuchet MS"/>
                <a:cs typeface="Trebuchet MS"/>
              </a:rPr>
              <a:t>of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60" dirty="0">
                <a:latin typeface="Trebuchet MS"/>
                <a:cs typeface="Trebuchet MS"/>
              </a:rPr>
              <a:t>root </a:t>
            </a:r>
            <a:r>
              <a:rPr sz="2400" spc="-100" dirty="0">
                <a:latin typeface="Trebuchet MS"/>
                <a:cs typeface="Trebuchet MS"/>
              </a:rPr>
              <a:t>servers, </a:t>
            </a:r>
            <a:r>
              <a:rPr sz="2400" spc="-145" dirty="0">
                <a:latin typeface="Trebuchet MS"/>
                <a:cs typeface="Trebuchet MS"/>
              </a:rPr>
              <a:t>which </a:t>
            </a:r>
            <a:r>
              <a:rPr sz="2400" spc="-130" dirty="0">
                <a:latin typeface="Trebuchet MS"/>
                <a:cs typeface="Trebuchet MS"/>
              </a:rPr>
              <a:t>returns </a:t>
            </a:r>
            <a:r>
              <a:rPr sz="2400" spc="-55" dirty="0">
                <a:latin typeface="Trebuchet MS"/>
                <a:cs typeface="Trebuchet MS"/>
              </a:rPr>
              <a:t>IP </a:t>
            </a:r>
            <a:r>
              <a:rPr sz="2400" spc="-75" dirty="0">
                <a:latin typeface="Trebuchet MS"/>
                <a:cs typeface="Trebuchet MS"/>
              </a:rPr>
              <a:t>addresses</a:t>
            </a:r>
            <a:r>
              <a:rPr sz="2400" spc="28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for </a:t>
            </a:r>
            <a:r>
              <a:rPr sz="2400" spc="-75" dirty="0">
                <a:latin typeface="Trebuchet MS"/>
                <a:cs typeface="Trebuchet MS"/>
              </a:rPr>
              <a:t>TLD</a:t>
            </a:r>
            <a:endParaRPr sz="2400">
              <a:latin typeface="Trebuchet MS"/>
              <a:cs typeface="Trebuchet MS"/>
            </a:endParaRPr>
          </a:p>
          <a:p>
            <a:pPr marL="698500">
              <a:lnSpc>
                <a:spcPts val="2740"/>
              </a:lnSpc>
            </a:pPr>
            <a:r>
              <a:rPr sz="2400" spc="-75" dirty="0">
                <a:latin typeface="Trebuchet MS"/>
                <a:cs typeface="Trebuchet MS"/>
              </a:rPr>
              <a:t>servers </a:t>
            </a:r>
            <a:r>
              <a:rPr sz="2400" spc="-150" dirty="0">
                <a:latin typeface="Trebuchet MS"/>
                <a:cs typeface="Trebuchet MS"/>
              </a:rPr>
              <a:t>for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65" dirty="0">
                <a:latin typeface="Trebuchet MS"/>
                <a:cs typeface="Trebuchet MS"/>
              </a:rPr>
              <a:t>top-level </a:t>
            </a:r>
            <a:r>
              <a:rPr sz="2400" spc="-140" dirty="0">
                <a:latin typeface="Trebuchet MS"/>
                <a:cs typeface="Trebuchet MS"/>
              </a:rPr>
              <a:t>domain</a:t>
            </a:r>
            <a:r>
              <a:rPr sz="2400" spc="22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com.</a:t>
            </a:r>
            <a:endParaRPr sz="2400">
              <a:latin typeface="Trebuchet MS"/>
              <a:cs typeface="Trebuchet MS"/>
            </a:endParaRPr>
          </a:p>
          <a:p>
            <a:pPr marL="698500" marR="159385" lvl="1" indent="-229235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80" dirty="0">
                <a:latin typeface="Trebuchet MS"/>
                <a:cs typeface="Trebuchet MS"/>
              </a:rPr>
              <a:t>The </a:t>
            </a:r>
            <a:r>
              <a:rPr sz="2400" spc="-185" dirty="0">
                <a:latin typeface="Trebuchet MS"/>
                <a:cs typeface="Trebuchet MS"/>
              </a:rPr>
              <a:t>client </a:t>
            </a:r>
            <a:r>
              <a:rPr sz="2400" spc="-180" dirty="0">
                <a:latin typeface="Trebuchet MS"/>
                <a:cs typeface="Trebuchet MS"/>
              </a:rPr>
              <a:t>then </a:t>
            </a:r>
            <a:r>
              <a:rPr sz="2400" spc="-140" dirty="0">
                <a:latin typeface="Trebuchet MS"/>
                <a:cs typeface="Trebuchet MS"/>
              </a:rPr>
              <a:t>contacts </a:t>
            </a:r>
            <a:r>
              <a:rPr sz="2400" spc="-130" dirty="0">
                <a:latin typeface="Trebuchet MS"/>
                <a:cs typeface="Trebuchet MS"/>
              </a:rPr>
              <a:t>one </a:t>
            </a:r>
            <a:r>
              <a:rPr sz="2400" spc="-155" dirty="0">
                <a:latin typeface="Trebuchet MS"/>
                <a:cs typeface="Trebuchet MS"/>
              </a:rPr>
              <a:t>of </a:t>
            </a:r>
            <a:r>
              <a:rPr sz="2400" spc="-135" dirty="0">
                <a:latin typeface="Trebuchet MS"/>
                <a:cs typeface="Trebuchet MS"/>
              </a:rPr>
              <a:t>these </a:t>
            </a:r>
            <a:r>
              <a:rPr sz="2400" spc="-70" dirty="0">
                <a:latin typeface="Trebuchet MS"/>
                <a:cs typeface="Trebuchet MS"/>
              </a:rPr>
              <a:t>TLD </a:t>
            </a:r>
            <a:r>
              <a:rPr sz="2400" spc="-100" dirty="0">
                <a:latin typeface="Trebuchet MS"/>
                <a:cs typeface="Trebuchet MS"/>
              </a:rPr>
              <a:t>servers, </a:t>
            </a:r>
            <a:r>
              <a:rPr sz="2400" spc="-145" dirty="0">
                <a:latin typeface="Trebuchet MS"/>
                <a:cs typeface="Trebuchet MS"/>
              </a:rPr>
              <a:t>which </a:t>
            </a:r>
            <a:r>
              <a:rPr sz="2400" spc="-130" dirty="0">
                <a:latin typeface="Trebuchet MS"/>
                <a:cs typeface="Trebuchet MS"/>
              </a:rPr>
              <a:t>returns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60" dirty="0">
                <a:latin typeface="Trebuchet MS"/>
                <a:cs typeface="Trebuchet MS"/>
              </a:rPr>
              <a:t>IP </a:t>
            </a:r>
            <a:r>
              <a:rPr sz="2400" spc="-85" dirty="0">
                <a:latin typeface="Trebuchet MS"/>
                <a:cs typeface="Trebuchet MS"/>
              </a:rPr>
              <a:t>address </a:t>
            </a:r>
            <a:r>
              <a:rPr sz="2400" spc="-155" dirty="0">
                <a:latin typeface="Trebuchet MS"/>
                <a:cs typeface="Trebuchet MS"/>
              </a:rPr>
              <a:t>of  </a:t>
            </a:r>
            <a:r>
              <a:rPr sz="2400" spc="-150" dirty="0">
                <a:latin typeface="Trebuchet MS"/>
                <a:cs typeface="Trebuchet MS"/>
              </a:rPr>
              <a:t>an </a:t>
            </a:r>
            <a:r>
              <a:rPr sz="2400" spc="-185" dirty="0">
                <a:latin typeface="Trebuchet MS"/>
                <a:cs typeface="Trebuchet MS"/>
              </a:rPr>
              <a:t>authoritative </a:t>
            </a:r>
            <a:r>
              <a:rPr sz="2400" spc="-100" dirty="0">
                <a:latin typeface="Trebuchet MS"/>
                <a:cs typeface="Trebuchet MS"/>
              </a:rPr>
              <a:t>server </a:t>
            </a:r>
            <a:r>
              <a:rPr sz="2400" spc="-150" dirty="0">
                <a:latin typeface="Trebuchet MS"/>
                <a:cs typeface="Trebuchet MS"/>
              </a:rPr>
              <a:t>for</a:t>
            </a:r>
            <a:r>
              <a:rPr sz="2400" spc="130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amazon.com.</a:t>
            </a:r>
            <a:endParaRPr sz="2400">
              <a:latin typeface="Trebuchet MS"/>
              <a:cs typeface="Trebuchet MS"/>
            </a:endParaRPr>
          </a:p>
          <a:p>
            <a:pPr marL="782320" lvl="1" indent="-313055">
              <a:lnSpc>
                <a:spcPts val="2735"/>
              </a:lnSpc>
              <a:spcBef>
                <a:spcPts val="165"/>
              </a:spcBef>
              <a:buFont typeface="Arial"/>
              <a:buChar char="•"/>
              <a:tabLst>
                <a:tab pos="782320" algn="l"/>
                <a:tab pos="782955" algn="l"/>
              </a:tabLst>
            </a:pPr>
            <a:r>
              <a:rPr sz="2400" spc="-204" dirty="0">
                <a:latin typeface="Trebuchet MS"/>
                <a:cs typeface="Trebuchet MS"/>
              </a:rPr>
              <a:t>Finally,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85" dirty="0">
                <a:latin typeface="Trebuchet MS"/>
                <a:cs typeface="Trebuchet MS"/>
              </a:rPr>
              <a:t>client </a:t>
            </a:r>
            <a:r>
              <a:rPr sz="2400" spc="-140" dirty="0">
                <a:latin typeface="Trebuchet MS"/>
                <a:cs typeface="Trebuchet MS"/>
              </a:rPr>
              <a:t>contacts </a:t>
            </a:r>
            <a:r>
              <a:rPr sz="2400" spc="-130" dirty="0">
                <a:latin typeface="Trebuchet MS"/>
                <a:cs typeface="Trebuchet MS"/>
              </a:rPr>
              <a:t>one </a:t>
            </a:r>
            <a:r>
              <a:rPr sz="2400" spc="-155" dirty="0">
                <a:latin typeface="Trebuchet MS"/>
                <a:cs typeface="Trebuchet MS"/>
              </a:rPr>
              <a:t>of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85" dirty="0">
                <a:latin typeface="Trebuchet MS"/>
                <a:cs typeface="Trebuchet MS"/>
              </a:rPr>
              <a:t>authoritative </a:t>
            </a:r>
            <a:r>
              <a:rPr sz="2400" spc="-70" dirty="0">
                <a:latin typeface="Trebuchet MS"/>
                <a:cs typeface="Trebuchet MS"/>
              </a:rPr>
              <a:t>servers</a:t>
            </a:r>
            <a:r>
              <a:rPr sz="2400" spc="26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for </a:t>
            </a:r>
            <a:r>
              <a:rPr sz="2400" spc="-165" dirty="0">
                <a:latin typeface="Trebuchet MS"/>
                <a:cs typeface="Trebuchet MS"/>
              </a:rPr>
              <a:t>amazon.com, </a:t>
            </a:r>
            <a:r>
              <a:rPr sz="2400" spc="-145" dirty="0">
                <a:latin typeface="Trebuchet MS"/>
                <a:cs typeface="Trebuchet MS"/>
              </a:rPr>
              <a:t>which</a:t>
            </a:r>
            <a:endParaRPr sz="2400">
              <a:latin typeface="Trebuchet MS"/>
              <a:cs typeface="Trebuchet MS"/>
            </a:endParaRPr>
          </a:p>
          <a:p>
            <a:pPr marL="698500">
              <a:lnSpc>
                <a:spcPts val="2735"/>
              </a:lnSpc>
            </a:pPr>
            <a:r>
              <a:rPr sz="2400" spc="-130" dirty="0">
                <a:latin typeface="Trebuchet MS"/>
                <a:cs typeface="Trebuchet MS"/>
              </a:rPr>
              <a:t>returns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60" dirty="0">
                <a:latin typeface="Trebuchet MS"/>
                <a:cs typeface="Trebuchet MS"/>
              </a:rPr>
              <a:t>IP </a:t>
            </a:r>
            <a:r>
              <a:rPr sz="2400" spc="-85" dirty="0">
                <a:latin typeface="Trebuchet MS"/>
                <a:cs typeface="Trebuchet MS"/>
              </a:rPr>
              <a:t>address </a:t>
            </a:r>
            <a:r>
              <a:rPr sz="2400" spc="-150" dirty="0">
                <a:latin typeface="Trebuchet MS"/>
                <a:cs typeface="Trebuchet MS"/>
              </a:rPr>
              <a:t>for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30" dirty="0">
                <a:latin typeface="Trebuchet MS"/>
                <a:cs typeface="Trebuchet MS"/>
              </a:rPr>
              <a:t>hostname</a:t>
            </a:r>
            <a:r>
              <a:rPr sz="2400" spc="325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Trebuchet MS"/>
                <a:cs typeface="Trebuchet MS"/>
                <a:hlinkClick r:id="rId2"/>
              </a:rPr>
              <a:t>www.amazon.com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2218"/>
            <a:ext cx="10812145" cy="396430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Georgia"/>
                <a:cs typeface="Georgia"/>
              </a:rPr>
              <a:t>does not strictly belong to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hierarchy</a:t>
            </a:r>
            <a:endParaRPr sz="28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Georgia"/>
                <a:cs typeface="Georgia"/>
              </a:rPr>
              <a:t>each </a:t>
            </a:r>
            <a:r>
              <a:rPr sz="2800" spc="-5" dirty="0">
                <a:latin typeface="Georgia"/>
                <a:cs typeface="Georgia"/>
              </a:rPr>
              <a:t>ISP (residential ISP, company, university) </a:t>
            </a:r>
            <a:r>
              <a:rPr sz="2800" spc="-10" dirty="0">
                <a:latin typeface="Georgia"/>
                <a:cs typeface="Georgia"/>
              </a:rPr>
              <a:t>has</a:t>
            </a:r>
            <a:r>
              <a:rPr sz="2800" spc="7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one</a:t>
            </a:r>
            <a:endParaRPr sz="28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Georgia"/>
                <a:cs typeface="Georgia"/>
              </a:rPr>
              <a:t>also </a:t>
            </a:r>
            <a:r>
              <a:rPr sz="2400" spc="-5" dirty="0">
                <a:latin typeface="Georgia"/>
                <a:cs typeface="Georgia"/>
              </a:rPr>
              <a:t>called </a:t>
            </a:r>
            <a:r>
              <a:rPr sz="2400" spc="20" dirty="0">
                <a:latin typeface="Arial"/>
                <a:cs typeface="Arial"/>
              </a:rPr>
              <a:t>“</a:t>
            </a:r>
            <a:r>
              <a:rPr sz="2400" spc="20" dirty="0">
                <a:latin typeface="Georgia"/>
                <a:cs typeface="Georgia"/>
              </a:rPr>
              <a:t>default </a:t>
            </a:r>
            <a:r>
              <a:rPr sz="2400" dirty="0">
                <a:latin typeface="Georgia"/>
                <a:cs typeface="Georgia"/>
              </a:rPr>
              <a:t>name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25" dirty="0">
                <a:latin typeface="Georgia"/>
                <a:cs typeface="Georgia"/>
              </a:rPr>
              <a:t>server</a:t>
            </a:r>
            <a:r>
              <a:rPr sz="2400" spc="25" dirty="0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  <a:p>
            <a:pPr marL="241300" marR="738505" indent="-228600">
              <a:lnSpc>
                <a:spcPts val="3030"/>
              </a:lnSpc>
              <a:spcBef>
                <a:spcPts val="11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When a host connects to an </a:t>
            </a:r>
            <a:r>
              <a:rPr sz="2800" spc="-80" dirty="0">
                <a:latin typeface="Times New Roman"/>
                <a:cs typeface="Times New Roman"/>
              </a:rPr>
              <a:t>ISP,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ISP </a:t>
            </a:r>
            <a:r>
              <a:rPr sz="2800" dirty="0">
                <a:latin typeface="Times New Roman"/>
                <a:cs typeface="Times New Roman"/>
              </a:rPr>
              <a:t>provides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host </a:t>
            </a:r>
            <a:r>
              <a:rPr sz="2800" spc="-5" dirty="0">
                <a:latin typeface="Times New Roman"/>
                <a:cs typeface="Times New Roman"/>
              </a:rPr>
              <a:t>with the IP  addresses of one or </a:t>
            </a:r>
            <a:r>
              <a:rPr sz="2800" spc="-10" dirty="0">
                <a:latin typeface="Times New Roman"/>
                <a:cs typeface="Times New Roman"/>
              </a:rPr>
              <a:t>more </a:t>
            </a:r>
            <a:r>
              <a:rPr sz="2800" spc="-5" dirty="0">
                <a:latin typeface="Times New Roman"/>
                <a:cs typeface="Times New Roman"/>
              </a:rPr>
              <a:t>of its local </a:t>
            </a:r>
            <a:r>
              <a:rPr sz="2800" spc="-10" dirty="0">
                <a:latin typeface="Times New Roman"/>
                <a:cs typeface="Times New Roman"/>
              </a:rPr>
              <a:t>DNS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servers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Georgia"/>
                <a:cs typeface="Georgia"/>
              </a:rPr>
              <a:t>when host makes DNS query, </a:t>
            </a:r>
            <a:r>
              <a:rPr sz="2800" spc="-10" dirty="0">
                <a:latin typeface="Georgia"/>
                <a:cs typeface="Georgia"/>
              </a:rPr>
              <a:t>query </a:t>
            </a:r>
            <a:r>
              <a:rPr sz="2800" spc="-5" dirty="0">
                <a:latin typeface="Georgia"/>
                <a:cs typeface="Georgia"/>
              </a:rPr>
              <a:t>is sent to its local DNS</a:t>
            </a:r>
            <a:r>
              <a:rPr sz="2800" spc="7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server</a:t>
            </a:r>
            <a:endParaRPr sz="2800">
              <a:latin typeface="Georgia"/>
              <a:cs typeface="Georgia"/>
            </a:endParaRPr>
          </a:p>
          <a:p>
            <a:pPr marL="698500" lvl="1" indent="-229235">
              <a:lnSpc>
                <a:spcPts val="2735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Georgia"/>
                <a:cs typeface="Georgia"/>
              </a:rPr>
              <a:t>has local </a:t>
            </a:r>
            <a:r>
              <a:rPr sz="2400" dirty="0">
                <a:latin typeface="Georgia"/>
                <a:cs typeface="Georgia"/>
              </a:rPr>
              <a:t>cache </a:t>
            </a:r>
            <a:r>
              <a:rPr sz="2400" spc="-5" dirty="0">
                <a:latin typeface="Georgia"/>
                <a:cs typeface="Georgia"/>
              </a:rPr>
              <a:t>of </a:t>
            </a:r>
            <a:r>
              <a:rPr sz="2400" dirty="0">
                <a:latin typeface="Georgia"/>
                <a:cs typeface="Georgia"/>
              </a:rPr>
              <a:t>recent name-to-address </a:t>
            </a:r>
            <a:r>
              <a:rPr sz="2400" spc="-5" dirty="0">
                <a:latin typeface="Georgia"/>
                <a:cs typeface="Georgia"/>
              </a:rPr>
              <a:t>translation pairs (but </a:t>
            </a:r>
            <a:r>
              <a:rPr sz="2400" dirty="0">
                <a:latin typeface="Georgia"/>
                <a:cs typeface="Georgia"/>
              </a:rPr>
              <a:t>may </a:t>
            </a:r>
            <a:r>
              <a:rPr sz="2400" spc="-5" dirty="0">
                <a:latin typeface="Georgia"/>
                <a:cs typeface="Georgia"/>
              </a:rPr>
              <a:t>be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out</a:t>
            </a:r>
            <a:endParaRPr sz="2400">
              <a:latin typeface="Georgia"/>
              <a:cs typeface="Georgia"/>
            </a:endParaRPr>
          </a:p>
          <a:p>
            <a:pPr marL="698500">
              <a:lnSpc>
                <a:spcPts val="2735"/>
              </a:lnSpc>
            </a:pPr>
            <a:r>
              <a:rPr sz="2400" spc="-5" dirty="0">
                <a:latin typeface="Georgia"/>
                <a:cs typeface="Georgia"/>
              </a:rPr>
              <a:t>of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date!)</a:t>
            </a:r>
            <a:endParaRPr sz="24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Georgia"/>
                <a:cs typeface="Georgia"/>
              </a:rPr>
              <a:t>acts as </a:t>
            </a:r>
            <a:r>
              <a:rPr sz="2400" spc="-5" dirty="0">
                <a:latin typeface="Georgia"/>
                <a:cs typeface="Georgia"/>
              </a:rPr>
              <a:t>proxy, forwards </a:t>
            </a:r>
            <a:r>
              <a:rPr sz="2400" dirty="0">
                <a:latin typeface="Georgia"/>
                <a:cs typeface="Georgia"/>
              </a:rPr>
              <a:t>query into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hierarchy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4396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10" dirty="0">
                <a:latin typeface="Arial"/>
                <a:cs typeface="Arial"/>
              </a:rPr>
              <a:t>Local </a:t>
            </a:r>
            <a:r>
              <a:rPr sz="3600" b="1" spc="-395" dirty="0">
                <a:latin typeface="Arial"/>
                <a:cs typeface="Arial"/>
              </a:rPr>
              <a:t>DNS </a:t>
            </a:r>
            <a:r>
              <a:rPr sz="3600" b="1" spc="-335" dirty="0">
                <a:latin typeface="Arial"/>
                <a:cs typeface="Arial"/>
              </a:rPr>
              <a:t>name</a:t>
            </a:r>
            <a:r>
              <a:rPr sz="3600" b="1" spc="-240" dirty="0">
                <a:latin typeface="Arial"/>
                <a:cs typeface="Arial"/>
              </a:rPr>
              <a:t> </a:t>
            </a:r>
            <a:r>
              <a:rPr sz="3600" b="1" spc="-254" dirty="0">
                <a:latin typeface="Arial"/>
                <a:cs typeface="Arial"/>
              </a:rPr>
              <a:t>server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13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24534"/>
            <a:ext cx="425513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Georgia"/>
                <a:cs typeface="Georgia"/>
              </a:rPr>
              <a:t>host </a:t>
            </a:r>
            <a:r>
              <a:rPr sz="2400" dirty="0">
                <a:latin typeface="Georgia"/>
                <a:cs typeface="Georgia"/>
              </a:rPr>
              <a:t>at </a:t>
            </a:r>
            <a:r>
              <a:rPr sz="2400" spc="-5" dirty="0">
                <a:latin typeface="Georgia"/>
                <a:cs typeface="Georgia"/>
              </a:rPr>
              <a:t>cis.poly.edu wants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IP</a:t>
            </a:r>
            <a:endParaRPr sz="2400">
              <a:latin typeface="Georgia"/>
              <a:cs typeface="Georgia"/>
            </a:endParaRPr>
          </a:p>
          <a:p>
            <a:pPr marL="241300">
              <a:lnSpc>
                <a:spcPts val="2735"/>
              </a:lnSpc>
            </a:pPr>
            <a:r>
              <a:rPr sz="2400" spc="-5" dirty="0">
                <a:latin typeface="Georgia"/>
                <a:cs typeface="Georgia"/>
              </a:rPr>
              <a:t>address for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gaia.cs.umass.edu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6807"/>
            <a:ext cx="3596640" cy="104140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ts val="3670"/>
              </a:lnSpc>
              <a:spcBef>
                <a:spcPts val="765"/>
              </a:spcBef>
            </a:pPr>
            <a:r>
              <a:rPr sz="3600" b="1" spc="-390" dirty="0">
                <a:latin typeface="Arial"/>
                <a:cs typeface="Arial"/>
              </a:rPr>
              <a:t>DNS </a:t>
            </a:r>
            <a:r>
              <a:rPr sz="3600" b="1" spc="-330" dirty="0">
                <a:latin typeface="Arial"/>
                <a:cs typeface="Arial"/>
              </a:rPr>
              <a:t>name  </a:t>
            </a:r>
            <a:r>
              <a:rPr sz="3600" b="1" spc="-265" dirty="0">
                <a:latin typeface="Arial"/>
                <a:cs typeface="Arial"/>
              </a:rPr>
              <a:t>resolution</a:t>
            </a:r>
            <a:r>
              <a:rPr sz="3600" b="1" spc="-175" dirty="0">
                <a:latin typeface="Arial"/>
                <a:cs typeface="Arial"/>
              </a:rPr>
              <a:t> </a:t>
            </a:r>
            <a:r>
              <a:rPr sz="3600" b="1" spc="-285" dirty="0">
                <a:latin typeface="Arial"/>
                <a:cs typeface="Arial"/>
              </a:rPr>
              <a:t>example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1139" y="4909261"/>
            <a:ext cx="1587500" cy="54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requesting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host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i="1" spc="-15" dirty="0">
                <a:solidFill>
                  <a:srgbClr val="000099"/>
                </a:solidFill>
                <a:latin typeface="Arial"/>
                <a:cs typeface="Arial"/>
              </a:rPr>
              <a:t>cis.poly.edu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87893" y="5804712"/>
            <a:ext cx="1718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gaia.cs.umass.edu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89952" y="508253"/>
            <a:ext cx="166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root DNS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10679" y="2342007"/>
            <a:ext cx="1486535" cy="85725"/>
          </a:xfrm>
          <a:custGeom>
            <a:avLst/>
            <a:gdLst/>
            <a:ahLst/>
            <a:cxnLst/>
            <a:rect l="l" t="t" r="r" b="b"/>
            <a:pathLst>
              <a:path w="1486534" h="85725">
                <a:moveTo>
                  <a:pt x="1457883" y="28447"/>
                </a:moveTo>
                <a:lnTo>
                  <a:pt x="1414526" y="28447"/>
                </a:lnTo>
                <a:lnTo>
                  <a:pt x="1414652" y="57022"/>
                </a:lnTo>
                <a:lnTo>
                  <a:pt x="1400386" y="57110"/>
                </a:lnTo>
                <a:lnTo>
                  <a:pt x="1400555" y="85725"/>
                </a:lnTo>
                <a:lnTo>
                  <a:pt x="1486027" y="42290"/>
                </a:lnTo>
                <a:lnTo>
                  <a:pt x="1457883" y="28447"/>
                </a:lnTo>
                <a:close/>
              </a:path>
              <a:path w="1486534" h="85725">
                <a:moveTo>
                  <a:pt x="1400217" y="28536"/>
                </a:moveTo>
                <a:lnTo>
                  <a:pt x="0" y="37210"/>
                </a:lnTo>
                <a:lnTo>
                  <a:pt x="253" y="65658"/>
                </a:lnTo>
                <a:lnTo>
                  <a:pt x="1400386" y="57110"/>
                </a:lnTo>
                <a:lnTo>
                  <a:pt x="1400217" y="28536"/>
                </a:lnTo>
                <a:close/>
              </a:path>
              <a:path w="1486534" h="85725">
                <a:moveTo>
                  <a:pt x="1414526" y="28447"/>
                </a:moveTo>
                <a:lnTo>
                  <a:pt x="1400217" y="28536"/>
                </a:lnTo>
                <a:lnTo>
                  <a:pt x="1400386" y="57110"/>
                </a:lnTo>
                <a:lnTo>
                  <a:pt x="1414652" y="57022"/>
                </a:lnTo>
                <a:lnTo>
                  <a:pt x="1414526" y="28447"/>
                </a:lnTo>
                <a:close/>
              </a:path>
              <a:path w="1486534" h="85725">
                <a:moveTo>
                  <a:pt x="1400048" y="0"/>
                </a:moveTo>
                <a:lnTo>
                  <a:pt x="1400217" y="28536"/>
                </a:lnTo>
                <a:lnTo>
                  <a:pt x="1457883" y="28447"/>
                </a:lnTo>
                <a:lnTo>
                  <a:pt x="1400048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10806" y="2512060"/>
            <a:ext cx="1420495" cy="85725"/>
          </a:xfrm>
          <a:custGeom>
            <a:avLst/>
            <a:gdLst/>
            <a:ahLst/>
            <a:cxnLst/>
            <a:rect l="l" t="t" r="r" b="b"/>
            <a:pathLst>
              <a:path w="1420495" h="85725">
                <a:moveTo>
                  <a:pt x="85725" y="0"/>
                </a:moveTo>
                <a:lnTo>
                  <a:pt x="0" y="42925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1420495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420495" h="85725">
                <a:moveTo>
                  <a:pt x="1420368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1420368" y="57150"/>
                </a:lnTo>
                <a:lnTo>
                  <a:pt x="1420368" y="2857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715000" y="1221486"/>
            <a:ext cx="2164715" cy="3037840"/>
            <a:chOff x="5715000" y="1221486"/>
            <a:chExt cx="2164715" cy="3037840"/>
          </a:xfrm>
        </p:grpSpPr>
        <p:sp>
          <p:nvSpPr>
            <p:cNvPr id="12" name="object 12"/>
            <p:cNvSpPr/>
            <p:nvPr/>
          </p:nvSpPr>
          <p:spPr>
            <a:xfrm>
              <a:off x="6768592" y="2917697"/>
              <a:ext cx="285115" cy="1341120"/>
            </a:xfrm>
            <a:custGeom>
              <a:avLst/>
              <a:gdLst/>
              <a:ahLst/>
              <a:cxnLst/>
              <a:rect l="l" t="t" r="r" b="b"/>
              <a:pathLst>
                <a:path w="285115" h="1341120">
                  <a:moveTo>
                    <a:pt x="85725" y="85725"/>
                  </a:moveTo>
                  <a:lnTo>
                    <a:pt x="78549" y="71374"/>
                  </a:lnTo>
                  <a:lnTo>
                    <a:pt x="42926" y="0"/>
                  </a:lnTo>
                  <a:lnTo>
                    <a:pt x="0" y="85725"/>
                  </a:lnTo>
                  <a:lnTo>
                    <a:pt x="28575" y="85725"/>
                  </a:lnTo>
                  <a:lnTo>
                    <a:pt x="28575" y="1313688"/>
                  </a:lnTo>
                  <a:lnTo>
                    <a:pt x="57150" y="1313688"/>
                  </a:lnTo>
                  <a:lnTo>
                    <a:pt x="57150" y="85725"/>
                  </a:lnTo>
                  <a:lnTo>
                    <a:pt x="85725" y="85725"/>
                  </a:lnTo>
                  <a:close/>
                </a:path>
                <a:path w="285115" h="1341120">
                  <a:moveTo>
                    <a:pt x="284861" y="1255141"/>
                  </a:moveTo>
                  <a:lnTo>
                    <a:pt x="256311" y="1255318"/>
                  </a:lnTo>
                  <a:lnTo>
                    <a:pt x="247650" y="16637"/>
                  </a:lnTo>
                  <a:lnTo>
                    <a:pt x="219075" y="16891"/>
                  </a:lnTo>
                  <a:lnTo>
                    <a:pt x="227736" y="1255483"/>
                  </a:lnTo>
                  <a:lnTo>
                    <a:pt x="199136" y="1255649"/>
                  </a:lnTo>
                  <a:lnTo>
                    <a:pt x="242570" y="1341120"/>
                  </a:lnTo>
                  <a:lnTo>
                    <a:pt x="277672" y="1269746"/>
                  </a:lnTo>
                  <a:lnTo>
                    <a:pt x="284861" y="125514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15000" y="3134868"/>
              <a:ext cx="1876425" cy="477520"/>
            </a:xfrm>
            <a:custGeom>
              <a:avLst/>
              <a:gdLst/>
              <a:ahLst/>
              <a:cxnLst/>
              <a:rect l="l" t="t" r="r" b="b"/>
              <a:pathLst>
                <a:path w="1876425" h="477520">
                  <a:moveTo>
                    <a:pt x="1876044" y="0"/>
                  </a:moveTo>
                  <a:lnTo>
                    <a:pt x="0" y="0"/>
                  </a:lnTo>
                  <a:lnTo>
                    <a:pt x="0" y="477011"/>
                  </a:lnTo>
                  <a:lnTo>
                    <a:pt x="1876044" y="477011"/>
                  </a:lnTo>
                  <a:lnTo>
                    <a:pt x="1876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15404" y="1221485"/>
              <a:ext cx="964565" cy="990600"/>
            </a:xfrm>
            <a:custGeom>
              <a:avLst/>
              <a:gdLst/>
              <a:ahLst/>
              <a:cxnLst/>
              <a:rect l="l" t="t" r="r" b="b"/>
              <a:pathLst>
                <a:path w="964565" h="990600">
                  <a:moveTo>
                    <a:pt x="924814" y="0"/>
                  </a:moveTo>
                  <a:lnTo>
                    <a:pt x="834898" y="33020"/>
                  </a:lnTo>
                  <a:lnTo>
                    <a:pt x="855738" y="52679"/>
                  </a:lnTo>
                  <a:lnTo>
                    <a:pt x="0" y="962533"/>
                  </a:lnTo>
                  <a:lnTo>
                    <a:pt x="20828" y="982091"/>
                  </a:lnTo>
                  <a:lnTo>
                    <a:pt x="876515" y="72275"/>
                  </a:lnTo>
                  <a:lnTo>
                    <a:pt x="897255" y="91821"/>
                  </a:lnTo>
                  <a:lnTo>
                    <a:pt x="912114" y="42291"/>
                  </a:lnTo>
                  <a:lnTo>
                    <a:pt x="924814" y="0"/>
                  </a:lnTo>
                  <a:close/>
                </a:path>
                <a:path w="964565" h="990600">
                  <a:moveTo>
                    <a:pt x="964057" y="238506"/>
                  </a:moveTo>
                  <a:lnTo>
                    <a:pt x="943483" y="218694"/>
                  </a:lnTo>
                  <a:lnTo>
                    <a:pt x="268351" y="918984"/>
                  </a:lnTo>
                  <a:lnTo>
                    <a:pt x="247777" y="899160"/>
                  </a:lnTo>
                  <a:lnTo>
                    <a:pt x="219202" y="990600"/>
                  </a:lnTo>
                  <a:lnTo>
                    <a:pt x="309499" y="958596"/>
                  </a:lnTo>
                  <a:lnTo>
                    <a:pt x="299605" y="949071"/>
                  </a:lnTo>
                  <a:lnTo>
                    <a:pt x="288925" y="938796"/>
                  </a:lnTo>
                  <a:lnTo>
                    <a:pt x="964057" y="238506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83960" y="3089605"/>
            <a:ext cx="1738630" cy="54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local DNS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i="1" spc="-15" dirty="0">
                <a:solidFill>
                  <a:srgbClr val="000099"/>
                </a:solidFill>
                <a:latin typeface="Arial"/>
                <a:cs typeface="Arial"/>
              </a:rPr>
              <a:t>dns.poly.edu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01714" y="379971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44639" y="146557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82916" y="1703273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00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97114" y="211353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53669" y="2113534"/>
            <a:ext cx="25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204" algn="l"/>
              </a:tabLst>
            </a:pPr>
            <a:r>
              <a:rPr sz="1800" u="heavy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27340" y="26009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22677" y="2113534"/>
            <a:ext cx="258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110" algn="l"/>
              </a:tabLst>
            </a:pPr>
            <a:r>
              <a:rPr sz="1800" u="heavy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24493" y="3640963"/>
            <a:ext cx="490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6884" algn="l"/>
              </a:tabLst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6 </a:t>
            </a:r>
            <a:r>
              <a:rPr sz="1800" spc="-1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u="heavy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57566" y="4458715"/>
            <a:ext cx="22358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authoritative DNS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dns.cs.umass.edu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97114" y="367106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54036" y="38188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289547" y="962977"/>
            <a:ext cx="2349500" cy="4077335"/>
            <a:chOff x="6289547" y="962977"/>
            <a:chExt cx="2349500" cy="4077335"/>
          </a:xfrm>
        </p:grpSpPr>
        <p:sp>
          <p:nvSpPr>
            <p:cNvPr id="28" name="object 28"/>
            <p:cNvSpPr/>
            <p:nvPr/>
          </p:nvSpPr>
          <p:spPr>
            <a:xfrm>
              <a:off x="7104126" y="2705480"/>
              <a:ext cx="1534795" cy="1447165"/>
            </a:xfrm>
            <a:custGeom>
              <a:avLst/>
              <a:gdLst/>
              <a:ahLst/>
              <a:cxnLst/>
              <a:rect l="l" t="t" r="r" b="b"/>
              <a:pathLst>
                <a:path w="1534795" h="1447164">
                  <a:moveTo>
                    <a:pt x="1503426" y="1427988"/>
                  </a:moveTo>
                  <a:lnTo>
                    <a:pt x="65849" y="176504"/>
                  </a:lnTo>
                  <a:lnTo>
                    <a:pt x="73139" y="168148"/>
                  </a:lnTo>
                  <a:lnTo>
                    <a:pt x="82550" y="157353"/>
                  </a:lnTo>
                  <a:lnTo>
                    <a:pt x="0" y="136017"/>
                  </a:lnTo>
                  <a:lnTo>
                    <a:pt x="32512" y="214757"/>
                  </a:lnTo>
                  <a:lnTo>
                    <a:pt x="49110" y="195707"/>
                  </a:lnTo>
                  <a:lnTo>
                    <a:pt x="1486662" y="1447038"/>
                  </a:lnTo>
                  <a:lnTo>
                    <a:pt x="1503426" y="1427988"/>
                  </a:lnTo>
                  <a:close/>
                </a:path>
                <a:path w="1534795" h="1447164">
                  <a:moveTo>
                    <a:pt x="1534668" y="1324737"/>
                  </a:moveTo>
                  <a:lnTo>
                    <a:pt x="1521536" y="1292352"/>
                  </a:lnTo>
                  <a:lnTo>
                    <a:pt x="1502664" y="1245743"/>
                  </a:lnTo>
                  <a:lnTo>
                    <a:pt x="1485836" y="1264869"/>
                  </a:lnTo>
                  <a:lnTo>
                    <a:pt x="49530" y="0"/>
                  </a:lnTo>
                  <a:lnTo>
                    <a:pt x="32766" y="19050"/>
                  </a:lnTo>
                  <a:lnTo>
                    <a:pt x="1469059" y="1283906"/>
                  </a:lnTo>
                  <a:lnTo>
                    <a:pt x="1452245" y="1303020"/>
                  </a:lnTo>
                  <a:lnTo>
                    <a:pt x="1534668" y="1324737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89547" y="4244339"/>
              <a:ext cx="925068" cy="7955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84263" y="4320539"/>
              <a:ext cx="449579" cy="3642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65035" y="2231136"/>
              <a:ext cx="368808" cy="6126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66559" y="2301239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6306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63068" y="12192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66559" y="2301239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12192"/>
                  </a:moveTo>
                  <a:lnTo>
                    <a:pt x="163068" y="12192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12863" y="2293619"/>
              <a:ext cx="160020" cy="40005"/>
            </a:xfrm>
            <a:custGeom>
              <a:avLst/>
              <a:gdLst/>
              <a:ahLst/>
              <a:cxnLst/>
              <a:rect l="l" t="t" r="r" b="b"/>
              <a:pathLst>
                <a:path w="160020" h="40005">
                  <a:moveTo>
                    <a:pt x="140207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140207" y="39624"/>
                  </a:lnTo>
                  <a:lnTo>
                    <a:pt x="147911" y="38064"/>
                  </a:lnTo>
                  <a:lnTo>
                    <a:pt x="154209" y="33813"/>
                  </a:lnTo>
                  <a:lnTo>
                    <a:pt x="158460" y="27515"/>
                  </a:lnTo>
                  <a:lnTo>
                    <a:pt x="160019" y="19812"/>
                  </a:lnTo>
                  <a:lnTo>
                    <a:pt x="158460" y="12108"/>
                  </a:lnTo>
                  <a:lnTo>
                    <a:pt x="154209" y="5810"/>
                  </a:lnTo>
                  <a:lnTo>
                    <a:pt x="147911" y="1559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17435" y="2298191"/>
              <a:ext cx="152400" cy="304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14387" y="2380487"/>
              <a:ext cx="158750" cy="36830"/>
            </a:xfrm>
            <a:custGeom>
              <a:avLst/>
              <a:gdLst/>
              <a:ahLst/>
              <a:cxnLst/>
              <a:rect l="l" t="t" r="r" b="b"/>
              <a:pathLst>
                <a:path w="158750" h="36830">
                  <a:moveTo>
                    <a:pt x="140207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40207" y="36575"/>
                  </a:lnTo>
                  <a:lnTo>
                    <a:pt x="147351" y="35147"/>
                  </a:lnTo>
                  <a:lnTo>
                    <a:pt x="153161" y="31241"/>
                  </a:lnTo>
                  <a:lnTo>
                    <a:pt x="157067" y="25431"/>
                  </a:lnTo>
                  <a:lnTo>
                    <a:pt x="158495" y="18287"/>
                  </a:lnTo>
                  <a:lnTo>
                    <a:pt x="157067" y="11144"/>
                  </a:lnTo>
                  <a:lnTo>
                    <a:pt x="153161" y="5334"/>
                  </a:lnTo>
                  <a:lnTo>
                    <a:pt x="147351" y="1428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17435" y="2386583"/>
              <a:ext cx="152400" cy="259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68083" y="2479547"/>
              <a:ext cx="163195" cy="10795"/>
            </a:xfrm>
            <a:custGeom>
              <a:avLst/>
              <a:gdLst/>
              <a:ahLst/>
              <a:cxnLst/>
              <a:rect l="l" t="t" r="r" b="b"/>
              <a:pathLst>
                <a:path w="163195" h="10794">
                  <a:moveTo>
                    <a:pt x="163068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63068" y="10667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68083" y="2479547"/>
              <a:ext cx="163195" cy="10795"/>
            </a:xfrm>
            <a:custGeom>
              <a:avLst/>
              <a:gdLst/>
              <a:ahLst/>
              <a:cxnLst/>
              <a:rect l="l" t="t" r="r" b="b"/>
              <a:pathLst>
                <a:path w="163195" h="10794">
                  <a:moveTo>
                    <a:pt x="0" y="10667"/>
                  </a:moveTo>
                  <a:lnTo>
                    <a:pt x="163068" y="10667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71131" y="2558795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6306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63068" y="12192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771131" y="2558795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12192"/>
                  </a:moveTo>
                  <a:lnTo>
                    <a:pt x="163068" y="12192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09815" y="2551175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40969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0969" y="38100"/>
                  </a:lnTo>
                  <a:lnTo>
                    <a:pt x="148393" y="36605"/>
                  </a:lnTo>
                  <a:lnTo>
                    <a:pt x="154447" y="32527"/>
                  </a:lnTo>
                  <a:lnTo>
                    <a:pt x="158525" y="26473"/>
                  </a:lnTo>
                  <a:lnTo>
                    <a:pt x="160019" y="19050"/>
                  </a:lnTo>
                  <a:lnTo>
                    <a:pt x="158525" y="11626"/>
                  </a:lnTo>
                  <a:lnTo>
                    <a:pt x="154447" y="5572"/>
                  </a:lnTo>
                  <a:lnTo>
                    <a:pt x="148393" y="1494"/>
                  </a:lnTo>
                  <a:lnTo>
                    <a:pt x="1409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12863" y="2555747"/>
              <a:ext cx="152400" cy="304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62215" y="2478023"/>
              <a:ext cx="71627" cy="502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09815" y="2470403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142493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2493" y="38100"/>
                  </a:lnTo>
                  <a:lnTo>
                    <a:pt x="149917" y="36605"/>
                  </a:lnTo>
                  <a:lnTo>
                    <a:pt x="155971" y="32527"/>
                  </a:lnTo>
                  <a:lnTo>
                    <a:pt x="160049" y="26473"/>
                  </a:lnTo>
                  <a:lnTo>
                    <a:pt x="161543" y="19050"/>
                  </a:lnTo>
                  <a:lnTo>
                    <a:pt x="160049" y="11626"/>
                  </a:lnTo>
                  <a:lnTo>
                    <a:pt x="155971" y="5572"/>
                  </a:lnTo>
                  <a:lnTo>
                    <a:pt x="149917" y="1494"/>
                  </a:lnTo>
                  <a:lnTo>
                    <a:pt x="1424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914387" y="2231136"/>
              <a:ext cx="155448" cy="6126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51547" y="2231136"/>
              <a:ext cx="18415" cy="612775"/>
            </a:xfrm>
            <a:custGeom>
              <a:avLst/>
              <a:gdLst/>
              <a:ahLst/>
              <a:cxnLst/>
              <a:rect l="l" t="t" r="r" b="b"/>
              <a:pathLst>
                <a:path w="18415" h="612775">
                  <a:moveTo>
                    <a:pt x="0" y="612648"/>
                  </a:moveTo>
                  <a:lnTo>
                    <a:pt x="18288" y="612648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6126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68311" y="2298191"/>
              <a:ext cx="67056" cy="6400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68311" y="2385059"/>
              <a:ext cx="64008" cy="5638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65264" y="2814827"/>
              <a:ext cx="71755" cy="53340"/>
            </a:xfrm>
            <a:custGeom>
              <a:avLst/>
              <a:gdLst/>
              <a:ahLst/>
              <a:cxnLst/>
              <a:rect l="l" t="t" r="r" b="b"/>
              <a:pathLst>
                <a:path w="71754" h="53339">
                  <a:moveTo>
                    <a:pt x="71628" y="5461"/>
                  </a:moveTo>
                  <a:lnTo>
                    <a:pt x="68961" y="0"/>
                  </a:lnTo>
                  <a:lnTo>
                    <a:pt x="65786" y="0"/>
                  </a:lnTo>
                  <a:lnTo>
                    <a:pt x="62103" y="0"/>
                  </a:lnTo>
                  <a:lnTo>
                    <a:pt x="61315" y="1600"/>
                  </a:lnTo>
                  <a:lnTo>
                    <a:pt x="0" y="23495"/>
                  </a:lnTo>
                  <a:lnTo>
                    <a:pt x="381" y="53340"/>
                  </a:lnTo>
                  <a:lnTo>
                    <a:pt x="67056" y="24384"/>
                  </a:lnTo>
                  <a:lnTo>
                    <a:pt x="68961" y="24384"/>
                  </a:lnTo>
                  <a:lnTo>
                    <a:pt x="71628" y="18923"/>
                  </a:lnTo>
                  <a:lnTo>
                    <a:pt x="71628" y="546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46747" y="2831591"/>
              <a:ext cx="329565" cy="40005"/>
            </a:xfrm>
            <a:custGeom>
              <a:avLst/>
              <a:gdLst/>
              <a:ahLst/>
              <a:cxnLst/>
              <a:rect l="l" t="t" r="r" b="b"/>
              <a:pathLst>
                <a:path w="329565" h="40005">
                  <a:moveTo>
                    <a:pt x="309372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309372" y="39624"/>
                  </a:lnTo>
                  <a:lnTo>
                    <a:pt x="317075" y="38064"/>
                  </a:lnTo>
                  <a:lnTo>
                    <a:pt x="323373" y="33813"/>
                  </a:lnTo>
                  <a:lnTo>
                    <a:pt x="327624" y="27515"/>
                  </a:lnTo>
                  <a:lnTo>
                    <a:pt x="329183" y="19812"/>
                  </a:lnTo>
                  <a:lnTo>
                    <a:pt x="327624" y="12108"/>
                  </a:lnTo>
                  <a:lnTo>
                    <a:pt x="323373" y="5810"/>
                  </a:lnTo>
                  <a:lnTo>
                    <a:pt x="317075" y="1559"/>
                  </a:lnTo>
                  <a:lnTo>
                    <a:pt x="30937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746747" y="2831591"/>
              <a:ext cx="329565" cy="40005"/>
            </a:xfrm>
            <a:custGeom>
              <a:avLst/>
              <a:gdLst/>
              <a:ahLst/>
              <a:cxnLst/>
              <a:rect l="l" t="t" r="r" b="b"/>
              <a:pathLst>
                <a:path w="329565" h="40005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1" y="0"/>
                  </a:lnTo>
                  <a:lnTo>
                    <a:pt x="309372" y="0"/>
                  </a:lnTo>
                  <a:lnTo>
                    <a:pt x="317075" y="1559"/>
                  </a:lnTo>
                  <a:lnTo>
                    <a:pt x="323373" y="5810"/>
                  </a:lnTo>
                  <a:lnTo>
                    <a:pt x="327624" y="12108"/>
                  </a:lnTo>
                  <a:lnTo>
                    <a:pt x="329183" y="19812"/>
                  </a:lnTo>
                  <a:lnTo>
                    <a:pt x="327624" y="27515"/>
                  </a:lnTo>
                  <a:lnTo>
                    <a:pt x="323373" y="33813"/>
                  </a:lnTo>
                  <a:lnTo>
                    <a:pt x="317075" y="38064"/>
                  </a:lnTo>
                  <a:lnTo>
                    <a:pt x="309372" y="39624"/>
                  </a:lnTo>
                  <a:lnTo>
                    <a:pt x="19811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765035" y="2842260"/>
              <a:ext cx="292608" cy="213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65035" y="2842260"/>
              <a:ext cx="292735" cy="21590"/>
            </a:xfrm>
            <a:custGeom>
              <a:avLst/>
              <a:gdLst/>
              <a:ahLst/>
              <a:cxnLst/>
              <a:rect l="l" t="t" r="r" b="b"/>
              <a:pathLst>
                <a:path w="292734" h="21589">
                  <a:moveTo>
                    <a:pt x="0" y="10667"/>
                  </a:moveTo>
                  <a:lnTo>
                    <a:pt x="0" y="4825"/>
                  </a:lnTo>
                  <a:lnTo>
                    <a:pt x="4825" y="0"/>
                  </a:lnTo>
                  <a:lnTo>
                    <a:pt x="10668" y="0"/>
                  </a:lnTo>
                  <a:lnTo>
                    <a:pt x="281940" y="0"/>
                  </a:lnTo>
                  <a:lnTo>
                    <a:pt x="287782" y="0"/>
                  </a:lnTo>
                  <a:lnTo>
                    <a:pt x="292608" y="4825"/>
                  </a:lnTo>
                  <a:lnTo>
                    <a:pt x="292608" y="10667"/>
                  </a:lnTo>
                  <a:lnTo>
                    <a:pt x="292608" y="16510"/>
                  </a:lnTo>
                  <a:lnTo>
                    <a:pt x="287782" y="21336"/>
                  </a:lnTo>
                  <a:lnTo>
                    <a:pt x="281940" y="21336"/>
                  </a:lnTo>
                  <a:lnTo>
                    <a:pt x="10668" y="21336"/>
                  </a:lnTo>
                  <a:lnTo>
                    <a:pt x="4825" y="21336"/>
                  </a:lnTo>
                  <a:lnTo>
                    <a:pt x="0" y="1651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92467" y="2752344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1335" y="0"/>
                  </a:moveTo>
                  <a:lnTo>
                    <a:pt x="13019" y="1559"/>
                  </a:lnTo>
                  <a:lnTo>
                    <a:pt x="6238" y="5810"/>
                  </a:lnTo>
                  <a:lnTo>
                    <a:pt x="1672" y="12108"/>
                  </a:lnTo>
                  <a:lnTo>
                    <a:pt x="0" y="19811"/>
                  </a:lnTo>
                  <a:lnTo>
                    <a:pt x="1672" y="27515"/>
                  </a:lnTo>
                  <a:lnTo>
                    <a:pt x="6238" y="33813"/>
                  </a:lnTo>
                  <a:lnTo>
                    <a:pt x="13019" y="38064"/>
                  </a:lnTo>
                  <a:lnTo>
                    <a:pt x="21335" y="39623"/>
                  </a:lnTo>
                  <a:lnTo>
                    <a:pt x="29652" y="38064"/>
                  </a:lnTo>
                  <a:lnTo>
                    <a:pt x="36433" y="33813"/>
                  </a:lnTo>
                  <a:lnTo>
                    <a:pt x="40999" y="27515"/>
                  </a:lnTo>
                  <a:lnTo>
                    <a:pt x="42672" y="19811"/>
                  </a:lnTo>
                  <a:lnTo>
                    <a:pt x="40999" y="12108"/>
                  </a:lnTo>
                  <a:lnTo>
                    <a:pt x="36433" y="5810"/>
                  </a:lnTo>
                  <a:lnTo>
                    <a:pt x="29652" y="1559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42759" y="2753867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6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6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90003" y="2752344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6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6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99731" y="2606039"/>
              <a:ext cx="22860" cy="204470"/>
            </a:xfrm>
            <a:custGeom>
              <a:avLst/>
              <a:gdLst/>
              <a:ahLst/>
              <a:cxnLst/>
              <a:rect l="l" t="t" r="r" b="b"/>
              <a:pathLst>
                <a:path w="22859" h="204469">
                  <a:moveTo>
                    <a:pt x="22859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2859" y="204215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999731" y="2606039"/>
              <a:ext cx="22860" cy="204470"/>
            </a:xfrm>
            <a:custGeom>
              <a:avLst/>
              <a:gdLst/>
              <a:ahLst/>
              <a:cxnLst/>
              <a:rect l="l" t="t" r="r" b="b"/>
              <a:pathLst>
                <a:path w="22859" h="204469">
                  <a:moveTo>
                    <a:pt x="0" y="204215"/>
                  </a:moveTo>
                  <a:lnTo>
                    <a:pt x="22859" y="204215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18703" y="967739"/>
              <a:ext cx="368807" cy="61417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20227" y="1039367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63068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3068" y="12191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20227" y="1039367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12191"/>
                  </a:moveTo>
                  <a:lnTo>
                    <a:pt x="163068" y="12191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068055" y="1031747"/>
              <a:ext cx="158750" cy="40005"/>
            </a:xfrm>
            <a:custGeom>
              <a:avLst/>
              <a:gdLst/>
              <a:ahLst/>
              <a:cxnLst/>
              <a:rect l="l" t="t" r="r" b="b"/>
              <a:pathLst>
                <a:path w="158750" h="40005">
                  <a:moveTo>
                    <a:pt x="138684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38684" y="39624"/>
                  </a:lnTo>
                  <a:lnTo>
                    <a:pt x="146387" y="38064"/>
                  </a:lnTo>
                  <a:lnTo>
                    <a:pt x="152685" y="33813"/>
                  </a:lnTo>
                  <a:lnTo>
                    <a:pt x="156936" y="27515"/>
                  </a:lnTo>
                  <a:lnTo>
                    <a:pt x="158496" y="19812"/>
                  </a:lnTo>
                  <a:lnTo>
                    <a:pt x="156936" y="12108"/>
                  </a:lnTo>
                  <a:lnTo>
                    <a:pt x="152685" y="5810"/>
                  </a:lnTo>
                  <a:lnTo>
                    <a:pt x="146387" y="1559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071103" y="1036319"/>
              <a:ext cx="152400" cy="3047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24799" y="1126235"/>
              <a:ext cx="161925" cy="12700"/>
            </a:xfrm>
            <a:custGeom>
              <a:avLst/>
              <a:gdLst/>
              <a:ahLst/>
              <a:cxnLst/>
              <a:rect l="l" t="t" r="r" b="b"/>
              <a:pathLst>
                <a:path w="161925" h="12700">
                  <a:moveTo>
                    <a:pt x="16154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1544" y="12191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924799" y="1126235"/>
              <a:ext cx="161925" cy="12700"/>
            </a:xfrm>
            <a:custGeom>
              <a:avLst/>
              <a:gdLst/>
              <a:ahLst/>
              <a:cxnLst/>
              <a:rect l="l" t="t" r="r" b="b"/>
              <a:pathLst>
                <a:path w="161925" h="12700">
                  <a:moveTo>
                    <a:pt x="0" y="12191"/>
                  </a:moveTo>
                  <a:lnTo>
                    <a:pt x="161544" y="12191"/>
                  </a:lnTo>
                  <a:lnTo>
                    <a:pt x="161544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068055" y="1118615"/>
              <a:ext cx="158750" cy="36830"/>
            </a:xfrm>
            <a:custGeom>
              <a:avLst/>
              <a:gdLst/>
              <a:ahLst/>
              <a:cxnLst/>
              <a:rect l="l" t="t" r="r" b="b"/>
              <a:pathLst>
                <a:path w="158750" h="36830">
                  <a:moveTo>
                    <a:pt x="140208" y="0"/>
                  </a:moveTo>
                  <a:lnTo>
                    <a:pt x="18288" y="0"/>
                  </a:ln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8" y="36575"/>
                  </a:lnTo>
                  <a:lnTo>
                    <a:pt x="140208" y="36575"/>
                  </a:lnTo>
                  <a:lnTo>
                    <a:pt x="147351" y="35147"/>
                  </a:lnTo>
                  <a:lnTo>
                    <a:pt x="153162" y="31241"/>
                  </a:lnTo>
                  <a:lnTo>
                    <a:pt x="157067" y="25431"/>
                  </a:lnTo>
                  <a:lnTo>
                    <a:pt x="158496" y="18287"/>
                  </a:lnTo>
                  <a:lnTo>
                    <a:pt x="157067" y="11144"/>
                  </a:lnTo>
                  <a:lnTo>
                    <a:pt x="153162" y="5334"/>
                  </a:lnTo>
                  <a:lnTo>
                    <a:pt x="147351" y="1428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071103" y="1124711"/>
              <a:ext cx="152400" cy="2590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21751" y="1217675"/>
              <a:ext cx="163195" cy="10795"/>
            </a:xfrm>
            <a:custGeom>
              <a:avLst/>
              <a:gdLst/>
              <a:ahLst/>
              <a:cxnLst/>
              <a:rect l="l" t="t" r="r" b="b"/>
              <a:pathLst>
                <a:path w="163195" h="10794">
                  <a:moveTo>
                    <a:pt x="163068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63068" y="10667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21751" y="1217675"/>
              <a:ext cx="163195" cy="10795"/>
            </a:xfrm>
            <a:custGeom>
              <a:avLst/>
              <a:gdLst/>
              <a:ahLst/>
              <a:cxnLst/>
              <a:rect l="l" t="t" r="r" b="b"/>
              <a:pathLst>
                <a:path w="163195" h="10794">
                  <a:moveTo>
                    <a:pt x="0" y="10667"/>
                  </a:moveTo>
                  <a:lnTo>
                    <a:pt x="163068" y="10667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24799" y="1296923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63068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3068" y="12191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24799" y="1296923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12191"/>
                  </a:moveTo>
                  <a:lnTo>
                    <a:pt x="163068" y="12191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065007" y="1289303"/>
              <a:ext cx="158750" cy="38100"/>
            </a:xfrm>
            <a:custGeom>
              <a:avLst/>
              <a:gdLst/>
              <a:ahLst/>
              <a:cxnLst/>
              <a:rect l="l" t="t" r="r" b="b"/>
              <a:pathLst>
                <a:path w="158750" h="38100">
                  <a:moveTo>
                    <a:pt x="139446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39446" y="38100"/>
                  </a:lnTo>
                  <a:lnTo>
                    <a:pt x="146869" y="36605"/>
                  </a:lnTo>
                  <a:lnTo>
                    <a:pt x="152923" y="32527"/>
                  </a:lnTo>
                  <a:lnTo>
                    <a:pt x="157001" y="26473"/>
                  </a:lnTo>
                  <a:lnTo>
                    <a:pt x="158496" y="19050"/>
                  </a:lnTo>
                  <a:lnTo>
                    <a:pt x="157001" y="11626"/>
                  </a:lnTo>
                  <a:lnTo>
                    <a:pt x="152923" y="5572"/>
                  </a:lnTo>
                  <a:lnTo>
                    <a:pt x="146869" y="149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068055" y="1293875"/>
              <a:ext cx="152400" cy="3047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215883" y="1216151"/>
              <a:ext cx="71627" cy="5029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065007" y="1208531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40970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0970" y="38100"/>
                  </a:lnTo>
                  <a:lnTo>
                    <a:pt x="148393" y="36605"/>
                  </a:lnTo>
                  <a:lnTo>
                    <a:pt x="154447" y="32527"/>
                  </a:lnTo>
                  <a:lnTo>
                    <a:pt x="158525" y="26473"/>
                  </a:lnTo>
                  <a:lnTo>
                    <a:pt x="160020" y="19050"/>
                  </a:lnTo>
                  <a:lnTo>
                    <a:pt x="158525" y="11626"/>
                  </a:lnTo>
                  <a:lnTo>
                    <a:pt x="154447" y="5572"/>
                  </a:lnTo>
                  <a:lnTo>
                    <a:pt x="148393" y="1494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068055" y="967739"/>
              <a:ext cx="155448" cy="61264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205215" y="967739"/>
              <a:ext cx="18415" cy="612775"/>
            </a:xfrm>
            <a:custGeom>
              <a:avLst/>
              <a:gdLst/>
              <a:ahLst/>
              <a:cxnLst/>
              <a:rect l="l" t="t" r="r" b="b"/>
              <a:pathLst>
                <a:path w="18415" h="612775">
                  <a:moveTo>
                    <a:pt x="0" y="612648"/>
                  </a:moveTo>
                  <a:lnTo>
                    <a:pt x="18288" y="612648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6126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221979" y="1123187"/>
              <a:ext cx="65531" cy="5638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223503" y="1036319"/>
              <a:ext cx="67055" cy="6400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218932" y="1552955"/>
              <a:ext cx="73660" cy="53340"/>
            </a:xfrm>
            <a:custGeom>
              <a:avLst/>
              <a:gdLst/>
              <a:ahLst/>
              <a:cxnLst/>
              <a:rect l="l" t="t" r="r" b="b"/>
              <a:pathLst>
                <a:path w="73659" h="53340">
                  <a:moveTo>
                    <a:pt x="73152" y="5461"/>
                  </a:moveTo>
                  <a:lnTo>
                    <a:pt x="70104" y="0"/>
                  </a:lnTo>
                  <a:lnTo>
                    <a:pt x="65786" y="0"/>
                  </a:lnTo>
                  <a:lnTo>
                    <a:pt x="62484" y="0"/>
                  </a:lnTo>
                  <a:lnTo>
                    <a:pt x="61645" y="1485"/>
                  </a:lnTo>
                  <a:lnTo>
                    <a:pt x="0" y="23622"/>
                  </a:lnTo>
                  <a:lnTo>
                    <a:pt x="381" y="53340"/>
                  </a:lnTo>
                  <a:lnTo>
                    <a:pt x="67056" y="24384"/>
                  </a:lnTo>
                  <a:lnTo>
                    <a:pt x="70104" y="24384"/>
                  </a:lnTo>
                  <a:lnTo>
                    <a:pt x="73152" y="18923"/>
                  </a:lnTo>
                  <a:lnTo>
                    <a:pt x="73152" y="546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900415" y="1569719"/>
              <a:ext cx="329565" cy="40005"/>
            </a:xfrm>
            <a:custGeom>
              <a:avLst/>
              <a:gdLst/>
              <a:ahLst/>
              <a:cxnLst/>
              <a:rect l="l" t="t" r="r" b="b"/>
              <a:pathLst>
                <a:path w="329565" h="40005">
                  <a:moveTo>
                    <a:pt x="309372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309372" y="39624"/>
                  </a:lnTo>
                  <a:lnTo>
                    <a:pt x="317075" y="38064"/>
                  </a:lnTo>
                  <a:lnTo>
                    <a:pt x="323373" y="33813"/>
                  </a:lnTo>
                  <a:lnTo>
                    <a:pt x="327624" y="27515"/>
                  </a:lnTo>
                  <a:lnTo>
                    <a:pt x="329183" y="19812"/>
                  </a:lnTo>
                  <a:lnTo>
                    <a:pt x="327624" y="12108"/>
                  </a:lnTo>
                  <a:lnTo>
                    <a:pt x="323373" y="5810"/>
                  </a:lnTo>
                  <a:lnTo>
                    <a:pt x="317075" y="1559"/>
                  </a:lnTo>
                  <a:lnTo>
                    <a:pt x="30937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900415" y="1569719"/>
              <a:ext cx="329565" cy="40005"/>
            </a:xfrm>
            <a:custGeom>
              <a:avLst/>
              <a:gdLst/>
              <a:ahLst/>
              <a:cxnLst/>
              <a:rect l="l" t="t" r="r" b="b"/>
              <a:pathLst>
                <a:path w="329565" h="40005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1" y="0"/>
                  </a:lnTo>
                  <a:lnTo>
                    <a:pt x="309372" y="0"/>
                  </a:lnTo>
                  <a:lnTo>
                    <a:pt x="317075" y="1559"/>
                  </a:lnTo>
                  <a:lnTo>
                    <a:pt x="323373" y="5810"/>
                  </a:lnTo>
                  <a:lnTo>
                    <a:pt x="327624" y="12108"/>
                  </a:lnTo>
                  <a:lnTo>
                    <a:pt x="329183" y="19812"/>
                  </a:lnTo>
                  <a:lnTo>
                    <a:pt x="327624" y="27515"/>
                  </a:lnTo>
                  <a:lnTo>
                    <a:pt x="323373" y="33813"/>
                  </a:lnTo>
                  <a:lnTo>
                    <a:pt x="317075" y="38064"/>
                  </a:lnTo>
                  <a:lnTo>
                    <a:pt x="309372" y="39624"/>
                  </a:lnTo>
                  <a:lnTo>
                    <a:pt x="19811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918703" y="1578863"/>
              <a:ext cx="294131" cy="2286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918703" y="1578863"/>
              <a:ext cx="294640" cy="22860"/>
            </a:xfrm>
            <a:custGeom>
              <a:avLst/>
              <a:gdLst/>
              <a:ahLst/>
              <a:cxnLst/>
              <a:rect l="l" t="t" r="r" b="b"/>
              <a:pathLst>
                <a:path w="294640" h="22859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282701" y="0"/>
                  </a:lnTo>
                  <a:lnTo>
                    <a:pt x="289051" y="0"/>
                  </a:lnTo>
                  <a:lnTo>
                    <a:pt x="294131" y="5080"/>
                  </a:lnTo>
                  <a:lnTo>
                    <a:pt x="294131" y="11430"/>
                  </a:lnTo>
                  <a:lnTo>
                    <a:pt x="294131" y="17780"/>
                  </a:lnTo>
                  <a:lnTo>
                    <a:pt x="289051" y="22860"/>
                  </a:lnTo>
                  <a:lnTo>
                    <a:pt x="282701" y="22860"/>
                  </a:lnTo>
                  <a:lnTo>
                    <a:pt x="11429" y="22860"/>
                  </a:lnTo>
                  <a:lnTo>
                    <a:pt x="5079" y="22860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947659" y="1490471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1336" y="0"/>
                  </a:moveTo>
                  <a:lnTo>
                    <a:pt x="13019" y="1559"/>
                  </a:lnTo>
                  <a:lnTo>
                    <a:pt x="6238" y="5810"/>
                  </a:lnTo>
                  <a:lnTo>
                    <a:pt x="1672" y="12108"/>
                  </a:lnTo>
                  <a:lnTo>
                    <a:pt x="0" y="19812"/>
                  </a:lnTo>
                  <a:lnTo>
                    <a:pt x="1672" y="27515"/>
                  </a:lnTo>
                  <a:lnTo>
                    <a:pt x="6238" y="33813"/>
                  </a:lnTo>
                  <a:lnTo>
                    <a:pt x="13019" y="38064"/>
                  </a:lnTo>
                  <a:lnTo>
                    <a:pt x="21336" y="39624"/>
                  </a:lnTo>
                  <a:lnTo>
                    <a:pt x="29652" y="38064"/>
                  </a:lnTo>
                  <a:lnTo>
                    <a:pt x="36433" y="33813"/>
                  </a:lnTo>
                  <a:lnTo>
                    <a:pt x="40999" y="27515"/>
                  </a:lnTo>
                  <a:lnTo>
                    <a:pt x="42672" y="19812"/>
                  </a:lnTo>
                  <a:lnTo>
                    <a:pt x="40999" y="12108"/>
                  </a:lnTo>
                  <a:lnTo>
                    <a:pt x="36433" y="5810"/>
                  </a:lnTo>
                  <a:lnTo>
                    <a:pt x="29652" y="1559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996427" y="1491995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6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6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043671" y="1490471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5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5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153399" y="1344167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69">
                  <a:moveTo>
                    <a:pt x="24383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4383" y="204215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153399" y="1344167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69">
                  <a:moveTo>
                    <a:pt x="0" y="204215"/>
                  </a:moveTo>
                  <a:lnTo>
                    <a:pt x="24383" y="204215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8232140" y="1880108"/>
            <a:ext cx="1699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TLD </a:t>
            </a:r>
            <a:r>
              <a:rPr sz="1800" spc="-5" dirty="0">
                <a:latin typeface="Arial"/>
                <a:cs typeface="Arial"/>
              </a:rPr>
              <a:t>DNS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916330" y="2278202"/>
            <a:ext cx="2878455" cy="2324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55"/>
              </a:lnSpc>
              <a:spcBef>
                <a:spcPts val="95"/>
              </a:spcBef>
            </a:pPr>
            <a:r>
              <a:rPr sz="2800" i="1" spc="-310" dirty="0">
                <a:solidFill>
                  <a:srgbClr val="CC0000"/>
                </a:solidFill>
                <a:latin typeface="Trebuchet MS"/>
                <a:cs typeface="Trebuchet MS"/>
              </a:rPr>
              <a:t>iterated</a:t>
            </a:r>
            <a:r>
              <a:rPr sz="2800" i="1" spc="-6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800" i="1" spc="-300" dirty="0">
                <a:solidFill>
                  <a:srgbClr val="CC0000"/>
                </a:solidFill>
                <a:latin typeface="Trebuchet MS"/>
                <a:cs typeface="Trebuchet MS"/>
              </a:rPr>
              <a:t>query:</a:t>
            </a:r>
            <a:endParaRPr sz="2800">
              <a:latin typeface="Trebuchet MS"/>
              <a:cs typeface="Trebuchet MS"/>
            </a:endParaRPr>
          </a:p>
          <a:p>
            <a:pPr marL="354965" marR="5080" indent="-342900">
              <a:lnSpc>
                <a:spcPts val="2450"/>
              </a:lnSpc>
              <a:spcBef>
                <a:spcPts val="235"/>
              </a:spcBef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30" dirty="0">
                <a:latin typeface="Trebuchet MS"/>
                <a:cs typeface="Trebuchet MS"/>
              </a:rPr>
              <a:t>contacted </a:t>
            </a:r>
            <a:r>
              <a:rPr sz="2400" spc="-75" dirty="0">
                <a:latin typeface="Trebuchet MS"/>
                <a:cs typeface="Trebuchet MS"/>
              </a:rPr>
              <a:t>server  </a:t>
            </a:r>
            <a:r>
              <a:rPr sz="2400" spc="-130" dirty="0">
                <a:latin typeface="Trebuchet MS"/>
                <a:cs typeface="Trebuchet MS"/>
              </a:rPr>
              <a:t>replies </a:t>
            </a:r>
            <a:r>
              <a:rPr sz="2400" spc="-125" dirty="0">
                <a:latin typeface="Trebuchet MS"/>
                <a:cs typeface="Trebuchet MS"/>
              </a:rPr>
              <a:t>with </a:t>
            </a:r>
            <a:r>
              <a:rPr sz="2400" spc="-165" dirty="0">
                <a:latin typeface="Trebuchet MS"/>
                <a:cs typeface="Trebuchet MS"/>
              </a:rPr>
              <a:t>name </a:t>
            </a:r>
            <a:r>
              <a:rPr sz="2400" spc="-130" dirty="0">
                <a:latin typeface="Trebuchet MS"/>
                <a:cs typeface="Trebuchet MS"/>
              </a:rPr>
              <a:t>of  </a:t>
            </a:r>
            <a:r>
              <a:rPr sz="2400" spc="-75" dirty="0">
                <a:latin typeface="Trebuchet MS"/>
                <a:cs typeface="Trebuchet MS"/>
              </a:rPr>
              <a:t>server </a:t>
            </a:r>
            <a:r>
              <a:rPr sz="2400" spc="-60" dirty="0">
                <a:latin typeface="Trebuchet MS"/>
                <a:cs typeface="Trebuchet MS"/>
              </a:rPr>
              <a:t>to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contact</a:t>
            </a:r>
            <a:endParaRPr sz="2400">
              <a:latin typeface="Trebuchet MS"/>
              <a:cs typeface="Trebuchet MS"/>
            </a:endParaRPr>
          </a:p>
          <a:p>
            <a:pPr marL="354965" marR="182245" indent="-342900">
              <a:lnSpc>
                <a:spcPct val="85100"/>
              </a:lnSpc>
              <a:spcBef>
                <a:spcPts val="20"/>
              </a:spcBef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640" dirty="0">
                <a:latin typeface="AoyagiKouzanFontT"/>
                <a:cs typeface="AoyagiKouzanFontT"/>
              </a:rPr>
              <a:t>“</a:t>
            </a:r>
            <a:r>
              <a:rPr sz="2400" spc="-640" dirty="0">
                <a:latin typeface="Trebuchet MS"/>
                <a:cs typeface="Trebuchet MS"/>
              </a:rPr>
              <a:t>I </a:t>
            </a:r>
            <a:r>
              <a:rPr sz="2400" spc="-320" dirty="0">
                <a:latin typeface="Trebuchet MS"/>
                <a:cs typeface="Trebuchet MS"/>
              </a:rPr>
              <a:t>don</a:t>
            </a:r>
            <a:r>
              <a:rPr sz="2400" spc="-320" dirty="0">
                <a:latin typeface="AoyagiKouzanFontT"/>
                <a:cs typeface="AoyagiKouzanFontT"/>
              </a:rPr>
              <a:t>’</a:t>
            </a:r>
            <a:r>
              <a:rPr sz="2400" spc="-320" dirty="0">
                <a:latin typeface="Trebuchet MS"/>
                <a:cs typeface="Trebuchet MS"/>
              </a:rPr>
              <a:t>t </a:t>
            </a:r>
            <a:r>
              <a:rPr sz="2400" spc="-60" dirty="0">
                <a:latin typeface="Trebuchet MS"/>
                <a:cs typeface="Trebuchet MS"/>
              </a:rPr>
              <a:t>know </a:t>
            </a:r>
            <a:r>
              <a:rPr sz="2400" spc="-120" dirty="0">
                <a:latin typeface="Trebuchet MS"/>
                <a:cs typeface="Trebuchet MS"/>
              </a:rPr>
              <a:t>this  </a:t>
            </a:r>
            <a:r>
              <a:rPr sz="2400" spc="-195" dirty="0">
                <a:latin typeface="Trebuchet MS"/>
                <a:cs typeface="Trebuchet MS"/>
              </a:rPr>
              <a:t>name, </a:t>
            </a:r>
            <a:r>
              <a:rPr sz="2400" spc="-135" dirty="0">
                <a:latin typeface="Trebuchet MS"/>
                <a:cs typeface="Trebuchet MS"/>
              </a:rPr>
              <a:t>but </a:t>
            </a:r>
            <a:r>
              <a:rPr sz="2400" spc="-120" dirty="0">
                <a:latin typeface="Trebuchet MS"/>
                <a:cs typeface="Trebuchet MS"/>
              </a:rPr>
              <a:t>ask this  </a:t>
            </a:r>
            <a:r>
              <a:rPr sz="2400" spc="-235" dirty="0">
                <a:latin typeface="Trebuchet MS"/>
                <a:cs typeface="Trebuchet MS"/>
              </a:rPr>
              <a:t>server</a:t>
            </a:r>
            <a:r>
              <a:rPr sz="2400" spc="-235" dirty="0">
                <a:latin typeface="AoyagiKouzanFontT"/>
                <a:cs typeface="AoyagiKouzanFontT"/>
              </a:rPr>
              <a:t>”</a:t>
            </a:r>
            <a:endParaRPr sz="2400">
              <a:latin typeface="AoyagiKouzanFontT"/>
              <a:cs typeface="AoyagiKouzanFontT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8750807" y="5091684"/>
            <a:ext cx="925194" cy="795655"/>
            <a:chOff x="8750807" y="5091684"/>
            <a:chExt cx="925194" cy="795655"/>
          </a:xfrm>
        </p:grpSpPr>
        <p:sp>
          <p:nvSpPr>
            <p:cNvPr id="94" name="object 94"/>
            <p:cNvSpPr/>
            <p:nvPr/>
          </p:nvSpPr>
          <p:spPr>
            <a:xfrm>
              <a:off x="8750807" y="5091684"/>
              <a:ext cx="925068" cy="79552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831579" y="5167884"/>
              <a:ext cx="449579" cy="36423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6" name="object 96"/>
          <p:cNvGrpSpPr/>
          <p:nvPr/>
        </p:nvGrpSpPr>
        <p:grpSpPr>
          <a:xfrm>
            <a:off x="8746045" y="3738181"/>
            <a:ext cx="394970" cy="651510"/>
            <a:chOff x="8746045" y="3738181"/>
            <a:chExt cx="394970" cy="651510"/>
          </a:xfrm>
        </p:grpSpPr>
        <p:sp>
          <p:nvSpPr>
            <p:cNvPr id="97" name="object 97"/>
            <p:cNvSpPr/>
            <p:nvPr/>
          </p:nvSpPr>
          <p:spPr>
            <a:xfrm>
              <a:off x="8767571" y="3742944"/>
              <a:ext cx="368807" cy="61264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769095" y="3814572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16459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4592" y="12191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769095" y="3814572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0" y="12191"/>
                  </a:moveTo>
                  <a:lnTo>
                    <a:pt x="164592" y="12191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916923" y="3806952"/>
              <a:ext cx="158750" cy="40005"/>
            </a:xfrm>
            <a:custGeom>
              <a:avLst/>
              <a:gdLst/>
              <a:ahLst/>
              <a:cxnLst/>
              <a:rect l="l" t="t" r="r" b="b"/>
              <a:pathLst>
                <a:path w="158750" h="40004">
                  <a:moveTo>
                    <a:pt x="138683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138683" y="39624"/>
                  </a:lnTo>
                  <a:lnTo>
                    <a:pt x="146387" y="38064"/>
                  </a:lnTo>
                  <a:lnTo>
                    <a:pt x="152685" y="33813"/>
                  </a:lnTo>
                  <a:lnTo>
                    <a:pt x="156936" y="27515"/>
                  </a:lnTo>
                  <a:lnTo>
                    <a:pt x="158496" y="19812"/>
                  </a:lnTo>
                  <a:lnTo>
                    <a:pt x="156936" y="12108"/>
                  </a:lnTo>
                  <a:lnTo>
                    <a:pt x="152685" y="5810"/>
                  </a:lnTo>
                  <a:lnTo>
                    <a:pt x="146387" y="1559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919971" y="3811524"/>
              <a:ext cx="152400" cy="3048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916923" y="3893820"/>
              <a:ext cx="158750" cy="36830"/>
            </a:xfrm>
            <a:custGeom>
              <a:avLst/>
              <a:gdLst/>
              <a:ahLst/>
              <a:cxnLst/>
              <a:rect l="l" t="t" r="r" b="b"/>
              <a:pathLst>
                <a:path w="158750" h="36829">
                  <a:moveTo>
                    <a:pt x="140207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3" y="5333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40207" y="36575"/>
                  </a:lnTo>
                  <a:lnTo>
                    <a:pt x="147351" y="35147"/>
                  </a:lnTo>
                  <a:lnTo>
                    <a:pt x="153162" y="31241"/>
                  </a:lnTo>
                  <a:lnTo>
                    <a:pt x="157067" y="25431"/>
                  </a:lnTo>
                  <a:lnTo>
                    <a:pt x="158496" y="18287"/>
                  </a:lnTo>
                  <a:lnTo>
                    <a:pt x="157067" y="11144"/>
                  </a:lnTo>
                  <a:lnTo>
                    <a:pt x="153161" y="5333"/>
                  </a:lnTo>
                  <a:lnTo>
                    <a:pt x="147351" y="1428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919971" y="3898392"/>
              <a:ext cx="152400" cy="2743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770619" y="3992880"/>
              <a:ext cx="165100" cy="10795"/>
            </a:xfrm>
            <a:custGeom>
              <a:avLst/>
              <a:gdLst/>
              <a:ahLst/>
              <a:cxnLst/>
              <a:rect l="l" t="t" r="r" b="b"/>
              <a:pathLst>
                <a:path w="165100" h="10795">
                  <a:moveTo>
                    <a:pt x="164592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64592" y="10668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770619" y="3992880"/>
              <a:ext cx="165100" cy="10795"/>
            </a:xfrm>
            <a:custGeom>
              <a:avLst/>
              <a:gdLst/>
              <a:ahLst/>
              <a:cxnLst/>
              <a:rect l="l" t="t" r="r" b="b"/>
              <a:pathLst>
                <a:path w="165100" h="10795">
                  <a:moveTo>
                    <a:pt x="0" y="10668"/>
                  </a:moveTo>
                  <a:lnTo>
                    <a:pt x="164592" y="10668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06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773667" y="4072128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16459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4592" y="12191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773667" y="4072128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0" y="12191"/>
                  </a:moveTo>
                  <a:lnTo>
                    <a:pt x="164592" y="12191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913875" y="4064508"/>
              <a:ext cx="158750" cy="38100"/>
            </a:xfrm>
            <a:custGeom>
              <a:avLst/>
              <a:gdLst/>
              <a:ahLst/>
              <a:cxnLst/>
              <a:rect l="l" t="t" r="r" b="b"/>
              <a:pathLst>
                <a:path w="158750" h="38100">
                  <a:moveTo>
                    <a:pt x="139446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39446" y="38100"/>
                  </a:lnTo>
                  <a:lnTo>
                    <a:pt x="146869" y="36605"/>
                  </a:lnTo>
                  <a:lnTo>
                    <a:pt x="152923" y="32527"/>
                  </a:lnTo>
                  <a:lnTo>
                    <a:pt x="157001" y="26473"/>
                  </a:lnTo>
                  <a:lnTo>
                    <a:pt x="158496" y="19050"/>
                  </a:lnTo>
                  <a:lnTo>
                    <a:pt x="157001" y="11626"/>
                  </a:lnTo>
                  <a:lnTo>
                    <a:pt x="152923" y="5572"/>
                  </a:lnTo>
                  <a:lnTo>
                    <a:pt x="146869" y="149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916923" y="4069080"/>
              <a:ext cx="152400" cy="3048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064751" y="3991356"/>
              <a:ext cx="71627" cy="5029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913875" y="3983736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40970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0970" y="38100"/>
                  </a:lnTo>
                  <a:lnTo>
                    <a:pt x="148393" y="36605"/>
                  </a:lnTo>
                  <a:lnTo>
                    <a:pt x="154447" y="32527"/>
                  </a:lnTo>
                  <a:lnTo>
                    <a:pt x="158525" y="26473"/>
                  </a:lnTo>
                  <a:lnTo>
                    <a:pt x="160020" y="19050"/>
                  </a:lnTo>
                  <a:lnTo>
                    <a:pt x="158525" y="11626"/>
                  </a:lnTo>
                  <a:lnTo>
                    <a:pt x="154447" y="5572"/>
                  </a:lnTo>
                  <a:lnTo>
                    <a:pt x="148393" y="1494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916923" y="3742944"/>
              <a:ext cx="155448" cy="61264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9055607" y="3742944"/>
              <a:ext cx="17145" cy="612775"/>
            </a:xfrm>
            <a:custGeom>
              <a:avLst/>
              <a:gdLst/>
              <a:ahLst/>
              <a:cxnLst/>
              <a:rect l="l" t="t" r="r" b="b"/>
              <a:pathLst>
                <a:path w="17145" h="612775">
                  <a:moveTo>
                    <a:pt x="0" y="612647"/>
                  </a:moveTo>
                  <a:lnTo>
                    <a:pt x="16764" y="612647"/>
                  </a:lnTo>
                  <a:lnTo>
                    <a:pt x="16764" y="0"/>
                  </a:lnTo>
                  <a:lnTo>
                    <a:pt x="0" y="0"/>
                  </a:lnTo>
                  <a:lnTo>
                    <a:pt x="0" y="61264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9070847" y="3898392"/>
              <a:ext cx="65531" cy="5638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9072371" y="3810000"/>
              <a:ext cx="67055" cy="6400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069324" y="4326635"/>
              <a:ext cx="71755" cy="55244"/>
            </a:xfrm>
            <a:custGeom>
              <a:avLst/>
              <a:gdLst/>
              <a:ahLst/>
              <a:cxnLst/>
              <a:rect l="l" t="t" r="r" b="b"/>
              <a:pathLst>
                <a:path w="71754" h="55245">
                  <a:moveTo>
                    <a:pt x="71628" y="5842"/>
                  </a:moveTo>
                  <a:lnTo>
                    <a:pt x="68961" y="0"/>
                  </a:lnTo>
                  <a:lnTo>
                    <a:pt x="62103" y="0"/>
                  </a:lnTo>
                  <a:lnTo>
                    <a:pt x="60553" y="3403"/>
                  </a:lnTo>
                  <a:lnTo>
                    <a:pt x="0" y="25019"/>
                  </a:lnTo>
                  <a:lnTo>
                    <a:pt x="381" y="54864"/>
                  </a:lnTo>
                  <a:lnTo>
                    <a:pt x="67056" y="25908"/>
                  </a:lnTo>
                  <a:lnTo>
                    <a:pt x="68961" y="25908"/>
                  </a:lnTo>
                  <a:lnTo>
                    <a:pt x="71628" y="20066"/>
                  </a:lnTo>
                  <a:lnTo>
                    <a:pt x="71628" y="584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750807" y="4344924"/>
              <a:ext cx="327660" cy="40005"/>
            </a:xfrm>
            <a:custGeom>
              <a:avLst/>
              <a:gdLst/>
              <a:ahLst/>
              <a:cxnLst/>
              <a:rect l="l" t="t" r="r" b="b"/>
              <a:pathLst>
                <a:path w="327659" h="40004">
                  <a:moveTo>
                    <a:pt x="307848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307848" y="39624"/>
                  </a:lnTo>
                  <a:lnTo>
                    <a:pt x="315551" y="38064"/>
                  </a:lnTo>
                  <a:lnTo>
                    <a:pt x="321849" y="33813"/>
                  </a:lnTo>
                  <a:lnTo>
                    <a:pt x="326100" y="27515"/>
                  </a:lnTo>
                  <a:lnTo>
                    <a:pt x="327660" y="19812"/>
                  </a:lnTo>
                  <a:lnTo>
                    <a:pt x="326100" y="12108"/>
                  </a:lnTo>
                  <a:lnTo>
                    <a:pt x="321849" y="5810"/>
                  </a:lnTo>
                  <a:lnTo>
                    <a:pt x="315551" y="1559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750807" y="4344924"/>
              <a:ext cx="327660" cy="40005"/>
            </a:xfrm>
            <a:custGeom>
              <a:avLst/>
              <a:gdLst/>
              <a:ahLst/>
              <a:cxnLst/>
              <a:rect l="l" t="t" r="r" b="b"/>
              <a:pathLst>
                <a:path w="327659" h="40004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2" y="0"/>
                  </a:lnTo>
                  <a:lnTo>
                    <a:pt x="307848" y="0"/>
                  </a:lnTo>
                  <a:lnTo>
                    <a:pt x="315551" y="1559"/>
                  </a:lnTo>
                  <a:lnTo>
                    <a:pt x="321849" y="5810"/>
                  </a:lnTo>
                  <a:lnTo>
                    <a:pt x="326100" y="12108"/>
                  </a:lnTo>
                  <a:lnTo>
                    <a:pt x="327660" y="19812"/>
                  </a:lnTo>
                  <a:lnTo>
                    <a:pt x="326100" y="27515"/>
                  </a:lnTo>
                  <a:lnTo>
                    <a:pt x="321849" y="33813"/>
                  </a:lnTo>
                  <a:lnTo>
                    <a:pt x="315551" y="38064"/>
                  </a:lnTo>
                  <a:lnTo>
                    <a:pt x="307848" y="39624"/>
                  </a:lnTo>
                  <a:lnTo>
                    <a:pt x="19812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767571" y="4354068"/>
              <a:ext cx="294131" cy="2285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767571" y="4354068"/>
              <a:ext cx="294640" cy="22860"/>
            </a:xfrm>
            <a:custGeom>
              <a:avLst/>
              <a:gdLst/>
              <a:ahLst/>
              <a:cxnLst/>
              <a:rect l="l" t="t" r="r" b="b"/>
              <a:pathLst>
                <a:path w="294640" h="22860">
                  <a:moveTo>
                    <a:pt x="0" y="11429"/>
                  </a:moveTo>
                  <a:lnTo>
                    <a:pt x="0" y="5079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282701" y="0"/>
                  </a:lnTo>
                  <a:lnTo>
                    <a:pt x="289051" y="0"/>
                  </a:lnTo>
                  <a:lnTo>
                    <a:pt x="294131" y="5079"/>
                  </a:lnTo>
                  <a:lnTo>
                    <a:pt x="294131" y="11429"/>
                  </a:lnTo>
                  <a:lnTo>
                    <a:pt x="294131" y="17779"/>
                  </a:lnTo>
                  <a:lnTo>
                    <a:pt x="289051" y="22859"/>
                  </a:lnTo>
                  <a:lnTo>
                    <a:pt x="282701" y="22859"/>
                  </a:lnTo>
                  <a:lnTo>
                    <a:pt x="11429" y="22859"/>
                  </a:lnTo>
                  <a:lnTo>
                    <a:pt x="5079" y="22859"/>
                  </a:lnTo>
                  <a:lnTo>
                    <a:pt x="0" y="17779"/>
                  </a:lnTo>
                  <a:lnTo>
                    <a:pt x="0" y="114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796527" y="4265676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4">
                  <a:moveTo>
                    <a:pt x="21336" y="0"/>
                  </a:moveTo>
                  <a:lnTo>
                    <a:pt x="13019" y="1559"/>
                  </a:lnTo>
                  <a:lnTo>
                    <a:pt x="6238" y="5810"/>
                  </a:lnTo>
                  <a:lnTo>
                    <a:pt x="1672" y="12108"/>
                  </a:lnTo>
                  <a:lnTo>
                    <a:pt x="0" y="19812"/>
                  </a:lnTo>
                  <a:lnTo>
                    <a:pt x="1672" y="27515"/>
                  </a:lnTo>
                  <a:lnTo>
                    <a:pt x="6238" y="33813"/>
                  </a:lnTo>
                  <a:lnTo>
                    <a:pt x="13019" y="38064"/>
                  </a:lnTo>
                  <a:lnTo>
                    <a:pt x="21336" y="39624"/>
                  </a:lnTo>
                  <a:lnTo>
                    <a:pt x="29652" y="38064"/>
                  </a:lnTo>
                  <a:lnTo>
                    <a:pt x="36433" y="33813"/>
                  </a:lnTo>
                  <a:lnTo>
                    <a:pt x="40999" y="27515"/>
                  </a:lnTo>
                  <a:lnTo>
                    <a:pt x="42672" y="19812"/>
                  </a:lnTo>
                  <a:lnTo>
                    <a:pt x="40999" y="12108"/>
                  </a:lnTo>
                  <a:lnTo>
                    <a:pt x="36433" y="5810"/>
                  </a:lnTo>
                  <a:lnTo>
                    <a:pt x="29652" y="1559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845295" y="4267200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5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5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892539" y="4265676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5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5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1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9002267" y="4119372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70">
                  <a:moveTo>
                    <a:pt x="24383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4383" y="204215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9002267" y="4119372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70">
                  <a:moveTo>
                    <a:pt x="0" y="204215"/>
                  </a:moveTo>
                  <a:lnTo>
                    <a:pt x="24383" y="204215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6" name="object 126"/>
          <p:cNvGrpSpPr/>
          <p:nvPr/>
        </p:nvGrpSpPr>
        <p:grpSpPr>
          <a:xfrm>
            <a:off x="8712517" y="2215705"/>
            <a:ext cx="394970" cy="651510"/>
            <a:chOff x="8712517" y="2215705"/>
            <a:chExt cx="394970" cy="651510"/>
          </a:xfrm>
        </p:grpSpPr>
        <p:sp>
          <p:nvSpPr>
            <p:cNvPr id="127" name="object 127"/>
            <p:cNvSpPr/>
            <p:nvPr/>
          </p:nvSpPr>
          <p:spPr>
            <a:xfrm>
              <a:off x="8734044" y="2220467"/>
              <a:ext cx="370331" cy="61417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735568" y="2292095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16459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64592" y="12192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735568" y="2292095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0" y="12192"/>
                  </a:moveTo>
                  <a:lnTo>
                    <a:pt x="164592" y="12192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883396" y="2284475"/>
              <a:ext cx="158750" cy="40005"/>
            </a:xfrm>
            <a:custGeom>
              <a:avLst/>
              <a:gdLst/>
              <a:ahLst/>
              <a:cxnLst/>
              <a:rect l="l" t="t" r="r" b="b"/>
              <a:pathLst>
                <a:path w="158750" h="40005">
                  <a:moveTo>
                    <a:pt x="138683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138683" y="39624"/>
                  </a:lnTo>
                  <a:lnTo>
                    <a:pt x="146387" y="38064"/>
                  </a:lnTo>
                  <a:lnTo>
                    <a:pt x="152685" y="33813"/>
                  </a:lnTo>
                  <a:lnTo>
                    <a:pt x="156936" y="27515"/>
                  </a:lnTo>
                  <a:lnTo>
                    <a:pt x="158496" y="19812"/>
                  </a:lnTo>
                  <a:lnTo>
                    <a:pt x="156936" y="12108"/>
                  </a:lnTo>
                  <a:lnTo>
                    <a:pt x="152685" y="5810"/>
                  </a:lnTo>
                  <a:lnTo>
                    <a:pt x="146387" y="1559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886444" y="2289047"/>
              <a:ext cx="152400" cy="3047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883396" y="2371343"/>
              <a:ext cx="158750" cy="36830"/>
            </a:xfrm>
            <a:custGeom>
              <a:avLst/>
              <a:gdLst/>
              <a:ahLst/>
              <a:cxnLst/>
              <a:rect l="l" t="t" r="r" b="b"/>
              <a:pathLst>
                <a:path w="158750" h="36830">
                  <a:moveTo>
                    <a:pt x="140207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40207" y="36575"/>
                  </a:lnTo>
                  <a:lnTo>
                    <a:pt x="147351" y="35147"/>
                  </a:lnTo>
                  <a:lnTo>
                    <a:pt x="153162" y="31241"/>
                  </a:lnTo>
                  <a:lnTo>
                    <a:pt x="157067" y="25431"/>
                  </a:lnTo>
                  <a:lnTo>
                    <a:pt x="158496" y="18287"/>
                  </a:lnTo>
                  <a:lnTo>
                    <a:pt x="157067" y="11144"/>
                  </a:lnTo>
                  <a:lnTo>
                    <a:pt x="153161" y="5334"/>
                  </a:lnTo>
                  <a:lnTo>
                    <a:pt x="147351" y="1428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886444" y="2375915"/>
              <a:ext cx="152400" cy="27432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737092" y="2470403"/>
              <a:ext cx="165100" cy="10795"/>
            </a:xfrm>
            <a:custGeom>
              <a:avLst/>
              <a:gdLst/>
              <a:ahLst/>
              <a:cxnLst/>
              <a:rect l="l" t="t" r="r" b="b"/>
              <a:pathLst>
                <a:path w="165100" h="10794">
                  <a:moveTo>
                    <a:pt x="164592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64592" y="10667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737092" y="2470403"/>
              <a:ext cx="165100" cy="10795"/>
            </a:xfrm>
            <a:custGeom>
              <a:avLst/>
              <a:gdLst/>
              <a:ahLst/>
              <a:cxnLst/>
              <a:rect l="l" t="t" r="r" b="b"/>
              <a:pathLst>
                <a:path w="165100" h="10794">
                  <a:moveTo>
                    <a:pt x="0" y="10667"/>
                  </a:moveTo>
                  <a:lnTo>
                    <a:pt x="164592" y="10667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740140" y="2549651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16459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64592" y="12192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740140" y="2549651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0" y="12192"/>
                  </a:moveTo>
                  <a:lnTo>
                    <a:pt x="164592" y="12192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880348" y="2542031"/>
              <a:ext cx="158750" cy="38100"/>
            </a:xfrm>
            <a:custGeom>
              <a:avLst/>
              <a:gdLst/>
              <a:ahLst/>
              <a:cxnLst/>
              <a:rect l="l" t="t" r="r" b="b"/>
              <a:pathLst>
                <a:path w="158750" h="38100">
                  <a:moveTo>
                    <a:pt x="139446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39446" y="38100"/>
                  </a:lnTo>
                  <a:lnTo>
                    <a:pt x="146869" y="36605"/>
                  </a:lnTo>
                  <a:lnTo>
                    <a:pt x="152923" y="32527"/>
                  </a:lnTo>
                  <a:lnTo>
                    <a:pt x="157001" y="26473"/>
                  </a:lnTo>
                  <a:lnTo>
                    <a:pt x="158496" y="19050"/>
                  </a:lnTo>
                  <a:lnTo>
                    <a:pt x="157001" y="11626"/>
                  </a:lnTo>
                  <a:lnTo>
                    <a:pt x="152923" y="5572"/>
                  </a:lnTo>
                  <a:lnTo>
                    <a:pt x="146869" y="149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883396" y="2546603"/>
              <a:ext cx="152400" cy="3048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9031224" y="2468879"/>
              <a:ext cx="73151" cy="50292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880348" y="2461259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40970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0970" y="38100"/>
                  </a:lnTo>
                  <a:lnTo>
                    <a:pt x="148393" y="36605"/>
                  </a:lnTo>
                  <a:lnTo>
                    <a:pt x="154447" y="32527"/>
                  </a:lnTo>
                  <a:lnTo>
                    <a:pt x="158525" y="26473"/>
                  </a:lnTo>
                  <a:lnTo>
                    <a:pt x="160020" y="19050"/>
                  </a:lnTo>
                  <a:lnTo>
                    <a:pt x="158525" y="11626"/>
                  </a:lnTo>
                  <a:lnTo>
                    <a:pt x="154447" y="5572"/>
                  </a:lnTo>
                  <a:lnTo>
                    <a:pt x="148393" y="1494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883396" y="2220467"/>
              <a:ext cx="155448" cy="612648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9022080" y="2220467"/>
              <a:ext cx="17145" cy="612775"/>
            </a:xfrm>
            <a:custGeom>
              <a:avLst/>
              <a:gdLst/>
              <a:ahLst/>
              <a:cxnLst/>
              <a:rect l="l" t="t" r="r" b="b"/>
              <a:pathLst>
                <a:path w="17145" h="612775">
                  <a:moveTo>
                    <a:pt x="0" y="612648"/>
                  </a:moveTo>
                  <a:lnTo>
                    <a:pt x="16764" y="612648"/>
                  </a:lnTo>
                  <a:lnTo>
                    <a:pt x="16764" y="0"/>
                  </a:lnTo>
                  <a:lnTo>
                    <a:pt x="0" y="0"/>
                  </a:lnTo>
                  <a:lnTo>
                    <a:pt x="0" y="6126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9038844" y="2375915"/>
              <a:ext cx="64007" cy="56387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9038844" y="2287523"/>
              <a:ext cx="67055" cy="65531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9035796" y="2805683"/>
              <a:ext cx="71755" cy="53340"/>
            </a:xfrm>
            <a:custGeom>
              <a:avLst/>
              <a:gdLst/>
              <a:ahLst/>
              <a:cxnLst/>
              <a:rect l="l" t="t" r="r" b="b"/>
              <a:pathLst>
                <a:path w="71754" h="53339">
                  <a:moveTo>
                    <a:pt x="71628" y="5461"/>
                  </a:moveTo>
                  <a:lnTo>
                    <a:pt x="68961" y="0"/>
                  </a:lnTo>
                  <a:lnTo>
                    <a:pt x="65786" y="0"/>
                  </a:lnTo>
                  <a:lnTo>
                    <a:pt x="62103" y="0"/>
                  </a:lnTo>
                  <a:lnTo>
                    <a:pt x="61315" y="1600"/>
                  </a:lnTo>
                  <a:lnTo>
                    <a:pt x="0" y="23495"/>
                  </a:lnTo>
                  <a:lnTo>
                    <a:pt x="381" y="53340"/>
                  </a:lnTo>
                  <a:lnTo>
                    <a:pt x="67056" y="24384"/>
                  </a:lnTo>
                  <a:lnTo>
                    <a:pt x="68961" y="24384"/>
                  </a:lnTo>
                  <a:lnTo>
                    <a:pt x="71628" y="18923"/>
                  </a:lnTo>
                  <a:lnTo>
                    <a:pt x="71628" y="546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717280" y="2822447"/>
              <a:ext cx="327660" cy="40005"/>
            </a:xfrm>
            <a:custGeom>
              <a:avLst/>
              <a:gdLst/>
              <a:ahLst/>
              <a:cxnLst/>
              <a:rect l="l" t="t" r="r" b="b"/>
              <a:pathLst>
                <a:path w="327659" h="40005">
                  <a:moveTo>
                    <a:pt x="307848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307848" y="39624"/>
                  </a:lnTo>
                  <a:lnTo>
                    <a:pt x="315551" y="38064"/>
                  </a:lnTo>
                  <a:lnTo>
                    <a:pt x="321849" y="33813"/>
                  </a:lnTo>
                  <a:lnTo>
                    <a:pt x="326100" y="27515"/>
                  </a:lnTo>
                  <a:lnTo>
                    <a:pt x="327660" y="19812"/>
                  </a:lnTo>
                  <a:lnTo>
                    <a:pt x="326100" y="12108"/>
                  </a:lnTo>
                  <a:lnTo>
                    <a:pt x="321849" y="5810"/>
                  </a:lnTo>
                  <a:lnTo>
                    <a:pt x="315551" y="1559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717280" y="2822447"/>
              <a:ext cx="327660" cy="40005"/>
            </a:xfrm>
            <a:custGeom>
              <a:avLst/>
              <a:gdLst/>
              <a:ahLst/>
              <a:cxnLst/>
              <a:rect l="l" t="t" r="r" b="b"/>
              <a:pathLst>
                <a:path w="327659" h="40005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2" y="0"/>
                  </a:lnTo>
                  <a:lnTo>
                    <a:pt x="307848" y="0"/>
                  </a:lnTo>
                  <a:lnTo>
                    <a:pt x="315551" y="1559"/>
                  </a:lnTo>
                  <a:lnTo>
                    <a:pt x="321849" y="5810"/>
                  </a:lnTo>
                  <a:lnTo>
                    <a:pt x="326100" y="12108"/>
                  </a:lnTo>
                  <a:lnTo>
                    <a:pt x="327660" y="19812"/>
                  </a:lnTo>
                  <a:lnTo>
                    <a:pt x="326100" y="27515"/>
                  </a:lnTo>
                  <a:lnTo>
                    <a:pt x="321849" y="33813"/>
                  </a:lnTo>
                  <a:lnTo>
                    <a:pt x="315551" y="38064"/>
                  </a:lnTo>
                  <a:lnTo>
                    <a:pt x="307848" y="39624"/>
                  </a:lnTo>
                  <a:lnTo>
                    <a:pt x="19812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734044" y="2831591"/>
              <a:ext cx="294131" cy="22860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734044" y="2831591"/>
              <a:ext cx="294640" cy="22860"/>
            </a:xfrm>
            <a:custGeom>
              <a:avLst/>
              <a:gdLst/>
              <a:ahLst/>
              <a:cxnLst/>
              <a:rect l="l" t="t" r="r" b="b"/>
              <a:pathLst>
                <a:path w="294640" h="22860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282701" y="0"/>
                  </a:lnTo>
                  <a:lnTo>
                    <a:pt x="289051" y="0"/>
                  </a:lnTo>
                  <a:lnTo>
                    <a:pt x="294131" y="5080"/>
                  </a:lnTo>
                  <a:lnTo>
                    <a:pt x="294131" y="11430"/>
                  </a:lnTo>
                  <a:lnTo>
                    <a:pt x="294131" y="17780"/>
                  </a:lnTo>
                  <a:lnTo>
                    <a:pt x="289051" y="22860"/>
                  </a:lnTo>
                  <a:lnTo>
                    <a:pt x="282701" y="22860"/>
                  </a:lnTo>
                  <a:lnTo>
                    <a:pt x="11429" y="22860"/>
                  </a:lnTo>
                  <a:lnTo>
                    <a:pt x="5079" y="22860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763000" y="2743199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1335" y="0"/>
                  </a:moveTo>
                  <a:lnTo>
                    <a:pt x="13019" y="1559"/>
                  </a:lnTo>
                  <a:lnTo>
                    <a:pt x="6238" y="5810"/>
                  </a:lnTo>
                  <a:lnTo>
                    <a:pt x="1672" y="12108"/>
                  </a:lnTo>
                  <a:lnTo>
                    <a:pt x="0" y="19812"/>
                  </a:lnTo>
                  <a:lnTo>
                    <a:pt x="1672" y="27515"/>
                  </a:lnTo>
                  <a:lnTo>
                    <a:pt x="6238" y="33813"/>
                  </a:lnTo>
                  <a:lnTo>
                    <a:pt x="13019" y="38064"/>
                  </a:lnTo>
                  <a:lnTo>
                    <a:pt x="21335" y="39624"/>
                  </a:lnTo>
                  <a:lnTo>
                    <a:pt x="29652" y="38064"/>
                  </a:lnTo>
                  <a:lnTo>
                    <a:pt x="36433" y="33813"/>
                  </a:lnTo>
                  <a:lnTo>
                    <a:pt x="40999" y="27515"/>
                  </a:lnTo>
                  <a:lnTo>
                    <a:pt x="42672" y="19812"/>
                  </a:lnTo>
                  <a:lnTo>
                    <a:pt x="40999" y="12108"/>
                  </a:lnTo>
                  <a:lnTo>
                    <a:pt x="36433" y="5810"/>
                  </a:lnTo>
                  <a:lnTo>
                    <a:pt x="29652" y="1559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811768" y="2744723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5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5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859012" y="2743199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22098" y="0"/>
                  </a:moveTo>
                  <a:lnTo>
                    <a:pt x="13501" y="1494"/>
                  </a:lnTo>
                  <a:lnTo>
                    <a:pt x="6477" y="5572"/>
                  </a:lnTo>
                  <a:lnTo>
                    <a:pt x="1738" y="11626"/>
                  </a:lnTo>
                  <a:lnTo>
                    <a:pt x="0" y="19050"/>
                  </a:lnTo>
                  <a:lnTo>
                    <a:pt x="1738" y="26473"/>
                  </a:lnTo>
                  <a:lnTo>
                    <a:pt x="6476" y="32527"/>
                  </a:lnTo>
                  <a:lnTo>
                    <a:pt x="13501" y="36605"/>
                  </a:lnTo>
                  <a:lnTo>
                    <a:pt x="22098" y="38100"/>
                  </a:lnTo>
                  <a:lnTo>
                    <a:pt x="30694" y="36605"/>
                  </a:lnTo>
                  <a:lnTo>
                    <a:pt x="37719" y="32527"/>
                  </a:lnTo>
                  <a:lnTo>
                    <a:pt x="42457" y="26473"/>
                  </a:lnTo>
                  <a:lnTo>
                    <a:pt x="44196" y="19050"/>
                  </a:lnTo>
                  <a:lnTo>
                    <a:pt x="42457" y="11626"/>
                  </a:lnTo>
                  <a:lnTo>
                    <a:pt x="37719" y="5572"/>
                  </a:lnTo>
                  <a:lnTo>
                    <a:pt x="30694" y="1494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968740" y="2596895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69">
                  <a:moveTo>
                    <a:pt x="24383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4383" y="204215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968740" y="2596895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69">
                  <a:moveTo>
                    <a:pt x="0" y="204215"/>
                  </a:moveTo>
                  <a:lnTo>
                    <a:pt x="24383" y="204215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266801" y="4994275"/>
            <a:ext cx="4974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TLD </a:t>
            </a:r>
            <a:r>
              <a:rPr sz="1800" spc="-5" dirty="0">
                <a:latin typeface="Times New Roman"/>
                <a:cs typeface="Times New Roman"/>
              </a:rPr>
              <a:t>server may </a:t>
            </a:r>
            <a:r>
              <a:rPr sz="1800" dirty="0">
                <a:latin typeface="Times New Roman"/>
                <a:cs typeface="Times New Roman"/>
              </a:rPr>
              <a:t>not know 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authoritative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DNS server </a:t>
            </a:r>
            <a:r>
              <a:rPr sz="1800" dirty="0">
                <a:latin typeface="Times New Roman"/>
                <a:cs typeface="Times New Roman"/>
              </a:rPr>
              <a:t>for the </a:t>
            </a:r>
            <a:r>
              <a:rPr sz="1800" spc="-5" dirty="0">
                <a:latin typeface="Times New Roman"/>
                <a:cs typeface="Times New Roman"/>
              </a:rPr>
              <a:t>hostname. </a:t>
            </a:r>
            <a:r>
              <a:rPr sz="1800" dirty="0">
                <a:latin typeface="Times New Roman"/>
                <a:cs typeface="Times New Roman"/>
              </a:rPr>
              <a:t>Instead, the TLD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server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266801" y="5542889"/>
            <a:ext cx="562165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latin typeface="Times New Roman"/>
                <a:cs typeface="Times New Roman"/>
              </a:rPr>
              <a:t>may </a:t>
            </a:r>
            <a:r>
              <a:rPr sz="1800" dirty="0">
                <a:latin typeface="Times New Roman"/>
                <a:cs typeface="Times New Roman"/>
              </a:rPr>
              <a:t>know only of an intermediate </a:t>
            </a:r>
            <a:r>
              <a:rPr sz="1800" spc="-5" dirty="0">
                <a:latin typeface="Times New Roman"/>
                <a:cs typeface="Times New Roman"/>
              </a:rPr>
              <a:t>DNS </a:t>
            </a:r>
            <a:r>
              <a:rPr sz="1800" spc="-15" dirty="0">
                <a:latin typeface="Times New Roman"/>
                <a:cs typeface="Times New Roman"/>
              </a:rPr>
              <a:t>server,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in turn  knows the authoritative </a:t>
            </a:r>
            <a:r>
              <a:rPr sz="1800" spc="-5" dirty="0">
                <a:latin typeface="Times New Roman"/>
                <a:cs typeface="Times New Roman"/>
              </a:rPr>
              <a:t>DNS server </a:t>
            </a:r>
            <a:r>
              <a:rPr sz="1800" dirty="0">
                <a:latin typeface="Times New Roman"/>
                <a:cs typeface="Times New Roman"/>
              </a:rPr>
              <a:t>for 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hostname.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7292" y="328523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0092" y="336143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9041" y="184505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01608" y="2942081"/>
            <a:ext cx="206375" cy="730250"/>
          </a:xfrm>
          <a:custGeom>
            <a:avLst/>
            <a:gdLst/>
            <a:ahLst/>
            <a:cxnLst/>
            <a:rect l="l" t="t" r="r" b="b"/>
            <a:pathLst>
              <a:path w="206375" h="730250">
                <a:moveTo>
                  <a:pt x="85725" y="97917"/>
                </a:moveTo>
                <a:lnTo>
                  <a:pt x="78549" y="83566"/>
                </a:lnTo>
                <a:lnTo>
                  <a:pt x="42926" y="12192"/>
                </a:lnTo>
                <a:lnTo>
                  <a:pt x="0" y="97917"/>
                </a:lnTo>
                <a:lnTo>
                  <a:pt x="28575" y="97917"/>
                </a:lnTo>
                <a:lnTo>
                  <a:pt x="28702" y="729996"/>
                </a:lnTo>
                <a:lnTo>
                  <a:pt x="57277" y="729996"/>
                </a:lnTo>
                <a:lnTo>
                  <a:pt x="57150" y="97917"/>
                </a:lnTo>
                <a:lnTo>
                  <a:pt x="85725" y="97917"/>
                </a:lnTo>
                <a:close/>
              </a:path>
              <a:path w="206375" h="730250">
                <a:moveTo>
                  <a:pt x="206121" y="589407"/>
                </a:moveTo>
                <a:lnTo>
                  <a:pt x="177546" y="589407"/>
                </a:lnTo>
                <a:lnTo>
                  <a:pt x="177546" y="0"/>
                </a:lnTo>
                <a:lnTo>
                  <a:pt x="148971" y="0"/>
                </a:lnTo>
                <a:lnTo>
                  <a:pt x="148971" y="589407"/>
                </a:lnTo>
                <a:lnTo>
                  <a:pt x="120396" y="589407"/>
                </a:lnTo>
                <a:lnTo>
                  <a:pt x="163322" y="675132"/>
                </a:lnTo>
                <a:lnTo>
                  <a:pt x="199009" y="603631"/>
                </a:lnTo>
                <a:lnTo>
                  <a:pt x="206121" y="58940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23326" y="1541525"/>
            <a:ext cx="471805" cy="575945"/>
          </a:xfrm>
          <a:custGeom>
            <a:avLst/>
            <a:gdLst/>
            <a:ahLst/>
            <a:cxnLst/>
            <a:rect l="l" t="t" r="r" b="b"/>
            <a:pathLst>
              <a:path w="471804" h="575944">
                <a:moveTo>
                  <a:pt x="65088" y="57512"/>
                </a:moveTo>
                <a:lnTo>
                  <a:pt x="42882" y="75566"/>
                </a:lnTo>
                <a:lnTo>
                  <a:pt x="449199" y="575945"/>
                </a:lnTo>
                <a:lnTo>
                  <a:pt x="471297" y="557911"/>
                </a:lnTo>
                <a:lnTo>
                  <a:pt x="65088" y="57512"/>
                </a:lnTo>
                <a:close/>
              </a:path>
              <a:path w="471804" h="575944">
                <a:moveTo>
                  <a:pt x="0" y="0"/>
                </a:moveTo>
                <a:lnTo>
                  <a:pt x="20700" y="93599"/>
                </a:lnTo>
                <a:lnTo>
                  <a:pt x="42882" y="75566"/>
                </a:lnTo>
                <a:lnTo>
                  <a:pt x="33908" y="64515"/>
                </a:lnTo>
                <a:lnTo>
                  <a:pt x="56133" y="46482"/>
                </a:lnTo>
                <a:lnTo>
                  <a:pt x="78657" y="46482"/>
                </a:lnTo>
                <a:lnTo>
                  <a:pt x="87249" y="39497"/>
                </a:lnTo>
                <a:lnTo>
                  <a:pt x="0" y="0"/>
                </a:lnTo>
                <a:close/>
              </a:path>
              <a:path w="471804" h="575944">
                <a:moveTo>
                  <a:pt x="56133" y="46482"/>
                </a:moveTo>
                <a:lnTo>
                  <a:pt x="33908" y="64515"/>
                </a:lnTo>
                <a:lnTo>
                  <a:pt x="42882" y="75566"/>
                </a:lnTo>
                <a:lnTo>
                  <a:pt x="65088" y="57512"/>
                </a:lnTo>
                <a:lnTo>
                  <a:pt x="56133" y="46482"/>
                </a:lnTo>
                <a:close/>
              </a:path>
              <a:path w="471804" h="575944">
                <a:moveTo>
                  <a:pt x="78657" y="46482"/>
                </a:moveTo>
                <a:lnTo>
                  <a:pt x="56133" y="46482"/>
                </a:lnTo>
                <a:lnTo>
                  <a:pt x="65088" y="57512"/>
                </a:lnTo>
                <a:lnTo>
                  <a:pt x="78657" y="4648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48141" y="141808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1242" y="1704212"/>
            <a:ext cx="2933065" cy="2652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265" dirty="0">
                <a:solidFill>
                  <a:srgbClr val="CC0000"/>
                </a:solidFill>
                <a:latin typeface="Trebuchet MS"/>
                <a:cs typeface="Trebuchet MS"/>
              </a:rPr>
              <a:t>recursive</a:t>
            </a:r>
            <a:r>
              <a:rPr sz="2800" i="1" spc="-9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800" i="1" spc="-220" dirty="0">
                <a:solidFill>
                  <a:srgbClr val="CC0000"/>
                </a:solidFill>
                <a:latin typeface="Trebuchet MS"/>
                <a:cs typeface="Trebuchet MS"/>
              </a:rPr>
              <a:t>query</a:t>
            </a:r>
            <a:r>
              <a:rPr sz="2800" i="1" spc="-220" dirty="0">
                <a:solidFill>
                  <a:srgbClr val="CC0000"/>
                </a:solidFill>
                <a:latin typeface="Comic Sans MS"/>
                <a:cs typeface="Comic Sans MS"/>
              </a:rPr>
              <a:t>:</a:t>
            </a:r>
            <a:endParaRPr sz="2800">
              <a:latin typeface="Comic Sans MS"/>
              <a:cs typeface="Comic Sans MS"/>
            </a:endParaRPr>
          </a:p>
          <a:p>
            <a:pPr marL="355600" marR="5080" indent="-342900">
              <a:lnSpc>
                <a:spcPct val="100000"/>
              </a:lnSpc>
              <a:spcBef>
                <a:spcPts val="40"/>
              </a:spcBef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10" dirty="0">
                <a:latin typeface="Trebuchet MS"/>
                <a:cs typeface="Trebuchet MS"/>
              </a:rPr>
              <a:t>puts burden </a:t>
            </a:r>
            <a:r>
              <a:rPr sz="2400" spc="-125" dirty="0">
                <a:latin typeface="Trebuchet MS"/>
                <a:cs typeface="Trebuchet MS"/>
              </a:rPr>
              <a:t>of </a:t>
            </a:r>
            <a:r>
              <a:rPr sz="2400" spc="-165" dirty="0">
                <a:latin typeface="Trebuchet MS"/>
                <a:cs typeface="Trebuchet MS"/>
              </a:rPr>
              <a:t>name  </a:t>
            </a:r>
            <a:r>
              <a:rPr sz="2400" spc="-90" dirty="0">
                <a:latin typeface="Trebuchet MS"/>
                <a:cs typeface="Trebuchet MS"/>
              </a:rPr>
              <a:t>resolution </a:t>
            </a:r>
            <a:r>
              <a:rPr sz="2400" spc="-40" dirty="0">
                <a:latin typeface="Trebuchet MS"/>
                <a:cs typeface="Trebuchet MS"/>
              </a:rPr>
              <a:t>on  </a:t>
            </a:r>
            <a:r>
              <a:rPr sz="2400" spc="-130" dirty="0">
                <a:latin typeface="Trebuchet MS"/>
                <a:cs typeface="Trebuchet MS"/>
              </a:rPr>
              <a:t>contacted </a:t>
            </a:r>
            <a:r>
              <a:rPr sz="2400" spc="-165" dirty="0">
                <a:latin typeface="Trebuchet MS"/>
                <a:cs typeface="Trebuchet MS"/>
              </a:rPr>
              <a:t>name  </a:t>
            </a:r>
            <a:r>
              <a:rPr sz="2400" spc="-75" dirty="0">
                <a:latin typeface="Trebuchet MS"/>
                <a:cs typeface="Trebuchet MS"/>
              </a:rPr>
              <a:t>server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70" dirty="0">
                <a:latin typeface="Trebuchet MS"/>
                <a:cs typeface="Trebuchet MS"/>
              </a:rPr>
              <a:t>heavy </a:t>
            </a:r>
            <a:r>
              <a:rPr sz="2400" spc="-130" dirty="0">
                <a:latin typeface="Trebuchet MS"/>
                <a:cs typeface="Trebuchet MS"/>
              </a:rPr>
              <a:t>load </a:t>
            </a:r>
            <a:r>
              <a:rPr sz="2400" spc="-195" dirty="0">
                <a:latin typeface="Trebuchet MS"/>
                <a:cs typeface="Trebuchet MS"/>
              </a:rPr>
              <a:t>at</a:t>
            </a:r>
            <a:r>
              <a:rPr sz="2400" spc="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upper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400" spc="-160" dirty="0">
                <a:latin typeface="Trebuchet MS"/>
                <a:cs typeface="Trebuchet MS"/>
              </a:rPr>
              <a:t>levels </a:t>
            </a:r>
            <a:r>
              <a:rPr sz="2400" spc="-130" dirty="0">
                <a:latin typeface="Trebuchet MS"/>
                <a:cs typeface="Trebuchet MS"/>
              </a:rPr>
              <a:t>of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hierarchy?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11139" y="4909261"/>
            <a:ext cx="1587500" cy="54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requesting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host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i="1" spc="-15" dirty="0">
                <a:solidFill>
                  <a:srgbClr val="000099"/>
                </a:solidFill>
                <a:latin typeface="Arial"/>
                <a:cs typeface="Arial"/>
              </a:rPr>
              <a:t>cis.poly.edu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87893" y="5804712"/>
            <a:ext cx="1718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gaia.cs.umass.edu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89952" y="508253"/>
            <a:ext cx="166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root DNS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15000" y="1221486"/>
            <a:ext cx="2173605" cy="3048000"/>
            <a:chOff x="5715000" y="1221486"/>
            <a:chExt cx="2173605" cy="3048000"/>
          </a:xfrm>
        </p:grpSpPr>
        <p:sp>
          <p:nvSpPr>
            <p:cNvPr id="15" name="object 15"/>
            <p:cNvSpPr/>
            <p:nvPr/>
          </p:nvSpPr>
          <p:spPr>
            <a:xfrm>
              <a:off x="6768592" y="2917697"/>
              <a:ext cx="285115" cy="1351915"/>
            </a:xfrm>
            <a:custGeom>
              <a:avLst/>
              <a:gdLst/>
              <a:ahLst/>
              <a:cxnLst/>
              <a:rect l="l" t="t" r="r" b="b"/>
              <a:pathLst>
                <a:path w="285115" h="1351914">
                  <a:moveTo>
                    <a:pt x="85725" y="85725"/>
                  </a:moveTo>
                  <a:lnTo>
                    <a:pt x="78549" y="71374"/>
                  </a:lnTo>
                  <a:lnTo>
                    <a:pt x="42926" y="0"/>
                  </a:lnTo>
                  <a:lnTo>
                    <a:pt x="0" y="85725"/>
                  </a:lnTo>
                  <a:lnTo>
                    <a:pt x="28575" y="85725"/>
                  </a:lnTo>
                  <a:lnTo>
                    <a:pt x="28575" y="1313688"/>
                  </a:lnTo>
                  <a:lnTo>
                    <a:pt x="57150" y="1313688"/>
                  </a:lnTo>
                  <a:lnTo>
                    <a:pt x="57150" y="85725"/>
                  </a:lnTo>
                  <a:lnTo>
                    <a:pt x="85725" y="85725"/>
                  </a:lnTo>
                  <a:close/>
                </a:path>
                <a:path w="285115" h="1351914">
                  <a:moveTo>
                    <a:pt x="284861" y="1265809"/>
                  </a:moveTo>
                  <a:lnTo>
                    <a:pt x="256311" y="1265986"/>
                  </a:lnTo>
                  <a:lnTo>
                    <a:pt x="247650" y="27305"/>
                  </a:lnTo>
                  <a:lnTo>
                    <a:pt x="219075" y="27559"/>
                  </a:lnTo>
                  <a:lnTo>
                    <a:pt x="227736" y="1266151"/>
                  </a:lnTo>
                  <a:lnTo>
                    <a:pt x="199136" y="1266317"/>
                  </a:lnTo>
                  <a:lnTo>
                    <a:pt x="242570" y="1351788"/>
                  </a:lnTo>
                  <a:lnTo>
                    <a:pt x="277672" y="1280414"/>
                  </a:lnTo>
                  <a:lnTo>
                    <a:pt x="284861" y="1265809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15000" y="3134868"/>
              <a:ext cx="1876425" cy="477520"/>
            </a:xfrm>
            <a:custGeom>
              <a:avLst/>
              <a:gdLst/>
              <a:ahLst/>
              <a:cxnLst/>
              <a:rect l="l" t="t" r="r" b="b"/>
              <a:pathLst>
                <a:path w="1876425" h="477520">
                  <a:moveTo>
                    <a:pt x="1876044" y="0"/>
                  </a:moveTo>
                  <a:lnTo>
                    <a:pt x="0" y="0"/>
                  </a:lnTo>
                  <a:lnTo>
                    <a:pt x="0" y="477011"/>
                  </a:lnTo>
                  <a:lnTo>
                    <a:pt x="1876044" y="477011"/>
                  </a:lnTo>
                  <a:lnTo>
                    <a:pt x="1876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06260" y="1221485"/>
              <a:ext cx="982344" cy="990600"/>
            </a:xfrm>
            <a:custGeom>
              <a:avLst/>
              <a:gdLst/>
              <a:ahLst/>
              <a:cxnLst/>
              <a:rect l="l" t="t" r="r" b="b"/>
              <a:pathLst>
                <a:path w="982345" h="990600">
                  <a:moveTo>
                    <a:pt x="924814" y="0"/>
                  </a:moveTo>
                  <a:lnTo>
                    <a:pt x="834898" y="33020"/>
                  </a:lnTo>
                  <a:lnTo>
                    <a:pt x="855738" y="52679"/>
                  </a:lnTo>
                  <a:lnTo>
                    <a:pt x="0" y="962533"/>
                  </a:lnTo>
                  <a:lnTo>
                    <a:pt x="20828" y="982091"/>
                  </a:lnTo>
                  <a:lnTo>
                    <a:pt x="876515" y="72275"/>
                  </a:lnTo>
                  <a:lnTo>
                    <a:pt x="897255" y="91821"/>
                  </a:lnTo>
                  <a:lnTo>
                    <a:pt x="912114" y="42291"/>
                  </a:lnTo>
                  <a:lnTo>
                    <a:pt x="924814" y="0"/>
                  </a:lnTo>
                  <a:close/>
                </a:path>
                <a:path w="982345" h="990600">
                  <a:moveTo>
                    <a:pt x="982345" y="238506"/>
                  </a:moveTo>
                  <a:lnTo>
                    <a:pt x="961771" y="218694"/>
                  </a:lnTo>
                  <a:lnTo>
                    <a:pt x="288150" y="918972"/>
                  </a:lnTo>
                  <a:lnTo>
                    <a:pt x="267589" y="899160"/>
                  </a:lnTo>
                  <a:lnTo>
                    <a:pt x="239014" y="990600"/>
                  </a:lnTo>
                  <a:lnTo>
                    <a:pt x="329311" y="958596"/>
                  </a:lnTo>
                  <a:lnTo>
                    <a:pt x="319417" y="949071"/>
                  </a:lnTo>
                  <a:lnTo>
                    <a:pt x="308724" y="938784"/>
                  </a:lnTo>
                  <a:lnTo>
                    <a:pt x="982345" y="238506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144639" y="146557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82916" y="1703273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0000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83960" y="3089605"/>
            <a:ext cx="1738630" cy="1019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local DNS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i="1" spc="-15" dirty="0">
                <a:solidFill>
                  <a:srgbClr val="000099"/>
                </a:solidFill>
                <a:latin typeface="Arial"/>
                <a:cs typeface="Arial"/>
              </a:rPr>
              <a:t>dns.poly.edu</a:t>
            </a:r>
            <a:endParaRPr sz="1600">
              <a:latin typeface="Arial"/>
              <a:cs typeface="Arial"/>
            </a:endParaRPr>
          </a:p>
          <a:p>
            <a:pPr marL="829944">
              <a:lnSpc>
                <a:spcPct val="100000"/>
              </a:lnSpc>
              <a:spcBef>
                <a:spcPts val="1575"/>
              </a:spcBef>
              <a:tabLst>
                <a:tab pos="1382395" algn="l"/>
              </a:tabLst>
            </a:pPr>
            <a:r>
              <a:rPr sz="2700" spc="-7" baseline="1543" dirty="0">
                <a:solidFill>
                  <a:srgbClr val="CC0000"/>
                </a:solidFill>
                <a:latin typeface="Arial"/>
                <a:cs typeface="Arial"/>
              </a:rPr>
              <a:t>1	</a:t>
            </a: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57566" y="4458715"/>
            <a:ext cx="22358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authoritative DNS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dns.cs.umass.edu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367141" y="1325244"/>
            <a:ext cx="611505" cy="749935"/>
          </a:xfrm>
          <a:custGeom>
            <a:avLst/>
            <a:gdLst/>
            <a:ahLst/>
            <a:cxnLst/>
            <a:rect l="l" t="t" r="r" b="b"/>
            <a:pathLst>
              <a:path w="611504" h="749935">
                <a:moveTo>
                  <a:pt x="546383" y="692110"/>
                </a:moveTo>
                <a:lnTo>
                  <a:pt x="524255" y="710056"/>
                </a:lnTo>
                <a:lnTo>
                  <a:pt x="611504" y="749680"/>
                </a:lnTo>
                <a:lnTo>
                  <a:pt x="601224" y="703199"/>
                </a:lnTo>
                <a:lnTo>
                  <a:pt x="555370" y="703199"/>
                </a:lnTo>
                <a:lnTo>
                  <a:pt x="546383" y="692110"/>
                </a:lnTo>
                <a:close/>
              </a:path>
              <a:path w="611504" h="749935">
                <a:moveTo>
                  <a:pt x="568610" y="674082"/>
                </a:moveTo>
                <a:lnTo>
                  <a:pt x="546383" y="692110"/>
                </a:lnTo>
                <a:lnTo>
                  <a:pt x="555370" y="703199"/>
                </a:lnTo>
                <a:lnTo>
                  <a:pt x="577595" y="685164"/>
                </a:lnTo>
                <a:lnTo>
                  <a:pt x="568610" y="674082"/>
                </a:lnTo>
                <a:close/>
              </a:path>
              <a:path w="611504" h="749935">
                <a:moveTo>
                  <a:pt x="590803" y="656081"/>
                </a:moveTo>
                <a:lnTo>
                  <a:pt x="568610" y="674082"/>
                </a:lnTo>
                <a:lnTo>
                  <a:pt x="577595" y="685164"/>
                </a:lnTo>
                <a:lnTo>
                  <a:pt x="555370" y="703199"/>
                </a:lnTo>
                <a:lnTo>
                  <a:pt x="601224" y="703199"/>
                </a:lnTo>
                <a:lnTo>
                  <a:pt x="590803" y="656081"/>
                </a:lnTo>
                <a:close/>
              </a:path>
              <a:path w="611504" h="749935">
                <a:moveTo>
                  <a:pt x="22098" y="0"/>
                </a:moveTo>
                <a:lnTo>
                  <a:pt x="0" y="18033"/>
                </a:lnTo>
                <a:lnTo>
                  <a:pt x="546383" y="692110"/>
                </a:lnTo>
                <a:lnTo>
                  <a:pt x="568610" y="674082"/>
                </a:lnTo>
                <a:lnTo>
                  <a:pt x="22098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95427" y="215646"/>
            <a:ext cx="359854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395" dirty="0">
                <a:latin typeface="Arial"/>
                <a:cs typeface="Arial"/>
              </a:rPr>
              <a:t>DNS </a:t>
            </a:r>
            <a:r>
              <a:rPr sz="3600" b="1" spc="-335" dirty="0">
                <a:latin typeface="Arial"/>
                <a:cs typeface="Arial"/>
              </a:rPr>
              <a:t>name  </a:t>
            </a:r>
            <a:r>
              <a:rPr sz="3600" b="1" spc="-265" dirty="0">
                <a:latin typeface="Arial"/>
                <a:cs typeface="Arial"/>
              </a:rPr>
              <a:t>resolution</a:t>
            </a:r>
            <a:r>
              <a:rPr sz="3600" b="1" spc="-155" dirty="0">
                <a:latin typeface="Arial"/>
                <a:cs typeface="Arial"/>
              </a:rPr>
              <a:t> </a:t>
            </a:r>
            <a:r>
              <a:rPr sz="3600" b="1" spc="-285" dirty="0">
                <a:latin typeface="Arial"/>
                <a:cs typeface="Arial"/>
              </a:rPr>
              <a:t>example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22677" y="2273934"/>
            <a:ext cx="1484630" cy="53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  <a:tabLst>
                <a:tab pos="246379" algn="l"/>
                <a:tab pos="494665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dirty="0">
                <a:latin typeface="Arial"/>
                <a:cs typeface="Arial"/>
              </a:rPr>
              <a:t>	TLD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DNS</a:t>
            </a:r>
            <a:endParaRPr sz="1800">
              <a:latin typeface="Arial"/>
              <a:cs typeface="Arial"/>
            </a:endParaRPr>
          </a:p>
          <a:p>
            <a:pPr marL="494665">
              <a:lnSpc>
                <a:spcPts val="2000"/>
              </a:lnSpc>
            </a:pPr>
            <a:r>
              <a:rPr sz="1800" spc="-5" dirty="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750807" y="5091684"/>
            <a:ext cx="925194" cy="795655"/>
            <a:chOff x="8750807" y="5091684"/>
            <a:chExt cx="925194" cy="795655"/>
          </a:xfrm>
        </p:grpSpPr>
        <p:sp>
          <p:nvSpPr>
            <p:cNvPr id="26" name="object 26"/>
            <p:cNvSpPr/>
            <p:nvPr/>
          </p:nvSpPr>
          <p:spPr>
            <a:xfrm>
              <a:off x="8750807" y="5091684"/>
              <a:ext cx="925068" cy="7955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831579" y="5167884"/>
              <a:ext cx="449579" cy="3642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289547" y="4244340"/>
            <a:ext cx="925194" cy="795655"/>
            <a:chOff x="6289547" y="4244340"/>
            <a:chExt cx="925194" cy="795655"/>
          </a:xfrm>
        </p:grpSpPr>
        <p:sp>
          <p:nvSpPr>
            <p:cNvPr id="29" name="object 29"/>
            <p:cNvSpPr/>
            <p:nvPr/>
          </p:nvSpPr>
          <p:spPr>
            <a:xfrm>
              <a:off x="6289547" y="4244340"/>
              <a:ext cx="925068" cy="7955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84263" y="4320540"/>
              <a:ext cx="449579" cy="364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8746045" y="3738181"/>
            <a:ext cx="394970" cy="651510"/>
            <a:chOff x="8746045" y="3738181"/>
            <a:chExt cx="394970" cy="651510"/>
          </a:xfrm>
        </p:grpSpPr>
        <p:sp>
          <p:nvSpPr>
            <p:cNvPr id="32" name="object 32"/>
            <p:cNvSpPr/>
            <p:nvPr/>
          </p:nvSpPr>
          <p:spPr>
            <a:xfrm>
              <a:off x="8767571" y="3742944"/>
              <a:ext cx="368807" cy="6126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769095" y="3814572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16459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4592" y="12191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69095" y="3814572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0" y="12191"/>
                  </a:moveTo>
                  <a:lnTo>
                    <a:pt x="164592" y="12191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916923" y="3806952"/>
              <a:ext cx="158750" cy="40005"/>
            </a:xfrm>
            <a:custGeom>
              <a:avLst/>
              <a:gdLst/>
              <a:ahLst/>
              <a:cxnLst/>
              <a:rect l="l" t="t" r="r" b="b"/>
              <a:pathLst>
                <a:path w="158750" h="40004">
                  <a:moveTo>
                    <a:pt x="138683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138683" y="39624"/>
                  </a:lnTo>
                  <a:lnTo>
                    <a:pt x="146387" y="38064"/>
                  </a:lnTo>
                  <a:lnTo>
                    <a:pt x="152685" y="33813"/>
                  </a:lnTo>
                  <a:lnTo>
                    <a:pt x="156936" y="27515"/>
                  </a:lnTo>
                  <a:lnTo>
                    <a:pt x="158496" y="19812"/>
                  </a:lnTo>
                  <a:lnTo>
                    <a:pt x="156936" y="12108"/>
                  </a:lnTo>
                  <a:lnTo>
                    <a:pt x="152685" y="5810"/>
                  </a:lnTo>
                  <a:lnTo>
                    <a:pt x="146387" y="1559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919971" y="3811524"/>
              <a:ext cx="152400" cy="304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73667" y="3899916"/>
              <a:ext cx="163195" cy="13970"/>
            </a:xfrm>
            <a:custGeom>
              <a:avLst/>
              <a:gdLst/>
              <a:ahLst/>
              <a:cxnLst/>
              <a:rect l="l" t="t" r="r" b="b"/>
              <a:pathLst>
                <a:path w="163195" h="13970">
                  <a:moveTo>
                    <a:pt x="163068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63068" y="13716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73667" y="3899916"/>
              <a:ext cx="163195" cy="13970"/>
            </a:xfrm>
            <a:custGeom>
              <a:avLst/>
              <a:gdLst/>
              <a:ahLst/>
              <a:cxnLst/>
              <a:rect l="l" t="t" r="r" b="b"/>
              <a:pathLst>
                <a:path w="163195" h="13970">
                  <a:moveTo>
                    <a:pt x="0" y="13716"/>
                  </a:moveTo>
                  <a:lnTo>
                    <a:pt x="163068" y="13716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916923" y="3893820"/>
              <a:ext cx="158750" cy="36830"/>
            </a:xfrm>
            <a:custGeom>
              <a:avLst/>
              <a:gdLst/>
              <a:ahLst/>
              <a:cxnLst/>
              <a:rect l="l" t="t" r="r" b="b"/>
              <a:pathLst>
                <a:path w="158750" h="36829">
                  <a:moveTo>
                    <a:pt x="140207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3" y="5333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40207" y="36575"/>
                  </a:lnTo>
                  <a:lnTo>
                    <a:pt x="147351" y="35147"/>
                  </a:lnTo>
                  <a:lnTo>
                    <a:pt x="153162" y="31241"/>
                  </a:lnTo>
                  <a:lnTo>
                    <a:pt x="157067" y="25431"/>
                  </a:lnTo>
                  <a:lnTo>
                    <a:pt x="158496" y="18287"/>
                  </a:lnTo>
                  <a:lnTo>
                    <a:pt x="157067" y="11144"/>
                  </a:lnTo>
                  <a:lnTo>
                    <a:pt x="153161" y="5333"/>
                  </a:lnTo>
                  <a:lnTo>
                    <a:pt x="147351" y="1428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919971" y="3898392"/>
              <a:ext cx="152400" cy="274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70619" y="3992880"/>
              <a:ext cx="165100" cy="10795"/>
            </a:xfrm>
            <a:custGeom>
              <a:avLst/>
              <a:gdLst/>
              <a:ahLst/>
              <a:cxnLst/>
              <a:rect l="l" t="t" r="r" b="b"/>
              <a:pathLst>
                <a:path w="165100" h="10795">
                  <a:moveTo>
                    <a:pt x="164592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164592" y="10668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770619" y="3992880"/>
              <a:ext cx="165100" cy="10795"/>
            </a:xfrm>
            <a:custGeom>
              <a:avLst/>
              <a:gdLst/>
              <a:ahLst/>
              <a:cxnLst/>
              <a:rect l="l" t="t" r="r" b="b"/>
              <a:pathLst>
                <a:path w="165100" h="10795">
                  <a:moveTo>
                    <a:pt x="0" y="10668"/>
                  </a:moveTo>
                  <a:lnTo>
                    <a:pt x="164592" y="10668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06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773667" y="4072128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16459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4592" y="12191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773667" y="4072128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0" y="12191"/>
                  </a:moveTo>
                  <a:lnTo>
                    <a:pt x="164592" y="12191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13875" y="4064508"/>
              <a:ext cx="158750" cy="38100"/>
            </a:xfrm>
            <a:custGeom>
              <a:avLst/>
              <a:gdLst/>
              <a:ahLst/>
              <a:cxnLst/>
              <a:rect l="l" t="t" r="r" b="b"/>
              <a:pathLst>
                <a:path w="158750" h="38100">
                  <a:moveTo>
                    <a:pt x="139446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39446" y="38100"/>
                  </a:lnTo>
                  <a:lnTo>
                    <a:pt x="146869" y="36605"/>
                  </a:lnTo>
                  <a:lnTo>
                    <a:pt x="152923" y="32527"/>
                  </a:lnTo>
                  <a:lnTo>
                    <a:pt x="157001" y="26473"/>
                  </a:lnTo>
                  <a:lnTo>
                    <a:pt x="158496" y="19050"/>
                  </a:lnTo>
                  <a:lnTo>
                    <a:pt x="157001" y="11626"/>
                  </a:lnTo>
                  <a:lnTo>
                    <a:pt x="152923" y="5572"/>
                  </a:lnTo>
                  <a:lnTo>
                    <a:pt x="146869" y="149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16923" y="4069080"/>
              <a:ext cx="152400" cy="304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064751" y="3991356"/>
              <a:ext cx="71627" cy="502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913875" y="3983736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40970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0970" y="38100"/>
                  </a:lnTo>
                  <a:lnTo>
                    <a:pt x="148393" y="36605"/>
                  </a:lnTo>
                  <a:lnTo>
                    <a:pt x="154447" y="32527"/>
                  </a:lnTo>
                  <a:lnTo>
                    <a:pt x="158525" y="26473"/>
                  </a:lnTo>
                  <a:lnTo>
                    <a:pt x="160020" y="19050"/>
                  </a:lnTo>
                  <a:lnTo>
                    <a:pt x="158525" y="11626"/>
                  </a:lnTo>
                  <a:lnTo>
                    <a:pt x="154447" y="5572"/>
                  </a:lnTo>
                  <a:lnTo>
                    <a:pt x="148393" y="1494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916923" y="3742944"/>
              <a:ext cx="155448" cy="6126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55607" y="3742944"/>
              <a:ext cx="17145" cy="612775"/>
            </a:xfrm>
            <a:custGeom>
              <a:avLst/>
              <a:gdLst/>
              <a:ahLst/>
              <a:cxnLst/>
              <a:rect l="l" t="t" r="r" b="b"/>
              <a:pathLst>
                <a:path w="17145" h="612775">
                  <a:moveTo>
                    <a:pt x="0" y="612647"/>
                  </a:moveTo>
                  <a:lnTo>
                    <a:pt x="16764" y="612647"/>
                  </a:lnTo>
                  <a:lnTo>
                    <a:pt x="16764" y="0"/>
                  </a:lnTo>
                  <a:lnTo>
                    <a:pt x="0" y="0"/>
                  </a:lnTo>
                  <a:lnTo>
                    <a:pt x="0" y="61264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70847" y="3898392"/>
              <a:ext cx="65531" cy="5638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72371" y="3810000"/>
              <a:ext cx="67055" cy="6400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69324" y="4326635"/>
              <a:ext cx="71755" cy="55244"/>
            </a:xfrm>
            <a:custGeom>
              <a:avLst/>
              <a:gdLst/>
              <a:ahLst/>
              <a:cxnLst/>
              <a:rect l="l" t="t" r="r" b="b"/>
              <a:pathLst>
                <a:path w="71754" h="55245">
                  <a:moveTo>
                    <a:pt x="71628" y="5842"/>
                  </a:moveTo>
                  <a:lnTo>
                    <a:pt x="68961" y="0"/>
                  </a:lnTo>
                  <a:lnTo>
                    <a:pt x="62103" y="0"/>
                  </a:lnTo>
                  <a:lnTo>
                    <a:pt x="60553" y="3403"/>
                  </a:lnTo>
                  <a:lnTo>
                    <a:pt x="0" y="25019"/>
                  </a:lnTo>
                  <a:lnTo>
                    <a:pt x="381" y="54864"/>
                  </a:lnTo>
                  <a:lnTo>
                    <a:pt x="67056" y="25908"/>
                  </a:lnTo>
                  <a:lnTo>
                    <a:pt x="68961" y="25908"/>
                  </a:lnTo>
                  <a:lnTo>
                    <a:pt x="71628" y="20066"/>
                  </a:lnTo>
                  <a:lnTo>
                    <a:pt x="71628" y="584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750807" y="4344924"/>
              <a:ext cx="327660" cy="40005"/>
            </a:xfrm>
            <a:custGeom>
              <a:avLst/>
              <a:gdLst/>
              <a:ahLst/>
              <a:cxnLst/>
              <a:rect l="l" t="t" r="r" b="b"/>
              <a:pathLst>
                <a:path w="327659" h="40004">
                  <a:moveTo>
                    <a:pt x="307848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307848" y="39624"/>
                  </a:lnTo>
                  <a:lnTo>
                    <a:pt x="315551" y="38064"/>
                  </a:lnTo>
                  <a:lnTo>
                    <a:pt x="321849" y="33813"/>
                  </a:lnTo>
                  <a:lnTo>
                    <a:pt x="326100" y="27515"/>
                  </a:lnTo>
                  <a:lnTo>
                    <a:pt x="327660" y="19812"/>
                  </a:lnTo>
                  <a:lnTo>
                    <a:pt x="326100" y="12108"/>
                  </a:lnTo>
                  <a:lnTo>
                    <a:pt x="321849" y="5810"/>
                  </a:lnTo>
                  <a:lnTo>
                    <a:pt x="315551" y="1559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750807" y="4344924"/>
              <a:ext cx="327660" cy="40005"/>
            </a:xfrm>
            <a:custGeom>
              <a:avLst/>
              <a:gdLst/>
              <a:ahLst/>
              <a:cxnLst/>
              <a:rect l="l" t="t" r="r" b="b"/>
              <a:pathLst>
                <a:path w="327659" h="40004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2" y="0"/>
                  </a:lnTo>
                  <a:lnTo>
                    <a:pt x="307848" y="0"/>
                  </a:lnTo>
                  <a:lnTo>
                    <a:pt x="315551" y="1559"/>
                  </a:lnTo>
                  <a:lnTo>
                    <a:pt x="321849" y="5810"/>
                  </a:lnTo>
                  <a:lnTo>
                    <a:pt x="326100" y="12108"/>
                  </a:lnTo>
                  <a:lnTo>
                    <a:pt x="327660" y="19812"/>
                  </a:lnTo>
                  <a:lnTo>
                    <a:pt x="326100" y="27515"/>
                  </a:lnTo>
                  <a:lnTo>
                    <a:pt x="321849" y="33813"/>
                  </a:lnTo>
                  <a:lnTo>
                    <a:pt x="315551" y="38064"/>
                  </a:lnTo>
                  <a:lnTo>
                    <a:pt x="307848" y="39624"/>
                  </a:lnTo>
                  <a:lnTo>
                    <a:pt x="19812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767571" y="4354068"/>
              <a:ext cx="294131" cy="2285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767571" y="4354068"/>
              <a:ext cx="294640" cy="22860"/>
            </a:xfrm>
            <a:custGeom>
              <a:avLst/>
              <a:gdLst/>
              <a:ahLst/>
              <a:cxnLst/>
              <a:rect l="l" t="t" r="r" b="b"/>
              <a:pathLst>
                <a:path w="294640" h="22860">
                  <a:moveTo>
                    <a:pt x="0" y="11429"/>
                  </a:moveTo>
                  <a:lnTo>
                    <a:pt x="0" y="5079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282701" y="0"/>
                  </a:lnTo>
                  <a:lnTo>
                    <a:pt x="289051" y="0"/>
                  </a:lnTo>
                  <a:lnTo>
                    <a:pt x="294131" y="5079"/>
                  </a:lnTo>
                  <a:lnTo>
                    <a:pt x="294131" y="11429"/>
                  </a:lnTo>
                  <a:lnTo>
                    <a:pt x="294131" y="17779"/>
                  </a:lnTo>
                  <a:lnTo>
                    <a:pt x="289051" y="22859"/>
                  </a:lnTo>
                  <a:lnTo>
                    <a:pt x="282701" y="22859"/>
                  </a:lnTo>
                  <a:lnTo>
                    <a:pt x="11429" y="22859"/>
                  </a:lnTo>
                  <a:lnTo>
                    <a:pt x="5079" y="22859"/>
                  </a:lnTo>
                  <a:lnTo>
                    <a:pt x="0" y="17779"/>
                  </a:lnTo>
                  <a:lnTo>
                    <a:pt x="0" y="114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796527" y="4265676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4">
                  <a:moveTo>
                    <a:pt x="21336" y="0"/>
                  </a:moveTo>
                  <a:lnTo>
                    <a:pt x="13019" y="1559"/>
                  </a:lnTo>
                  <a:lnTo>
                    <a:pt x="6238" y="5810"/>
                  </a:lnTo>
                  <a:lnTo>
                    <a:pt x="1672" y="12108"/>
                  </a:lnTo>
                  <a:lnTo>
                    <a:pt x="0" y="19812"/>
                  </a:lnTo>
                  <a:lnTo>
                    <a:pt x="1672" y="27515"/>
                  </a:lnTo>
                  <a:lnTo>
                    <a:pt x="6238" y="33813"/>
                  </a:lnTo>
                  <a:lnTo>
                    <a:pt x="13019" y="38064"/>
                  </a:lnTo>
                  <a:lnTo>
                    <a:pt x="21336" y="39624"/>
                  </a:lnTo>
                  <a:lnTo>
                    <a:pt x="29652" y="38064"/>
                  </a:lnTo>
                  <a:lnTo>
                    <a:pt x="36433" y="33813"/>
                  </a:lnTo>
                  <a:lnTo>
                    <a:pt x="40999" y="27515"/>
                  </a:lnTo>
                  <a:lnTo>
                    <a:pt x="42672" y="19812"/>
                  </a:lnTo>
                  <a:lnTo>
                    <a:pt x="40999" y="12108"/>
                  </a:lnTo>
                  <a:lnTo>
                    <a:pt x="36433" y="5810"/>
                  </a:lnTo>
                  <a:lnTo>
                    <a:pt x="29652" y="1559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45295" y="4267200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5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5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892539" y="4265676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5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5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1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002267" y="4119372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70">
                  <a:moveTo>
                    <a:pt x="24383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4383" y="204215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002267" y="4119372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70">
                  <a:moveTo>
                    <a:pt x="0" y="204215"/>
                  </a:moveTo>
                  <a:lnTo>
                    <a:pt x="24383" y="204215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6741985" y="962977"/>
            <a:ext cx="2366010" cy="1913255"/>
            <a:chOff x="6741985" y="962977"/>
            <a:chExt cx="2366010" cy="1913255"/>
          </a:xfrm>
        </p:grpSpPr>
        <p:sp>
          <p:nvSpPr>
            <p:cNvPr id="64" name="object 64"/>
            <p:cNvSpPr/>
            <p:nvPr/>
          </p:nvSpPr>
          <p:spPr>
            <a:xfrm>
              <a:off x="6765035" y="2231136"/>
              <a:ext cx="368808" cy="61264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66559" y="2301239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6306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63068" y="12192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66559" y="2301239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12192"/>
                  </a:moveTo>
                  <a:lnTo>
                    <a:pt x="163068" y="12192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912863" y="2293619"/>
              <a:ext cx="160020" cy="40005"/>
            </a:xfrm>
            <a:custGeom>
              <a:avLst/>
              <a:gdLst/>
              <a:ahLst/>
              <a:cxnLst/>
              <a:rect l="l" t="t" r="r" b="b"/>
              <a:pathLst>
                <a:path w="160020" h="40005">
                  <a:moveTo>
                    <a:pt x="140207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140207" y="39624"/>
                  </a:lnTo>
                  <a:lnTo>
                    <a:pt x="147911" y="38064"/>
                  </a:lnTo>
                  <a:lnTo>
                    <a:pt x="154209" y="33813"/>
                  </a:lnTo>
                  <a:lnTo>
                    <a:pt x="158460" y="27515"/>
                  </a:lnTo>
                  <a:lnTo>
                    <a:pt x="160019" y="19812"/>
                  </a:lnTo>
                  <a:lnTo>
                    <a:pt x="158460" y="12108"/>
                  </a:lnTo>
                  <a:lnTo>
                    <a:pt x="154209" y="5810"/>
                  </a:lnTo>
                  <a:lnTo>
                    <a:pt x="147911" y="1559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917435" y="2298191"/>
              <a:ext cx="152400" cy="3048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71131" y="2388107"/>
              <a:ext cx="161925" cy="12700"/>
            </a:xfrm>
            <a:custGeom>
              <a:avLst/>
              <a:gdLst/>
              <a:ahLst/>
              <a:cxnLst/>
              <a:rect l="l" t="t" r="r" b="b"/>
              <a:pathLst>
                <a:path w="161925" h="12700">
                  <a:moveTo>
                    <a:pt x="16154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61544" y="12192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771131" y="2388107"/>
              <a:ext cx="161925" cy="12700"/>
            </a:xfrm>
            <a:custGeom>
              <a:avLst/>
              <a:gdLst/>
              <a:ahLst/>
              <a:cxnLst/>
              <a:rect l="l" t="t" r="r" b="b"/>
              <a:pathLst>
                <a:path w="161925" h="12700">
                  <a:moveTo>
                    <a:pt x="0" y="12192"/>
                  </a:moveTo>
                  <a:lnTo>
                    <a:pt x="161544" y="12192"/>
                  </a:lnTo>
                  <a:lnTo>
                    <a:pt x="161544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914387" y="2380487"/>
              <a:ext cx="158750" cy="36830"/>
            </a:xfrm>
            <a:custGeom>
              <a:avLst/>
              <a:gdLst/>
              <a:ahLst/>
              <a:cxnLst/>
              <a:rect l="l" t="t" r="r" b="b"/>
              <a:pathLst>
                <a:path w="158750" h="36830">
                  <a:moveTo>
                    <a:pt x="140207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40207" y="36575"/>
                  </a:lnTo>
                  <a:lnTo>
                    <a:pt x="147351" y="35147"/>
                  </a:lnTo>
                  <a:lnTo>
                    <a:pt x="153161" y="31241"/>
                  </a:lnTo>
                  <a:lnTo>
                    <a:pt x="157067" y="25431"/>
                  </a:lnTo>
                  <a:lnTo>
                    <a:pt x="158495" y="18287"/>
                  </a:lnTo>
                  <a:lnTo>
                    <a:pt x="157067" y="11144"/>
                  </a:lnTo>
                  <a:lnTo>
                    <a:pt x="153161" y="5334"/>
                  </a:lnTo>
                  <a:lnTo>
                    <a:pt x="147351" y="1428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917435" y="2386583"/>
              <a:ext cx="152400" cy="2590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768083" y="2479547"/>
              <a:ext cx="163195" cy="10795"/>
            </a:xfrm>
            <a:custGeom>
              <a:avLst/>
              <a:gdLst/>
              <a:ahLst/>
              <a:cxnLst/>
              <a:rect l="l" t="t" r="r" b="b"/>
              <a:pathLst>
                <a:path w="163195" h="10794">
                  <a:moveTo>
                    <a:pt x="163068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63068" y="10667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768083" y="2479547"/>
              <a:ext cx="163195" cy="10795"/>
            </a:xfrm>
            <a:custGeom>
              <a:avLst/>
              <a:gdLst/>
              <a:ahLst/>
              <a:cxnLst/>
              <a:rect l="l" t="t" r="r" b="b"/>
              <a:pathLst>
                <a:path w="163195" h="10794">
                  <a:moveTo>
                    <a:pt x="0" y="10667"/>
                  </a:moveTo>
                  <a:lnTo>
                    <a:pt x="163068" y="10667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771131" y="2558795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6306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63068" y="12192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771131" y="2558795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12192"/>
                  </a:moveTo>
                  <a:lnTo>
                    <a:pt x="163068" y="12192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909815" y="2551175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40969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0969" y="38100"/>
                  </a:lnTo>
                  <a:lnTo>
                    <a:pt x="148393" y="36605"/>
                  </a:lnTo>
                  <a:lnTo>
                    <a:pt x="154447" y="32527"/>
                  </a:lnTo>
                  <a:lnTo>
                    <a:pt x="158525" y="26473"/>
                  </a:lnTo>
                  <a:lnTo>
                    <a:pt x="160019" y="19050"/>
                  </a:lnTo>
                  <a:lnTo>
                    <a:pt x="158525" y="11626"/>
                  </a:lnTo>
                  <a:lnTo>
                    <a:pt x="154447" y="5572"/>
                  </a:lnTo>
                  <a:lnTo>
                    <a:pt x="148393" y="1494"/>
                  </a:lnTo>
                  <a:lnTo>
                    <a:pt x="1409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912863" y="2555747"/>
              <a:ext cx="152400" cy="3047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062215" y="2478023"/>
              <a:ext cx="71627" cy="50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909815" y="2470403"/>
              <a:ext cx="161925" cy="38100"/>
            </a:xfrm>
            <a:custGeom>
              <a:avLst/>
              <a:gdLst/>
              <a:ahLst/>
              <a:cxnLst/>
              <a:rect l="l" t="t" r="r" b="b"/>
              <a:pathLst>
                <a:path w="161925" h="38100">
                  <a:moveTo>
                    <a:pt x="142493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2493" y="38100"/>
                  </a:lnTo>
                  <a:lnTo>
                    <a:pt x="149917" y="36605"/>
                  </a:lnTo>
                  <a:lnTo>
                    <a:pt x="155971" y="32527"/>
                  </a:lnTo>
                  <a:lnTo>
                    <a:pt x="160049" y="26473"/>
                  </a:lnTo>
                  <a:lnTo>
                    <a:pt x="161543" y="19050"/>
                  </a:lnTo>
                  <a:lnTo>
                    <a:pt x="160049" y="11626"/>
                  </a:lnTo>
                  <a:lnTo>
                    <a:pt x="155971" y="5572"/>
                  </a:lnTo>
                  <a:lnTo>
                    <a:pt x="149917" y="1494"/>
                  </a:lnTo>
                  <a:lnTo>
                    <a:pt x="1424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914387" y="2231136"/>
              <a:ext cx="155448" cy="6126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051547" y="2231136"/>
              <a:ext cx="18415" cy="612775"/>
            </a:xfrm>
            <a:custGeom>
              <a:avLst/>
              <a:gdLst/>
              <a:ahLst/>
              <a:cxnLst/>
              <a:rect l="l" t="t" r="r" b="b"/>
              <a:pathLst>
                <a:path w="18415" h="612775">
                  <a:moveTo>
                    <a:pt x="0" y="612648"/>
                  </a:moveTo>
                  <a:lnTo>
                    <a:pt x="18288" y="612648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6126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068311" y="2385059"/>
              <a:ext cx="64008" cy="5638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068311" y="2298191"/>
              <a:ext cx="67056" cy="6400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065264" y="2814827"/>
              <a:ext cx="71755" cy="53340"/>
            </a:xfrm>
            <a:custGeom>
              <a:avLst/>
              <a:gdLst/>
              <a:ahLst/>
              <a:cxnLst/>
              <a:rect l="l" t="t" r="r" b="b"/>
              <a:pathLst>
                <a:path w="71754" h="53339">
                  <a:moveTo>
                    <a:pt x="71628" y="5461"/>
                  </a:moveTo>
                  <a:lnTo>
                    <a:pt x="68961" y="0"/>
                  </a:lnTo>
                  <a:lnTo>
                    <a:pt x="65786" y="0"/>
                  </a:lnTo>
                  <a:lnTo>
                    <a:pt x="62103" y="0"/>
                  </a:lnTo>
                  <a:lnTo>
                    <a:pt x="61315" y="1600"/>
                  </a:lnTo>
                  <a:lnTo>
                    <a:pt x="0" y="23495"/>
                  </a:lnTo>
                  <a:lnTo>
                    <a:pt x="381" y="53340"/>
                  </a:lnTo>
                  <a:lnTo>
                    <a:pt x="67056" y="24384"/>
                  </a:lnTo>
                  <a:lnTo>
                    <a:pt x="68961" y="24384"/>
                  </a:lnTo>
                  <a:lnTo>
                    <a:pt x="71628" y="18923"/>
                  </a:lnTo>
                  <a:lnTo>
                    <a:pt x="71628" y="546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746747" y="2831591"/>
              <a:ext cx="329565" cy="40005"/>
            </a:xfrm>
            <a:custGeom>
              <a:avLst/>
              <a:gdLst/>
              <a:ahLst/>
              <a:cxnLst/>
              <a:rect l="l" t="t" r="r" b="b"/>
              <a:pathLst>
                <a:path w="329565" h="40005">
                  <a:moveTo>
                    <a:pt x="309372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309372" y="39624"/>
                  </a:lnTo>
                  <a:lnTo>
                    <a:pt x="317075" y="38064"/>
                  </a:lnTo>
                  <a:lnTo>
                    <a:pt x="323373" y="33813"/>
                  </a:lnTo>
                  <a:lnTo>
                    <a:pt x="327624" y="27515"/>
                  </a:lnTo>
                  <a:lnTo>
                    <a:pt x="329183" y="19812"/>
                  </a:lnTo>
                  <a:lnTo>
                    <a:pt x="327624" y="12108"/>
                  </a:lnTo>
                  <a:lnTo>
                    <a:pt x="323373" y="5810"/>
                  </a:lnTo>
                  <a:lnTo>
                    <a:pt x="317075" y="1559"/>
                  </a:lnTo>
                  <a:lnTo>
                    <a:pt x="30937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746747" y="2831591"/>
              <a:ext cx="329565" cy="40005"/>
            </a:xfrm>
            <a:custGeom>
              <a:avLst/>
              <a:gdLst/>
              <a:ahLst/>
              <a:cxnLst/>
              <a:rect l="l" t="t" r="r" b="b"/>
              <a:pathLst>
                <a:path w="329565" h="40005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1" y="0"/>
                  </a:lnTo>
                  <a:lnTo>
                    <a:pt x="309372" y="0"/>
                  </a:lnTo>
                  <a:lnTo>
                    <a:pt x="317075" y="1559"/>
                  </a:lnTo>
                  <a:lnTo>
                    <a:pt x="323373" y="5810"/>
                  </a:lnTo>
                  <a:lnTo>
                    <a:pt x="327624" y="12108"/>
                  </a:lnTo>
                  <a:lnTo>
                    <a:pt x="329183" y="19812"/>
                  </a:lnTo>
                  <a:lnTo>
                    <a:pt x="327624" y="27515"/>
                  </a:lnTo>
                  <a:lnTo>
                    <a:pt x="323373" y="33813"/>
                  </a:lnTo>
                  <a:lnTo>
                    <a:pt x="317075" y="38064"/>
                  </a:lnTo>
                  <a:lnTo>
                    <a:pt x="309372" y="39624"/>
                  </a:lnTo>
                  <a:lnTo>
                    <a:pt x="19811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765035" y="2842260"/>
              <a:ext cx="292608" cy="2133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765035" y="2842260"/>
              <a:ext cx="292735" cy="21590"/>
            </a:xfrm>
            <a:custGeom>
              <a:avLst/>
              <a:gdLst/>
              <a:ahLst/>
              <a:cxnLst/>
              <a:rect l="l" t="t" r="r" b="b"/>
              <a:pathLst>
                <a:path w="292734" h="21589">
                  <a:moveTo>
                    <a:pt x="0" y="10667"/>
                  </a:moveTo>
                  <a:lnTo>
                    <a:pt x="0" y="4825"/>
                  </a:lnTo>
                  <a:lnTo>
                    <a:pt x="4825" y="0"/>
                  </a:lnTo>
                  <a:lnTo>
                    <a:pt x="10668" y="0"/>
                  </a:lnTo>
                  <a:lnTo>
                    <a:pt x="281940" y="0"/>
                  </a:lnTo>
                  <a:lnTo>
                    <a:pt x="287782" y="0"/>
                  </a:lnTo>
                  <a:lnTo>
                    <a:pt x="292608" y="4825"/>
                  </a:lnTo>
                  <a:lnTo>
                    <a:pt x="292608" y="10667"/>
                  </a:lnTo>
                  <a:lnTo>
                    <a:pt x="292608" y="16510"/>
                  </a:lnTo>
                  <a:lnTo>
                    <a:pt x="287782" y="21336"/>
                  </a:lnTo>
                  <a:lnTo>
                    <a:pt x="281940" y="21336"/>
                  </a:lnTo>
                  <a:lnTo>
                    <a:pt x="10668" y="21336"/>
                  </a:lnTo>
                  <a:lnTo>
                    <a:pt x="4825" y="21336"/>
                  </a:lnTo>
                  <a:lnTo>
                    <a:pt x="0" y="1651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792467" y="2752344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1335" y="0"/>
                  </a:moveTo>
                  <a:lnTo>
                    <a:pt x="13019" y="1559"/>
                  </a:lnTo>
                  <a:lnTo>
                    <a:pt x="6238" y="5810"/>
                  </a:lnTo>
                  <a:lnTo>
                    <a:pt x="1672" y="12108"/>
                  </a:lnTo>
                  <a:lnTo>
                    <a:pt x="0" y="19811"/>
                  </a:lnTo>
                  <a:lnTo>
                    <a:pt x="1672" y="27515"/>
                  </a:lnTo>
                  <a:lnTo>
                    <a:pt x="6238" y="33813"/>
                  </a:lnTo>
                  <a:lnTo>
                    <a:pt x="13019" y="38064"/>
                  </a:lnTo>
                  <a:lnTo>
                    <a:pt x="21335" y="39623"/>
                  </a:lnTo>
                  <a:lnTo>
                    <a:pt x="29652" y="38064"/>
                  </a:lnTo>
                  <a:lnTo>
                    <a:pt x="36433" y="33813"/>
                  </a:lnTo>
                  <a:lnTo>
                    <a:pt x="40999" y="27515"/>
                  </a:lnTo>
                  <a:lnTo>
                    <a:pt x="42672" y="19811"/>
                  </a:lnTo>
                  <a:lnTo>
                    <a:pt x="40999" y="12108"/>
                  </a:lnTo>
                  <a:lnTo>
                    <a:pt x="36433" y="5810"/>
                  </a:lnTo>
                  <a:lnTo>
                    <a:pt x="29652" y="1559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842759" y="2753867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6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6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890003" y="2752344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6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6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99731" y="2606039"/>
              <a:ext cx="22860" cy="204470"/>
            </a:xfrm>
            <a:custGeom>
              <a:avLst/>
              <a:gdLst/>
              <a:ahLst/>
              <a:cxnLst/>
              <a:rect l="l" t="t" r="r" b="b"/>
              <a:pathLst>
                <a:path w="22859" h="204469">
                  <a:moveTo>
                    <a:pt x="22859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2859" y="204215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999731" y="2606039"/>
              <a:ext cx="22860" cy="204470"/>
            </a:xfrm>
            <a:custGeom>
              <a:avLst/>
              <a:gdLst/>
              <a:ahLst/>
              <a:cxnLst/>
              <a:rect l="l" t="t" r="r" b="b"/>
              <a:pathLst>
                <a:path w="22859" h="204469">
                  <a:moveTo>
                    <a:pt x="0" y="204215"/>
                  </a:moveTo>
                  <a:lnTo>
                    <a:pt x="22859" y="204215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918703" y="967739"/>
              <a:ext cx="368807" cy="61417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920227" y="1039367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63068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3068" y="12191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920227" y="1039367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12191"/>
                  </a:moveTo>
                  <a:lnTo>
                    <a:pt x="163068" y="12191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68055" y="1031747"/>
              <a:ext cx="158750" cy="40005"/>
            </a:xfrm>
            <a:custGeom>
              <a:avLst/>
              <a:gdLst/>
              <a:ahLst/>
              <a:cxnLst/>
              <a:rect l="l" t="t" r="r" b="b"/>
              <a:pathLst>
                <a:path w="158750" h="40005">
                  <a:moveTo>
                    <a:pt x="138684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38684" y="39624"/>
                  </a:lnTo>
                  <a:lnTo>
                    <a:pt x="146387" y="38064"/>
                  </a:lnTo>
                  <a:lnTo>
                    <a:pt x="152685" y="33813"/>
                  </a:lnTo>
                  <a:lnTo>
                    <a:pt x="156936" y="27515"/>
                  </a:lnTo>
                  <a:lnTo>
                    <a:pt x="158496" y="19812"/>
                  </a:lnTo>
                  <a:lnTo>
                    <a:pt x="156936" y="12108"/>
                  </a:lnTo>
                  <a:lnTo>
                    <a:pt x="152685" y="5810"/>
                  </a:lnTo>
                  <a:lnTo>
                    <a:pt x="146387" y="1559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71103" y="1036319"/>
              <a:ext cx="152400" cy="3047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924799" y="1126235"/>
              <a:ext cx="161925" cy="12700"/>
            </a:xfrm>
            <a:custGeom>
              <a:avLst/>
              <a:gdLst/>
              <a:ahLst/>
              <a:cxnLst/>
              <a:rect l="l" t="t" r="r" b="b"/>
              <a:pathLst>
                <a:path w="161925" h="12700">
                  <a:moveTo>
                    <a:pt x="16154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1544" y="12191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924799" y="1126235"/>
              <a:ext cx="161925" cy="12700"/>
            </a:xfrm>
            <a:custGeom>
              <a:avLst/>
              <a:gdLst/>
              <a:ahLst/>
              <a:cxnLst/>
              <a:rect l="l" t="t" r="r" b="b"/>
              <a:pathLst>
                <a:path w="161925" h="12700">
                  <a:moveTo>
                    <a:pt x="0" y="12191"/>
                  </a:moveTo>
                  <a:lnTo>
                    <a:pt x="161544" y="12191"/>
                  </a:lnTo>
                  <a:lnTo>
                    <a:pt x="161544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68055" y="1118615"/>
              <a:ext cx="158750" cy="36830"/>
            </a:xfrm>
            <a:custGeom>
              <a:avLst/>
              <a:gdLst/>
              <a:ahLst/>
              <a:cxnLst/>
              <a:rect l="l" t="t" r="r" b="b"/>
              <a:pathLst>
                <a:path w="158750" h="36830">
                  <a:moveTo>
                    <a:pt x="140208" y="0"/>
                  </a:moveTo>
                  <a:lnTo>
                    <a:pt x="18288" y="0"/>
                  </a:ln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8" y="36575"/>
                  </a:lnTo>
                  <a:lnTo>
                    <a:pt x="140208" y="36575"/>
                  </a:lnTo>
                  <a:lnTo>
                    <a:pt x="147351" y="35147"/>
                  </a:lnTo>
                  <a:lnTo>
                    <a:pt x="153162" y="31241"/>
                  </a:lnTo>
                  <a:lnTo>
                    <a:pt x="157067" y="25431"/>
                  </a:lnTo>
                  <a:lnTo>
                    <a:pt x="158496" y="18287"/>
                  </a:lnTo>
                  <a:lnTo>
                    <a:pt x="157067" y="11144"/>
                  </a:lnTo>
                  <a:lnTo>
                    <a:pt x="153162" y="5334"/>
                  </a:lnTo>
                  <a:lnTo>
                    <a:pt x="147351" y="1428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71103" y="1124711"/>
              <a:ext cx="152400" cy="2590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921751" y="1217675"/>
              <a:ext cx="163195" cy="10795"/>
            </a:xfrm>
            <a:custGeom>
              <a:avLst/>
              <a:gdLst/>
              <a:ahLst/>
              <a:cxnLst/>
              <a:rect l="l" t="t" r="r" b="b"/>
              <a:pathLst>
                <a:path w="163195" h="10794">
                  <a:moveTo>
                    <a:pt x="163068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63068" y="10667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921751" y="1217675"/>
              <a:ext cx="163195" cy="10795"/>
            </a:xfrm>
            <a:custGeom>
              <a:avLst/>
              <a:gdLst/>
              <a:ahLst/>
              <a:cxnLst/>
              <a:rect l="l" t="t" r="r" b="b"/>
              <a:pathLst>
                <a:path w="163195" h="10794">
                  <a:moveTo>
                    <a:pt x="0" y="10667"/>
                  </a:moveTo>
                  <a:lnTo>
                    <a:pt x="163068" y="10667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924799" y="1296923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163068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63068" y="12191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924799" y="1296923"/>
              <a:ext cx="163195" cy="12700"/>
            </a:xfrm>
            <a:custGeom>
              <a:avLst/>
              <a:gdLst/>
              <a:ahLst/>
              <a:cxnLst/>
              <a:rect l="l" t="t" r="r" b="b"/>
              <a:pathLst>
                <a:path w="163195" h="12700">
                  <a:moveTo>
                    <a:pt x="0" y="12191"/>
                  </a:moveTo>
                  <a:lnTo>
                    <a:pt x="163068" y="12191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065007" y="1289303"/>
              <a:ext cx="158750" cy="38100"/>
            </a:xfrm>
            <a:custGeom>
              <a:avLst/>
              <a:gdLst/>
              <a:ahLst/>
              <a:cxnLst/>
              <a:rect l="l" t="t" r="r" b="b"/>
              <a:pathLst>
                <a:path w="158750" h="38100">
                  <a:moveTo>
                    <a:pt x="139446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39446" y="38100"/>
                  </a:lnTo>
                  <a:lnTo>
                    <a:pt x="146869" y="36605"/>
                  </a:lnTo>
                  <a:lnTo>
                    <a:pt x="152923" y="32527"/>
                  </a:lnTo>
                  <a:lnTo>
                    <a:pt x="157001" y="26473"/>
                  </a:lnTo>
                  <a:lnTo>
                    <a:pt x="158496" y="19050"/>
                  </a:lnTo>
                  <a:lnTo>
                    <a:pt x="157001" y="11626"/>
                  </a:lnTo>
                  <a:lnTo>
                    <a:pt x="152923" y="5572"/>
                  </a:lnTo>
                  <a:lnTo>
                    <a:pt x="146869" y="149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068055" y="1293875"/>
              <a:ext cx="152400" cy="3047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215883" y="1216151"/>
              <a:ext cx="71627" cy="502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065007" y="1208531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40970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0970" y="38100"/>
                  </a:lnTo>
                  <a:lnTo>
                    <a:pt x="148393" y="36605"/>
                  </a:lnTo>
                  <a:lnTo>
                    <a:pt x="154447" y="32527"/>
                  </a:lnTo>
                  <a:lnTo>
                    <a:pt x="158525" y="26473"/>
                  </a:lnTo>
                  <a:lnTo>
                    <a:pt x="160020" y="19050"/>
                  </a:lnTo>
                  <a:lnTo>
                    <a:pt x="158525" y="11626"/>
                  </a:lnTo>
                  <a:lnTo>
                    <a:pt x="154447" y="5572"/>
                  </a:lnTo>
                  <a:lnTo>
                    <a:pt x="148393" y="1494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068055" y="967739"/>
              <a:ext cx="155448" cy="61264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205215" y="967739"/>
              <a:ext cx="18415" cy="612775"/>
            </a:xfrm>
            <a:custGeom>
              <a:avLst/>
              <a:gdLst/>
              <a:ahLst/>
              <a:cxnLst/>
              <a:rect l="l" t="t" r="r" b="b"/>
              <a:pathLst>
                <a:path w="18415" h="612775">
                  <a:moveTo>
                    <a:pt x="0" y="612648"/>
                  </a:moveTo>
                  <a:lnTo>
                    <a:pt x="18288" y="612648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6126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221979" y="1123187"/>
              <a:ext cx="65531" cy="5638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223503" y="1036319"/>
              <a:ext cx="67055" cy="6400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218932" y="1552955"/>
              <a:ext cx="73660" cy="53340"/>
            </a:xfrm>
            <a:custGeom>
              <a:avLst/>
              <a:gdLst/>
              <a:ahLst/>
              <a:cxnLst/>
              <a:rect l="l" t="t" r="r" b="b"/>
              <a:pathLst>
                <a:path w="73659" h="53340">
                  <a:moveTo>
                    <a:pt x="73152" y="5461"/>
                  </a:moveTo>
                  <a:lnTo>
                    <a:pt x="70104" y="0"/>
                  </a:lnTo>
                  <a:lnTo>
                    <a:pt x="65786" y="0"/>
                  </a:lnTo>
                  <a:lnTo>
                    <a:pt x="62484" y="0"/>
                  </a:lnTo>
                  <a:lnTo>
                    <a:pt x="61645" y="1485"/>
                  </a:lnTo>
                  <a:lnTo>
                    <a:pt x="0" y="23622"/>
                  </a:lnTo>
                  <a:lnTo>
                    <a:pt x="381" y="53340"/>
                  </a:lnTo>
                  <a:lnTo>
                    <a:pt x="67056" y="24384"/>
                  </a:lnTo>
                  <a:lnTo>
                    <a:pt x="70104" y="24384"/>
                  </a:lnTo>
                  <a:lnTo>
                    <a:pt x="73152" y="18923"/>
                  </a:lnTo>
                  <a:lnTo>
                    <a:pt x="73152" y="546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900415" y="1569719"/>
              <a:ext cx="329565" cy="40005"/>
            </a:xfrm>
            <a:custGeom>
              <a:avLst/>
              <a:gdLst/>
              <a:ahLst/>
              <a:cxnLst/>
              <a:rect l="l" t="t" r="r" b="b"/>
              <a:pathLst>
                <a:path w="329565" h="40005">
                  <a:moveTo>
                    <a:pt x="309372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309372" y="39624"/>
                  </a:lnTo>
                  <a:lnTo>
                    <a:pt x="317075" y="38064"/>
                  </a:lnTo>
                  <a:lnTo>
                    <a:pt x="323373" y="33813"/>
                  </a:lnTo>
                  <a:lnTo>
                    <a:pt x="327624" y="27515"/>
                  </a:lnTo>
                  <a:lnTo>
                    <a:pt x="329183" y="19812"/>
                  </a:lnTo>
                  <a:lnTo>
                    <a:pt x="327624" y="12108"/>
                  </a:lnTo>
                  <a:lnTo>
                    <a:pt x="323373" y="5810"/>
                  </a:lnTo>
                  <a:lnTo>
                    <a:pt x="317075" y="1559"/>
                  </a:lnTo>
                  <a:lnTo>
                    <a:pt x="30937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900415" y="1569719"/>
              <a:ext cx="329565" cy="40005"/>
            </a:xfrm>
            <a:custGeom>
              <a:avLst/>
              <a:gdLst/>
              <a:ahLst/>
              <a:cxnLst/>
              <a:rect l="l" t="t" r="r" b="b"/>
              <a:pathLst>
                <a:path w="329565" h="40005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1" y="0"/>
                  </a:lnTo>
                  <a:lnTo>
                    <a:pt x="309372" y="0"/>
                  </a:lnTo>
                  <a:lnTo>
                    <a:pt x="317075" y="1559"/>
                  </a:lnTo>
                  <a:lnTo>
                    <a:pt x="323373" y="5810"/>
                  </a:lnTo>
                  <a:lnTo>
                    <a:pt x="327624" y="12108"/>
                  </a:lnTo>
                  <a:lnTo>
                    <a:pt x="329183" y="19812"/>
                  </a:lnTo>
                  <a:lnTo>
                    <a:pt x="327624" y="27515"/>
                  </a:lnTo>
                  <a:lnTo>
                    <a:pt x="323373" y="33813"/>
                  </a:lnTo>
                  <a:lnTo>
                    <a:pt x="317075" y="38064"/>
                  </a:lnTo>
                  <a:lnTo>
                    <a:pt x="309372" y="39624"/>
                  </a:lnTo>
                  <a:lnTo>
                    <a:pt x="19811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918703" y="1578863"/>
              <a:ext cx="294131" cy="2286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918703" y="1578863"/>
              <a:ext cx="294640" cy="22860"/>
            </a:xfrm>
            <a:custGeom>
              <a:avLst/>
              <a:gdLst/>
              <a:ahLst/>
              <a:cxnLst/>
              <a:rect l="l" t="t" r="r" b="b"/>
              <a:pathLst>
                <a:path w="294640" h="22859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282701" y="0"/>
                  </a:lnTo>
                  <a:lnTo>
                    <a:pt x="289051" y="0"/>
                  </a:lnTo>
                  <a:lnTo>
                    <a:pt x="294131" y="5080"/>
                  </a:lnTo>
                  <a:lnTo>
                    <a:pt x="294131" y="11430"/>
                  </a:lnTo>
                  <a:lnTo>
                    <a:pt x="294131" y="17780"/>
                  </a:lnTo>
                  <a:lnTo>
                    <a:pt x="289051" y="22860"/>
                  </a:lnTo>
                  <a:lnTo>
                    <a:pt x="282701" y="22860"/>
                  </a:lnTo>
                  <a:lnTo>
                    <a:pt x="11429" y="22860"/>
                  </a:lnTo>
                  <a:lnTo>
                    <a:pt x="5079" y="22860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947659" y="1490471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1336" y="0"/>
                  </a:moveTo>
                  <a:lnTo>
                    <a:pt x="13019" y="1559"/>
                  </a:lnTo>
                  <a:lnTo>
                    <a:pt x="6238" y="5810"/>
                  </a:lnTo>
                  <a:lnTo>
                    <a:pt x="1672" y="12108"/>
                  </a:lnTo>
                  <a:lnTo>
                    <a:pt x="0" y="19812"/>
                  </a:lnTo>
                  <a:lnTo>
                    <a:pt x="1672" y="27515"/>
                  </a:lnTo>
                  <a:lnTo>
                    <a:pt x="6238" y="33813"/>
                  </a:lnTo>
                  <a:lnTo>
                    <a:pt x="13019" y="38064"/>
                  </a:lnTo>
                  <a:lnTo>
                    <a:pt x="21336" y="39624"/>
                  </a:lnTo>
                  <a:lnTo>
                    <a:pt x="29652" y="38064"/>
                  </a:lnTo>
                  <a:lnTo>
                    <a:pt x="36433" y="33813"/>
                  </a:lnTo>
                  <a:lnTo>
                    <a:pt x="40999" y="27515"/>
                  </a:lnTo>
                  <a:lnTo>
                    <a:pt x="42672" y="19812"/>
                  </a:lnTo>
                  <a:lnTo>
                    <a:pt x="40999" y="12108"/>
                  </a:lnTo>
                  <a:lnTo>
                    <a:pt x="36433" y="5810"/>
                  </a:lnTo>
                  <a:lnTo>
                    <a:pt x="29652" y="1559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996427" y="1491995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6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6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043671" y="1490471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5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5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153399" y="1344167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69">
                  <a:moveTo>
                    <a:pt x="24383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4383" y="204215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153399" y="1344167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69">
                  <a:moveTo>
                    <a:pt x="0" y="204215"/>
                  </a:moveTo>
                  <a:lnTo>
                    <a:pt x="24383" y="204215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734043" y="2220467"/>
              <a:ext cx="370331" cy="61417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735567" y="2292095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16459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64592" y="12192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735567" y="2292095"/>
              <a:ext cx="165100" cy="12700"/>
            </a:xfrm>
            <a:custGeom>
              <a:avLst/>
              <a:gdLst/>
              <a:ahLst/>
              <a:cxnLst/>
              <a:rect l="l" t="t" r="r" b="b"/>
              <a:pathLst>
                <a:path w="165100" h="12700">
                  <a:moveTo>
                    <a:pt x="0" y="12192"/>
                  </a:moveTo>
                  <a:lnTo>
                    <a:pt x="164592" y="12192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883395" y="2284475"/>
              <a:ext cx="158750" cy="40005"/>
            </a:xfrm>
            <a:custGeom>
              <a:avLst/>
              <a:gdLst/>
              <a:ahLst/>
              <a:cxnLst/>
              <a:rect l="l" t="t" r="r" b="b"/>
              <a:pathLst>
                <a:path w="158750" h="40005">
                  <a:moveTo>
                    <a:pt x="138683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138683" y="39624"/>
                  </a:lnTo>
                  <a:lnTo>
                    <a:pt x="146387" y="38064"/>
                  </a:lnTo>
                  <a:lnTo>
                    <a:pt x="152685" y="33813"/>
                  </a:lnTo>
                  <a:lnTo>
                    <a:pt x="156936" y="27515"/>
                  </a:lnTo>
                  <a:lnTo>
                    <a:pt x="158496" y="19812"/>
                  </a:lnTo>
                  <a:lnTo>
                    <a:pt x="156936" y="12108"/>
                  </a:lnTo>
                  <a:lnTo>
                    <a:pt x="152685" y="5810"/>
                  </a:lnTo>
                  <a:lnTo>
                    <a:pt x="146387" y="1559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886443" y="2289047"/>
              <a:ext cx="152400" cy="3047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740139" y="2377439"/>
              <a:ext cx="163195" cy="13970"/>
            </a:xfrm>
            <a:custGeom>
              <a:avLst/>
              <a:gdLst/>
              <a:ahLst/>
              <a:cxnLst/>
              <a:rect l="l" t="t" r="r" b="b"/>
              <a:pathLst>
                <a:path w="163195" h="13969">
                  <a:moveTo>
                    <a:pt x="163068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63068" y="13715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740139" y="2377439"/>
              <a:ext cx="163195" cy="13970"/>
            </a:xfrm>
            <a:custGeom>
              <a:avLst/>
              <a:gdLst/>
              <a:ahLst/>
              <a:cxnLst/>
              <a:rect l="l" t="t" r="r" b="b"/>
              <a:pathLst>
                <a:path w="163195" h="13969">
                  <a:moveTo>
                    <a:pt x="0" y="13715"/>
                  </a:moveTo>
                  <a:lnTo>
                    <a:pt x="163068" y="13715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883395" y="2371343"/>
              <a:ext cx="158750" cy="36830"/>
            </a:xfrm>
            <a:custGeom>
              <a:avLst/>
              <a:gdLst/>
              <a:ahLst/>
              <a:cxnLst/>
              <a:rect l="l" t="t" r="r" b="b"/>
              <a:pathLst>
                <a:path w="158750" h="36830">
                  <a:moveTo>
                    <a:pt x="140207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40207" y="36575"/>
                  </a:lnTo>
                  <a:lnTo>
                    <a:pt x="147351" y="35147"/>
                  </a:lnTo>
                  <a:lnTo>
                    <a:pt x="153162" y="31241"/>
                  </a:lnTo>
                  <a:lnTo>
                    <a:pt x="157067" y="25431"/>
                  </a:lnTo>
                  <a:lnTo>
                    <a:pt x="158496" y="18287"/>
                  </a:lnTo>
                  <a:lnTo>
                    <a:pt x="157067" y="11144"/>
                  </a:lnTo>
                  <a:lnTo>
                    <a:pt x="153161" y="5334"/>
                  </a:lnTo>
                  <a:lnTo>
                    <a:pt x="147351" y="1428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886443" y="2375915"/>
              <a:ext cx="152400" cy="27432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737091" y="2470403"/>
              <a:ext cx="165100" cy="10795"/>
            </a:xfrm>
            <a:custGeom>
              <a:avLst/>
              <a:gdLst/>
              <a:ahLst/>
              <a:cxnLst/>
              <a:rect l="l" t="t" r="r" b="b"/>
              <a:pathLst>
                <a:path w="165100" h="10794">
                  <a:moveTo>
                    <a:pt x="164592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64592" y="10667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737091" y="2470403"/>
              <a:ext cx="165100" cy="10795"/>
            </a:xfrm>
            <a:custGeom>
              <a:avLst/>
              <a:gdLst/>
              <a:ahLst/>
              <a:cxnLst/>
              <a:rect l="l" t="t" r="r" b="b"/>
              <a:pathLst>
                <a:path w="165100" h="10794">
                  <a:moveTo>
                    <a:pt x="0" y="10667"/>
                  </a:moveTo>
                  <a:lnTo>
                    <a:pt x="164592" y="10667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880347" y="2542031"/>
              <a:ext cx="158750" cy="38100"/>
            </a:xfrm>
            <a:custGeom>
              <a:avLst/>
              <a:gdLst/>
              <a:ahLst/>
              <a:cxnLst/>
              <a:rect l="l" t="t" r="r" b="b"/>
              <a:pathLst>
                <a:path w="158750" h="38100">
                  <a:moveTo>
                    <a:pt x="139446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39446" y="38100"/>
                  </a:lnTo>
                  <a:lnTo>
                    <a:pt x="146869" y="36605"/>
                  </a:lnTo>
                  <a:lnTo>
                    <a:pt x="152923" y="32527"/>
                  </a:lnTo>
                  <a:lnTo>
                    <a:pt x="157001" y="26473"/>
                  </a:lnTo>
                  <a:lnTo>
                    <a:pt x="158496" y="19050"/>
                  </a:lnTo>
                  <a:lnTo>
                    <a:pt x="157001" y="11626"/>
                  </a:lnTo>
                  <a:lnTo>
                    <a:pt x="152923" y="5572"/>
                  </a:lnTo>
                  <a:lnTo>
                    <a:pt x="146869" y="149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883395" y="2546603"/>
              <a:ext cx="152400" cy="3048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9031223" y="2468879"/>
              <a:ext cx="73151" cy="50292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880347" y="2461259"/>
              <a:ext cx="160020" cy="38100"/>
            </a:xfrm>
            <a:custGeom>
              <a:avLst/>
              <a:gdLst/>
              <a:ahLst/>
              <a:cxnLst/>
              <a:rect l="l" t="t" r="r" b="b"/>
              <a:pathLst>
                <a:path w="160020" h="38100">
                  <a:moveTo>
                    <a:pt x="140970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40970" y="38100"/>
                  </a:lnTo>
                  <a:lnTo>
                    <a:pt x="148393" y="36605"/>
                  </a:lnTo>
                  <a:lnTo>
                    <a:pt x="154447" y="32527"/>
                  </a:lnTo>
                  <a:lnTo>
                    <a:pt x="158525" y="26473"/>
                  </a:lnTo>
                  <a:lnTo>
                    <a:pt x="160020" y="19050"/>
                  </a:lnTo>
                  <a:lnTo>
                    <a:pt x="158525" y="11626"/>
                  </a:lnTo>
                  <a:lnTo>
                    <a:pt x="154447" y="5572"/>
                  </a:lnTo>
                  <a:lnTo>
                    <a:pt x="148393" y="1494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883395" y="2220467"/>
              <a:ext cx="155448" cy="61264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9022079" y="2220467"/>
              <a:ext cx="17145" cy="612775"/>
            </a:xfrm>
            <a:custGeom>
              <a:avLst/>
              <a:gdLst/>
              <a:ahLst/>
              <a:cxnLst/>
              <a:rect l="l" t="t" r="r" b="b"/>
              <a:pathLst>
                <a:path w="17145" h="612775">
                  <a:moveTo>
                    <a:pt x="0" y="612648"/>
                  </a:moveTo>
                  <a:lnTo>
                    <a:pt x="16764" y="612648"/>
                  </a:lnTo>
                  <a:lnTo>
                    <a:pt x="16764" y="0"/>
                  </a:lnTo>
                  <a:lnTo>
                    <a:pt x="0" y="0"/>
                  </a:lnTo>
                  <a:lnTo>
                    <a:pt x="0" y="6126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9038843" y="2375915"/>
              <a:ext cx="64007" cy="56387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9038843" y="2287523"/>
              <a:ext cx="67055" cy="65531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9035796" y="2805683"/>
              <a:ext cx="71755" cy="53340"/>
            </a:xfrm>
            <a:custGeom>
              <a:avLst/>
              <a:gdLst/>
              <a:ahLst/>
              <a:cxnLst/>
              <a:rect l="l" t="t" r="r" b="b"/>
              <a:pathLst>
                <a:path w="71754" h="53339">
                  <a:moveTo>
                    <a:pt x="71628" y="5461"/>
                  </a:moveTo>
                  <a:lnTo>
                    <a:pt x="68961" y="0"/>
                  </a:lnTo>
                  <a:lnTo>
                    <a:pt x="65786" y="0"/>
                  </a:lnTo>
                  <a:lnTo>
                    <a:pt x="62103" y="0"/>
                  </a:lnTo>
                  <a:lnTo>
                    <a:pt x="61315" y="1600"/>
                  </a:lnTo>
                  <a:lnTo>
                    <a:pt x="0" y="23495"/>
                  </a:lnTo>
                  <a:lnTo>
                    <a:pt x="381" y="53340"/>
                  </a:lnTo>
                  <a:lnTo>
                    <a:pt x="67056" y="24384"/>
                  </a:lnTo>
                  <a:lnTo>
                    <a:pt x="68961" y="24384"/>
                  </a:lnTo>
                  <a:lnTo>
                    <a:pt x="71628" y="18923"/>
                  </a:lnTo>
                  <a:lnTo>
                    <a:pt x="71628" y="546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717279" y="2822447"/>
              <a:ext cx="327660" cy="40005"/>
            </a:xfrm>
            <a:custGeom>
              <a:avLst/>
              <a:gdLst/>
              <a:ahLst/>
              <a:cxnLst/>
              <a:rect l="l" t="t" r="r" b="b"/>
              <a:pathLst>
                <a:path w="327659" h="40005">
                  <a:moveTo>
                    <a:pt x="307848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307848" y="39624"/>
                  </a:lnTo>
                  <a:lnTo>
                    <a:pt x="315551" y="38064"/>
                  </a:lnTo>
                  <a:lnTo>
                    <a:pt x="321849" y="33813"/>
                  </a:lnTo>
                  <a:lnTo>
                    <a:pt x="326100" y="27515"/>
                  </a:lnTo>
                  <a:lnTo>
                    <a:pt x="327660" y="19812"/>
                  </a:lnTo>
                  <a:lnTo>
                    <a:pt x="326100" y="12108"/>
                  </a:lnTo>
                  <a:lnTo>
                    <a:pt x="321849" y="5810"/>
                  </a:lnTo>
                  <a:lnTo>
                    <a:pt x="315551" y="1559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717279" y="2822447"/>
              <a:ext cx="327660" cy="40005"/>
            </a:xfrm>
            <a:custGeom>
              <a:avLst/>
              <a:gdLst/>
              <a:ahLst/>
              <a:cxnLst/>
              <a:rect l="l" t="t" r="r" b="b"/>
              <a:pathLst>
                <a:path w="327659" h="40005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2" y="0"/>
                  </a:lnTo>
                  <a:lnTo>
                    <a:pt x="307848" y="0"/>
                  </a:lnTo>
                  <a:lnTo>
                    <a:pt x="315551" y="1559"/>
                  </a:lnTo>
                  <a:lnTo>
                    <a:pt x="321849" y="5810"/>
                  </a:lnTo>
                  <a:lnTo>
                    <a:pt x="326100" y="12108"/>
                  </a:lnTo>
                  <a:lnTo>
                    <a:pt x="327660" y="19812"/>
                  </a:lnTo>
                  <a:lnTo>
                    <a:pt x="326100" y="27515"/>
                  </a:lnTo>
                  <a:lnTo>
                    <a:pt x="321849" y="33813"/>
                  </a:lnTo>
                  <a:lnTo>
                    <a:pt x="315551" y="38064"/>
                  </a:lnTo>
                  <a:lnTo>
                    <a:pt x="307848" y="39624"/>
                  </a:lnTo>
                  <a:lnTo>
                    <a:pt x="19812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734043" y="2831591"/>
              <a:ext cx="294131" cy="22860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734043" y="2831591"/>
              <a:ext cx="294640" cy="22860"/>
            </a:xfrm>
            <a:custGeom>
              <a:avLst/>
              <a:gdLst/>
              <a:ahLst/>
              <a:cxnLst/>
              <a:rect l="l" t="t" r="r" b="b"/>
              <a:pathLst>
                <a:path w="294640" h="22860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282701" y="0"/>
                  </a:lnTo>
                  <a:lnTo>
                    <a:pt x="289051" y="0"/>
                  </a:lnTo>
                  <a:lnTo>
                    <a:pt x="294131" y="5080"/>
                  </a:lnTo>
                  <a:lnTo>
                    <a:pt x="294131" y="11430"/>
                  </a:lnTo>
                  <a:lnTo>
                    <a:pt x="294131" y="17780"/>
                  </a:lnTo>
                  <a:lnTo>
                    <a:pt x="289051" y="22860"/>
                  </a:lnTo>
                  <a:lnTo>
                    <a:pt x="282701" y="22860"/>
                  </a:lnTo>
                  <a:lnTo>
                    <a:pt x="11429" y="22860"/>
                  </a:lnTo>
                  <a:lnTo>
                    <a:pt x="5079" y="22860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762999" y="2743200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1335" y="0"/>
                  </a:moveTo>
                  <a:lnTo>
                    <a:pt x="13019" y="1559"/>
                  </a:lnTo>
                  <a:lnTo>
                    <a:pt x="6238" y="5810"/>
                  </a:lnTo>
                  <a:lnTo>
                    <a:pt x="1672" y="12108"/>
                  </a:lnTo>
                  <a:lnTo>
                    <a:pt x="0" y="19812"/>
                  </a:lnTo>
                  <a:lnTo>
                    <a:pt x="1672" y="27515"/>
                  </a:lnTo>
                  <a:lnTo>
                    <a:pt x="6238" y="33813"/>
                  </a:lnTo>
                  <a:lnTo>
                    <a:pt x="13019" y="38064"/>
                  </a:lnTo>
                  <a:lnTo>
                    <a:pt x="21335" y="39624"/>
                  </a:lnTo>
                  <a:lnTo>
                    <a:pt x="29652" y="38064"/>
                  </a:lnTo>
                  <a:lnTo>
                    <a:pt x="36433" y="33813"/>
                  </a:lnTo>
                  <a:lnTo>
                    <a:pt x="40999" y="27515"/>
                  </a:lnTo>
                  <a:lnTo>
                    <a:pt x="42672" y="19812"/>
                  </a:lnTo>
                  <a:lnTo>
                    <a:pt x="40999" y="12108"/>
                  </a:lnTo>
                  <a:lnTo>
                    <a:pt x="36433" y="5810"/>
                  </a:lnTo>
                  <a:lnTo>
                    <a:pt x="29652" y="1559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811767" y="2744723"/>
              <a:ext cx="43180" cy="38100"/>
            </a:xfrm>
            <a:custGeom>
              <a:avLst/>
              <a:gdLst/>
              <a:ahLst/>
              <a:cxnLst/>
              <a:rect l="l" t="t" r="r" b="b"/>
              <a:pathLst>
                <a:path w="43179" h="38100">
                  <a:moveTo>
                    <a:pt x="21335" y="0"/>
                  </a:moveTo>
                  <a:lnTo>
                    <a:pt x="13019" y="1494"/>
                  </a:lnTo>
                  <a:lnTo>
                    <a:pt x="6238" y="5572"/>
                  </a:lnTo>
                  <a:lnTo>
                    <a:pt x="1672" y="11626"/>
                  </a:lnTo>
                  <a:lnTo>
                    <a:pt x="0" y="19050"/>
                  </a:lnTo>
                  <a:lnTo>
                    <a:pt x="1672" y="26473"/>
                  </a:lnTo>
                  <a:lnTo>
                    <a:pt x="6238" y="32527"/>
                  </a:lnTo>
                  <a:lnTo>
                    <a:pt x="13019" y="36605"/>
                  </a:lnTo>
                  <a:lnTo>
                    <a:pt x="21335" y="38100"/>
                  </a:lnTo>
                  <a:lnTo>
                    <a:pt x="29652" y="36605"/>
                  </a:lnTo>
                  <a:lnTo>
                    <a:pt x="36433" y="32527"/>
                  </a:lnTo>
                  <a:lnTo>
                    <a:pt x="40999" y="26473"/>
                  </a:lnTo>
                  <a:lnTo>
                    <a:pt x="42672" y="19050"/>
                  </a:lnTo>
                  <a:lnTo>
                    <a:pt x="40999" y="11626"/>
                  </a:lnTo>
                  <a:lnTo>
                    <a:pt x="36433" y="5572"/>
                  </a:lnTo>
                  <a:lnTo>
                    <a:pt x="29652" y="1494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859011" y="2743200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22098" y="0"/>
                  </a:moveTo>
                  <a:lnTo>
                    <a:pt x="13501" y="1494"/>
                  </a:lnTo>
                  <a:lnTo>
                    <a:pt x="6477" y="5572"/>
                  </a:lnTo>
                  <a:lnTo>
                    <a:pt x="1738" y="11626"/>
                  </a:lnTo>
                  <a:lnTo>
                    <a:pt x="0" y="19050"/>
                  </a:lnTo>
                  <a:lnTo>
                    <a:pt x="1738" y="26473"/>
                  </a:lnTo>
                  <a:lnTo>
                    <a:pt x="6476" y="32527"/>
                  </a:lnTo>
                  <a:lnTo>
                    <a:pt x="13501" y="36605"/>
                  </a:lnTo>
                  <a:lnTo>
                    <a:pt x="22098" y="38100"/>
                  </a:lnTo>
                  <a:lnTo>
                    <a:pt x="30694" y="36605"/>
                  </a:lnTo>
                  <a:lnTo>
                    <a:pt x="37719" y="32527"/>
                  </a:lnTo>
                  <a:lnTo>
                    <a:pt x="42457" y="26473"/>
                  </a:lnTo>
                  <a:lnTo>
                    <a:pt x="44196" y="19050"/>
                  </a:lnTo>
                  <a:lnTo>
                    <a:pt x="42457" y="11626"/>
                  </a:lnTo>
                  <a:lnTo>
                    <a:pt x="37719" y="5572"/>
                  </a:lnTo>
                  <a:lnTo>
                    <a:pt x="30694" y="1494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968739" y="2596895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69">
                  <a:moveTo>
                    <a:pt x="24383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4383" y="204215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968739" y="2596895"/>
              <a:ext cx="24765" cy="204470"/>
            </a:xfrm>
            <a:custGeom>
              <a:avLst/>
              <a:gdLst/>
              <a:ahLst/>
              <a:cxnLst/>
              <a:rect l="l" t="t" r="r" b="b"/>
              <a:pathLst>
                <a:path w="24765" h="204469">
                  <a:moveTo>
                    <a:pt x="0" y="204215"/>
                  </a:moveTo>
                  <a:lnTo>
                    <a:pt x="24383" y="204215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6014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95" dirty="0">
                <a:latin typeface="Arial"/>
                <a:cs typeface="Arial"/>
              </a:rPr>
              <a:t>DNS: </a:t>
            </a:r>
            <a:r>
              <a:rPr sz="3600" b="1" spc="-240" dirty="0">
                <a:latin typeface="Arial"/>
                <a:cs typeface="Arial"/>
              </a:rPr>
              <a:t>caching, </a:t>
            </a:r>
            <a:r>
              <a:rPr sz="3600" b="1" spc="-275" dirty="0">
                <a:latin typeface="Arial"/>
                <a:cs typeface="Arial"/>
              </a:rPr>
              <a:t>updating</a:t>
            </a:r>
            <a:r>
              <a:rPr sz="3600" b="1" spc="195" dirty="0">
                <a:latin typeface="Arial"/>
                <a:cs typeface="Arial"/>
              </a:rPr>
              <a:t> </a:t>
            </a:r>
            <a:r>
              <a:rPr sz="3600" b="1" spc="-310" dirty="0">
                <a:latin typeface="Arial"/>
                <a:cs typeface="Arial"/>
              </a:rPr>
              <a:t>records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915" y="678561"/>
            <a:ext cx="9333230" cy="50361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01320" indent="-22923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401955" algn="l"/>
              </a:tabLst>
            </a:pPr>
            <a:r>
              <a:rPr sz="2400" spc="-5" dirty="0">
                <a:latin typeface="Georgia"/>
                <a:cs typeface="Georgia"/>
              </a:rPr>
              <a:t>once </a:t>
            </a:r>
            <a:r>
              <a:rPr sz="2400" dirty="0">
                <a:latin typeface="Georgia"/>
                <a:cs typeface="Georgia"/>
              </a:rPr>
              <a:t>(any) name </a:t>
            </a:r>
            <a:r>
              <a:rPr sz="2400" spc="-5" dirty="0">
                <a:latin typeface="Georgia"/>
                <a:cs typeface="Georgia"/>
              </a:rPr>
              <a:t>server learns </a:t>
            </a:r>
            <a:r>
              <a:rPr sz="2400" dirty="0">
                <a:latin typeface="Georgia"/>
                <a:cs typeface="Georgia"/>
              </a:rPr>
              <a:t>mapping, it </a:t>
            </a:r>
            <a:r>
              <a:rPr sz="2400" i="1" dirty="0">
                <a:solidFill>
                  <a:srgbClr val="000099"/>
                </a:solidFill>
                <a:latin typeface="Georgia"/>
                <a:cs typeface="Georgia"/>
              </a:rPr>
              <a:t>caches</a:t>
            </a:r>
            <a:r>
              <a:rPr sz="2400" i="1" spc="-40" dirty="0">
                <a:solidFill>
                  <a:srgbClr val="000099"/>
                </a:solidFill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mapping</a:t>
            </a:r>
            <a:endParaRPr sz="2400">
              <a:latin typeface="Georgia"/>
              <a:cs typeface="Georgia"/>
            </a:endParaRPr>
          </a:p>
          <a:p>
            <a:pPr marL="858519" marR="153670" lvl="1" indent="-229235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859155" algn="l"/>
              </a:tabLst>
            </a:pPr>
            <a:r>
              <a:rPr sz="2400" spc="-5" dirty="0">
                <a:latin typeface="Georgia"/>
                <a:cs typeface="Georgia"/>
              </a:rPr>
              <a:t>cache entries timeout (disappear) </a:t>
            </a:r>
            <a:r>
              <a:rPr sz="2400" dirty="0">
                <a:latin typeface="Georgia"/>
                <a:cs typeface="Georgia"/>
              </a:rPr>
              <a:t>after </a:t>
            </a:r>
            <a:r>
              <a:rPr sz="2400" spc="-5" dirty="0">
                <a:latin typeface="Georgia"/>
                <a:cs typeface="Georgia"/>
              </a:rPr>
              <a:t>some time </a:t>
            </a:r>
            <a:r>
              <a:rPr sz="2400" spc="5" dirty="0">
                <a:latin typeface="Georgia"/>
                <a:cs typeface="Georgia"/>
              </a:rPr>
              <a:t>(TTL- </a:t>
            </a:r>
            <a:r>
              <a:rPr sz="2400" dirty="0">
                <a:latin typeface="Georgia"/>
                <a:cs typeface="Georgia"/>
              </a:rPr>
              <a:t>Time  To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Live)</a:t>
            </a:r>
            <a:endParaRPr sz="2400">
              <a:latin typeface="Georgia"/>
              <a:cs typeface="Georgia"/>
            </a:endParaRPr>
          </a:p>
          <a:p>
            <a:pPr marL="858519" lvl="1" indent="-22923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859155" algn="l"/>
              </a:tabLst>
            </a:pPr>
            <a:r>
              <a:rPr sz="2400" dirty="0">
                <a:latin typeface="Georgia"/>
                <a:cs typeface="Georgia"/>
              </a:rPr>
              <a:t>TLD </a:t>
            </a:r>
            <a:r>
              <a:rPr sz="2400" spc="-5" dirty="0">
                <a:latin typeface="Georgia"/>
                <a:cs typeface="Georgia"/>
              </a:rPr>
              <a:t>servers typically cached </a:t>
            </a:r>
            <a:r>
              <a:rPr sz="2400" dirty="0">
                <a:latin typeface="Georgia"/>
                <a:cs typeface="Georgia"/>
              </a:rPr>
              <a:t>in </a:t>
            </a:r>
            <a:r>
              <a:rPr sz="2400" spc="-5" dirty="0">
                <a:latin typeface="Georgia"/>
                <a:cs typeface="Georgia"/>
              </a:rPr>
              <a:t>local name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servers</a:t>
            </a:r>
            <a:endParaRPr sz="2400">
              <a:latin typeface="Georgia"/>
              <a:cs typeface="Georgia"/>
            </a:endParaRPr>
          </a:p>
          <a:p>
            <a:pPr marL="1315720" lvl="2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316355" algn="l"/>
              </a:tabLst>
            </a:pPr>
            <a:r>
              <a:rPr sz="2400" spc="-110" dirty="0">
                <a:latin typeface="Trebuchet MS"/>
                <a:cs typeface="Trebuchet MS"/>
              </a:rPr>
              <a:t>thus </a:t>
            </a:r>
            <a:r>
              <a:rPr sz="2400" spc="-35" dirty="0">
                <a:latin typeface="Trebuchet MS"/>
                <a:cs typeface="Trebuchet MS"/>
              </a:rPr>
              <a:t>root </a:t>
            </a:r>
            <a:r>
              <a:rPr sz="2400" spc="-165" dirty="0">
                <a:latin typeface="Trebuchet MS"/>
                <a:cs typeface="Trebuchet MS"/>
              </a:rPr>
              <a:t>name </a:t>
            </a:r>
            <a:r>
              <a:rPr sz="2400" spc="-70" dirty="0">
                <a:latin typeface="Trebuchet MS"/>
                <a:cs typeface="Trebuchet MS"/>
              </a:rPr>
              <a:t>servers </a:t>
            </a:r>
            <a:r>
              <a:rPr sz="2400" spc="-80" dirty="0">
                <a:latin typeface="Trebuchet MS"/>
                <a:cs typeface="Trebuchet MS"/>
              </a:rPr>
              <a:t>not </a:t>
            </a:r>
            <a:r>
              <a:rPr sz="2400" spc="-135" dirty="0">
                <a:latin typeface="Trebuchet MS"/>
                <a:cs typeface="Trebuchet MS"/>
              </a:rPr>
              <a:t>often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visited</a:t>
            </a:r>
            <a:endParaRPr sz="2400">
              <a:latin typeface="Trebuchet MS"/>
              <a:cs typeface="Trebuchet MS"/>
            </a:endParaRPr>
          </a:p>
          <a:p>
            <a:pPr marL="401320" marR="429259" indent="-228600">
              <a:lnSpc>
                <a:spcPts val="2590"/>
              </a:lnSpc>
              <a:spcBef>
                <a:spcPts val="1050"/>
              </a:spcBef>
              <a:buFont typeface="Arial"/>
              <a:buChar char="•"/>
              <a:tabLst>
                <a:tab pos="401955" algn="l"/>
              </a:tabLst>
            </a:pPr>
            <a:r>
              <a:rPr sz="2400" spc="-5" dirty="0">
                <a:latin typeface="Georgia"/>
                <a:cs typeface="Georgia"/>
              </a:rPr>
              <a:t>cached entries </a:t>
            </a:r>
            <a:r>
              <a:rPr sz="2400" dirty="0">
                <a:latin typeface="Georgia"/>
                <a:cs typeface="Georgia"/>
              </a:rPr>
              <a:t>may </a:t>
            </a:r>
            <a:r>
              <a:rPr sz="2400" spc="-5" dirty="0">
                <a:latin typeface="Georgia"/>
                <a:cs typeface="Georgia"/>
              </a:rPr>
              <a:t>be </a:t>
            </a:r>
            <a:r>
              <a:rPr sz="2400" i="1" spc="-5" dirty="0">
                <a:solidFill>
                  <a:srgbClr val="CC0000"/>
                </a:solidFill>
                <a:latin typeface="Georgia"/>
                <a:cs typeface="Georgia"/>
              </a:rPr>
              <a:t>out-of-date </a:t>
            </a:r>
            <a:r>
              <a:rPr sz="2400" dirty="0">
                <a:latin typeface="Georgia"/>
                <a:cs typeface="Georgia"/>
              </a:rPr>
              <a:t>(best </a:t>
            </a:r>
            <a:r>
              <a:rPr sz="2400" spc="-5" dirty="0">
                <a:latin typeface="Georgia"/>
                <a:cs typeface="Georgia"/>
              </a:rPr>
              <a:t>effort name-to-address  translation!)</a:t>
            </a:r>
            <a:endParaRPr sz="2400">
              <a:latin typeface="Georgia"/>
              <a:cs typeface="Georgia"/>
            </a:endParaRPr>
          </a:p>
          <a:p>
            <a:pPr marL="858519" marR="229235" lvl="1" indent="-229235">
              <a:lnSpc>
                <a:spcPts val="2590"/>
              </a:lnSpc>
              <a:spcBef>
                <a:spcPts val="509"/>
              </a:spcBef>
              <a:buFont typeface="Arial"/>
              <a:buChar char="•"/>
              <a:tabLst>
                <a:tab pos="859155" algn="l"/>
              </a:tabLst>
            </a:pPr>
            <a:r>
              <a:rPr sz="2400" dirty="0">
                <a:latin typeface="Georgia"/>
                <a:cs typeface="Georgia"/>
              </a:rPr>
              <a:t>if name </a:t>
            </a:r>
            <a:r>
              <a:rPr sz="2400" spc="-5" dirty="0">
                <a:latin typeface="Georgia"/>
                <a:cs typeface="Georgia"/>
              </a:rPr>
              <a:t>host changes </a:t>
            </a:r>
            <a:r>
              <a:rPr sz="2400" dirty="0">
                <a:latin typeface="Georgia"/>
                <a:cs typeface="Georgia"/>
              </a:rPr>
              <a:t>IP address, </a:t>
            </a:r>
            <a:r>
              <a:rPr sz="2400" spc="-5" dirty="0">
                <a:latin typeface="Georgia"/>
                <a:cs typeface="Georgia"/>
              </a:rPr>
              <a:t>may </a:t>
            </a:r>
            <a:r>
              <a:rPr sz="2400" dirty="0">
                <a:latin typeface="Georgia"/>
                <a:cs typeface="Georgia"/>
              </a:rPr>
              <a:t>not </a:t>
            </a:r>
            <a:r>
              <a:rPr sz="2400" spc="-5" dirty="0">
                <a:latin typeface="Georgia"/>
                <a:cs typeface="Georgia"/>
              </a:rPr>
              <a:t>be </a:t>
            </a:r>
            <a:r>
              <a:rPr sz="2400" dirty="0">
                <a:latin typeface="Georgia"/>
                <a:cs typeface="Georgia"/>
              </a:rPr>
              <a:t>known </a:t>
            </a:r>
            <a:r>
              <a:rPr sz="2400" spc="-5" dirty="0">
                <a:latin typeface="Georgia"/>
                <a:cs typeface="Georgia"/>
              </a:rPr>
              <a:t>Internet-  wide until </a:t>
            </a:r>
            <a:r>
              <a:rPr sz="2400" dirty="0">
                <a:latin typeface="Georgia"/>
                <a:cs typeface="Georgia"/>
              </a:rPr>
              <a:t>all TTLs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expire</a:t>
            </a:r>
            <a:endParaRPr sz="2400">
              <a:latin typeface="Georgia"/>
              <a:cs typeface="Georgia"/>
            </a:endParaRPr>
          </a:p>
          <a:p>
            <a:pPr marL="40132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01955" algn="l"/>
              </a:tabLst>
            </a:pPr>
            <a:r>
              <a:rPr sz="2400" spc="-5" dirty="0">
                <a:latin typeface="Georgia"/>
                <a:cs typeface="Georgia"/>
              </a:rPr>
              <a:t>update/notify mechanisms proposed </a:t>
            </a:r>
            <a:r>
              <a:rPr sz="2400" dirty="0">
                <a:latin typeface="Georgia"/>
                <a:cs typeface="Georgia"/>
              </a:rPr>
              <a:t>IETF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standard</a:t>
            </a:r>
            <a:endParaRPr sz="2400">
              <a:latin typeface="Georgia"/>
              <a:cs typeface="Georgia"/>
            </a:endParaRPr>
          </a:p>
          <a:p>
            <a:pPr marL="858519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859155" algn="l"/>
              </a:tabLst>
            </a:pPr>
            <a:r>
              <a:rPr sz="2400" dirty="0">
                <a:latin typeface="Georgia"/>
                <a:cs typeface="Georgia"/>
              </a:rPr>
              <a:t>RFC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2136</a:t>
            </a:r>
            <a:endParaRPr sz="24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1625"/>
              </a:spcBef>
            </a:pPr>
            <a:r>
              <a:rPr sz="1800" spc="-75" dirty="0">
                <a:latin typeface="Trebuchet MS"/>
                <a:cs typeface="Trebuchet MS"/>
              </a:rPr>
              <a:t>In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90" dirty="0">
                <a:latin typeface="Trebuchet MS"/>
                <a:cs typeface="Trebuchet MS"/>
              </a:rPr>
              <a:t>query </a:t>
            </a:r>
            <a:r>
              <a:rPr sz="1800" spc="-130" dirty="0">
                <a:latin typeface="Trebuchet MS"/>
                <a:cs typeface="Trebuchet MS"/>
              </a:rPr>
              <a:t>chain, </a:t>
            </a:r>
            <a:r>
              <a:rPr sz="1800" spc="-114" dirty="0">
                <a:latin typeface="Trebuchet MS"/>
                <a:cs typeface="Trebuchet MS"/>
              </a:rPr>
              <a:t>when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25" dirty="0">
                <a:latin typeface="Trebuchet MS"/>
                <a:cs typeface="Trebuchet MS"/>
              </a:rPr>
              <a:t>DNS </a:t>
            </a:r>
            <a:r>
              <a:rPr sz="1800" spc="-75" dirty="0">
                <a:latin typeface="Trebuchet MS"/>
                <a:cs typeface="Trebuchet MS"/>
              </a:rPr>
              <a:t>server </a:t>
            </a:r>
            <a:r>
              <a:rPr sz="1800" spc="-95" dirty="0">
                <a:latin typeface="Trebuchet MS"/>
                <a:cs typeface="Trebuchet MS"/>
              </a:rPr>
              <a:t>receives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25" dirty="0">
                <a:latin typeface="Trebuchet MS"/>
                <a:cs typeface="Trebuchet MS"/>
              </a:rPr>
              <a:t>DNS </a:t>
            </a:r>
            <a:r>
              <a:rPr sz="1800" spc="-125" dirty="0">
                <a:latin typeface="Trebuchet MS"/>
                <a:cs typeface="Trebuchet MS"/>
              </a:rPr>
              <a:t>reply </a:t>
            </a:r>
            <a:r>
              <a:rPr sz="1800" spc="-114" dirty="0">
                <a:latin typeface="Trebuchet MS"/>
                <a:cs typeface="Trebuchet MS"/>
              </a:rPr>
              <a:t>(containing, for </a:t>
            </a:r>
            <a:r>
              <a:rPr sz="1800" spc="-145" dirty="0">
                <a:latin typeface="Trebuchet MS"/>
                <a:cs typeface="Trebuchet MS"/>
              </a:rPr>
              <a:t>example,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100" dirty="0">
                <a:latin typeface="Trebuchet MS"/>
                <a:cs typeface="Trebuchet MS"/>
              </a:rPr>
              <a:t>mapping </a:t>
            </a:r>
            <a:r>
              <a:rPr sz="1800" spc="-114" dirty="0">
                <a:latin typeface="Trebuchet MS"/>
                <a:cs typeface="Trebuchet MS"/>
              </a:rPr>
              <a:t>from </a:t>
            </a:r>
            <a:r>
              <a:rPr sz="1800" spc="-140" dirty="0">
                <a:latin typeface="Trebuchet MS"/>
                <a:cs typeface="Trebuchet MS"/>
              </a:rPr>
              <a:t>a  </a:t>
            </a:r>
            <a:r>
              <a:rPr sz="1800" spc="-100" dirty="0">
                <a:latin typeface="Trebuchet MS"/>
                <a:cs typeface="Trebuchet MS"/>
              </a:rPr>
              <a:t>hostname </a:t>
            </a:r>
            <a:r>
              <a:rPr sz="1800" spc="-145" dirty="0">
                <a:latin typeface="Trebuchet MS"/>
                <a:cs typeface="Trebuchet MS"/>
              </a:rPr>
              <a:t>to </a:t>
            </a:r>
            <a:r>
              <a:rPr sz="1800" spc="-114" dirty="0">
                <a:latin typeface="Trebuchet MS"/>
                <a:cs typeface="Trebuchet MS"/>
              </a:rPr>
              <a:t>an </a:t>
            </a:r>
            <a:r>
              <a:rPr sz="1800" spc="-45" dirty="0">
                <a:latin typeface="Trebuchet MS"/>
                <a:cs typeface="Trebuchet MS"/>
              </a:rPr>
              <a:t>IP </a:t>
            </a:r>
            <a:r>
              <a:rPr sz="1800" spc="-85" dirty="0">
                <a:latin typeface="Trebuchet MS"/>
                <a:cs typeface="Trebuchet MS"/>
              </a:rPr>
              <a:t>address), </a:t>
            </a:r>
            <a:r>
              <a:rPr sz="1800" spc="-180" dirty="0">
                <a:latin typeface="Trebuchet MS"/>
                <a:cs typeface="Trebuchet MS"/>
              </a:rPr>
              <a:t>it </a:t>
            </a:r>
            <a:r>
              <a:rPr sz="1800" spc="-100" dirty="0">
                <a:latin typeface="Trebuchet MS"/>
                <a:cs typeface="Trebuchet MS"/>
              </a:rPr>
              <a:t>can </a:t>
            </a:r>
            <a:r>
              <a:rPr sz="1800" spc="-105" dirty="0">
                <a:latin typeface="Trebuchet MS"/>
                <a:cs typeface="Trebuchet MS"/>
              </a:rPr>
              <a:t>cache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100" dirty="0">
                <a:latin typeface="Trebuchet MS"/>
                <a:cs typeface="Trebuchet MS"/>
              </a:rPr>
              <a:t>mapping </a:t>
            </a:r>
            <a:r>
              <a:rPr sz="1800" spc="-114" dirty="0">
                <a:latin typeface="Trebuchet MS"/>
                <a:cs typeface="Trebuchet MS"/>
              </a:rPr>
              <a:t>in </a:t>
            </a:r>
            <a:r>
              <a:rPr sz="1800" spc="-95" dirty="0">
                <a:latin typeface="Trebuchet MS"/>
                <a:cs typeface="Trebuchet MS"/>
              </a:rPr>
              <a:t>its </a:t>
            </a:r>
            <a:r>
              <a:rPr sz="1800" spc="-120" dirty="0">
                <a:latin typeface="Trebuchet MS"/>
                <a:cs typeface="Trebuchet MS"/>
              </a:rPr>
              <a:t>local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memory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16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208" y="5738266"/>
            <a:ext cx="10123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rebuchet MS"/>
                <a:cs typeface="Trebuchet MS"/>
              </a:rPr>
              <a:t>Because </a:t>
            </a:r>
            <a:r>
              <a:rPr sz="1800" spc="-50" dirty="0">
                <a:latin typeface="Trebuchet MS"/>
                <a:cs typeface="Trebuchet MS"/>
              </a:rPr>
              <a:t>hosts </a:t>
            </a:r>
            <a:r>
              <a:rPr sz="1800" spc="-110" dirty="0">
                <a:latin typeface="Trebuchet MS"/>
                <a:cs typeface="Trebuchet MS"/>
              </a:rPr>
              <a:t>and </a:t>
            </a:r>
            <a:r>
              <a:rPr sz="1800" spc="-80" dirty="0">
                <a:latin typeface="Trebuchet MS"/>
                <a:cs typeface="Trebuchet MS"/>
              </a:rPr>
              <a:t>mappings </a:t>
            </a:r>
            <a:r>
              <a:rPr sz="1800" spc="-135" dirty="0">
                <a:latin typeface="Trebuchet MS"/>
                <a:cs typeface="Trebuchet MS"/>
              </a:rPr>
              <a:t>between </a:t>
            </a:r>
            <a:r>
              <a:rPr sz="1800" spc="-80" dirty="0">
                <a:latin typeface="Trebuchet MS"/>
                <a:cs typeface="Trebuchet MS"/>
              </a:rPr>
              <a:t>hostnames </a:t>
            </a:r>
            <a:r>
              <a:rPr sz="1800" spc="-110" dirty="0">
                <a:latin typeface="Trebuchet MS"/>
                <a:cs typeface="Trebuchet MS"/>
              </a:rPr>
              <a:t>and </a:t>
            </a:r>
            <a:r>
              <a:rPr sz="1800" spc="-45" dirty="0">
                <a:latin typeface="Trebuchet MS"/>
                <a:cs typeface="Trebuchet MS"/>
              </a:rPr>
              <a:t>IP </a:t>
            </a:r>
            <a:r>
              <a:rPr sz="1800" spc="-60" dirty="0">
                <a:latin typeface="Trebuchet MS"/>
                <a:cs typeface="Trebuchet MS"/>
              </a:rPr>
              <a:t>addresses </a:t>
            </a:r>
            <a:r>
              <a:rPr sz="1800" spc="-130" dirty="0">
                <a:latin typeface="Trebuchet MS"/>
                <a:cs typeface="Trebuchet MS"/>
              </a:rPr>
              <a:t>are </a:t>
            </a:r>
            <a:r>
              <a:rPr sz="1800" spc="-95" dirty="0">
                <a:latin typeface="Trebuchet MS"/>
                <a:cs typeface="Trebuchet MS"/>
              </a:rPr>
              <a:t>by </a:t>
            </a:r>
            <a:r>
              <a:rPr sz="1800" spc="-75" dirty="0">
                <a:latin typeface="Trebuchet MS"/>
                <a:cs typeface="Trebuchet MS"/>
              </a:rPr>
              <a:t>no </a:t>
            </a:r>
            <a:r>
              <a:rPr sz="1800" spc="-80" dirty="0">
                <a:latin typeface="Trebuchet MS"/>
                <a:cs typeface="Trebuchet MS"/>
              </a:rPr>
              <a:t>means </a:t>
            </a:r>
            <a:r>
              <a:rPr sz="1800" spc="-130" dirty="0">
                <a:latin typeface="Trebuchet MS"/>
                <a:cs typeface="Trebuchet MS"/>
              </a:rPr>
              <a:t>permanent, </a:t>
            </a:r>
            <a:r>
              <a:rPr sz="1800" spc="25" dirty="0">
                <a:latin typeface="Trebuchet MS"/>
                <a:cs typeface="Trebuchet MS"/>
              </a:rPr>
              <a:t>DNS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servers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90" dirty="0">
                <a:latin typeface="Trebuchet MS"/>
                <a:cs typeface="Trebuchet MS"/>
              </a:rPr>
              <a:t>discard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cached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information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60" dirty="0">
                <a:latin typeface="Trebuchet MS"/>
                <a:cs typeface="Trebuchet MS"/>
              </a:rPr>
              <a:t>after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rebuchet MS"/>
                <a:cs typeface="Trebuchet MS"/>
              </a:rPr>
              <a:t>a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period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of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55" dirty="0">
                <a:latin typeface="Trebuchet MS"/>
                <a:cs typeface="Trebuchet MS"/>
              </a:rPr>
              <a:t>time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(often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set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to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two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days).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63404" y="1802384"/>
            <a:ext cx="189230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6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Trebuchet MS"/>
                <a:cs typeface="Trebuchet MS"/>
              </a:rPr>
              <a:t>A </a:t>
            </a:r>
            <a:r>
              <a:rPr sz="1800" spc="-120" dirty="0">
                <a:latin typeface="Trebuchet MS"/>
                <a:cs typeface="Trebuchet MS"/>
              </a:rPr>
              <a:t>local </a:t>
            </a:r>
            <a:r>
              <a:rPr sz="1800" spc="25" dirty="0">
                <a:latin typeface="Trebuchet MS"/>
                <a:cs typeface="Trebuchet MS"/>
              </a:rPr>
              <a:t>DNS  </a:t>
            </a:r>
            <a:r>
              <a:rPr sz="1800" spc="-75" dirty="0">
                <a:latin typeface="Trebuchet MS"/>
                <a:cs typeface="Trebuchet MS"/>
              </a:rPr>
              <a:t>server </a:t>
            </a:r>
            <a:r>
              <a:rPr sz="1800" spc="-100" dirty="0">
                <a:latin typeface="Trebuchet MS"/>
                <a:cs typeface="Trebuchet MS"/>
              </a:rPr>
              <a:t>can </a:t>
            </a:r>
            <a:r>
              <a:rPr sz="1800" spc="-75" dirty="0">
                <a:latin typeface="Trebuchet MS"/>
                <a:cs typeface="Trebuchet MS"/>
              </a:rPr>
              <a:t>also  </a:t>
            </a:r>
            <a:r>
              <a:rPr sz="1800" spc="-105" dirty="0">
                <a:latin typeface="Trebuchet MS"/>
                <a:cs typeface="Trebuchet MS"/>
              </a:rPr>
              <a:t>cache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45" dirty="0">
                <a:latin typeface="Trebuchet MS"/>
                <a:cs typeface="Trebuchet MS"/>
              </a:rPr>
              <a:t>IP  </a:t>
            </a:r>
            <a:r>
              <a:rPr sz="1800" spc="-60" dirty="0">
                <a:latin typeface="Trebuchet MS"/>
                <a:cs typeface="Trebuchet MS"/>
              </a:rPr>
              <a:t>addresses </a:t>
            </a:r>
            <a:r>
              <a:rPr sz="1800" spc="-114" dirty="0">
                <a:latin typeface="Trebuchet MS"/>
                <a:cs typeface="Trebuchet MS"/>
              </a:rPr>
              <a:t>of </a:t>
            </a:r>
            <a:r>
              <a:rPr sz="1800" spc="-55" dirty="0">
                <a:latin typeface="Trebuchet MS"/>
                <a:cs typeface="Trebuchet MS"/>
              </a:rPr>
              <a:t>TLD  </a:t>
            </a:r>
            <a:r>
              <a:rPr sz="1800" spc="-75" dirty="0">
                <a:latin typeface="Trebuchet MS"/>
                <a:cs typeface="Trebuchet MS"/>
              </a:rPr>
              <a:t>servers, </a:t>
            </a:r>
            <a:r>
              <a:rPr sz="1800" spc="-130" dirty="0">
                <a:latin typeface="Trebuchet MS"/>
                <a:cs typeface="Trebuchet MS"/>
              </a:rPr>
              <a:t>thereby  </a:t>
            </a:r>
            <a:r>
              <a:rPr sz="1800" spc="-114" dirty="0">
                <a:latin typeface="Trebuchet MS"/>
                <a:cs typeface="Trebuchet MS"/>
              </a:rPr>
              <a:t>allowing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120" dirty="0">
                <a:latin typeface="Trebuchet MS"/>
                <a:cs typeface="Trebuchet MS"/>
              </a:rPr>
              <a:t>local  </a:t>
            </a:r>
            <a:r>
              <a:rPr sz="1800" spc="25" dirty="0">
                <a:latin typeface="Trebuchet MS"/>
                <a:cs typeface="Trebuchet MS"/>
              </a:rPr>
              <a:t>DNS</a:t>
            </a:r>
            <a:endParaRPr sz="180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75" dirty="0">
                <a:latin typeface="Trebuchet MS"/>
                <a:cs typeface="Trebuchet MS"/>
              </a:rPr>
              <a:t>server </a:t>
            </a:r>
            <a:r>
              <a:rPr sz="1800" spc="-145" dirty="0">
                <a:latin typeface="Trebuchet MS"/>
                <a:cs typeface="Trebuchet MS"/>
              </a:rPr>
              <a:t>to </a:t>
            </a:r>
            <a:r>
              <a:rPr sz="1800" spc="-50" dirty="0">
                <a:latin typeface="Trebuchet MS"/>
                <a:cs typeface="Trebuchet MS"/>
              </a:rPr>
              <a:t>bypass </a:t>
            </a:r>
            <a:r>
              <a:rPr sz="1800" spc="-150" dirty="0">
                <a:latin typeface="Trebuchet MS"/>
                <a:cs typeface="Trebuchet MS"/>
              </a:rPr>
              <a:t>the  </a:t>
            </a:r>
            <a:r>
              <a:rPr sz="1800" spc="-120" dirty="0">
                <a:latin typeface="Trebuchet MS"/>
                <a:cs typeface="Trebuchet MS"/>
              </a:rPr>
              <a:t>root </a:t>
            </a:r>
            <a:r>
              <a:rPr sz="1800" spc="25" dirty="0">
                <a:latin typeface="Trebuchet MS"/>
                <a:cs typeface="Trebuchet MS"/>
              </a:rPr>
              <a:t>DNS </a:t>
            </a:r>
            <a:r>
              <a:rPr sz="1800" spc="-55" dirty="0">
                <a:latin typeface="Trebuchet MS"/>
                <a:cs typeface="Trebuchet MS"/>
              </a:rPr>
              <a:t>servers </a:t>
            </a:r>
            <a:r>
              <a:rPr sz="1800" spc="-110" dirty="0">
                <a:latin typeface="Trebuchet MS"/>
                <a:cs typeface="Trebuchet MS"/>
              </a:rPr>
              <a:t>in 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90" dirty="0">
                <a:latin typeface="Trebuchet MS"/>
                <a:cs typeface="Trebuchet MS"/>
              </a:rPr>
              <a:t>query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chain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2218"/>
            <a:ext cx="6950075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i="1" spc="-10" dirty="0">
                <a:solidFill>
                  <a:srgbClr val="CC0000"/>
                </a:solidFill>
                <a:latin typeface="Georgia"/>
                <a:cs typeface="Georgia"/>
              </a:rPr>
              <a:t>DNS:</a:t>
            </a:r>
            <a:endParaRPr sz="2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spc="-5" dirty="0">
                <a:latin typeface="Georgia"/>
                <a:cs typeface="Georgia"/>
              </a:rPr>
              <a:t>distributed database storing </a:t>
            </a:r>
            <a:r>
              <a:rPr sz="2400" dirty="0">
                <a:latin typeface="Georgia"/>
                <a:cs typeface="Georgia"/>
              </a:rPr>
              <a:t>resource records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CC0000"/>
                </a:solidFill>
                <a:latin typeface="Georgia"/>
                <a:cs typeface="Georgia"/>
              </a:rPr>
              <a:t>(RR)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2364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95" dirty="0">
                <a:latin typeface="Arial"/>
                <a:cs typeface="Arial"/>
              </a:rPr>
              <a:t>DNS</a:t>
            </a:r>
            <a:r>
              <a:rPr sz="3600" b="1" spc="-155" dirty="0">
                <a:latin typeface="Arial"/>
                <a:cs typeface="Arial"/>
              </a:rPr>
              <a:t> </a:t>
            </a:r>
            <a:r>
              <a:rPr sz="3600" b="1" spc="-310" dirty="0">
                <a:latin typeface="Arial"/>
                <a:cs typeface="Arial"/>
              </a:rPr>
              <a:t>records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770" y="5473395"/>
            <a:ext cx="6366510" cy="1169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20"/>
              </a:spcBef>
            </a:pPr>
            <a:r>
              <a:rPr sz="1800" spc="-60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obtain the canonical name for the </a:t>
            </a:r>
            <a:r>
              <a:rPr sz="1800" spc="-5" dirty="0">
                <a:latin typeface="Times New Roman"/>
                <a:cs typeface="Times New Roman"/>
              </a:rPr>
              <a:t>mail </a:t>
            </a:r>
            <a:r>
              <a:rPr sz="1800" spc="-15" dirty="0">
                <a:latin typeface="Times New Roman"/>
                <a:cs typeface="Times New Roman"/>
              </a:rPr>
              <a:t>server,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DNS </a:t>
            </a:r>
            <a:r>
              <a:rPr sz="1800" dirty="0">
                <a:latin typeface="Times New Roman"/>
                <a:cs typeface="Times New Roman"/>
              </a:rPr>
              <a:t>client </a:t>
            </a:r>
            <a:r>
              <a:rPr sz="1800" spc="-5" dirty="0">
                <a:latin typeface="Times New Roman"/>
                <a:cs typeface="Times New Roman"/>
              </a:rPr>
              <a:t>would  </a:t>
            </a:r>
            <a:r>
              <a:rPr sz="1800" dirty="0">
                <a:latin typeface="Times New Roman"/>
                <a:cs typeface="Times New Roman"/>
              </a:rPr>
              <a:t>query for an </a:t>
            </a:r>
            <a:r>
              <a:rPr sz="1800" spc="-5" dirty="0">
                <a:latin typeface="Times New Roman"/>
                <a:cs typeface="Times New Roman"/>
              </a:rPr>
              <a:t>MX </a:t>
            </a:r>
            <a:r>
              <a:rPr sz="1800" dirty="0">
                <a:latin typeface="Times New Roman"/>
                <a:cs typeface="Times New Roman"/>
              </a:rPr>
              <a:t>record; to obtain the canonical name for the other  </a:t>
            </a:r>
            <a:r>
              <a:rPr sz="1800" spc="-15" dirty="0">
                <a:latin typeface="Times New Roman"/>
                <a:cs typeface="Times New Roman"/>
              </a:rPr>
              <a:t>server,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DNS </a:t>
            </a:r>
            <a:r>
              <a:rPr sz="1800" dirty="0">
                <a:latin typeface="Times New Roman"/>
                <a:cs typeface="Times New Roman"/>
              </a:rPr>
              <a:t>client </a:t>
            </a:r>
            <a:r>
              <a:rPr sz="1800" spc="-5" dirty="0">
                <a:latin typeface="Times New Roman"/>
                <a:cs typeface="Times New Roman"/>
              </a:rPr>
              <a:t>would </a:t>
            </a:r>
            <a:r>
              <a:rPr sz="1800" dirty="0">
                <a:latin typeface="Times New Roman"/>
                <a:cs typeface="Times New Roman"/>
              </a:rPr>
              <a:t>query for the </a:t>
            </a:r>
            <a:r>
              <a:rPr sz="1800" spc="-5" dirty="0">
                <a:latin typeface="Times New Roman"/>
                <a:cs typeface="Times New Roman"/>
              </a:rPr>
              <a:t>CNAME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record</a:t>
            </a:r>
            <a:endParaRPr sz="1800">
              <a:latin typeface="Times New Roman"/>
              <a:cs typeface="Times New Roman"/>
            </a:endParaRPr>
          </a:p>
          <a:p>
            <a:pPr marL="1237615">
              <a:lnSpc>
                <a:spcPct val="100000"/>
              </a:lnSpc>
              <a:spcBef>
                <a:spcPts val="114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6246" y="3804361"/>
            <a:ext cx="2593340" cy="137096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41300" marR="100330" indent="-228600">
              <a:lnSpc>
                <a:spcPts val="1930"/>
              </a:lnSpc>
              <a:spcBef>
                <a:spcPts val="5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Courier New"/>
                <a:cs typeface="Courier New"/>
              </a:rPr>
              <a:t>name</a:t>
            </a:r>
            <a:r>
              <a:rPr sz="2000" b="1" spc="-819" dirty="0">
                <a:latin typeface="Courier New"/>
                <a:cs typeface="Courier New"/>
              </a:rPr>
              <a:t>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domain </a:t>
            </a:r>
            <a:r>
              <a:rPr sz="2000" dirty="0">
                <a:latin typeface="Carlito"/>
                <a:cs typeface="Carlito"/>
              </a:rPr>
              <a:t>(e.g.,  </a:t>
            </a:r>
            <a:r>
              <a:rPr sz="2000" spc="-10" dirty="0">
                <a:latin typeface="Carlito"/>
                <a:cs typeface="Carlito"/>
              </a:rPr>
              <a:t>foo.com)</a:t>
            </a:r>
            <a:endParaRPr sz="2000">
              <a:latin typeface="Carlito"/>
              <a:cs typeface="Carlito"/>
            </a:endParaRPr>
          </a:p>
          <a:p>
            <a:pPr marL="241300" marR="5080" indent="-228600">
              <a:lnSpc>
                <a:spcPct val="80000"/>
              </a:lnSpc>
              <a:spcBef>
                <a:spcPts val="50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ourier New"/>
                <a:cs typeface="Courier New"/>
              </a:rPr>
              <a:t>value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hostname of  </a:t>
            </a:r>
            <a:r>
              <a:rPr sz="2000" spc="-10" dirty="0">
                <a:latin typeface="Carlito"/>
                <a:cs typeface="Carlito"/>
              </a:rPr>
              <a:t>authoritative </a:t>
            </a:r>
            <a:r>
              <a:rPr sz="2000" spc="-5" dirty="0">
                <a:latin typeface="Carlito"/>
                <a:cs typeface="Carlito"/>
              </a:rPr>
              <a:t>name  server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this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domain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915" y="2279142"/>
            <a:ext cx="2873375" cy="154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15"/>
              </a:lnSpc>
              <a:spcBef>
                <a:spcPts val="95"/>
              </a:spcBef>
            </a:pPr>
            <a:r>
              <a:rPr sz="2800" u="heavy" spc="-5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rebuchet MS"/>
                <a:cs typeface="Trebuchet MS"/>
              </a:rPr>
              <a:t>type=A</a:t>
            </a:r>
            <a:endParaRPr sz="2800">
              <a:latin typeface="Trebuchet MS"/>
              <a:cs typeface="Trebuchet MS"/>
            </a:endParaRPr>
          </a:p>
          <a:p>
            <a:pPr marL="756285" indent="-287655">
              <a:lnSpc>
                <a:spcPts val="2355"/>
              </a:lnSpc>
              <a:buClr>
                <a:srgbClr val="0000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b="1" dirty="0">
                <a:latin typeface="Courier New"/>
                <a:cs typeface="Courier New"/>
              </a:rPr>
              <a:t>name</a:t>
            </a:r>
            <a:r>
              <a:rPr sz="2000" b="1" spc="-600" dirty="0">
                <a:latin typeface="Courier New"/>
                <a:cs typeface="Courier New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95" dirty="0">
                <a:latin typeface="Trebuchet MS"/>
                <a:cs typeface="Trebuchet MS"/>
              </a:rPr>
              <a:t>hostname</a:t>
            </a:r>
            <a:endParaRPr sz="2000">
              <a:latin typeface="Trebuchet MS"/>
              <a:cs typeface="Trebuchet MS"/>
            </a:endParaRPr>
          </a:p>
          <a:p>
            <a:pPr marL="756285" indent="-287655">
              <a:lnSpc>
                <a:spcPct val="100000"/>
              </a:lnSpc>
              <a:buClr>
                <a:srgbClr val="0000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Courier New"/>
                <a:cs typeface="Courier New"/>
              </a:rPr>
              <a:t>value</a:t>
            </a:r>
            <a:r>
              <a:rPr sz="2000" b="1" spc="-600" dirty="0">
                <a:latin typeface="Courier New"/>
                <a:cs typeface="Courier New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75" dirty="0">
                <a:latin typeface="Trebuchet MS"/>
                <a:cs typeface="Trebuchet MS"/>
              </a:rPr>
              <a:t>IP </a:t>
            </a:r>
            <a:r>
              <a:rPr sz="2000" spc="-95" dirty="0">
                <a:latin typeface="Trebuchet MS"/>
                <a:cs typeface="Trebuchet MS"/>
              </a:rPr>
              <a:t>address</a:t>
            </a:r>
            <a:endParaRPr sz="2000">
              <a:latin typeface="Trebuchet MS"/>
              <a:cs typeface="Trebuchet MS"/>
            </a:endParaRPr>
          </a:p>
          <a:p>
            <a:pPr marL="71120">
              <a:lnSpc>
                <a:spcPct val="100000"/>
              </a:lnSpc>
              <a:spcBef>
                <a:spcPts val="545"/>
              </a:spcBef>
            </a:pPr>
            <a:r>
              <a:rPr sz="2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Carlito"/>
                <a:cs typeface="Carlito"/>
              </a:rPr>
              <a:t>type=NS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8802" y="2158745"/>
            <a:ext cx="5267325" cy="419100"/>
          </a:xfrm>
          <a:prstGeom prst="rect">
            <a:avLst/>
          </a:prstGeom>
          <a:ln w="19050">
            <a:solidFill>
              <a:srgbClr val="0000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2750"/>
              </a:lnSpc>
            </a:pPr>
            <a:r>
              <a:rPr sz="2400" dirty="0">
                <a:latin typeface="Arial"/>
                <a:cs typeface="Arial"/>
              </a:rPr>
              <a:t>RR format: </a:t>
            </a:r>
            <a:r>
              <a:rPr sz="1800" b="1" spc="-5" dirty="0">
                <a:latin typeface="Courier New"/>
                <a:cs typeface="Courier New"/>
              </a:rPr>
              <a:t>(name, value, type,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ttl)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86625" y="2485770"/>
            <a:ext cx="20758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4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rebuchet MS"/>
                <a:cs typeface="Trebuchet MS"/>
              </a:rPr>
              <a:t>type=CNAME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43825" y="2882946"/>
            <a:ext cx="3315335" cy="964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000099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b="1" spc="-5" dirty="0">
                <a:latin typeface="Courier New"/>
                <a:cs typeface="Courier New"/>
              </a:rPr>
              <a:t>name</a:t>
            </a:r>
            <a:r>
              <a:rPr sz="2000" b="1" spc="-49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is </a:t>
            </a:r>
            <a:r>
              <a:rPr sz="2000" spc="-145" dirty="0">
                <a:latin typeface="Trebuchet MS"/>
                <a:cs typeface="Trebuchet MS"/>
              </a:rPr>
              <a:t>alias </a:t>
            </a:r>
            <a:r>
              <a:rPr sz="2000" spc="-135" dirty="0">
                <a:latin typeface="Trebuchet MS"/>
                <a:cs typeface="Trebuchet MS"/>
              </a:rPr>
              <a:t>name </a:t>
            </a:r>
            <a:r>
              <a:rPr sz="2000" spc="-70" dirty="0">
                <a:latin typeface="Trebuchet MS"/>
                <a:cs typeface="Trebuchet MS"/>
              </a:rPr>
              <a:t>for </a:t>
            </a:r>
            <a:r>
              <a:rPr sz="2000" spc="-65" dirty="0">
                <a:latin typeface="Trebuchet MS"/>
                <a:cs typeface="Trebuchet MS"/>
              </a:rPr>
              <a:t>some</a:t>
            </a:r>
            <a:endParaRPr sz="2000">
              <a:latin typeface="Trebuchet MS"/>
              <a:cs typeface="Trebuchet MS"/>
            </a:endParaRPr>
          </a:p>
          <a:p>
            <a:pPr marL="299085">
              <a:lnSpc>
                <a:spcPts val="2355"/>
              </a:lnSpc>
              <a:spcBef>
                <a:spcPts val="145"/>
              </a:spcBef>
            </a:pPr>
            <a:r>
              <a:rPr sz="2000" spc="-280" dirty="0">
                <a:latin typeface="AoyagiKouzanFontT"/>
                <a:cs typeface="AoyagiKouzanFontT"/>
              </a:rPr>
              <a:t>“</a:t>
            </a:r>
            <a:r>
              <a:rPr sz="2000" spc="-280" dirty="0">
                <a:latin typeface="Trebuchet MS"/>
                <a:cs typeface="Trebuchet MS"/>
              </a:rPr>
              <a:t>canonical</a:t>
            </a:r>
            <a:r>
              <a:rPr sz="2000" spc="-280" dirty="0">
                <a:latin typeface="AoyagiKouzanFontT"/>
                <a:cs typeface="AoyagiKouzanFontT"/>
              </a:rPr>
              <a:t>” </a:t>
            </a:r>
            <a:r>
              <a:rPr sz="2000" spc="-110" dirty="0">
                <a:latin typeface="Trebuchet MS"/>
                <a:cs typeface="Trebuchet MS"/>
              </a:rPr>
              <a:t>(the </a:t>
            </a:r>
            <a:r>
              <a:rPr sz="2000" spc="-120" dirty="0">
                <a:latin typeface="Trebuchet MS"/>
                <a:cs typeface="Trebuchet MS"/>
              </a:rPr>
              <a:t>real)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name</a:t>
            </a:r>
            <a:endParaRPr sz="2000">
              <a:latin typeface="Trebuchet MS"/>
              <a:cs typeface="Trebuchet MS"/>
            </a:endParaRPr>
          </a:p>
          <a:p>
            <a:pPr marL="299085" indent="-287020">
              <a:lnSpc>
                <a:spcPts val="2355"/>
              </a:lnSpc>
              <a:buClr>
                <a:srgbClr val="000099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Courier New"/>
                <a:cs typeface="Courier New"/>
                <a:hlinkClick r:id="rId2"/>
              </a:rPr>
              <a:t>www.ibm.com </a:t>
            </a:r>
            <a:r>
              <a:rPr sz="2000" spc="-90" dirty="0">
                <a:latin typeface="Trebuchet MS"/>
                <a:cs typeface="Trebuchet MS"/>
              </a:rPr>
              <a:t>is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really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43825" y="3813429"/>
            <a:ext cx="3847465" cy="60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servereast.backup2.ibm.com</a:t>
            </a:r>
            <a:endParaRPr sz="1800">
              <a:latin typeface="Courier New"/>
              <a:cs typeface="Courier New"/>
            </a:endParaRPr>
          </a:p>
          <a:p>
            <a:pPr marL="299085" indent="-287020">
              <a:lnSpc>
                <a:spcPct val="100000"/>
              </a:lnSpc>
              <a:spcBef>
                <a:spcPts val="15"/>
              </a:spcBef>
              <a:buClr>
                <a:srgbClr val="000099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b="1" spc="-5" dirty="0">
                <a:latin typeface="Courier New"/>
                <a:cs typeface="Courier New"/>
              </a:rPr>
              <a:t>value</a:t>
            </a:r>
            <a:r>
              <a:rPr sz="2000" b="1" spc="-555" dirty="0">
                <a:latin typeface="Courier New"/>
                <a:cs typeface="Courier New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120" dirty="0">
                <a:latin typeface="Trebuchet MS"/>
                <a:cs typeface="Trebuchet MS"/>
              </a:rPr>
              <a:t>canonical </a:t>
            </a:r>
            <a:r>
              <a:rPr sz="2000" spc="-135" dirty="0">
                <a:latin typeface="Trebuchet MS"/>
                <a:cs typeface="Trebuchet MS"/>
              </a:rPr>
              <a:t>name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1825" y="4474590"/>
            <a:ext cx="4305300" cy="189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1809">
              <a:lnSpc>
                <a:spcPts val="3315"/>
              </a:lnSpc>
              <a:spcBef>
                <a:spcPts val="95"/>
              </a:spcBef>
            </a:pPr>
            <a:r>
              <a:rPr sz="2800" u="heavy" spc="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rebuchet MS"/>
                <a:cs typeface="Trebuchet MS"/>
              </a:rPr>
              <a:t>type=MX</a:t>
            </a:r>
            <a:endParaRPr sz="2800">
              <a:latin typeface="Trebuchet MS"/>
              <a:cs typeface="Trebuchet MS"/>
            </a:endParaRPr>
          </a:p>
          <a:p>
            <a:pPr marL="1256030" marR="9525" indent="-287020">
              <a:lnSpc>
                <a:spcPts val="2400"/>
              </a:lnSpc>
              <a:spcBef>
                <a:spcPts val="35"/>
              </a:spcBef>
              <a:buClr>
                <a:srgbClr val="000099"/>
              </a:buClr>
              <a:buFont typeface="Wingdings"/>
              <a:buChar char=""/>
              <a:tabLst>
                <a:tab pos="1256030" algn="l"/>
                <a:tab pos="1256665" algn="l"/>
              </a:tabLst>
            </a:pPr>
            <a:r>
              <a:rPr sz="2000" b="1" spc="-5" dirty="0">
                <a:latin typeface="Courier New"/>
                <a:cs typeface="Courier New"/>
              </a:rPr>
              <a:t>value</a:t>
            </a:r>
            <a:r>
              <a:rPr sz="2000" b="1" spc="-525" dirty="0">
                <a:latin typeface="Courier New"/>
                <a:cs typeface="Courier New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135" dirty="0">
                <a:latin typeface="Trebuchet MS"/>
                <a:cs typeface="Trebuchet MS"/>
              </a:rPr>
              <a:t>name </a:t>
            </a:r>
            <a:r>
              <a:rPr sz="2000" spc="-105" dirty="0">
                <a:latin typeface="Trebuchet MS"/>
                <a:cs typeface="Trebuchet MS"/>
              </a:rPr>
              <a:t>of </a:t>
            </a:r>
            <a:r>
              <a:rPr sz="2000" spc="-95" dirty="0">
                <a:latin typeface="Trebuchet MS"/>
                <a:cs typeface="Trebuchet MS"/>
              </a:rPr>
              <a:t>mailserver  </a:t>
            </a:r>
            <a:r>
              <a:rPr sz="2000" spc="-110" dirty="0">
                <a:latin typeface="Trebuchet MS"/>
                <a:cs typeface="Trebuchet MS"/>
              </a:rPr>
              <a:t>associated </a:t>
            </a:r>
            <a:r>
              <a:rPr sz="2000" spc="-100" dirty="0">
                <a:latin typeface="Trebuchet MS"/>
                <a:cs typeface="Trebuchet MS"/>
              </a:rPr>
              <a:t>with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name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98900"/>
              </a:lnSpc>
              <a:spcBef>
                <a:spcPts val="195"/>
              </a:spcBef>
            </a:pPr>
            <a:r>
              <a:rPr sz="1800" dirty="0">
                <a:latin typeface="Times New Roman"/>
                <a:cs typeface="Times New Roman"/>
              </a:rPr>
              <a:t>If a </a:t>
            </a:r>
            <a:r>
              <a:rPr sz="1800" spc="-5" dirty="0">
                <a:latin typeface="Times New Roman"/>
                <a:cs typeface="Times New Roman"/>
              </a:rPr>
              <a:t>DNS server </a:t>
            </a:r>
            <a:r>
              <a:rPr sz="1800" dirty="0">
                <a:latin typeface="Times New Roman"/>
                <a:cs typeface="Times New Roman"/>
              </a:rPr>
              <a:t>is authoritative for a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particular  hostname, then the </a:t>
            </a:r>
            <a:r>
              <a:rPr sz="1800" spc="-5" dirty="0">
                <a:latin typeface="Times New Roman"/>
                <a:cs typeface="Times New Roman"/>
              </a:rPr>
              <a:t>DNS server will </a:t>
            </a:r>
            <a:r>
              <a:rPr sz="1800" dirty="0">
                <a:latin typeface="Times New Roman"/>
                <a:cs typeface="Times New Roman"/>
              </a:rPr>
              <a:t>contain a  </a:t>
            </a:r>
            <a:r>
              <a:rPr sz="1800" spc="-25" dirty="0">
                <a:latin typeface="Times New Roman"/>
                <a:cs typeface="Times New Roman"/>
              </a:rPr>
              <a:t>Type </a:t>
            </a:r>
            <a:r>
              <a:rPr sz="1800" dirty="0">
                <a:latin typeface="Times New Roman"/>
                <a:cs typeface="Times New Roman"/>
              </a:rPr>
              <a:t>A record for the</a:t>
            </a:r>
            <a:r>
              <a:rPr sz="1800" spc="-2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hostname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94909" y="183591"/>
            <a:ext cx="6899275" cy="11080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98200"/>
              </a:lnSpc>
              <a:spcBef>
                <a:spcPts val="140"/>
              </a:spcBef>
            </a:pPr>
            <a:r>
              <a:rPr sz="1800" dirty="0">
                <a:latin typeface="Times New Roman"/>
                <a:cs typeface="Times New Roman"/>
              </a:rPr>
              <a:t>If a </a:t>
            </a:r>
            <a:r>
              <a:rPr sz="1800" spc="-5" dirty="0">
                <a:latin typeface="Times New Roman"/>
                <a:cs typeface="Times New Roman"/>
              </a:rPr>
              <a:t>server </a:t>
            </a:r>
            <a:r>
              <a:rPr sz="1800" dirty="0">
                <a:latin typeface="Times New Roman"/>
                <a:cs typeface="Times New Roman"/>
              </a:rPr>
              <a:t>is not authoritative for a </a:t>
            </a:r>
            <a:r>
              <a:rPr sz="1800" spc="-5" dirty="0">
                <a:latin typeface="Times New Roman"/>
                <a:cs typeface="Times New Roman"/>
              </a:rPr>
              <a:t>hostname, </a:t>
            </a:r>
            <a:r>
              <a:rPr sz="1800" dirty="0">
                <a:latin typeface="Times New Roman"/>
                <a:cs typeface="Times New Roman"/>
              </a:rPr>
              <a:t>then the </a:t>
            </a:r>
            <a:r>
              <a:rPr sz="1800" spc="-5" dirty="0">
                <a:latin typeface="Times New Roman"/>
                <a:cs typeface="Times New Roman"/>
              </a:rPr>
              <a:t>server will </a:t>
            </a:r>
            <a:r>
              <a:rPr sz="1800" dirty="0">
                <a:latin typeface="Times New Roman"/>
                <a:cs typeface="Times New Roman"/>
              </a:rPr>
              <a:t>contain a  </a:t>
            </a:r>
            <a:r>
              <a:rPr sz="1800" spc="-25" dirty="0">
                <a:latin typeface="Times New Roman"/>
                <a:cs typeface="Times New Roman"/>
              </a:rPr>
              <a:t>Type </a:t>
            </a:r>
            <a:r>
              <a:rPr sz="1800" spc="-5" dirty="0">
                <a:latin typeface="Times New Roman"/>
                <a:cs typeface="Times New Roman"/>
              </a:rPr>
              <a:t>NS </a:t>
            </a:r>
            <a:r>
              <a:rPr sz="1800" dirty="0">
                <a:latin typeface="Times New Roman"/>
                <a:cs typeface="Times New Roman"/>
              </a:rPr>
              <a:t>record for the </a:t>
            </a:r>
            <a:r>
              <a:rPr sz="1800" spc="-5" dirty="0">
                <a:latin typeface="Times New Roman"/>
                <a:cs typeface="Times New Roman"/>
              </a:rPr>
              <a:t>domain </a:t>
            </a:r>
            <a:r>
              <a:rPr sz="1800" dirty="0">
                <a:latin typeface="Times New Roman"/>
                <a:cs typeface="Times New Roman"/>
              </a:rPr>
              <a:t>that includes the hostname; it </a:t>
            </a:r>
            <a:r>
              <a:rPr sz="1800" spc="-5" dirty="0">
                <a:latin typeface="Times New Roman"/>
                <a:cs typeface="Times New Roman"/>
              </a:rPr>
              <a:t>will also  </a:t>
            </a:r>
            <a:r>
              <a:rPr sz="1800" dirty="0">
                <a:latin typeface="Times New Roman"/>
                <a:cs typeface="Times New Roman"/>
              </a:rPr>
              <a:t>contain a </a:t>
            </a:r>
            <a:r>
              <a:rPr sz="1800" spc="-25" dirty="0">
                <a:latin typeface="Times New Roman"/>
                <a:cs typeface="Times New Roman"/>
              </a:rPr>
              <a:t>Type </a:t>
            </a:r>
            <a:r>
              <a:rPr sz="1800" dirty="0">
                <a:latin typeface="Times New Roman"/>
                <a:cs typeface="Times New Roman"/>
              </a:rPr>
              <a:t>A record that provides the IP address of the </a:t>
            </a:r>
            <a:r>
              <a:rPr sz="1800" spc="-5" dirty="0">
                <a:latin typeface="Times New Roman"/>
                <a:cs typeface="Times New Roman"/>
              </a:rPr>
              <a:t>DNS server </a:t>
            </a:r>
            <a:r>
              <a:rPr sz="1800" dirty="0">
                <a:latin typeface="Times New Roman"/>
                <a:cs typeface="Times New Roman"/>
              </a:rPr>
              <a:t>in  the </a:t>
            </a:r>
            <a:r>
              <a:rPr sz="1800" spc="-5" dirty="0">
                <a:latin typeface="Courier New"/>
                <a:cs typeface="Courier New"/>
              </a:rPr>
              <a:t>Value </a:t>
            </a:r>
            <a:r>
              <a:rPr sz="1800" dirty="0">
                <a:latin typeface="Times New Roman"/>
                <a:cs typeface="Times New Roman"/>
              </a:rPr>
              <a:t>field of the </a:t>
            </a:r>
            <a:r>
              <a:rPr sz="1800" spc="-5" dirty="0">
                <a:latin typeface="Times New Roman"/>
                <a:cs typeface="Times New Roman"/>
              </a:rPr>
              <a:t>NS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record.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DNS protocol,</a:t>
            </a:r>
            <a:r>
              <a:rPr dirty="0"/>
              <a:t> </a:t>
            </a:r>
            <a:r>
              <a:rPr spc="-5" dirty="0"/>
              <a:t>messages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1041" y="5917183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81535" y="5917183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18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91961" y="1699260"/>
            <a:ext cx="3699510" cy="4185920"/>
            <a:chOff x="5791961" y="1699260"/>
            <a:chExt cx="3699510" cy="4185920"/>
          </a:xfrm>
        </p:grpSpPr>
        <p:sp>
          <p:nvSpPr>
            <p:cNvPr id="6" name="object 6"/>
            <p:cNvSpPr/>
            <p:nvPr/>
          </p:nvSpPr>
          <p:spPr>
            <a:xfrm>
              <a:off x="5876544" y="1699259"/>
              <a:ext cx="3615054" cy="4104640"/>
            </a:xfrm>
            <a:custGeom>
              <a:avLst/>
              <a:gdLst/>
              <a:ahLst/>
              <a:cxnLst/>
              <a:rect l="l" t="t" r="r" b="b"/>
              <a:pathLst>
                <a:path w="3615054" h="4104640">
                  <a:moveTo>
                    <a:pt x="3614928" y="0"/>
                  </a:moveTo>
                  <a:lnTo>
                    <a:pt x="0" y="0"/>
                  </a:lnTo>
                  <a:lnTo>
                    <a:pt x="0" y="81534"/>
                  </a:lnTo>
                  <a:lnTo>
                    <a:pt x="0" y="4104132"/>
                  </a:lnTo>
                  <a:lnTo>
                    <a:pt x="3614928" y="4104132"/>
                  </a:lnTo>
                  <a:lnTo>
                    <a:pt x="3614928" y="81534"/>
                  </a:lnTo>
                  <a:lnTo>
                    <a:pt x="3614928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91961" y="1780794"/>
              <a:ext cx="3615054" cy="4104640"/>
            </a:xfrm>
            <a:custGeom>
              <a:avLst/>
              <a:gdLst/>
              <a:ahLst/>
              <a:cxnLst/>
              <a:rect l="l" t="t" r="r" b="b"/>
              <a:pathLst>
                <a:path w="3615054" h="4104640">
                  <a:moveTo>
                    <a:pt x="3614928" y="0"/>
                  </a:moveTo>
                  <a:lnTo>
                    <a:pt x="0" y="0"/>
                  </a:lnTo>
                  <a:lnTo>
                    <a:pt x="0" y="4104132"/>
                  </a:lnTo>
                  <a:lnTo>
                    <a:pt x="3614928" y="4104132"/>
                  </a:lnTo>
                  <a:lnTo>
                    <a:pt x="3614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782436" y="1771269"/>
          <a:ext cx="3643629" cy="4123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9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identification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flags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79"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questions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# answer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#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authority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RRs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# additional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132">
                <a:tc gridSpan="2"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questions (variable # of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questions)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5943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answers (variable # of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8928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authority (variable # of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6656">
                <a:tc gridSpan="2"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additional info (variable # of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0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046476" y="2031492"/>
            <a:ext cx="5183505" cy="1405255"/>
          </a:xfrm>
          <a:custGeom>
            <a:avLst/>
            <a:gdLst/>
            <a:ahLst/>
            <a:cxnLst/>
            <a:rect l="l" t="t" r="r" b="b"/>
            <a:pathLst>
              <a:path w="5183505" h="1405254">
                <a:moveTo>
                  <a:pt x="1895856" y="347472"/>
                </a:moveTo>
                <a:lnTo>
                  <a:pt x="3060191" y="19812"/>
                </a:lnTo>
              </a:path>
              <a:path w="5183505" h="1405254">
                <a:moveTo>
                  <a:pt x="0" y="1405128"/>
                </a:moveTo>
                <a:lnTo>
                  <a:pt x="5183124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24116" y="1482852"/>
            <a:ext cx="520065" cy="76200"/>
          </a:xfrm>
          <a:custGeom>
            <a:avLst/>
            <a:gdLst/>
            <a:ahLst/>
            <a:cxnLst/>
            <a:rect l="l" t="t" r="r" b="b"/>
            <a:pathLst>
              <a:path w="520065" h="76200">
                <a:moveTo>
                  <a:pt x="443483" y="0"/>
                </a:moveTo>
                <a:lnTo>
                  <a:pt x="443483" y="76200"/>
                </a:lnTo>
                <a:lnTo>
                  <a:pt x="506983" y="44450"/>
                </a:lnTo>
                <a:lnTo>
                  <a:pt x="456183" y="44450"/>
                </a:lnTo>
                <a:lnTo>
                  <a:pt x="456183" y="31750"/>
                </a:lnTo>
                <a:lnTo>
                  <a:pt x="506983" y="31750"/>
                </a:lnTo>
                <a:lnTo>
                  <a:pt x="443483" y="0"/>
                </a:lnTo>
                <a:close/>
              </a:path>
              <a:path w="520065" h="76200">
                <a:moveTo>
                  <a:pt x="44348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43483" y="44450"/>
                </a:lnTo>
                <a:lnTo>
                  <a:pt x="443483" y="31750"/>
                </a:lnTo>
                <a:close/>
              </a:path>
              <a:path w="520065" h="76200">
                <a:moveTo>
                  <a:pt x="506983" y="31750"/>
                </a:moveTo>
                <a:lnTo>
                  <a:pt x="456183" y="31750"/>
                </a:lnTo>
                <a:lnTo>
                  <a:pt x="456183" y="44450"/>
                </a:lnTo>
                <a:lnTo>
                  <a:pt x="506983" y="44450"/>
                </a:lnTo>
                <a:lnTo>
                  <a:pt x="519683" y="38100"/>
                </a:lnTo>
                <a:lnTo>
                  <a:pt x="50698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95771" y="1482852"/>
            <a:ext cx="520065" cy="76200"/>
          </a:xfrm>
          <a:custGeom>
            <a:avLst/>
            <a:gdLst/>
            <a:ahLst/>
            <a:cxnLst/>
            <a:rect l="l" t="t" r="r" b="b"/>
            <a:pathLst>
              <a:path w="52006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2006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20064" h="76200">
                <a:moveTo>
                  <a:pt x="51968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19683" y="44450"/>
                </a:lnTo>
                <a:lnTo>
                  <a:pt x="51968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0240" y="828548"/>
            <a:ext cx="9584055" cy="3343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10" dirty="0">
                <a:solidFill>
                  <a:srgbClr val="CC0000"/>
                </a:solidFill>
                <a:latin typeface="Georgia"/>
                <a:cs typeface="Georgia"/>
              </a:rPr>
              <a:t>query </a:t>
            </a:r>
            <a:r>
              <a:rPr sz="2800" spc="-5" dirty="0">
                <a:latin typeface="Georgia"/>
                <a:cs typeface="Georgia"/>
              </a:rPr>
              <a:t>and </a:t>
            </a:r>
            <a:r>
              <a:rPr sz="2800" i="1" spc="-5" dirty="0">
                <a:solidFill>
                  <a:srgbClr val="CC0000"/>
                </a:solidFill>
                <a:latin typeface="Georgia"/>
                <a:cs typeface="Georgia"/>
              </a:rPr>
              <a:t>reply </a:t>
            </a:r>
            <a:r>
              <a:rPr sz="2800" spc="-5" dirty="0">
                <a:latin typeface="Georgia"/>
                <a:cs typeface="Georgia"/>
              </a:rPr>
              <a:t>messages, </a:t>
            </a:r>
            <a:r>
              <a:rPr sz="2800" spc="-10" dirty="0">
                <a:latin typeface="Georgia"/>
                <a:cs typeface="Georgia"/>
              </a:rPr>
              <a:t>both with same </a:t>
            </a:r>
            <a:r>
              <a:rPr sz="2800" i="1" spc="-10" dirty="0">
                <a:solidFill>
                  <a:srgbClr val="CC0000"/>
                </a:solidFill>
                <a:latin typeface="Georgia"/>
                <a:cs typeface="Georgia"/>
              </a:rPr>
              <a:t>message</a:t>
            </a:r>
            <a:r>
              <a:rPr sz="2800" i="1" spc="140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800" i="1" spc="-5" dirty="0">
                <a:solidFill>
                  <a:srgbClr val="CC0000"/>
                </a:solidFill>
                <a:latin typeface="Georgia"/>
                <a:cs typeface="Georgia"/>
              </a:rPr>
              <a:t>format</a:t>
            </a:r>
            <a:endParaRPr sz="2800">
              <a:latin typeface="Georgia"/>
              <a:cs typeface="Georgia"/>
            </a:endParaRPr>
          </a:p>
          <a:p>
            <a:pPr marL="5779135">
              <a:lnSpc>
                <a:spcPct val="100000"/>
              </a:lnSpc>
              <a:spcBef>
                <a:spcPts val="1200"/>
              </a:spcBef>
              <a:tabLst>
                <a:tab pos="7553959" algn="l"/>
              </a:tabLst>
            </a:pPr>
            <a:r>
              <a:rPr sz="1200" spc="-5" dirty="0">
                <a:latin typeface="Arial"/>
                <a:cs typeface="Arial"/>
              </a:rPr>
              <a:t>2 bytes	2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bytes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Arial"/>
              <a:cs typeface="Arial"/>
            </a:endParaRPr>
          </a:p>
          <a:p>
            <a:pPr marL="1455420">
              <a:lnSpc>
                <a:spcPct val="100000"/>
              </a:lnSpc>
            </a:pPr>
            <a:r>
              <a:rPr sz="2400" spc="-145" dirty="0">
                <a:latin typeface="Trebuchet MS"/>
                <a:cs typeface="Trebuchet MS"/>
              </a:rPr>
              <a:t>message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header</a:t>
            </a:r>
            <a:endParaRPr sz="2400">
              <a:latin typeface="Trebuchet MS"/>
              <a:cs typeface="Trebuchet MS"/>
            </a:endParaRPr>
          </a:p>
          <a:p>
            <a:pPr marL="1682750" marR="4918075" lvl="1" indent="-227329">
              <a:lnSpc>
                <a:spcPct val="100000"/>
              </a:lnSpc>
              <a:spcBef>
                <a:spcPts val="25"/>
              </a:spcBef>
              <a:buFont typeface="Wingdings"/>
              <a:buChar char=""/>
              <a:tabLst>
                <a:tab pos="1683385" algn="l"/>
              </a:tabLst>
            </a:pPr>
            <a:r>
              <a:rPr sz="1800" spc="-125" dirty="0">
                <a:solidFill>
                  <a:srgbClr val="000099"/>
                </a:solidFill>
                <a:latin typeface="Trebuchet MS"/>
                <a:cs typeface="Trebuchet MS"/>
              </a:rPr>
              <a:t>identification: </a:t>
            </a:r>
            <a:r>
              <a:rPr sz="1800" spc="-45" dirty="0">
                <a:latin typeface="Trebuchet MS"/>
                <a:cs typeface="Trebuchet MS"/>
              </a:rPr>
              <a:t>16 </a:t>
            </a:r>
            <a:r>
              <a:rPr sz="1800" spc="-114" dirty="0">
                <a:latin typeface="Trebuchet MS"/>
                <a:cs typeface="Trebuchet MS"/>
              </a:rPr>
              <a:t>bit </a:t>
            </a:r>
            <a:r>
              <a:rPr sz="1800" spc="105" dirty="0">
                <a:latin typeface="Trebuchet MS"/>
                <a:cs typeface="Trebuchet MS"/>
              </a:rPr>
              <a:t># </a:t>
            </a:r>
            <a:r>
              <a:rPr sz="1800" spc="-65" dirty="0">
                <a:latin typeface="Trebuchet MS"/>
                <a:cs typeface="Trebuchet MS"/>
              </a:rPr>
              <a:t>for</a:t>
            </a:r>
            <a:r>
              <a:rPr sz="1800" spc="-280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query,  </a:t>
            </a:r>
            <a:r>
              <a:rPr sz="1800" spc="-100" dirty="0">
                <a:latin typeface="Trebuchet MS"/>
                <a:cs typeface="Trebuchet MS"/>
              </a:rPr>
              <a:t>reply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75" dirty="0">
                <a:latin typeface="Trebuchet MS"/>
                <a:cs typeface="Trebuchet MS"/>
              </a:rPr>
              <a:t>query </a:t>
            </a:r>
            <a:r>
              <a:rPr sz="1800" spc="-70" dirty="0">
                <a:latin typeface="Trebuchet MS"/>
                <a:cs typeface="Trebuchet MS"/>
              </a:rPr>
              <a:t>uses </a:t>
            </a:r>
            <a:r>
              <a:rPr sz="1800" spc="-110" dirty="0">
                <a:latin typeface="Trebuchet MS"/>
                <a:cs typeface="Trebuchet MS"/>
              </a:rPr>
              <a:t>same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#</a:t>
            </a:r>
            <a:endParaRPr sz="1800">
              <a:latin typeface="Trebuchet MS"/>
              <a:cs typeface="Trebuchet MS"/>
            </a:endParaRPr>
          </a:p>
          <a:p>
            <a:pPr marL="1682750" lvl="1" indent="-227965">
              <a:lnSpc>
                <a:spcPct val="100000"/>
              </a:lnSpc>
              <a:buFont typeface="Wingdings"/>
              <a:buChar char=""/>
              <a:tabLst>
                <a:tab pos="1683385" algn="l"/>
              </a:tabLst>
            </a:pPr>
            <a:r>
              <a:rPr sz="1800" spc="-160" dirty="0">
                <a:solidFill>
                  <a:srgbClr val="000099"/>
                </a:solidFill>
                <a:latin typeface="Trebuchet MS"/>
                <a:cs typeface="Trebuchet MS"/>
              </a:rPr>
              <a:t>flags:</a:t>
            </a:r>
            <a:endParaRPr sz="1800">
              <a:latin typeface="Trebuchet MS"/>
              <a:cs typeface="Trebuchet MS"/>
            </a:endParaRPr>
          </a:p>
          <a:p>
            <a:pPr marL="2030095" lvl="2" indent="-227329">
              <a:lnSpc>
                <a:spcPct val="100000"/>
              </a:lnSpc>
              <a:buClr>
                <a:srgbClr val="000099"/>
              </a:buClr>
              <a:buFont typeface="Wingdings"/>
              <a:buChar char=""/>
              <a:tabLst>
                <a:tab pos="2030730" algn="l"/>
              </a:tabLst>
            </a:pPr>
            <a:r>
              <a:rPr sz="1800" spc="-70" dirty="0">
                <a:latin typeface="Trebuchet MS"/>
                <a:cs typeface="Trebuchet MS"/>
              </a:rPr>
              <a:t>query </a:t>
            </a:r>
            <a:r>
              <a:rPr sz="1800" spc="20" dirty="0">
                <a:latin typeface="Trebuchet MS"/>
                <a:cs typeface="Trebuchet MS"/>
              </a:rPr>
              <a:t>or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reply</a:t>
            </a:r>
            <a:endParaRPr sz="1800">
              <a:latin typeface="Trebuchet MS"/>
              <a:cs typeface="Trebuchet MS"/>
            </a:endParaRPr>
          </a:p>
          <a:p>
            <a:pPr marL="2030095" lvl="2" indent="-227329">
              <a:lnSpc>
                <a:spcPct val="100000"/>
              </a:lnSpc>
              <a:buClr>
                <a:srgbClr val="000099"/>
              </a:buClr>
              <a:buFont typeface="Wingdings"/>
              <a:buChar char=""/>
              <a:tabLst>
                <a:tab pos="2030730" algn="l"/>
              </a:tabLst>
            </a:pPr>
            <a:r>
              <a:rPr sz="1800" spc="-60" dirty="0">
                <a:latin typeface="Trebuchet MS"/>
                <a:cs typeface="Trebuchet MS"/>
              </a:rPr>
              <a:t>recursion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desired</a:t>
            </a:r>
            <a:endParaRPr sz="1800">
              <a:latin typeface="Trebuchet MS"/>
              <a:cs typeface="Trebuchet MS"/>
            </a:endParaRPr>
          </a:p>
          <a:p>
            <a:pPr marL="2030095" lvl="2" indent="-227329">
              <a:lnSpc>
                <a:spcPct val="100000"/>
              </a:lnSpc>
              <a:buClr>
                <a:srgbClr val="000099"/>
              </a:buClr>
              <a:buFont typeface="Wingdings"/>
              <a:buChar char=""/>
              <a:tabLst>
                <a:tab pos="2030730" algn="l"/>
              </a:tabLst>
            </a:pPr>
            <a:r>
              <a:rPr sz="1800" spc="-60" dirty="0">
                <a:latin typeface="Trebuchet MS"/>
                <a:cs typeface="Trebuchet MS"/>
              </a:rPr>
              <a:t>recursion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available</a:t>
            </a:r>
            <a:endParaRPr sz="1800">
              <a:latin typeface="Trebuchet MS"/>
              <a:cs typeface="Trebuchet MS"/>
            </a:endParaRPr>
          </a:p>
          <a:p>
            <a:pPr marL="2030095" lvl="2" indent="-227329">
              <a:lnSpc>
                <a:spcPct val="100000"/>
              </a:lnSpc>
              <a:buClr>
                <a:srgbClr val="000099"/>
              </a:buClr>
              <a:buFont typeface="Wingdings"/>
              <a:buChar char=""/>
              <a:tabLst>
                <a:tab pos="2030730" algn="l"/>
              </a:tabLst>
            </a:pPr>
            <a:r>
              <a:rPr sz="1800" spc="-100" dirty="0">
                <a:latin typeface="Trebuchet MS"/>
                <a:cs typeface="Trebuchet MS"/>
              </a:rPr>
              <a:t>reply </a:t>
            </a:r>
            <a:r>
              <a:rPr sz="1800" spc="-80" dirty="0">
                <a:latin typeface="Trebuchet MS"/>
                <a:cs typeface="Trebuchet MS"/>
              </a:rPr>
              <a:t>is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authoritative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99576" y="1482852"/>
            <a:ext cx="520065" cy="76200"/>
          </a:xfrm>
          <a:custGeom>
            <a:avLst/>
            <a:gdLst/>
            <a:ahLst/>
            <a:cxnLst/>
            <a:rect l="l" t="t" r="r" b="b"/>
            <a:pathLst>
              <a:path w="520065" h="76200">
                <a:moveTo>
                  <a:pt x="443483" y="0"/>
                </a:moveTo>
                <a:lnTo>
                  <a:pt x="443483" y="76200"/>
                </a:lnTo>
                <a:lnTo>
                  <a:pt x="506983" y="44450"/>
                </a:lnTo>
                <a:lnTo>
                  <a:pt x="456183" y="44450"/>
                </a:lnTo>
                <a:lnTo>
                  <a:pt x="456183" y="31750"/>
                </a:lnTo>
                <a:lnTo>
                  <a:pt x="506983" y="31750"/>
                </a:lnTo>
                <a:lnTo>
                  <a:pt x="443483" y="0"/>
                </a:lnTo>
                <a:close/>
              </a:path>
              <a:path w="520065" h="76200">
                <a:moveTo>
                  <a:pt x="44348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43483" y="44450"/>
                </a:lnTo>
                <a:lnTo>
                  <a:pt x="443483" y="31750"/>
                </a:lnTo>
                <a:close/>
              </a:path>
              <a:path w="520065" h="76200">
                <a:moveTo>
                  <a:pt x="506983" y="31750"/>
                </a:moveTo>
                <a:lnTo>
                  <a:pt x="456183" y="31750"/>
                </a:lnTo>
                <a:lnTo>
                  <a:pt x="456183" y="44450"/>
                </a:lnTo>
                <a:lnTo>
                  <a:pt x="506983" y="44450"/>
                </a:lnTo>
                <a:lnTo>
                  <a:pt x="519683" y="38100"/>
                </a:lnTo>
                <a:lnTo>
                  <a:pt x="50698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71231" y="1482852"/>
            <a:ext cx="518159" cy="76200"/>
          </a:xfrm>
          <a:custGeom>
            <a:avLst/>
            <a:gdLst/>
            <a:ahLst/>
            <a:cxnLst/>
            <a:rect l="l" t="t" r="r" b="b"/>
            <a:pathLst>
              <a:path w="51815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1815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18159" h="76200">
                <a:moveTo>
                  <a:pt x="51816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18160" y="44450"/>
                </a:lnTo>
                <a:lnTo>
                  <a:pt x="51816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1041" y="2643073"/>
            <a:ext cx="3035300" cy="2961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3970" algn="r">
              <a:lnSpc>
                <a:spcPts val="2220"/>
              </a:lnSpc>
              <a:spcBef>
                <a:spcPts val="105"/>
              </a:spcBef>
            </a:pPr>
            <a:r>
              <a:rPr sz="2000" spc="-160" dirty="0">
                <a:latin typeface="Trebuchet MS"/>
                <a:cs typeface="Trebuchet MS"/>
              </a:rPr>
              <a:t>name, </a:t>
            </a:r>
            <a:r>
              <a:rPr sz="2000" spc="-120" dirty="0">
                <a:latin typeface="Trebuchet MS"/>
                <a:cs typeface="Trebuchet MS"/>
              </a:rPr>
              <a:t>type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fields</a:t>
            </a:r>
            <a:endParaRPr sz="2000">
              <a:latin typeface="Trebuchet MS"/>
              <a:cs typeface="Trebuchet MS"/>
            </a:endParaRPr>
          </a:p>
          <a:p>
            <a:pPr marR="13335" algn="r">
              <a:lnSpc>
                <a:spcPts val="2220"/>
              </a:lnSpc>
            </a:pPr>
            <a:r>
              <a:rPr sz="2000" spc="-70" dirty="0">
                <a:latin typeface="Trebuchet MS"/>
                <a:cs typeface="Trebuchet MS"/>
              </a:rPr>
              <a:t>for </a:t>
            </a:r>
            <a:r>
              <a:rPr sz="2000" spc="-200" dirty="0">
                <a:latin typeface="Trebuchet MS"/>
                <a:cs typeface="Trebuchet MS"/>
              </a:rPr>
              <a:t>a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query</a:t>
            </a:r>
            <a:endParaRPr sz="2000">
              <a:latin typeface="Trebuchet MS"/>
              <a:cs typeface="Trebuchet MS"/>
            </a:endParaRPr>
          </a:p>
          <a:p>
            <a:pPr marR="10795" algn="r">
              <a:lnSpc>
                <a:spcPts val="2220"/>
              </a:lnSpc>
              <a:spcBef>
                <a:spcPts val="1250"/>
              </a:spcBef>
            </a:pPr>
            <a:r>
              <a:rPr sz="2000" spc="15" dirty="0">
                <a:latin typeface="Trebuchet MS"/>
                <a:cs typeface="Trebuchet MS"/>
              </a:rPr>
              <a:t>RRs </a:t>
            </a:r>
            <a:r>
              <a:rPr sz="2000" spc="-114" dirty="0">
                <a:latin typeface="Trebuchet MS"/>
                <a:cs typeface="Trebuchet MS"/>
              </a:rPr>
              <a:t>in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response</a:t>
            </a:r>
            <a:endParaRPr sz="2000">
              <a:latin typeface="Trebuchet MS"/>
              <a:cs typeface="Trebuchet MS"/>
            </a:endParaRPr>
          </a:p>
          <a:p>
            <a:pPr marR="10795" algn="r">
              <a:lnSpc>
                <a:spcPts val="2220"/>
              </a:lnSpc>
            </a:pPr>
            <a:r>
              <a:rPr sz="2000" spc="-50" dirty="0">
                <a:latin typeface="Trebuchet MS"/>
                <a:cs typeface="Trebuchet MS"/>
              </a:rPr>
              <a:t>to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query</a:t>
            </a:r>
            <a:endParaRPr sz="2000">
              <a:latin typeface="Trebuchet MS"/>
              <a:cs typeface="Trebuchet MS"/>
            </a:endParaRPr>
          </a:p>
          <a:p>
            <a:pPr marL="893444" marR="5080" indent="961390" algn="r">
              <a:lnSpc>
                <a:spcPts val="2039"/>
              </a:lnSpc>
              <a:spcBef>
                <a:spcPts val="1065"/>
              </a:spcBef>
            </a:pPr>
            <a:r>
              <a:rPr sz="2000" spc="-55" dirty="0">
                <a:latin typeface="Trebuchet MS"/>
                <a:cs typeface="Trebuchet MS"/>
              </a:rPr>
              <a:t>records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for 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authoritative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servers</a:t>
            </a:r>
            <a:endParaRPr sz="2000">
              <a:latin typeface="Trebuchet MS"/>
              <a:cs typeface="Trebuchet MS"/>
            </a:endParaRPr>
          </a:p>
          <a:p>
            <a:pPr marR="20955" algn="r">
              <a:lnSpc>
                <a:spcPts val="2210"/>
              </a:lnSpc>
              <a:spcBef>
                <a:spcPts val="1240"/>
              </a:spcBef>
            </a:pPr>
            <a:r>
              <a:rPr sz="2000" spc="-125" dirty="0">
                <a:latin typeface="Trebuchet MS"/>
                <a:cs typeface="Trebuchet MS"/>
              </a:rPr>
              <a:t>additional </a:t>
            </a:r>
            <a:r>
              <a:rPr sz="2000" spc="-330" dirty="0">
                <a:latin typeface="AoyagiKouzanFontT"/>
                <a:cs typeface="AoyagiKouzanFontT"/>
              </a:rPr>
              <a:t>“</a:t>
            </a:r>
            <a:r>
              <a:rPr sz="2000" spc="-330" dirty="0">
                <a:latin typeface="Trebuchet MS"/>
                <a:cs typeface="Trebuchet MS"/>
              </a:rPr>
              <a:t>helpful</a:t>
            </a:r>
            <a:r>
              <a:rPr sz="2000" spc="-330" dirty="0">
                <a:latin typeface="AoyagiKouzanFontT"/>
                <a:cs typeface="AoyagiKouzanFontT"/>
              </a:rPr>
              <a:t>”</a:t>
            </a:r>
            <a:endParaRPr sz="2000">
              <a:latin typeface="AoyagiKouzanFontT"/>
              <a:cs typeface="AoyagiKouzanFontT"/>
            </a:endParaRPr>
          </a:p>
          <a:p>
            <a:pPr marR="20955" algn="r">
              <a:lnSpc>
                <a:spcPts val="2210"/>
              </a:lnSpc>
            </a:pPr>
            <a:r>
              <a:rPr sz="2000" spc="-114" dirty="0">
                <a:latin typeface="Trebuchet MS"/>
                <a:cs typeface="Trebuchet MS"/>
              </a:rPr>
              <a:t>info </a:t>
            </a:r>
            <a:r>
              <a:rPr sz="2000" spc="-135" dirty="0">
                <a:latin typeface="Trebuchet MS"/>
                <a:cs typeface="Trebuchet MS"/>
              </a:rPr>
              <a:t>that </a:t>
            </a:r>
            <a:r>
              <a:rPr sz="2000" spc="-170" dirty="0">
                <a:latin typeface="Trebuchet MS"/>
                <a:cs typeface="Trebuchet MS"/>
              </a:rPr>
              <a:t>may </a:t>
            </a:r>
            <a:r>
              <a:rPr sz="2000" spc="-125" dirty="0">
                <a:latin typeface="Trebuchet MS"/>
                <a:cs typeface="Trebuchet MS"/>
              </a:rPr>
              <a:t>be</a:t>
            </a:r>
            <a:r>
              <a:rPr sz="2000" spc="7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used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81535" y="5396229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41492" y="1178051"/>
            <a:ext cx="3615054" cy="4104640"/>
          </a:xfrm>
          <a:custGeom>
            <a:avLst/>
            <a:gdLst/>
            <a:ahLst/>
            <a:cxnLst/>
            <a:rect l="l" t="t" r="r" b="b"/>
            <a:pathLst>
              <a:path w="3615054" h="4104640">
                <a:moveTo>
                  <a:pt x="3614915" y="0"/>
                </a:moveTo>
                <a:lnTo>
                  <a:pt x="0" y="0"/>
                </a:lnTo>
                <a:lnTo>
                  <a:pt x="0" y="83058"/>
                </a:lnTo>
                <a:lnTo>
                  <a:pt x="0" y="4104132"/>
                </a:lnTo>
                <a:lnTo>
                  <a:pt x="3614915" y="4104132"/>
                </a:lnTo>
                <a:lnTo>
                  <a:pt x="3614915" y="83058"/>
                </a:lnTo>
                <a:lnTo>
                  <a:pt x="361491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56909" y="1261110"/>
            <a:ext cx="3615054" cy="4102735"/>
          </a:xfrm>
          <a:custGeom>
            <a:avLst/>
            <a:gdLst/>
            <a:ahLst/>
            <a:cxnLst/>
            <a:rect l="l" t="t" r="r" b="b"/>
            <a:pathLst>
              <a:path w="3615054" h="4102735">
                <a:moveTo>
                  <a:pt x="3614928" y="0"/>
                </a:moveTo>
                <a:lnTo>
                  <a:pt x="0" y="0"/>
                </a:lnTo>
                <a:lnTo>
                  <a:pt x="0" y="4102608"/>
                </a:lnTo>
                <a:lnTo>
                  <a:pt x="3614928" y="4102608"/>
                </a:lnTo>
                <a:lnTo>
                  <a:pt x="36149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81525" y="1251585"/>
          <a:ext cx="4809490" cy="4121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7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44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identification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flags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questions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# answer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# authority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# additional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questions (variable # of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questions)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23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875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1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5369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answers (variable # of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0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841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authority (variable # of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3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3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additional info (variable # of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RRs)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113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C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CC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113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984248" y="0"/>
            <a:ext cx="5484876" cy="21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75714" y="118694"/>
            <a:ext cx="5066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40" dirty="0">
                <a:solidFill>
                  <a:srgbClr val="000099"/>
                </a:solidFill>
                <a:latin typeface="Trebuchet MS"/>
                <a:cs typeface="Trebuchet MS"/>
              </a:rPr>
              <a:t>DNS </a:t>
            </a:r>
            <a:r>
              <a:rPr spc="-170" dirty="0">
                <a:solidFill>
                  <a:srgbClr val="000099"/>
                </a:solidFill>
                <a:latin typeface="Trebuchet MS"/>
                <a:cs typeface="Trebuchet MS"/>
              </a:rPr>
              <a:t>protocol,</a:t>
            </a:r>
            <a:r>
              <a:rPr spc="-960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pc="-215" dirty="0">
                <a:solidFill>
                  <a:srgbClr val="000099"/>
                </a:solidFill>
                <a:latin typeface="Trebuchet MS"/>
                <a:cs typeface="Trebuchet MS"/>
              </a:rPr>
              <a:t>messages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81750" y="886714"/>
            <a:ext cx="516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2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bytes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89064" y="963167"/>
            <a:ext cx="1065530" cy="76200"/>
          </a:xfrm>
          <a:custGeom>
            <a:avLst/>
            <a:gdLst/>
            <a:ahLst/>
            <a:cxnLst/>
            <a:rect l="l" t="t" r="r" b="b"/>
            <a:pathLst>
              <a:path w="1065529" h="76200">
                <a:moveTo>
                  <a:pt x="519684" y="38100"/>
                </a:moveTo>
                <a:lnTo>
                  <a:pt x="506984" y="31750"/>
                </a:lnTo>
                <a:lnTo>
                  <a:pt x="443484" y="0"/>
                </a:lnTo>
                <a:lnTo>
                  <a:pt x="443484" y="31750"/>
                </a:lnTo>
                <a:lnTo>
                  <a:pt x="0" y="31750"/>
                </a:lnTo>
                <a:lnTo>
                  <a:pt x="0" y="44450"/>
                </a:lnTo>
                <a:lnTo>
                  <a:pt x="443484" y="44450"/>
                </a:lnTo>
                <a:lnTo>
                  <a:pt x="443484" y="76200"/>
                </a:lnTo>
                <a:lnTo>
                  <a:pt x="506984" y="44450"/>
                </a:lnTo>
                <a:lnTo>
                  <a:pt x="519684" y="38100"/>
                </a:lnTo>
                <a:close/>
              </a:path>
              <a:path w="1065529" h="76200">
                <a:moveTo>
                  <a:pt x="1065276" y="31750"/>
                </a:moveTo>
                <a:lnTo>
                  <a:pt x="623316" y="31750"/>
                </a:lnTo>
                <a:lnTo>
                  <a:pt x="623316" y="0"/>
                </a:lnTo>
                <a:lnTo>
                  <a:pt x="547116" y="38100"/>
                </a:lnTo>
                <a:lnTo>
                  <a:pt x="623316" y="76200"/>
                </a:lnTo>
                <a:lnTo>
                  <a:pt x="623316" y="44450"/>
                </a:lnTo>
                <a:lnTo>
                  <a:pt x="1065276" y="44450"/>
                </a:lnTo>
                <a:lnTo>
                  <a:pt x="106527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60720" y="963167"/>
            <a:ext cx="520065" cy="76200"/>
          </a:xfrm>
          <a:custGeom>
            <a:avLst/>
            <a:gdLst/>
            <a:ahLst/>
            <a:cxnLst/>
            <a:rect l="l" t="t" r="r" b="b"/>
            <a:pathLst>
              <a:path w="52006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2006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20064" h="76200">
                <a:moveTo>
                  <a:pt x="51968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19683" y="44450"/>
                </a:lnTo>
                <a:lnTo>
                  <a:pt x="51968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156829" y="886714"/>
            <a:ext cx="516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2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bytes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64523" y="963167"/>
            <a:ext cx="520065" cy="76200"/>
          </a:xfrm>
          <a:custGeom>
            <a:avLst/>
            <a:gdLst/>
            <a:ahLst/>
            <a:cxnLst/>
            <a:rect l="l" t="t" r="r" b="b"/>
            <a:pathLst>
              <a:path w="520065" h="76200">
                <a:moveTo>
                  <a:pt x="443483" y="0"/>
                </a:moveTo>
                <a:lnTo>
                  <a:pt x="443483" y="76200"/>
                </a:lnTo>
                <a:lnTo>
                  <a:pt x="506983" y="44450"/>
                </a:lnTo>
                <a:lnTo>
                  <a:pt x="456183" y="44450"/>
                </a:lnTo>
                <a:lnTo>
                  <a:pt x="456183" y="31750"/>
                </a:lnTo>
                <a:lnTo>
                  <a:pt x="506983" y="31750"/>
                </a:lnTo>
                <a:lnTo>
                  <a:pt x="443483" y="0"/>
                </a:lnTo>
                <a:close/>
              </a:path>
              <a:path w="520065" h="76200">
                <a:moveTo>
                  <a:pt x="44348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43483" y="44450"/>
                </a:lnTo>
                <a:lnTo>
                  <a:pt x="443483" y="31750"/>
                </a:lnTo>
                <a:close/>
              </a:path>
              <a:path w="520065" h="76200">
                <a:moveTo>
                  <a:pt x="506983" y="31750"/>
                </a:moveTo>
                <a:lnTo>
                  <a:pt x="456183" y="31750"/>
                </a:lnTo>
                <a:lnTo>
                  <a:pt x="456183" y="44450"/>
                </a:lnTo>
                <a:lnTo>
                  <a:pt x="506983" y="44450"/>
                </a:lnTo>
                <a:lnTo>
                  <a:pt x="519683" y="38100"/>
                </a:lnTo>
                <a:lnTo>
                  <a:pt x="50698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954" y="328040"/>
            <a:ext cx="420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  <a:r>
              <a:rPr sz="3200" b="1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60" dirty="0">
                <a:solidFill>
                  <a:srgbClr val="000000"/>
                </a:solidFill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9983" y="2046732"/>
            <a:ext cx="8860790" cy="3830320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19983" y="2046732"/>
            <a:ext cx="8860790" cy="2554545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435609" indent="-343535">
              <a:lnSpc>
                <a:spcPct val="100000"/>
              </a:lnSpc>
              <a:spcBef>
                <a:spcPts val="1830"/>
              </a:spcBef>
              <a:buFont typeface="Arial"/>
              <a:buChar char="•"/>
              <a:tabLst>
                <a:tab pos="434975" algn="l"/>
                <a:tab pos="435609" algn="l"/>
              </a:tabLst>
            </a:pPr>
            <a:r>
              <a:rPr sz="2400" b="1" dirty="0">
                <a:latin typeface="Times New Roman"/>
                <a:cs typeface="Times New Roman"/>
              </a:rPr>
              <a:t>Learn </a:t>
            </a:r>
            <a:r>
              <a:rPr sz="2400" b="1" spc="-5" dirty="0">
                <a:latin typeface="Times New Roman"/>
                <a:cs typeface="Times New Roman"/>
              </a:rPr>
              <a:t>about Application </a:t>
            </a:r>
            <a:r>
              <a:rPr sz="2400" b="1" dirty="0">
                <a:latin typeface="Times New Roman"/>
                <a:cs typeface="Times New Roman"/>
              </a:rPr>
              <a:t>Layer</a:t>
            </a:r>
            <a:r>
              <a:rPr sz="2400" b="1" spc="-18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protocols</a:t>
            </a:r>
            <a:endParaRPr sz="2400" dirty="0">
              <a:latin typeface="Times New Roman"/>
              <a:cs typeface="Times New Roman"/>
            </a:endParaRPr>
          </a:p>
          <a:p>
            <a:pPr marL="549910" lvl="1">
              <a:lnSpc>
                <a:spcPct val="100000"/>
              </a:lnSpc>
              <a:tabLst>
                <a:tab pos="89281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   </a:t>
            </a:r>
            <a:r>
              <a:rPr sz="2400" spc="-5" dirty="0">
                <a:latin typeface="Times New Roman"/>
                <a:cs typeface="Times New Roman"/>
              </a:rPr>
              <a:t>DNS </a:t>
            </a:r>
            <a:r>
              <a:rPr sz="2400" dirty="0">
                <a:latin typeface="Times New Roman"/>
                <a:cs typeface="Times New Roman"/>
              </a:rPr>
              <a:t>( </a:t>
            </a:r>
            <a:r>
              <a:rPr sz="2400" spc="-5" dirty="0">
                <a:latin typeface="Times New Roman"/>
                <a:cs typeface="Times New Roman"/>
              </a:rPr>
              <a:t>Domain Name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System)</a:t>
            </a:r>
            <a:endParaRPr sz="2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2500" dirty="0">
              <a:latin typeface="Times New Roman"/>
              <a:cs typeface="Times New Roman"/>
            </a:endParaRPr>
          </a:p>
          <a:p>
            <a:pPr marL="435609" indent="-343535">
              <a:lnSpc>
                <a:spcPct val="100000"/>
              </a:lnSpc>
              <a:buFont typeface="Arial"/>
              <a:buChar char="•"/>
              <a:tabLst>
                <a:tab pos="434975" algn="l"/>
                <a:tab pos="435609" algn="l"/>
              </a:tabLst>
            </a:pPr>
            <a:r>
              <a:rPr sz="2400" b="1" dirty="0">
                <a:latin typeface="Times New Roman"/>
                <a:cs typeface="Times New Roman"/>
              </a:rPr>
              <a:t>Peer to Peer</a:t>
            </a:r>
            <a:r>
              <a:rPr sz="2400" b="1" spc="-2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Applications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856" y="257556"/>
            <a:ext cx="2639568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04775"/>
            <a:ext cx="10807700" cy="40824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Georgia"/>
                <a:cs typeface="Georgia"/>
              </a:rPr>
              <a:t>example: </a:t>
            </a:r>
            <a:r>
              <a:rPr sz="2800" spc="-5" dirty="0">
                <a:latin typeface="Georgia"/>
                <a:cs typeface="Georgia"/>
              </a:rPr>
              <a:t>new </a:t>
            </a:r>
            <a:r>
              <a:rPr sz="2800" spc="-10" dirty="0">
                <a:latin typeface="Georgia"/>
                <a:cs typeface="Georgia"/>
              </a:rPr>
              <a:t>startup </a:t>
            </a:r>
            <a:r>
              <a:rPr sz="2800" spc="25" dirty="0">
                <a:latin typeface="Arial"/>
                <a:cs typeface="Arial"/>
              </a:rPr>
              <a:t>“</a:t>
            </a:r>
            <a:r>
              <a:rPr sz="2800" spc="25" dirty="0">
                <a:latin typeface="Georgia"/>
                <a:cs typeface="Georgia"/>
              </a:rPr>
              <a:t>Network</a:t>
            </a:r>
            <a:r>
              <a:rPr sz="2800" spc="45" dirty="0">
                <a:latin typeface="Georgia"/>
                <a:cs typeface="Georgia"/>
              </a:rPr>
              <a:t> </a:t>
            </a:r>
            <a:r>
              <a:rPr sz="2800" spc="30" dirty="0">
                <a:latin typeface="Georgia"/>
                <a:cs typeface="Georgia"/>
              </a:rPr>
              <a:t>Utopia</a:t>
            </a:r>
            <a:r>
              <a:rPr sz="2800" spc="30" dirty="0"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ts val="3020"/>
              </a:lnSpc>
              <a:spcBef>
                <a:spcPts val="11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Georgia"/>
                <a:cs typeface="Georgia"/>
              </a:rPr>
              <a:t>register name </a:t>
            </a:r>
            <a:r>
              <a:rPr sz="2800" spc="-10" dirty="0">
                <a:latin typeface="Georgia"/>
                <a:cs typeface="Georgia"/>
              </a:rPr>
              <a:t>networkuptopia.com </a:t>
            </a:r>
            <a:r>
              <a:rPr sz="2800" spc="-5" dirty="0">
                <a:latin typeface="Georgia"/>
                <a:cs typeface="Georgia"/>
              </a:rPr>
              <a:t>at </a:t>
            </a:r>
            <a:r>
              <a:rPr sz="2800" i="1" spc="-5" dirty="0">
                <a:solidFill>
                  <a:srgbClr val="CC0000"/>
                </a:solidFill>
                <a:latin typeface="Georgia"/>
                <a:cs typeface="Georgia"/>
              </a:rPr>
              <a:t>DNS </a:t>
            </a:r>
            <a:r>
              <a:rPr sz="2800" i="1" spc="-10" dirty="0">
                <a:solidFill>
                  <a:srgbClr val="CC0000"/>
                </a:solidFill>
                <a:latin typeface="Georgia"/>
                <a:cs typeface="Georgia"/>
              </a:rPr>
              <a:t>registrar </a:t>
            </a:r>
            <a:r>
              <a:rPr sz="2800" spc="-5" dirty="0">
                <a:latin typeface="Georgia"/>
                <a:cs typeface="Georgia"/>
              </a:rPr>
              <a:t>(e.g., </a:t>
            </a:r>
            <a:r>
              <a:rPr sz="2800" spc="-10" dirty="0">
                <a:latin typeface="Georgia"/>
                <a:cs typeface="Georgia"/>
              </a:rPr>
              <a:t>Network  </a:t>
            </a:r>
            <a:r>
              <a:rPr sz="2800" spc="-5" dirty="0">
                <a:latin typeface="Georgia"/>
                <a:cs typeface="Georgia"/>
              </a:rPr>
              <a:t>Solutions)</a:t>
            </a:r>
            <a:endParaRPr sz="2800">
              <a:latin typeface="Georgia"/>
              <a:cs typeface="Georgia"/>
            </a:endParaRPr>
          </a:p>
          <a:p>
            <a:pPr marL="698500" lvl="1" indent="-229235">
              <a:lnSpc>
                <a:spcPts val="2740"/>
              </a:lnSpc>
              <a:spcBef>
                <a:spcPts val="19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Georgia"/>
                <a:cs typeface="Georgia"/>
              </a:rPr>
              <a:t>provide names, </a:t>
            </a:r>
            <a:r>
              <a:rPr sz="2400" dirty="0">
                <a:latin typeface="Georgia"/>
                <a:cs typeface="Georgia"/>
              </a:rPr>
              <a:t>IP </a:t>
            </a:r>
            <a:r>
              <a:rPr sz="2400" spc="-5" dirty="0">
                <a:latin typeface="Georgia"/>
                <a:cs typeface="Georgia"/>
              </a:rPr>
              <a:t>addresses </a:t>
            </a:r>
            <a:r>
              <a:rPr sz="2400" dirty="0">
                <a:latin typeface="Georgia"/>
                <a:cs typeface="Georgia"/>
              </a:rPr>
              <a:t>of </a:t>
            </a:r>
            <a:r>
              <a:rPr sz="2400" spc="-5" dirty="0">
                <a:latin typeface="Georgia"/>
                <a:cs typeface="Georgia"/>
              </a:rPr>
              <a:t>authoritative </a:t>
            </a:r>
            <a:r>
              <a:rPr sz="2400" dirty="0">
                <a:latin typeface="Georgia"/>
                <a:cs typeface="Georgia"/>
              </a:rPr>
              <a:t>name </a:t>
            </a:r>
            <a:r>
              <a:rPr sz="2400" spc="-5" dirty="0">
                <a:latin typeface="Georgia"/>
                <a:cs typeface="Georgia"/>
              </a:rPr>
              <a:t>server (primary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</a:t>
            </a:r>
            <a:endParaRPr sz="2400">
              <a:latin typeface="Georgia"/>
              <a:cs typeface="Georgia"/>
            </a:endParaRPr>
          </a:p>
          <a:p>
            <a:pPr marL="698500">
              <a:lnSpc>
                <a:spcPts val="2740"/>
              </a:lnSpc>
            </a:pPr>
            <a:r>
              <a:rPr sz="2400" spc="-5" dirty="0">
                <a:latin typeface="Georgia"/>
                <a:cs typeface="Georgia"/>
              </a:rPr>
              <a:t>secondary)</a:t>
            </a:r>
            <a:endParaRPr sz="2400">
              <a:latin typeface="Georgia"/>
              <a:cs typeface="Georgia"/>
            </a:endParaRPr>
          </a:p>
          <a:p>
            <a:pPr marL="698500" lvl="1" indent="-229235">
              <a:lnSpc>
                <a:spcPts val="2715"/>
              </a:lnSpc>
              <a:spcBef>
                <a:spcPts val="20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Georgia"/>
                <a:cs typeface="Georgia"/>
              </a:rPr>
              <a:t>registrar inserts </a:t>
            </a:r>
            <a:r>
              <a:rPr sz="2400" spc="-10" dirty="0">
                <a:latin typeface="Georgia"/>
                <a:cs typeface="Georgia"/>
              </a:rPr>
              <a:t>two </a:t>
            </a:r>
            <a:r>
              <a:rPr sz="2400" spc="-5" dirty="0">
                <a:latin typeface="Georgia"/>
                <a:cs typeface="Georgia"/>
              </a:rPr>
              <a:t>RRs </a:t>
            </a:r>
            <a:r>
              <a:rPr sz="2400" dirty="0">
                <a:latin typeface="Georgia"/>
                <a:cs typeface="Georgia"/>
              </a:rPr>
              <a:t>into .com TLD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server:</a:t>
            </a:r>
            <a:endParaRPr sz="2400">
              <a:latin typeface="Georgia"/>
              <a:cs typeface="Georgia"/>
            </a:endParaRPr>
          </a:p>
          <a:p>
            <a:pPr marL="698500">
              <a:lnSpc>
                <a:spcPts val="2235"/>
              </a:lnSpc>
            </a:pPr>
            <a:r>
              <a:rPr sz="2000" b="1" spc="-5" dirty="0">
                <a:latin typeface="Courier New"/>
                <a:cs typeface="Courier New"/>
              </a:rPr>
              <a:t>(networkutopia.com, dns1.networkutopia.com, NS)</a:t>
            </a:r>
            <a:endParaRPr sz="2000">
              <a:latin typeface="Courier New"/>
              <a:cs typeface="Courier New"/>
            </a:endParaRPr>
          </a:p>
          <a:p>
            <a:pPr marL="774700">
              <a:lnSpc>
                <a:spcPct val="100000"/>
              </a:lnSpc>
              <a:spcBef>
                <a:spcPts val="254"/>
              </a:spcBef>
            </a:pPr>
            <a:r>
              <a:rPr sz="2000" b="1" spc="-5" dirty="0">
                <a:latin typeface="Courier New"/>
                <a:cs typeface="Courier New"/>
              </a:rPr>
              <a:t>(dns1.networkutopia.com, 212.212.212.1, A)</a:t>
            </a:r>
            <a:endParaRPr sz="2000">
              <a:latin typeface="Courier New"/>
              <a:cs typeface="Courier New"/>
            </a:endParaRPr>
          </a:p>
          <a:p>
            <a:pPr marL="241300" marR="83185" indent="-228600">
              <a:lnSpc>
                <a:spcPts val="3020"/>
              </a:lnSpc>
              <a:spcBef>
                <a:spcPts val="11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Georgia"/>
                <a:cs typeface="Georgia"/>
              </a:rPr>
              <a:t>create </a:t>
            </a:r>
            <a:r>
              <a:rPr sz="2800" spc="-5" dirty="0">
                <a:latin typeface="Georgia"/>
                <a:cs typeface="Georgia"/>
              </a:rPr>
              <a:t>authoritative server </a:t>
            </a:r>
            <a:r>
              <a:rPr sz="2800" spc="-10" dirty="0">
                <a:latin typeface="Georgia"/>
                <a:cs typeface="Georgia"/>
              </a:rPr>
              <a:t>type </a:t>
            </a:r>
            <a:r>
              <a:rPr sz="2800" spc="-5" dirty="0">
                <a:latin typeface="Georgia"/>
                <a:cs typeface="Georgia"/>
              </a:rPr>
              <a:t>A record </a:t>
            </a:r>
            <a:r>
              <a:rPr sz="2800" spc="-10" dirty="0">
                <a:latin typeface="Georgia"/>
                <a:cs typeface="Georgia"/>
              </a:rPr>
              <a:t>for  www.networkuptopia.com; type MX </a:t>
            </a:r>
            <a:r>
              <a:rPr sz="2800" spc="-5" dirty="0">
                <a:latin typeface="Georgia"/>
                <a:cs typeface="Georgia"/>
              </a:rPr>
              <a:t>record for</a:t>
            </a:r>
            <a:r>
              <a:rPr sz="2800" spc="2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networkutopia.com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17678"/>
            <a:ext cx="5077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Inserting </a:t>
            </a:r>
            <a:r>
              <a:rPr sz="3200" spc="-5" dirty="0"/>
              <a:t>records </a:t>
            </a:r>
            <a:r>
              <a:rPr sz="3200" dirty="0"/>
              <a:t>into</a:t>
            </a:r>
            <a:r>
              <a:rPr sz="3200" spc="-70" dirty="0"/>
              <a:t> </a:t>
            </a:r>
            <a:r>
              <a:rPr spc="-15" dirty="0"/>
              <a:t>DNS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20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2138" y="5658408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Visit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0438" y="5658408"/>
            <a:ext cx="2545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  <a:hlinkClick r:id="rId2"/>
              </a:rPr>
              <a:t>//www.int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er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  <a:hlinkClick r:id="rId2"/>
              </a:rPr>
              <a:t>nic.net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  <a:hlinkClick r:id="rId2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27608"/>
            <a:ext cx="5405120" cy="267271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43560" lvl="1" indent="-531495">
              <a:lnSpc>
                <a:spcPct val="100000"/>
              </a:lnSpc>
              <a:spcBef>
                <a:spcPts val="1110"/>
              </a:spcBef>
              <a:buAutoNum type="arabicPeriod"/>
              <a:tabLst>
                <a:tab pos="544195" algn="l"/>
              </a:tabLst>
            </a:pPr>
            <a:r>
              <a:rPr sz="2800" spc="-145" dirty="0">
                <a:latin typeface="Trebuchet MS"/>
                <a:cs typeface="Trebuchet MS"/>
              </a:rPr>
              <a:t>principles </a:t>
            </a:r>
            <a:r>
              <a:rPr sz="2800" spc="-150" dirty="0">
                <a:latin typeface="Trebuchet MS"/>
                <a:cs typeface="Trebuchet MS"/>
              </a:rPr>
              <a:t>of </a:t>
            </a:r>
            <a:r>
              <a:rPr sz="2800" spc="-95" dirty="0">
                <a:latin typeface="Trebuchet MS"/>
                <a:cs typeface="Trebuchet MS"/>
              </a:rPr>
              <a:t>network</a:t>
            </a:r>
            <a:r>
              <a:rPr sz="2800" spc="11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applications</a:t>
            </a:r>
            <a:endParaRPr sz="2800">
              <a:latin typeface="Trebuchet MS"/>
              <a:cs typeface="Trebuchet MS"/>
            </a:endParaRPr>
          </a:p>
          <a:p>
            <a:pPr marL="499745" lvl="1" indent="-48768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500380" algn="l"/>
              </a:tabLst>
            </a:pPr>
            <a:r>
              <a:rPr sz="2800" spc="-25" dirty="0">
                <a:latin typeface="Trebuchet MS"/>
                <a:cs typeface="Trebuchet MS"/>
              </a:rPr>
              <a:t>Web </a:t>
            </a:r>
            <a:r>
              <a:rPr sz="2800" spc="-185" dirty="0">
                <a:latin typeface="Trebuchet MS"/>
                <a:cs typeface="Trebuchet MS"/>
              </a:rPr>
              <a:t>and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HTTP</a:t>
            </a:r>
            <a:endParaRPr sz="2800">
              <a:latin typeface="Trebuchet MS"/>
              <a:cs typeface="Trebuchet MS"/>
            </a:endParaRPr>
          </a:p>
          <a:p>
            <a:pPr marL="544195" lvl="1" indent="-53213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544830" algn="l"/>
              </a:tabLst>
            </a:pPr>
            <a:r>
              <a:rPr sz="2800" spc="-145" dirty="0">
                <a:latin typeface="Trebuchet MS"/>
                <a:cs typeface="Trebuchet MS"/>
              </a:rPr>
              <a:t>electronic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215" dirty="0">
                <a:latin typeface="Trebuchet MS"/>
                <a:cs typeface="Trebuchet MS"/>
              </a:rPr>
              <a:t>mail</a:t>
            </a:r>
            <a:endParaRPr sz="2800">
              <a:latin typeface="Trebuchet MS"/>
              <a:cs typeface="Trebuchet MS"/>
            </a:endParaRPr>
          </a:p>
          <a:p>
            <a:pPr marL="751840" lvl="2" indent="-288925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751840" algn="l"/>
                <a:tab pos="752475" algn="l"/>
              </a:tabLst>
            </a:pPr>
            <a:r>
              <a:rPr sz="2400" spc="-135" dirty="0">
                <a:latin typeface="Trebuchet MS"/>
                <a:cs typeface="Trebuchet MS"/>
              </a:rPr>
              <a:t>SMTP, </a:t>
            </a:r>
            <a:r>
              <a:rPr sz="2400" spc="-60" dirty="0">
                <a:latin typeface="Trebuchet MS"/>
                <a:cs typeface="Trebuchet MS"/>
              </a:rPr>
              <a:t>POP3,</a:t>
            </a:r>
            <a:r>
              <a:rPr sz="2400" spc="-475" dirty="0">
                <a:latin typeface="Trebuchet MS"/>
                <a:cs typeface="Trebuchet MS"/>
              </a:rPr>
              <a:t> </a:t>
            </a:r>
            <a:r>
              <a:rPr sz="2400" spc="40" dirty="0">
                <a:latin typeface="Trebuchet MS"/>
                <a:cs typeface="Trebuchet MS"/>
              </a:rPr>
              <a:t>IMAP</a:t>
            </a:r>
            <a:endParaRPr sz="2400">
              <a:latin typeface="Trebuchet MS"/>
              <a:cs typeface="Trebuchet MS"/>
            </a:endParaRPr>
          </a:p>
          <a:p>
            <a:pPr marL="544195" lvl="1" indent="-53213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544830" algn="l"/>
              </a:tabLst>
            </a:pPr>
            <a:r>
              <a:rPr sz="2800" spc="235" dirty="0">
                <a:latin typeface="Trebuchet MS"/>
                <a:cs typeface="Trebuchet MS"/>
              </a:rPr>
              <a:t>DNS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32791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Chapter </a:t>
            </a:r>
            <a:r>
              <a:rPr sz="3200" dirty="0"/>
              <a:t>2:</a:t>
            </a:r>
            <a:r>
              <a:rPr sz="3200" spc="-70" dirty="0"/>
              <a:t> </a:t>
            </a:r>
            <a:r>
              <a:rPr sz="3200" spc="-5" dirty="0"/>
              <a:t>outline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22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95207" y="1482369"/>
            <a:ext cx="3506470" cy="296862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545465" lvl="1" indent="-533400" algn="just">
              <a:lnSpc>
                <a:spcPct val="100000"/>
              </a:lnSpc>
              <a:spcBef>
                <a:spcPts val="1105"/>
              </a:spcBef>
              <a:buAutoNum type="arabicPeriod" startAt="5"/>
              <a:tabLst>
                <a:tab pos="546100" algn="l"/>
              </a:tabLst>
            </a:pPr>
            <a:r>
              <a:rPr sz="2800" spc="-5" dirty="0">
                <a:solidFill>
                  <a:srgbClr val="CC0000"/>
                </a:solidFill>
                <a:latin typeface="Carlito"/>
                <a:cs typeface="Carlito"/>
              </a:rPr>
              <a:t>P2P</a:t>
            </a:r>
            <a:r>
              <a:rPr sz="2800" spc="10" dirty="0">
                <a:solidFill>
                  <a:srgbClr val="CC000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CC0000"/>
                </a:solidFill>
                <a:latin typeface="Carlito"/>
                <a:cs typeface="Carlito"/>
              </a:rPr>
              <a:t>applications</a:t>
            </a:r>
            <a:endParaRPr sz="2800">
              <a:latin typeface="Carlito"/>
              <a:cs typeface="Carlito"/>
            </a:endParaRPr>
          </a:p>
          <a:p>
            <a:pPr marL="525780" marR="16510" lvl="1" indent="-513715" algn="just">
              <a:lnSpc>
                <a:spcPct val="100000"/>
              </a:lnSpc>
              <a:spcBef>
                <a:spcPts val="1010"/>
              </a:spcBef>
              <a:buAutoNum type="arabicPeriod" startAt="5"/>
              <a:tabLst>
                <a:tab pos="546100" algn="l"/>
              </a:tabLst>
            </a:pPr>
            <a:r>
              <a:rPr sz="2800" spc="-10" dirty="0">
                <a:latin typeface="Carlito"/>
                <a:cs typeface="Carlito"/>
              </a:rPr>
              <a:t>video </a:t>
            </a:r>
            <a:r>
              <a:rPr sz="2800" spc="-15" dirty="0">
                <a:latin typeface="Carlito"/>
                <a:cs typeface="Carlito"/>
              </a:rPr>
              <a:t>streaming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20" dirty="0">
                <a:latin typeface="Carlito"/>
                <a:cs typeface="Carlito"/>
              </a:rPr>
              <a:t>content </a:t>
            </a:r>
            <a:r>
              <a:rPr sz="2800" spc="-10" dirty="0">
                <a:latin typeface="Carlito"/>
                <a:cs typeface="Carlito"/>
              </a:rPr>
              <a:t>distribution  </a:t>
            </a:r>
            <a:r>
              <a:rPr sz="2800" spc="-15" dirty="0">
                <a:latin typeface="Carlito"/>
                <a:cs typeface="Carlito"/>
              </a:rPr>
              <a:t>networks</a:t>
            </a:r>
            <a:endParaRPr sz="2800">
              <a:latin typeface="Carlito"/>
              <a:cs typeface="Carlito"/>
            </a:endParaRPr>
          </a:p>
          <a:p>
            <a:pPr marL="525780" marR="5080" lvl="1" indent="-513715" algn="just">
              <a:lnSpc>
                <a:spcPct val="100000"/>
              </a:lnSpc>
              <a:spcBef>
                <a:spcPts val="1000"/>
              </a:spcBef>
              <a:buAutoNum type="arabicPeriod" startAt="5"/>
              <a:tabLst>
                <a:tab pos="546100" algn="l"/>
              </a:tabLst>
            </a:pPr>
            <a:r>
              <a:rPr sz="2800" spc="-20" dirty="0">
                <a:latin typeface="Carlito"/>
                <a:cs typeface="Carlito"/>
              </a:rPr>
              <a:t>socket programming  </a:t>
            </a:r>
            <a:r>
              <a:rPr sz="2800" spc="-5" dirty="0">
                <a:latin typeface="Carlito"/>
                <a:cs typeface="Carlito"/>
              </a:rPr>
              <a:t>with UDP and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TCP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3254" y="3188207"/>
            <a:ext cx="1902460" cy="669290"/>
            <a:chOff x="3953254" y="3188207"/>
            <a:chExt cx="1902460" cy="669290"/>
          </a:xfrm>
        </p:grpSpPr>
        <p:sp>
          <p:nvSpPr>
            <p:cNvPr id="3" name="object 3"/>
            <p:cNvSpPr/>
            <p:nvPr/>
          </p:nvSpPr>
          <p:spPr>
            <a:xfrm>
              <a:off x="3953254" y="3652975"/>
              <a:ext cx="1901193" cy="203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54779" y="3188207"/>
              <a:ext cx="1900682" cy="472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083799" y="3188207"/>
            <a:ext cx="2004060" cy="669290"/>
            <a:chOff x="6083799" y="3188207"/>
            <a:chExt cx="2004060" cy="669290"/>
          </a:xfrm>
        </p:grpSpPr>
        <p:sp>
          <p:nvSpPr>
            <p:cNvPr id="6" name="object 6"/>
            <p:cNvSpPr/>
            <p:nvPr/>
          </p:nvSpPr>
          <p:spPr>
            <a:xfrm>
              <a:off x="6083799" y="3652975"/>
              <a:ext cx="2003315" cy="2039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85170" y="3188207"/>
              <a:ext cx="2002443" cy="5883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48660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95" dirty="0">
                <a:latin typeface="Arial"/>
                <a:cs typeface="Arial"/>
              </a:rPr>
              <a:t>Domain Name </a:t>
            </a:r>
            <a:r>
              <a:rPr sz="3200" b="1" spc="-305" dirty="0">
                <a:latin typeface="Arial"/>
                <a:cs typeface="Arial"/>
              </a:rPr>
              <a:t>System </a:t>
            </a:r>
            <a:r>
              <a:rPr sz="3200" b="1" dirty="0">
                <a:latin typeface="Arial"/>
                <a:cs typeface="Arial"/>
              </a:rPr>
              <a:t>(</a:t>
            </a:r>
            <a:r>
              <a:rPr sz="3200" b="1" spc="434" dirty="0">
                <a:latin typeface="Arial"/>
                <a:cs typeface="Arial"/>
              </a:rPr>
              <a:t> </a:t>
            </a:r>
            <a:r>
              <a:rPr sz="3200" b="1" spc="-265" dirty="0">
                <a:latin typeface="Arial"/>
                <a:cs typeface="Arial"/>
              </a:rPr>
              <a:t>DNS)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144524"/>
            <a:ext cx="10351135" cy="120142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241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sz="1800" spc="-110" dirty="0">
                <a:latin typeface="Trebuchet MS"/>
                <a:cs typeface="Trebuchet MS"/>
              </a:rPr>
              <a:t>One </a:t>
            </a:r>
            <a:r>
              <a:rPr sz="1800" spc="-140" dirty="0">
                <a:latin typeface="Trebuchet MS"/>
                <a:cs typeface="Trebuchet MS"/>
              </a:rPr>
              <a:t>identifier </a:t>
            </a:r>
            <a:r>
              <a:rPr sz="1800" spc="-114" dirty="0">
                <a:latin typeface="Trebuchet MS"/>
                <a:cs typeface="Trebuchet MS"/>
              </a:rPr>
              <a:t>for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80" dirty="0">
                <a:latin typeface="Trebuchet MS"/>
                <a:cs typeface="Trebuchet MS"/>
              </a:rPr>
              <a:t>host </a:t>
            </a:r>
            <a:r>
              <a:rPr sz="1800" spc="-30" dirty="0">
                <a:latin typeface="Trebuchet MS"/>
                <a:cs typeface="Trebuchet MS"/>
              </a:rPr>
              <a:t>is </a:t>
            </a:r>
            <a:r>
              <a:rPr sz="1800" spc="-95" dirty="0">
                <a:latin typeface="Trebuchet MS"/>
                <a:cs typeface="Trebuchet MS"/>
              </a:rPr>
              <a:t>its </a:t>
            </a:r>
            <a:r>
              <a:rPr sz="1800" b="1" spc="-170" dirty="0">
                <a:latin typeface="Arial"/>
                <a:cs typeface="Arial"/>
              </a:rPr>
              <a:t>hostname</a:t>
            </a:r>
            <a:r>
              <a:rPr sz="1800" spc="-170" dirty="0">
                <a:latin typeface="Trebuchet MS"/>
                <a:cs typeface="Trebuchet MS"/>
              </a:rPr>
              <a:t>. </a:t>
            </a:r>
            <a:r>
              <a:rPr sz="1800" spc="-45" dirty="0">
                <a:latin typeface="Trebuchet MS"/>
                <a:cs typeface="Trebuchet MS"/>
              </a:rPr>
              <a:t>Hostnames—such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Courier New"/>
                <a:cs typeface="Courier New"/>
              </a:rPr>
              <a:t>cnn.com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www.yahoo.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com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spc="-10" dirty="0">
                <a:latin typeface="Courier New"/>
                <a:cs typeface="Courier New"/>
              </a:rPr>
              <a:t>gaia.cs.umass.edu</a:t>
            </a:r>
            <a:r>
              <a:rPr sz="1800" spc="-10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35" dirty="0">
                <a:latin typeface="Courier New"/>
                <a:cs typeface="Courier New"/>
              </a:rPr>
              <a:t>cis.poly.edu.</a:t>
            </a:r>
            <a:r>
              <a:rPr sz="1800" spc="-35" dirty="0">
                <a:latin typeface="Trebuchet MS"/>
                <a:cs typeface="Trebuchet MS"/>
              </a:rPr>
              <a:t>Because </a:t>
            </a:r>
            <a:r>
              <a:rPr sz="1800" spc="-80" dirty="0">
                <a:latin typeface="Trebuchet MS"/>
                <a:cs typeface="Trebuchet MS"/>
              </a:rPr>
              <a:t>hostnames </a:t>
            </a:r>
            <a:r>
              <a:rPr sz="1800" spc="-100" dirty="0">
                <a:latin typeface="Trebuchet MS"/>
                <a:cs typeface="Trebuchet MS"/>
              </a:rPr>
              <a:t>can </a:t>
            </a:r>
            <a:r>
              <a:rPr sz="1800" spc="-70" dirty="0">
                <a:latin typeface="Trebuchet MS"/>
                <a:cs typeface="Trebuchet MS"/>
              </a:rPr>
              <a:t>consist </a:t>
            </a:r>
            <a:r>
              <a:rPr sz="1800" spc="-114" dirty="0">
                <a:latin typeface="Trebuchet MS"/>
                <a:cs typeface="Trebuchet MS"/>
              </a:rPr>
              <a:t>of </a:t>
            </a:r>
            <a:r>
              <a:rPr sz="1800" spc="-125" dirty="0">
                <a:latin typeface="Trebuchet MS"/>
                <a:cs typeface="Trebuchet MS"/>
              </a:rPr>
              <a:t>variable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length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114"/>
              </a:spcBef>
            </a:pPr>
            <a:r>
              <a:rPr sz="1800" spc="-114" dirty="0">
                <a:latin typeface="Trebuchet MS"/>
                <a:cs typeface="Trebuchet MS"/>
              </a:rPr>
              <a:t>alphanumeric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characters,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they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would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be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difficult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to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process </a:t>
            </a:r>
            <a:r>
              <a:rPr sz="1800" spc="-95" dirty="0">
                <a:latin typeface="Trebuchet MS"/>
                <a:cs typeface="Trebuchet MS"/>
              </a:rPr>
              <a:t>by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routers.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For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these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reasons,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hosts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are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also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140" dirty="0">
                <a:latin typeface="Trebuchet MS"/>
                <a:cs typeface="Trebuchet MS"/>
              </a:rPr>
              <a:t>identified </a:t>
            </a:r>
            <a:r>
              <a:rPr sz="1800" spc="-95" dirty="0">
                <a:latin typeface="Trebuchet MS"/>
                <a:cs typeface="Trebuchet MS"/>
              </a:rPr>
              <a:t>by so-called </a:t>
            </a:r>
            <a:r>
              <a:rPr sz="1800" b="1" spc="-95" dirty="0">
                <a:latin typeface="Arial"/>
                <a:cs typeface="Arial"/>
              </a:rPr>
              <a:t>IP</a:t>
            </a:r>
            <a:r>
              <a:rPr sz="1800" b="1" spc="160" dirty="0">
                <a:latin typeface="Arial"/>
                <a:cs typeface="Arial"/>
              </a:rPr>
              <a:t> </a:t>
            </a:r>
            <a:r>
              <a:rPr sz="1800" b="1" spc="-125" dirty="0">
                <a:latin typeface="Arial"/>
                <a:cs typeface="Arial"/>
              </a:rPr>
              <a:t>addresses.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2592323"/>
            <a:ext cx="10351135" cy="1464945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40640" rIns="0" bIns="0" rtlCol="0">
            <a:spAutoFit/>
          </a:bodyPr>
          <a:lstStyle/>
          <a:p>
            <a:pPr marL="377825" indent="-28702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75" dirty="0">
                <a:latin typeface="Trebuchet MS"/>
                <a:cs typeface="Trebuchet MS"/>
              </a:rPr>
              <a:t>An </a:t>
            </a:r>
            <a:r>
              <a:rPr sz="1800" spc="-45" dirty="0">
                <a:latin typeface="Trebuchet MS"/>
                <a:cs typeface="Trebuchet MS"/>
              </a:rPr>
              <a:t>IP </a:t>
            </a:r>
            <a:r>
              <a:rPr sz="1800" spc="-65" dirty="0">
                <a:latin typeface="Trebuchet MS"/>
                <a:cs typeface="Trebuchet MS"/>
              </a:rPr>
              <a:t>address </a:t>
            </a:r>
            <a:r>
              <a:rPr sz="1800" spc="-50" dirty="0">
                <a:latin typeface="Trebuchet MS"/>
                <a:cs typeface="Trebuchet MS"/>
              </a:rPr>
              <a:t>consists </a:t>
            </a:r>
            <a:r>
              <a:rPr sz="1800" spc="-114" dirty="0">
                <a:latin typeface="Trebuchet MS"/>
                <a:cs typeface="Trebuchet MS"/>
              </a:rPr>
              <a:t>of </a:t>
            </a:r>
            <a:r>
              <a:rPr sz="1800" spc="-105" dirty="0">
                <a:latin typeface="Trebuchet MS"/>
                <a:cs typeface="Trebuchet MS"/>
              </a:rPr>
              <a:t>four </a:t>
            </a:r>
            <a:r>
              <a:rPr sz="1800" spc="-90" dirty="0">
                <a:latin typeface="Trebuchet MS"/>
                <a:cs typeface="Trebuchet MS"/>
              </a:rPr>
              <a:t>bytes </a:t>
            </a:r>
            <a:r>
              <a:rPr sz="1800" spc="-110" dirty="0">
                <a:latin typeface="Trebuchet MS"/>
                <a:cs typeface="Trebuchet MS"/>
              </a:rPr>
              <a:t>and </a:t>
            </a:r>
            <a:r>
              <a:rPr sz="1800" spc="-55" dirty="0">
                <a:latin typeface="Trebuchet MS"/>
                <a:cs typeface="Trebuchet MS"/>
              </a:rPr>
              <a:t>has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100" dirty="0">
                <a:latin typeface="Trebuchet MS"/>
                <a:cs typeface="Trebuchet MS"/>
              </a:rPr>
              <a:t>rigid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hierarchical </a:t>
            </a:r>
            <a:r>
              <a:rPr sz="1800" spc="-125" dirty="0">
                <a:latin typeface="Trebuchet MS"/>
                <a:cs typeface="Trebuchet MS"/>
              </a:rPr>
              <a:t>structure.</a:t>
            </a:r>
            <a:endParaRPr sz="1800">
              <a:latin typeface="Trebuchet MS"/>
              <a:cs typeface="Trebuchet MS"/>
            </a:endParaRPr>
          </a:p>
          <a:p>
            <a:pPr marL="91440" marR="231775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80" dirty="0">
                <a:latin typeface="Trebuchet MS"/>
                <a:cs typeface="Trebuchet MS"/>
              </a:rPr>
              <a:t>An </a:t>
            </a:r>
            <a:r>
              <a:rPr sz="1800" spc="-45" dirty="0">
                <a:latin typeface="Trebuchet MS"/>
                <a:cs typeface="Trebuchet MS"/>
              </a:rPr>
              <a:t>IP </a:t>
            </a:r>
            <a:r>
              <a:rPr sz="1800" spc="-65" dirty="0">
                <a:latin typeface="Trebuchet MS"/>
                <a:cs typeface="Trebuchet MS"/>
              </a:rPr>
              <a:t>address looks </a:t>
            </a:r>
            <a:r>
              <a:rPr sz="1800" spc="-150" dirty="0">
                <a:latin typeface="Trebuchet MS"/>
                <a:cs typeface="Trebuchet MS"/>
              </a:rPr>
              <a:t>like </a:t>
            </a:r>
            <a:r>
              <a:rPr sz="1800" spc="-95" dirty="0">
                <a:latin typeface="Trebuchet MS"/>
                <a:cs typeface="Trebuchet MS"/>
              </a:rPr>
              <a:t>121.7.106.83, </a:t>
            </a:r>
            <a:r>
              <a:rPr sz="1800" spc="-125" dirty="0">
                <a:latin typeface="Trebuchet MS"/>
                <a:cs typeface="Trebuchet MS"/>
              </a:rPr>
              <a:t>where </a:t>
            </a:r>
            <a:r>
              <a:rPr sz="1800" spc="-114" dirty="0">
                <a:latin typeface="Trebuchet MS"/>
                <a:cs typeface="Trebuchet MS"/>
              </a:rPr>
              <a:t>each </a:t>
            </a:r>
            <a:r>
              <a:rPr sz="1800" spc="-110" dirty="0">
                <a:latin typeface="Trebuchet MS"/>
                <a:cs typeface="Trebuchet MS"/>
              </a:rPr>
              <a:t>period </a:t>
            </a:r>
            <a:r>
              <a:rPr sz="1800" spc="-95" dirty="0">
                <a:latin typeface="Trebuchet MS"/>
                <a:cs typeface="Trebuchet MS"/>
              </a:rPr>
              <a:t>separates </a:t>
            </a:r>
            <a:r>
              <a:rPr sz="1800" spc="-100" dirty="0">
                <a:latin typeface="Trebuchet MS"/>
                <a:cs typeface="Trebuchet MS"/>
              </a:rPr>
              <a:t>one </a:t>
            </a:r>
            <a:r>
              <a:rPr sz="1800" spc="-114" dirty="0">
                <a:latin typeface="Trebuchet MS"/>
                <a:cs typeface="Trebuchet MS"/>
              </a:rPr>
              <a:t>of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90" dirty="0">
                <a:latin typeface="Trebuchet MS"/>
                <a:cs typeface="Trebuchet MS"/>
              </a:rPr>
              <a:t>bytes </a:t>
            </a:r>
            <a:r>
              <a:rPr sz="1800" spc="-75" dirty="0">
                <a:latin typeface="Trebuchet MS"/>
                <a:cs typeface="Trebuchet MS"/>
              </a:rPr>
              <a:t>expressed </a:t>
            </a:r>
            <a:r>
              <a:rPr sz="1800" spc="-120" dirty="0">
                <a:latin typeface="Trebuchet MS"/>
                <a:cs typeface="Trebuchet MS"/>
              </a:rPr>
              <a:t>in </a:t>
            </a:r>
            <a:r>
              <a:rPr sz="1800" spc="-125" dirty="0">
                <a:latin typeface="Trebuchet MS"/>
                <a:cs typeface="Trebuchet MS"/>
              </a:rPr>
              <a:t>decimal  </a:t>
            </a:r>
            <a:r>
              <a:rPr sz="1800" spc="-130" dirty="0">
                <a:latin typeface="Trebuchet MS"/>
                <a:cs typeface="Trebuchet MS"/>
              </a:rPr>
              <a:t>notation </a:t>
            </a:r>
            <a:r>
              <a:rPr sz="1800" spc="-114" dirty="0">
                <a:latin typeface="Trebuchet MS"/>
                <a:cs typeface="Trebuchet MS"/>
              </a:rPr>
              <a:t>from </a:t>
            </a:r>
            <a:r>
              <a:rPr sz="1800" spc="-45" dirty="0">
                <a:latin typeface="Trebuchet MS"/>
                <a:cs typeface="Trebuchet MS"/>
              </a:rPr>
              <a:t>0 </a:t>
            </a:r>
            <a:r>
              <a:rPr sz="1800" spc="-145" dirty="0">
                <a:latin typeface="Trebuchet MS"/>
                <a:cs typeface="Trebuchet MS"/>
              </a:rPr>
              <a:t>to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255.</a:t>
            </a:r>
            <a:endParaRPr sz="1800">
              <a:latin typeface="Trebuchet MS"/>
              <a:cs typeface="Trebuchet MS"/>
            </a:endParaRPr>
          </a:p>
          <a:p>
            <a:pPr marL="91440" marR="31877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80" dirty="0">
                <a:latin typeface="Trebuchet MS"/>
                <a:cs typeface="Trebuchet MS"/>
              </a:rPr>
              <a:t>An </a:t>
            </a:r>
            <a:r>
              <a:rPr sz="1800" spc="-45" dirty="0">
                <a:latin typeface="Trebuchet MS"/>
                <a:cs typeface="Trebuchet MS"/>
              </a:rPr>
              <a:t>IP </a:t>
            </a:r>
            <a:r>
              <a:rPr sz="1800" spc="-65" dirty="0">
                <a:latin typeface="Trebuchet MS"/>
                <a:cs typeface="Trebuchet MS"/>
              </a:rPr>
              <a:t>address </a:t>
            </a:r>
            <a:r>
              <a:rPr sz="1800" spc="-30" dirty="0">
                <a:latin typeface="Trebuchet MS"/>
                <a:cs typeface="Trebuchet MS"/>
              </a:rPr>
              <a:t>is </a:t>
            </a:r>
            <a:r>
              <a:rPr sz="1800" spc="-120" dirty="0">
                <a:latin typeface="Trebuchet MS"/>
                <a:cs typeface="Trebuchet MS"/>
              </a:rPr>
              <a:t>hierarchical </a:t>
            </a:r>
            <a:r>
              <a:rPr sz="1800" spc="-90" dirty="0">
                <a:latin typeface="Trebuchet MS"/>
                <a:cs typeface="Trebuchet MS"/>
              </a:rPr>
              <a:t>because </a:t>
            </a:r>
            <a:r>
              <a:rPr sz="1800" spc="-40" dirty="0">
                <a:latin typeface="Trebuchet MS"/>
                <a:cs typeface="Trebuchet MS"/>
              </a:rPr>
              <a:t>as </a:t>
            </a:r>
            <a:r>
              <a:rPr sz="1800" spc="-140" dirty="0">
                <a:latin typeface="Trebuchet MS"/>
                <a:cs typeface="Trebuchet MS"/>
              </a:rPr>
              <a:t>we </a:t>
            </a:r>
            <a:r>
              <a:rPr sz="1800" spc="-55" dirty="0">
                <a:latin typeface="Trebuchet MS"/>
                <a:cs typeface="Trebuchet MS"/>
              </a:rPr>
              <a:t>scan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65" dirty="0">
                <a:latin typeface="Trebuchet MS"/>
                <a:cs typeface="Trebuchet MS"/>
              </a:rPr>
              <a:t>address </a:t>
            </a:r>
            <a:r>
              <a:rPr sz="1800" spc="-114" dirty="0">
                <a:latin typeface="Trebuchet MS"/>
                <a:cs typeface="Trebuchet MS"/>
              </a:rPr>
              <a:t>from </a:t>
            </a:r>
            <a:r>
              <a:rPr sz="1800" spc="-175" dirty="0">
                <a:latin typeface="Trebuchet MS"/>
                <a:cs typeface="Trebuchet MS"/>
              </a:rPr>
              <a:t>left </a:t>
            </a:r>
            <a:r>
              <a:rPr sz="1800" spc="-145" dirty="0">
                <a:latin typeface="Trebuchet MS"/>
                <a:cs typeface="Trebuchet MS"/>
              </a:rPr>
              <a:t>to </a:t>
            </a:r>
            <a:r>
              <a:rPr sz="1800" spc="-130" dirty="0">
                <a:latin typeface="Trebuchet MS"/>
                <a:cs typeface="Trebuchet MS"/>
              </a:rPr>
              <a:t>right, </a:t>
            </a:r>
            <a:r>
              <a:rPr sz="1800" spc="-140" dirty="0">
                <a:latin typeface="Trebuchet MS"/>
                <a:cs typeface="Trebuchet MS"/>
              </a:rPr>
              <a:t>we </a:t>
            </a:r>
            <a:r>
              <a:rPr sz="1800" spc="-130" dirty="0">
                <a:latin typeface="Trebuchet MS"/>
                <a:cs typeface="Trebuchet MS"/>
              </a:rPr>
              <a:t>obtain </a:t>
            </a:r>
            <a:r>
              <a:rPr sz="1800" spc="-110" dirty="0">
                <a:latin typeface="Trebuchet MS"/>
                <a:cs typeface="Trebuchet MS"/>
              </a:rPr>
              <a:t>more and more  </a:t>
            </a:r>
            <a:r>
              <a:rPr sz="1800" spc="-100" dirty="0">
                <a:latin typeface="Trebuchet MS"/>
                <a:cs typeface="Trebuchet MS"/>
              </a:rPr>
              <a:t>specific </a:t>
            </a:r>
            <a:r>
              <a:rPr sz="1800" spc="-125" dirty="0">
                <a:latin typeface="Trebuchet MS"/>
                <a:cs typeface="Trebuchet MS"/>
              </a:rPr>
              <a:t>information about where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80" dirty="0">
                <a:latin typeface="Trebuchet MS"/>
                <a:cs typeface="Trebuchet MS"/>
              </a:rPr>
              <a:t>host </a:t>
            </a:r>
            <a:r>
              <a:rPr sz="1800" spc="-30" dirty="0">
                <a:latin typeface="Trebuchet MS"/>
                <a:cs typeface="Trebuchet MS"/>
              </a:rPr>
              <a:t>is</a:t>
            </a:r>
            <a:r>
              <a:rPr sz="1800" spc="190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located </a:t>
            </a:r>
            <a:r>
              <a:rPr sz="1800" spc="-114" dirty="0">
                <a:latin typeface="Trebuchet MS"/>
                <a:cs typeface="Trebuchet MS"/>
              </a:rPr>
              <a:t>in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135" dirty="0">
                <a:latin typeface="Trebuchet MS"/>
                <a:cs typeface="Trebuchet MS"/>
              </a:rPr>
              <a:t>Internet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4305300"/>
            <a:ext cx="10351135" cy="1754505"/>
          </a:xfrm>
          <a:prstGeom prst="rect">
            <a:avLst/>
          </a:prstGeom>
          <a:solidFill>
            <a:srgbClr val="F9D7FD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 marR="967740">
              <a:lnSpc>
                <a:spcPct val="100000"/>
              </a:lnSpc>
              <a:spcBef>
                <a:spcPts val="320"/>
              </a:spcBef>
            </a:pPr>
            <a:r>
              <a:rPr sz="1800" spc="-114" dirty="0">
                <a:latin typeface="Trebuchet MS"/>
                <a:cs typeface="Trebuchet MS"/>
              </a:rPr>
              <a:t>People </a:t>
            </a:r>
            <a:r>
              <a:rPr sz="1800" spc="-130" dirty="0">
                <a:latin typeface="Trebuchet MS"/>
                <a:cs typeface="Trebuchet MS"/>
              </a:rPr>
              <a:t>prefer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110" dirty="0">
                <a:latin typeface="Trebuchet MS"/>
                <a:cs typeface="Trebuchet MS"/>
              </a:rPr>
              <a:t>more </a:t>
            </a:r>
            <a:r>
              <a:rPr sz="1800" spc="-105" dirty="0">
                <a:latin typeface="Trebuchet MS"/>
                <a:cs typeface="Trebuchet MS"/>
              </a:rPr>
              <a:t>mnemonic </a:t>
            </a:r>
            <a:r>
              <a:rPr sz="1800" spc="-100" dirty="0">
                <a:latin typeface="Trebuchet MS"/>
                <a:cs typeface="Trebuchet MS"/>
              </a:rPr>
              <a:t>hostname </a:t>
            </a:r>
            <a:r>
              <a:rPr sz="1800" spc="-155" dirty="0">
                <a:latin typeface="Trebuchet MS"/>
                <a:cs typeface="Trebuchet MS"/>
              </a:rPr>
              <a:t>identifier, </a:t>
            </a:r>
            <a:r>
              <a:rPr sz="1800" spc="-135" dirty="0">
                <a:latin typeface="Trebuchet MS"/>
                <a:cs typeface="Trebuchet MS"/>
              </a:rPr>
              <a:t>while </a:t>
            </a:r>
            <a:r>
              <a:rPr sz="1800" spc="-95" dirty="0">
                <a:latin typeface="Trebuchet MS"/>
                <a:cs typeface="Trebuchet MS"/>
              </a:rPr>
              <a:t>routers </a:t>
            </a:r>
            <a:r>
              <a:rPr sz="1800" spc="-130" dirty="0">
                <a:latin typeface="Trebuchet MS"/>
                <a:cs typeface="Trebuchet MS"/>
              </a:rPr>
              <a:t>prefer </a:t>
            </a:r>
            <a:r>
              <a:rPr sz="1800" spc="-125" dirty="0">
                <a:latin typeface="Trebuchet MS"/>
                <a:cs typeface="Trebuchet MS"/>
              </a:rPr>
              <a:t>fixed-length, hierarchically  </a:t>
            </a:r>
            <a:r>
              <a:rPr sz="1800" spc="-110" dirty="0">
                <a:latin typeface="Trebuchet MS"/>
                <a:cs typeface="Trebuchet MS"/>
              </a:rPr>
              <a:t>structured </a:t>
            </a:r>
            <a:r>
              <a:rPr sz="1800" spc="-45" dirty="0">
                <a:latin typeface="Trebuchet MS"/>
                <a:cs typeface="Trebuchet MS"/>
              </a:rPr>
              <a:t>IP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addresses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marL="91440" marR="379095">
              <a:lnSpc>
                <a:spcPct val="100000"/>
              </a:lnSpc>
            </a:pPr>
            <a:r>
              <a:rPr sz="1800" spc="-135" dirty="0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sz="1800" spc="-95" dirty="0">
                <a:solidFill>
                  <a:srgbClr val="424242"/>
                </a:solidFill>
                <a:latin typeface="Trebuchet MS"/>
                <a:cs typeface="Trebuchet MS"/>
              </a:rPr>
              <a:t>Domain </a:t>
            </a:r>
            <a:r>
              <a:rPr sz="1800" spc="-110" dirty="0">
                <a:solidFill>
                  <a:srgbClr val="424242"/>
                </a:solidFill>
                <a:latin typeface="Trebuchet MS"/>
                <a:cs typeface="Trebuchet MS"/>
              </a:rPr>
              <a:t>Name </a:t>
            </a:r>
            <a:r>
              <a:rPr sz="1800" spc="-65" dirty="0">
                <a:solidFill>
                  <a:srgbClr val="424242"/>
                </a:solidFill>
                <a:latin typeface="Trebuchet MS"/>
                <a:cs typeface="Trebuchet MS"/>
              </a:rPr>
              <a:t>System </a:t>
            </a:r>
            <a:r>
              <a:rPr sz="1800" spc="-10" dirty="0">
                <a:solidFill>
                  <a:srgbClr val="424242"/>
                </a:solidFill>
                <a:latin typeface="Trebuchet MS"/>
                <a:cs typeface="Trebuchet MS"/>
              </a:rPr>
              <a:t>(</a:t>
            </a:r>
            <a:r>
              <a:rPr sz="1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2"/>
              </a:rPr>
              <a:t>DNS</a:t>
            </a:r>
            <a:r>
              <a:rPr sz="1800" spc="-10" dirty="0">
                <a:solidFill>
                  <a:srgbClr val="424242"/>
                </a:solidFill>
                <a:latin typeface="Trebuchet MS"/>
                <a:cs typeface="Trebuchet MS"/>
              </a:rPr>
              <a:t>) </a:t>
            </a:r>
            <a:r>
              <a:rPr sz="1800" spc="-30" dirty="0">
                <a:solidFill>
                  <a:srgbClr val="424242"/>
                </a:solidFill>
                <a:latin typeface="Trebuchet MS"/>
                <a:cs typeface="Trebuchet MS"/>
              </a:rPr>
              <a:t>is </a:t>
            </a:r>
            <a:r>
              <a:rPr sz="1800" spc="-150" dirty="0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sz="1800" spc="-90" dirty="0">
                <a:solidFill>
                  <a:srgbClr val="424242"/>
                </a:solidFill>
                <a:latin typeface="Trebuchet MS"/>
                <a:cs typeface="Trebuchet MS"/>
              </a:rPr>
              <a:t>phonebook </a:t>
            </a:r>
            <a:r>
              <a:rPr sz="1800" spc="-114" dirty="0">
                <a:solidFill>
                  <a:srgbClr val="424242"/>
                </a:solidFill>
                <a:latin typeface="Trebuchet MS"/>
                <a:cs typeface="Trebuchet MS"/>
              </a:rPr>
              <a:t>of </a:t>
            </a:r>
            <a:r>
              <a:rPr sz="1800" spc="-150" dirty="0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sz="1800" spc="-145" dirty="0">
                <a:solidFill>
                  <a:srgbClr val="424242"/>
                </a:solidFill>
                <a:latin typeface="Trebuchet MS"/>
                <a:cs typeface="Trebuchet MS"/>
              </a:rPr>
              <a:t>Internet. </a:t>
            </a:r>
            <a:r>
              <a:rPr sz="1800" spc="-110" dirty="0">
                <a:solidFill>
                  <a:srgbClr val="424242"/>
                </a:solidFill>
                <a:latin typeface="Trebuchet MS"/>
                <a:cs typeface="Trebuchet MS"/>
              </a:rPr>
              <a:t>When </a:t>
            </a:r>
            <a:r>
              <a:rPr sz="1800" spc="-35" dirty="0">
                <a:solidFill>
                  <a:srgbClr val="424242"/>
                </a:solidFill>
                <a:latin typeface="Trebuchet MS"/>
                <a:cs typeface="Trebuchet MS"/>
              </a:rPr>
              <a:t>users </a:t>
            </a:r>
            <a:r>
              <a:rPr sz="1800" spc="-130" dirty="0">
                <a:solidFill>
                  <a:srgbClr val="424242"/>
                </a:solidFill>
                <a:latin typeface="Trebuchet MS"/>
                <a:cs typeface="Trebuchet MS"/>
              </a:rPr>
              <a:t>type </a:t>
            </a:r>
            <a:r>
              <a:rPr sz="1800" spc="-110" dirty="0">
                <a:solidFill>
                  <a:srgbClr val="424242"/>
                </a:solidFill>
                <a:latin typeface="Trebuchet MS"/>
                <a:cs typeface="Trebuchet MS"/>
              </a:rPr>
              <a:t>domain </a:t>
            </a:r>
            <a:r>
              <a:rPr sz="1800" spc="-80" dirty="0">
                <a:solidFill>
                  <a:srgbClr val="424242"/>
                </a:solidFill>
                <a:latin typeface="Trebuchet MS"/>
                <a:cs typeface="Trebuchet MS"/>
              </a:rPr>
              <a:t>names </a:t>
            </a:r>
            <a:r>
              <a:rPr sz="1800" spc="-50" dirty="0">
                <a:solidFill>
                  <a:srgbClr val="424242"/>
                </a:solidFill>
                <a:latin typeface="Trebuchet MS"/>
                <a:cs typeface="Trebuchet MS"/>
              </a:rPr>
              <a:t>such </a:t>
            </a:r>
            <a:r>
              <a:rPr sz="1800" spc="-40" dirty="0">
                <a:solidFill>
                  <a:srgbClr val="424242"/>
                </a:solidFill>
                <a:latin typeface="Trebuchet MS"/>
                <a:cs typeface="Trebuchet MS"/>
              </a:rPr>
              <a:t>as  </a:t>
            </a:r>
            <a:r>
              <a:rPr sz="1800" spc="-135" dirty="0">
                <a:solidFill>
                  <a:srgbClr val="424242"/>
                </a:solidFill>
                <a:latin typeface="Trebuchet MS"/>
                <a:cs typeface="Trebuchet MS"/>
              </a:rPr>
              <a:t>‘google.com’ </a:t>
            </a:r>
            <a:r>
              <a:rPr sz="1800" spc="-85" dirty="0">
                <a:solidFill>
                  <a:srgbClr val="424242"/>
                </a:solidFill>
                <a:latin typeface="Trebuchet MS"/>
                <a:cs typeface="Trebuchet MS"/>
              </a:rPr>
              <a:t>or </a:t>
            </a:r>
            <a:r>
              <a:rPr sz="1800" spc="-135" dirty="0">
                <a:solidFill>
                  <a:srgbClr val="424242"/>
                </a:solidFill>
                <a:latin typeface="Trebuchet MS"/>
                <a:cs typeface="Trebuchet MS"/>
              </a:rPr>
              <a:t>‘nytimes.com’ </a:t>
            </a:r>
            <a:r>
              <a:rPr sz="1800" spc="-130" dirty="0">
                <a:solidFill>
                  <a:srgbClr val="424242"/>
                </a:solidFill>
                <a:latin typeface="Trebuchet MS"/>
                <a:cs typeface="Trebuchet MS"/>
              </a:rPr>
              <a:t>into web </a:t>
            </a:r>
            <a:r>
              <a:rPr sz="1800" spc="-85" dirty="0">
                <a:solidFill>
                  <a:srgbClr val="424242"/>
                </a:solidFill>
                <a:latin typeface="Trebuchet MS"/>
                <a:cs typeface="Trebuchet MS"/>
              </a:rPr>
              <a:t>browsers, </a:t>
            </a:r>
            <a:r>
              <a:rPr sz="1800" spc="25" dirty="0">
                <a:solidFill>
                  <a:srgbClr val="424242"/>
                </a:solidFill>
                <a:latin typeface="Trebuchet MS"/>
                <a:cs typeface="Trebuchet MS"/>
              </a:rPr>
              <a:t>DNS </a:t>
            </a:r>
            <a:r>
              <a:rPr sz="1800" spc="-30" dirty="0">
                <a:solidFill>
                  <a:srgbClr val="424242"/>
                </a:solidFill>
                <a:latin typeface="Trebuchet MS"/>
                <a:cs typeface="Trebuchet MS"/>
              </a:rPr>
              <a:t>is </a:t>
            </a:r>
            <a:r>
              <a:rPr sz="1800" spc="-85" dirty="0">
                <a:solidFill>
                  <a:srgbClr val="424242"/>
                </a:solidFill>
                <a:latin typeface="Trebuchet MS"/>
                <a:cs typeface="Trebuchet MS"/>
              </a:rPr>
              <a:t>responsible </a:t>
            </a:r>
            <a:r>
              <a:rPr sz="1800" spc="-114" dirty="0">
                <a:solidFill>
                  <a:srgbClr val="424242"/>
                </a:solidFill>
                <a:latin typeface="Trebuchet MS"/>
                <a:cs typeface="Trebuchet MS"/>
              </a:rPr>
              <a:t>for </a:t>
            </a:r>
            <a:r>
              <a:rPr sz="1800" spc="-105" dirty="0">
                <a:solidFill>
                  <a:srgbClr val="424242"/>
                </a:solidFill>
                <a:latin typeface="Trebuchet MS"/>
                <a:cs typeface="Trebuchet MS"/>
              </a:rPr>
              <a:t>finding </a:t>
            </a:r>
            <a:r>
              <a:rPr sz="1800" spc="-150" dirty="0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sz="1800" spc="-114" dirty="0">
                <a:solidFill>
                  <a:srgbClr val="424242"/>
                </a:solidFill>
                <a:latin typeface="Trebuchet MS"/>
                <a:cs typeface="Trebuchet MS"/>
              </a:rPr>
              <a:t>correct </a:t>
            </a:r>
            <a:r>
              <a:rPr sz="1800" u="sng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3"/>
              </a:rPr>
              <a:t>IP </a:t>
            </a:r>
            <a:r>
              <a:rPr sz="1800" u="sng" spc="-6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3"/>
              </a:rPr>
              <a:t>address</a:t>
            </a:r>
            <a:r>
              <a:rPr sz="1800" spc="-65" dirty="0">
                <a:solidFill>
                  <a:srgbClr val="0462C1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1800" spc="-114" dirty="0">
                <a:solidFill>
                  <a:srgbClr val="424242"/>
                </a:solidFill>
                <a:latin typeface="Trebuchet MS"/>
                <a:cs typeface="Trebuchet MS"/>
              </a:rPr>
              <a:t>for  </a:t>
            </a:r>
            <a:r>
              <a:rPr sz="1800" spc="-90" dirty="0">
                <a:solidFill>
                  <a:srgbClr val="424242"/>
                </a:solidFill>
                <a:latin typeface="Trebuchet MS"/>
                <a:cs typeface="Trebuchet MS"/>
              </a:rPr>
              <a:t>those</a:t>
            </a:r>
            <a:r>
              <a:rPr sz="18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424242"/>
                </a:solidFill>
                <a:latin typeface="Trebuchet MS"/>
                <a:cs typeface="Trebuchet MS"/>
              </a:rPr>
              <a:t>sites.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32458"/>
            <a:ext cx="11025505" cy="114363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8600">
              <a:lnSpc>
                <a:spcPct val="88900"/>
              </a:lnSpc>
              <a:spcBef>
                <a:spcPts val="3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90" dirty="0">
                <a:latin typeface="Trebuchet MS"/>
                <a:cs typeface="Trebuchet MS"/>
              </a:rPr>
              <a:t>Consider </a:t>
            </a:r>
            <a:r>
              <a:rPr sz="2000" spc="-165" dirty="0">
                <a:latin typeface="Trebuchet MS"/>
                <a:cs typeface="Trebuchet MS"/>
              </a:rPr>
              <a:t>what </a:t>
            </a:r>
            <a:r>
              <a:rPr sz="2000" spc="-90" dirty="0">
                <a:latin typeface="Trebuchet MS"/>
                <a:cs typeface="Trebuchet MS"/>
              </a:rPr>
              <a:t>happens </a:t>
            </a:r>
            <a:r>
              <a:rPr sz="2000" spc="-125" dirty="0">
                <a:latin typeface="Trebuchet MS"/>
                <a:cs typeface="Trebuchet MS"/>
              </a:rPr>
              <a:t>when </a:t>
            </a:r>
            <a:r>
              <a:rPr sz="2000" spc="-155" dirty="0">
                <a:latin typeface="Trebuchet MS"/>
                <a:cs typeface="Trebuchet MS"/>
              </a:rPr>
              <a:t>a </a:t>
            </a:r>
            <a:r>
              <a:rPr sz="2000" spc="-95" dirty="0">
                <a:latin typeface="Trebuchet MS"/>
                <a:cs typeface="Trebuchet MS"/>
              </a:rPr>
              <a:t>browser </a:t>
            </a:r>
            <a:r>
              <a:rPr sz="2000" spc="-160" dirty="0">
                <a:latin typeface="Trebuchet MS"/>
                <a:cs typeface="Trebuchet MS"/>
              </a:rPr>
              <a:t>(that </a:t>
            </a:r>
            <a:r>
              <a:rPr sz="2000" spc="-100" dirty="0">
                <a:latin typeface="Trebuchet MS"/>
                <a:cs typeface="Trebuchet MS"/>
              </a:rPr>
              <a:t>is, </a:t>
            </a:r>
            <a:r>
              <a:rPr sz="2000" spc="-125" dirty="0">
                <a:latin typeface="Trebuchet MS"/>
                <a:cs typeface="Trebuchet MS"/>
              </a:rPr>
              <a:t>an </a:t>
            </a:r>
            <a:r>
              <a:rPr sz="2000" spc="-105" dirty="0">
                <a:latin typeface="Trebuchet MS"/>
                <a:cs typeface="Trebuchet MS"/>
              </a:rPr>
              <a:t>HTTP </a:t>
            </a:r>
            <a:r>
              <a:rPr sz="2000" spc="-160" dirty="0">
                <a:latin typeface="Trebuchet MS"/>
                <a:cs typeface="Trebuchet MS"/>
              </a:rPr>
              <a:t>client), </a:t>
            </a:r>
            <a:r>
              <a:rPr sz="2000" spc="-90" dirty="0">
                <a:latin typeface="Trebuchet MS"/>
                <a:cs typeface="Trebuchet MS"/>
              </a:rPr>
              <a:t>running </a:t>
            </a:r>
            <a:r>
              <a:rPr sz="2000" spc="-85" dirty="0">
                <a:latin typeface="Trebuchet MS"/>
                <a:cs typeface="Trebuchet MS"/>
              </a:rPr>
              <a:t>on </a:t>
            </a:r>
            <a:r>
              <a:rPr sz="2000" spc="-65" dirty="0">
                <a:latin typeface="Trebuchet MS"/>
                <a:cs typeface="Trebuchet MS"/>
              </a:rPr>
              <a:t>some </a:t>
            </a:r>
            <a:r>
              <a:rPr sz="2000" spc="-85" dirty="0">
                <a:latin typeface="Trebuchet MS"/>
                <a:cs typeface="Trebuchet MS"/>
              </a:rPr>
              <a:t>user’s </a:t>
            </a:r>
            <a:r>
              <a:rPr sz="2000" spc="-114" dirty="0">
                <a:latin typeface="Trebuchet MS"/>
                <a:cs typeface="Trebuchet MS"/>
              </a:rPr>
              <a:t>host, </a:t>
            </a:r>
            <a:r>
              <a:rPr sz="2000" spc="-90" dirty="0">
                <a:latin typeface="Trebuchet MS"/>
                <a:cs typeface="Trebuchet MS"/>
              </a:rPr>
              <a:t>requests  </a:t>
            </a:r>
            <a:r>
              <a:rPr sz="2000" spc="-165" dirty="0">
                <a:latin typeface="Trebuchet MS"/>
                <a:cs typeface="Trebuchet MS"/>
              </a:rPr>
              <a:t>the </a:t>
            </a:r>
            <a:r>
              <a:rPr sz="2000" spc="-30" dirty="0">
                <a:latin typeface="Trebuchet MS"/>
                <a:cs typeface="Trebuchet MS"/>
              </a:rPr>
              <a:t>URL </a:t>
            </a:r>
            <a:r>
              <a:rPr sz="2000" spc="-5" dirty="0">
                <a:latin typeface="Courier New"/>
                <a:cs typeface="Courier New"/>
                <a:hlinkClick r:id="rId2"/>
              </a:rPr>
              <a:t>www.someschool.edu/index.html</a:t>
            </a:r>
            <a:r>
              <a:rPr sz="2000" spc="-5" dirty="0">
                <a:latin typeface="Times New Roman"/>
                <a:cs typeface="Times New Roman"/>
                <a:hlinkClick r:id="rId2"/>
              </a:rPr>
              <a:t>. </a:t>
            </a:r>
            <a:r>
              <a:rPr sz="2000" spc="-80" dirty="0">
                <a:latin typeface="Trebuchet MS"/>
                <a:cs typeface="Trebuchet MS"/>
              </a:rPr>
              <a:t>In </a:t>
            </a:r>
            <a:r>
              <a:rPr sz="2000" spc="-114" dirty="0">
                <a:latin typeface="Trebuchet MS"/>
                <a:cs typeface="Trebuchet MS"/>
              </a:rPr>
              <a:t>order </a:t>
            </a:r>
            <a:r>
              <a:rPr sz="2000" spc="-125" dirty="0">
                <a:latin typeface="Trebuchet MS"/>
                <a:cs typeface="Trebuchet MS"/>
              </a:rPr>
              <a:t>for </a:t>
            </a:r>
            <a:r>
              <a:rPr sz="2000" spc="-165" dirty="0">
                <a:latin typeface="Trebuchet MS"/>
                <a:cs typeface="Trebuchet MS"/>
              </a:rPr>
              <a:t>the </a:t>
            </a:r>
            <a:r>
              <a:rPr sz="2000" spc="-85" dirty="0">
                <a:latin typeface="Trebuchet MS"/>
                <a:cs typeface="Trebuchet MS"/>
              </a:rPr>
              <a:t>user’s </a:t>
            </a:r>
            <a:r>
              <a:rPr sz="2000" spc="-80" dirty="0">
                <a:latin typeface="Trebuchet MS"/>
                <a:cs typeface="Trebuchet MS"/>
              </a:rPr>
              <a:t>host </a:t>
            </a:r>
            <a:r>
              <a:rPr sz="2000" spc="-160" dirty="0">
                <a:latin typeface="Trebuchet MS"/>
                <a:cs typeface="Trebuchet MS"/>
              </a:rPr>
              <a:t>to </a:t>
            </a:r>
            <a:r>
              <a:rPr sz="2000" spc="-135" dirty="0">
                <a:latin typeface="Trebuchet MS"/>
                <a:cs typeface="Trebuchet MS"/>
              </a:rPr>
              <a:t>be </a:t>
            </a:r>
            <a:r>
              <a:rPr sz="2000" spc="-150" dirty="0">
                <a:latin typeface="Trebuchet MS"/>
                <a:cs typeface="Trebuchet MS"/>
              </a:rPr>
              <a:t>able </a:t>
            </a:r>
            <a:r>
              <a:rPr sz="2000" spc="-160" dirty="0">
                <a:latin typeface="Trebuchet MS"/>
                <a:cs typeface="Trebuchet MS"/>
              </a:rPr>
              <a:t>to </a:t>
            </a:r>
            <a:r>
              <a:rPr sz="2000" spc="-70" dirty="0">
                <a:latin typeface="Trebuchet MS"/>
                <a:cs typeface="Trebuchet MS"/>
              </a:rPr>
              <a:t>send </a:t>
            </a:r>
            <a:r>
              <a:rPr sz="2000" spc="-120" dirty="0">
                <a:latin typeface="Trebuchet MS"/>
                <a:cs typeface="Trebuchet MS"/>
              </a:rPr>
              <a:t>an  </a:t>
            </a:r>
            <a:r>
              <a:rPr sz="2000" spc="-105" dirty="0">
                <a:latin typeface="Trebuchet MS"/>
                <a:cs typeface="Trebuchet MS"/>
              </a:rPr>
              <a:t>HTTP </a:t>
            </a:r>
            <a:r>
              <a:rPr sz="2000" spc="-114" dirty="0">
                <a:latin typeface="Trebuchet MS"/>
                <a:cs typeface="Trebuchet MS"/>
              </a:rPr>
              <a:t>request </a:t>
            </a:r>
            <a:r>
              <a:rPr sz="2000" spc="-60" dirty="0">
                <a:latin typeface="Trebuchet MS"/>
                <a:cs typeface="Trebuchet MS"/>
              </a:rPr>
              <a:t>message </a:t>
            </a:r>
            <a:r>
              <a:rPr sz="2000" spc="-160" dirty="0">
                <a:latin typeface="Trebuchet MS"/>
                <a:cs typeface="Trebuchet MS"/>
              </a:rPr>
              <a:t>to </a:t>
            </a:r>
            <a:r>
              <a:rPr sz="2000" spc="-165" dirty="0">
                <a:latin typeface="Trebuchet MS"/>
                <a:cs typeface="Trebuchet MS"/>
              </a:rPr>
              <a:t>the </a:t>
            </a:r>
            <a:r>
              <a:rPr sz="2000" spc="-150" dirty="0">
                <a:latin typeface="Trebuchet MS"/>
                <a:cs typeface="Trebuchet MS"/>
              </a:rPr>
              <a:t>Web </a:t>
            </a:r>
            <a:r>
              <a:rPr sz="2000" spc="-85" dirty="0">
                <a:latin typeface="Trebuchet MS"/>
                <a:cs typeface="Trebuchet MS"/>
              </a:rPr>
              <a:t>server </a:t>
            </a:r>
            <a:r>
              <a:rPr sz="2000" spc="-5" dirty="0">
                <a:latin typeface="Courier New"/>
                <a:cs typeface="Courier New"/>
                <a:hlinkClick r:id="rId3"/>
              </a:rPr>
              <a:t>www.someschool.edu</a:t>
            </a:r>
            <a:r>
              <a:rPr sz="2000" spc="-5" dirty="0">
                <a:latin typeface="Times New Roman"/>
                <a:cs typeface="Times New Roman"/>
                <a:hlinkClick r:id="rId3"/>
              </a:rPr>
              <a:t>, </a:t>
            </a:r>
            <a:r>
              <a:rPr sz="2000" spc="-165" dirty="0">
                <a:latin typeface="Trebuchet MS"/>
                <a:cs typeface="Trebuchet MS"/>
              </a:rPr>
              <a:t>the </a:t>
            </a:r>
            <a:r>
              <a:rPr sz="2000" spc="-85" dirty="0">
                <a:latin typeface="Trebuchet MS"/>
                <a:cs typeface="Trebuchet MS"/>
              </a:rPr>
              <a:t>user’s </a:t>
            </a:r>
            <a:r>
              <a:rPr sz="2000" spc="-80" dirty="0">
                <a:latin typeface="Trebuchet MS"/>
                <a:cs typeface="Trebuchet MS"/>
              </a:rPr>
              <a:t>host </a:t>
            </a:r>
            <a:r>
              <a:rPr sz="2000" spc="-95" dirty="0">
                <a:latin typeface="Trebuchet MS"/>
                <a:cs typeface="Trebuchet MS"/>
              </a:rPr>
              <a:t>must </a:t>
            </a:r>
            <a:r>
              <a:rPr sz="2000" spc="-125" dirty="0">
                <a:latin typeface="Trebuchet MS"/>
                <a:cs typeface="Trebuchet MS"/>
              </a:rPr>
              <a:t>first </a:t>
            </a:r>
            <a:r>
              <a:rPr sz="2000" spc="-145" dirty="0">
                <a:latin typeface="Trebuchet MS"/>
                <a:cs typeface="Trebuchet MS"/>
              </a:rPr>
              <a:t>obtain </a:t>
            </a:r>
            <a:r>
              <a:rPr sz="2000" spc="-165" dirty="0">
                <a:latin typeface="Trebuchet MS"/>
                <a:cs typeface="Trebuchet MS"/>
              </a:rPr>
              <a:t>the  </a:t>
            </a:r>
            <a:r>
              <a:rPr sz="2000" spc="-45" dirty="0">
                <a:latin typeface="Trebuchet MS"/>
                <a:cs typeface="Trebuchet MS"/>
              </a:rPr>
              <a:t>IP </a:t>
            </a:r>
            <a:r>
              <a:rPr sz="2000" spc="-70" dirty="0">
                <a:latin typeface="Trebuchet MS"/>
                <a:cs typeface="Trebuchet MS"/>
              </a:rPr>
              <a:t>address </a:t>
            </a:r>
            <a:r>
              <a:rPr sz="2000" spc="-130" dirty="0">
                <a:latin typeface="Trebuchet MS"/>
                <a:cs typeface="Trebuchet MS"/>
              </a:rPr>
              <a:t>of </a:t>
            </a:r>
            <a:r>
              <a:rPr sz="2000" spc="-5" dirty="0">
                <a:latin typeface="Courier New"/>
                <a:cs typeface="Courier New"/>
                <a:hlinkClick r:id="rId3"/>
              </a:rPr>
              <a:t>www.someschool.edu</a:t>
            </a:r>
            <a:r>
              <a:rPr sz="2000" spc="-5" dirty="0">
                <a:latin typeface="Times New Roman"/>
                <a:cs typeface="Times New Roman"/>
                <a:hlinkClick r:id="rId3"/>
              </a:rPr>
              <a:t>. </a:t>
            </a:r>
            <a:r>
              <a:rPr sz="2000" spc="-85" dirty="0">
                <a:latin typeface="Trebuchet MS"/>
                <a:cs typeface="Trebuchet MS"/>
              </a:rPr>
              <a:t>This </a:t>
            </a:r>
            <a:r>
              <a:rPr sz="2000" spc="-35" dirty="0">
                <a:latin typeface="Trebuchet MS"/>
                <a:cs typeface="Trebuchet MS"/>
              </a:rPr>
              <a:t>is </a:t>
            </a:r>
            <a:r>
              <a:rPr sz="2000" spc="-105" dirty="0">
                <a:latin typeface="Trebuchet MS"/>
                <a:cs typeface="Trebuchet MS"/>
              </a:rPr>
              <a:t>done </a:t>
            </a:r>
            <a:r>
              <a:rPr sz="2000" spc="-40" dirty="0">
                <a:latin typeface="Trebuchet MS"/>
                <a:cs typeface="Trebuchet MS"/>
              </a:rPr>
              <a:t>as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follows.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69570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65" dirty="0">
                <a:latin typeface="Arial"/>
                <a:cs typeface="Arial"/>
              </a:rPr>
              <a:t>What </a:t>
            </a:r>
            <a:r>
              <a:rPr sz="3200" b="1" spc="-285" dirty="0">
                <a:latin typeface="Arial"/>
                <a:cs typeface="Arial"/>
              </a:rPr>
              <a:t>happens </a:t>
            </a:r>
            <a:r>
              <a:rPr sz="3200" b="1" spc="-290" dirty="0">
                <a:latin typeface="Arial"/>
                <a:cs typeface="Arial"/>
              </a:rPr>
              <a:t>when </a:t>
            </a:r>
            <a:r>
              <a:rPr sz="3200" b="1" spc="-229" dirty="0">
                <a:latin typeface="Arial"/>
                <a:cs typeface="Arial"/>
              </a:rPr>
              <a:t>a </a:t>
            </a:r>
            <a:r>
              <a:rPr sz="3200" b="1" spc="-370" dirty="0">
                <a:latin typeface="Arial"/>
                <a:cs typeface="Arial"/>
              </a:rPr>
              <a:t>URL </a:t>
            </a:r>
            <a:r>
              <a:rPr sz="3200" b="1" spc="-204" dirty="0">
                <a:latin typeface="Arial"/>
                <a:cs typeface="Arial"/>
              </a:rPr>
              <a:t>is </a:t>
            </a:r>
            <a:r>
              <a:rPr sz="3200" b="1" spc="-235" dirty="0">
                <a:latin typeface="Arial"/>
                <a:cs typeface="Arial"/>
              </a:rPr>
              <a:t>requested</a:t>
            </a:r>
            <a:r>
              <a:rPr sz="3200" b="1" spc="400" dirty="0">
                <a:latin typeface="Arial"/>
                <a:cs typeface="Arial"/>
              </a:rPr>
              <a:t> </a:t>
            </a:r>
            <a:r>
              <a:rPr sz="3200" b="1" spc="-409" dirty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411" y="2750820"/>
            <a:ext cx="9641205" cy="230886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38735" rIns="0" bIns="0" rtlCol="0">
            <a:spAutoFit/>
          </a:bodyPr>
          <a:lstStyle/>
          <a:p>
            <a:pPr marL="315595" indent="-224790">
              <a:lnSpc>
                <a:spcPts val="2100"/>
              </a:lnSpc>
              <a:spcBef>
                <a:spcPts val="305"/>
              </a:spcBef>
              <a:buAutoNum type="arabicPeriod"/>
              <a:tabLst>
                <a:tab pos="31623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same user machine </a:t>
            </a:r>
            <a:r>
              <a:rPr sz="1800" dirty="0">
                <a:latin typeface="Times New Roman"/>
                <a:cs typeface="Times New Roman"/>
              </a:rPr>
              <a:t>runs the client </a:t>
            </a:r>
            <a:r>
              <a:rPr sz="1800" spc="-5" dirty="0">
                <a:latin typeface="Times New Roman"/>
                <a:cs typeface="Times New Roman"/>
              </a:rPr>
              <a:t>side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10" dirty="0">
                <a:latin typeface="Times New Roman"/>
                <a:cs typeface="Times New Roman"/>
              </a:rPr>
              <a:t>DNS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application.</a:t>
            </a:r>
            <a:endParaRPr sz="1800">
              <a:latin typeface="Times New Roman"/>
              <a:cs typeface="Times New Roman"/>
            </a:endParaRPr>
          </a:p>
          <a:p>
            <a:pPr marL="314960" indent="-224154">
              <a:lnSpc>
                <a:spcPts val="2100"/>
              </a:lnSpc>
              <a:buAutoNum type="arabicPeriod"/>
              <a:tabLst>
                <a:tab pos="315595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browser </a:t>
            </a:r>
            <a:r>
              <a:rPr sz="1800" dirty="0">
                <a:latin typeface="Times New Roman"/>
                <a:cs typeface="Times New Roman"/>
              </a:rPr>
              <a:t>extracts the hostname, </a:t>
            </a:r>
            <a:r>
              <a:rPr sz="1800" spc="-10" dirty="0">
                <a:latin typeface="Courier New"/>
                <a:cs typeface="Courier New"/>
                <a:hlinkClick r:id="rId3"/>
              </a:rPr>
              <a:t>www.someschool.edu</a:t>
            </a:r>
            <a:r>
              <a:rPr sz="1800" spc="-10" dirty="0">
                <a:latin typeface="Times New Roman"/>
                <a:cs typeface="Times New Roman"/>
                <a:hlinkClick r:id="rId3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from 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URL</a:t>
            </a:r>
            <a:endParaRPr sz="18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latin typeface="Times New Roman"/>
                <a:cs typeface="Times New Roman"/>
              </a:rPr>
              <a:t>and passes the </a:t>
            </a:r>
            <a:r>
              <a:rPr sz="1800" spc="-5" dirty="0">
                <a:latin typeface="Times New Roman"/>
                <a:cs typeface="Times New Roman"/>
              </a:rPr>
              <a:t>hostname </a:t>
            </a:r>
            <a:r>
              <a:rPr sz="1800" dirty="0">
                <a:latin typeface="Times New Roman"/>
                <a:cs typeface="Times New Roman"/>
              </a:rPr>
              <a:t>to the client </a:t>
            </a:r>
            <a:r>
              <a:rPr sz="1800" spc="-5" dirty="0">
                <a:latin typeface="Times New Roman"/>
                <a:cs typeface="Times New Roman"/>
              </a:rPr>
              <a:t>side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DNS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application.</a:t>
            </a:r>
            <a:endParaRPr sz="1800">
              <a:latin typeface="Times New Roman"/>
              <a:cs typeface="Times New Roman"/>
            </a:endParaRPr>
          </a:p>
          <a:p>
            <a:pPr marL="314960" indent="-224154">
              <a:lnSpc>
                <a:spcPct val="100000"/>
              </a:lnSpc>
              <a:buAutoNum type="arabicPeriod" startAt="3"/>
              <a:tabLst>
                <a:tab pos="315595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DNS </a:t>
            </a:r>
            <a:r>
              <a:rPr sz="1800" dirty="0">
                <a:latin typeface="Times New Roman"/>
                <a:cs typeface="Times New Roman"/>
              </a:rPr>
              <a:t>client </a:t>
            </a:r>
            <a:r>
              <a:rPr sz="1800" spc="-5" dirty="0">
                <a:latin typeface="Times New Roman"/>
                <a:cs typeface="Times New Roman"/>
              </a:rPr>
              <a:t>sends </a:t>
            </a:r>
            <a:r>
              <a:rPr sz="1800" dirty="0">
                <a:latin typeface="Times New Roman"/>
                <a:cs typeface="Times New Roman"/>
              </a:rPr>
              <a:t>a query containing the hostname to a </a:t>
            </a:r>
            <a:r>
              <a:rPr sz="1800" spc="-5" dirty="0">
                <a:latin typeface="Times New Roman"/>
                <a:cs typeface="Times New Roman"/>
              </a:rPr>
              <a:t>DNS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server.</a:t>
            </a:r>
            <a:endParaRPr sz="1800">
              <a:latin typeface="Times New Roman"/>
              <a:cs typeface="Times New Roman"/>
            </a:endParaRPr>
          </a:p>
          <a:p>
            <a:pPr marL="314960" indent="-224154">
              <a:lnSpc>
                <a:spcPct val="100000"/>
              </a:lnSpc>
              <a:buAutoNum type="arabicPeriod" startAt="3"/>
              <a:tabLst>
                <a:tab pos="315595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DNS </a:t>
            </a:r>
            <a:r>
              <a:rPr sz="1800" dirty="0">
                <a:latin typeface="Times New Roman"/>
                <a:cs typeface="Times New Roman"/>
              </a:rPr>
              <a:t>client eventually receives a </a:t>
            </a:r>
            <a:r>
              <a:rPr sz="1800" spc="-20" dirty="0">
                <a:latin typeface="Times New Roman"/>
                <a:cs typeface="Times New Roman"/>
              </a:rPr>
              <a:t>reply,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includes the IP address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endParaRPr sz="18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hostname.</a:t>
            </a:r>
            <a:endParaRPr sz="1800">
              <a:latin typeface="Times New Roman"/>
              <a:cs typeface="Times New Roman"/>
            </a:endParaRPr>
          </a:p>
          <a:p>
            <a:pPr marL="91440" marR="1555750">
              <a:lnSpc>
                <a:spcPts val="2110"/>
              </a:lnSpc>
              <a:spcBef>
                <a:spcPts val="115"/>
              </a:spcBef>
              <a:buAutoNum type="arabicPeriod" startAt="5"/>
              <a:tabLst>
                <a:tab pos="320675" algn="l"/>
              </a:tabLst>
            </a:pPr>
            <a:r>
              <a:rPr sz="1800" spc="-5" dirty="0">
                <a:latin typeface="Times New Roman"/>
                <a:cs typeface="Times New Roman"/>
              </a:rPr>
              <a:t>Once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browser </a:t>
            </a:r>
            <a:r>
              <a:rPr sz="1800" dirty="0">
                <a:latin typeface="Times New Roman"/>
                <a:cs typeface="Times New Roman"/>
              </a:rPr>
              <a:t>receives the IP address from </a:t>
            </a:r>
            <a:r>
              <a:rPr sz="1800" spc="-5" dirty="0">
                <a:latin typeface="Times New Roman"/>
                <a:cs typeface="Times New Roman"/>
              </a:rPr>
              <a:t>DNS, </a:t>
            </a:r>
            <a:r>
              <a:rPr sz="1800" dirty="0">
                <a:latin typeface="Times New Roman"/>
                <a:cs typeface="Times New Roman"/>
              </a:rPr>
              <a:t>it can initiate a TCP</a:t>
            </a:r>
            <a:r>
              <a:rPr sz="1800" spc="-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connection  to the </a:t>
            </a:r>
            <a:r>
              <a:rPr sz="1800" spc="-5" dirty="0">
                <a:latin typeface="Times New Roman"/>
                <a:cs typeface="Times New Roman"/>
              </a:rPr>
              <a:t>HTTP server </a:t>
            </a:r>
            <a:r>
              <a:rPr sz="1800" dirty="0">
                <a:latin typeface="Times New Roman"/>
                <a:cs typeface="Times New Roman"/>
              </a:rPr>
              <a:t>process located at port 80 at that IP</a:t>
            </a:r>
            <a:r>
              <a:rPr sz="1800" spc="-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address.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169" y="5747105"/>
            <a:ext cx="11301095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 desired IP address is often cached in a “nearby” </a:t>
            </a:r>
            <a:r>
              <a:rPr sz="1800" spc="-10" dirty="0">
                <a:latin typeface="Times New Roman"/>
                <a:cs typeface="Times New Roman"/>
              </a:rPr>
              <a:t>DNS </a:t>
            </a:r>
            <a:r>
              <a:rPr sz="1800" spc="-15" dirty="0">
                <a:latin typeface="Times New Roman"/>
                <a:cs typeface="Times New Roman"/>
              </a:rPr>
              <a:t>server,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helps to reduce </a:t>
            </a:r>
            <a:r>
              <a:rPr sz="1800" spc="-10" dirty="0">
                <a:latin typeface="Times New Roman"/>
                <a:cs typeface="Times New Roman"/>
              </a:rPr>
              <a:t>DNS </a:t>
            </a:r>
            <a:r>
              <a:rPr sz="1800" spc="-5" dirty="0">
                <a:latin typeface="Times New Roman"/>
                <a:cs typeface="Times New Roman"/>
              </a:rPr>
              <a:t>network traffic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Times New Roman"/>
                <a:cs typeface="Times New Roman"/>
              </a:rPr>
              <a:t>well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Times New Roman"/>
                <a:cs typeface="Times New Roman"/>
              </a:rPr>
              <a:t>average </a:t>
            </a:r>
            <a:r>
              <a:rPr sz="1800" spc="-5" dirty="0">
                <a:latin typeface="Times New Roman"/>
                <a:cs typeface="Times New Roman"/>
              </a:rPr>
              <a:t>DNS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delay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09358"/>
            <a:ext cx="5361940" cy="344614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800" i="1" spc="-5" dirty="0">
                <a:solidFill>
                  <a:srgbClr val="CC0000"/>
                </a:solidFill>
                <a:latin typeface="Georgia"/>
                <a:cs typeface="Georgia"/>
              </a:rPr>
              <a:t>DNS</a:t>
            </a:r>
            <a:r>
              <a:rPr sz="2800" i="1" spc="5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800" i="1" spc="-5" dirty="0">
                <a:solidFill>
                  <a:srgbClr val="CC0000"/>
                </a:solidFill>
                <a:latin typeface="Georgia"/>
                <a:cs typeface="Georgia"/>
              </a:rPr>
              <a:t>services</a:t>
            </a:r>
            <a:endParaRPr sz="28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hostname to </a:t>
            </a:r>
            <a:r>
              <a:rPr sz="2400" dirty="0">
                <a:latin typeface="Georgia"/>
                <a:cs typeface="Georgia"/>
              </a:rPr>
              <a:t>IP address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translation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host</a:t>
            </a:r>
            <a:r>
              <a:rPr sz="2400" dirty="0">
                <a:latin typeface="Georgia"/>
                <a:cs typeface="Georgia"/>
              </a:rPr>
              <a:t> aliasing</a:t>
            </a:r>
            <a:endParaRPr sz="24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Georgia"/>
                <a:cs typeface="Georgia"/>
              </a:rPr>
              <a:t>canonical, alias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names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mail </a:t>
            </a:r>
            <a:r>
              <a:rPr sz="2400" spc="-5" dirty="0">
                <a:latin typeface="Georgia"/>
                <a:cs typeface="Georgia"/>
              </a:rPr>
              <a:t>server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aliasing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load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distribution</a:t>
            </a:r>
            <a:endParaRPr sz="2400">
              <a:latin typeface="Georgia"/>
              <a:cs typeface="Georgia"/>
            </a:endParaRPr>
          </a:p>
          <a:p>
            <a:pPr marL="698500" marR="5080" lvl="1" indent="-229235">
              <a:lnSpc>
                <a:spcPts val="2590"/>
              </a:lnSpc>
              <a:spcBef>
                <a:spcPts val="53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Georgia"/>
                <a:cs typeface="Georgia"/>
              </a:rPr>
              <a:t>replicated </a:t>
            </a:r>
            <a:r>
              <a:rPr sz="2400" dirty="0">
                <a:latin typeface="Georgia"/>
                <a:cs typeface="Georgia"/>
              </a:rPr>
              <a:t>Web </a:t>
            </a:r>
            <a:r>
              <a:rPr sz="2400" spc="-5" dirty="0">
                <a:latin typeface="Georgia"/>
                <a:cs typeface="Georgia"/>
              </a:rPr>
              <a:t>servers: </a:t>
            </a:r>
            <a:r>
              <a:rPr sz="2400" dirty="0">
                <a:latin typeface="Georgia"/>
                <a:cs typeface="Georgia"/>
              </a:rPr>
              <a:t>many IP  addresses </a:t>
            </a:r>
            <a:r>
              <a:rPr sz="2400" spc="-5" dirty="0">
                <a:latin typeface="Georgia"/>
                <a:cs typeface="Georgia"/>
              </a:rPr>
              <a:t>correspond to one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name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20725"/>
            <a:ext cx="5135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30" dirty="0">
                <a:latin typeface="Arial"/>
                <a:cs typeface="Arial"/>
              </a:rPr>
              <a:t>DNS: </a:t>
            </a:r>
            <a:r>
              <a:rPr b="1" spc="-240" dirty="0">
                <a:latin typeface="Arial"/>
                <a:cs typeface="Arial"/>
              </a:rPr>
              <a:t>services,</a:t>
            </a:r>
            <a:r>
              <a:rPr b="1" spc="80" dirty="0">
                <a:latin typeface="Arial"/>
                <a:cs typeface="Arial"/>
              </a:rPr>
              <a:t> </a:t>
            </a:r>
            <a:r>
              <a:rPr b="1" spc="-295" dirty="0">
                <a:latin typeface="Arial"/>
                <a:cs typeface="Arial"/>
              </a:rPr>
              <a:t>structure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65356" y="6434734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7270" y="784672"/>
            <a:ext cx="3787775" cy="267779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10"/>
              </a:spcBef>
            </a:pPr>
            <a:r>
              <a:rPr sz="2800" i="1" spc="-20" dirty="0">
                <a:solidFill>
                  <a:srgbClr val="CC0000"/>
                </a:solidFill>
                <a:latin typeface="Carlito"/>
                <a:cs typeface="Carlito"/>
              </a:rPr>
              <a:t>why </a:t>
            </a:r>
            <a:r>
              <a:rPr sz="2800" i="1" spc="-5" dirty="0">
                <a:solidFill>
                  <a:srgbClr val="CC0000"/>
                </a:solidFill>
                <a:latin typeface="Carlito"/>
                <a:cs typeface="Carlito"/>
              </a:rPr>
              <a:t>not </a:t>
            </a:r>
            <a:r>
              <a:rPr sz="2800" i="1" spc="-15" dirty="0">
                <a:solidFill>
                  <a:srgbClr val="CC0000"/>
                </a:solidFill>
                <a:latin typeface="Carlito"/>
                <a:cs typeface="Carlito"/>
              </a:rPr>
              <a:t>centralize</a:t>
            </a:r>
            <a:r>
              <a:rPr sz="2800" i="1" spc="-5" dirty="0">
                <a:solidFill>
                  <a:srgbClr val="CC0000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CC0000"/>
                </a:solidFill>
                <a:latin typeface="Carlito"/>
                <a:cs typeface="Carlito"/>
              </a:rPr>
              <a:t>DNS?</a:t>
            </a:r>
            <a:endParaRPr sz="2800">
              <a:latin typeface="Carlito"/>
              <a:cs typeface="Carlito"/>
            </a:endParaRPr>
          </a:p>
          <a:p>
            <a:pPr marL="311150" indent="-22923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11785" algn="l"/>
              </a:tabLst>
            </a:pPr>
            <a:r>
              <a:rPr sz="2400" spc="-5" dirty="0">
                <a:latin typeface="Carlito"/>
                <a:cs typeface="Carlito"/>
              </a:rPr>
              <a:t>single </a:t>
            </a:r>
            <a:r>
              <a:rPr sz="2400" spc="-10" dirty="0">
                <a:latin typeface="Carlito"/>
                <a:cs typeface="Carlito"/>
              </a:rPr>
              <a:t>point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15" dirty="0">
                <a:latin typeface="Carlito"/>
                <a:cs typeface="Carlito"/>
              </a:rPr>
              <a:t> failure</a:t>
            </a:r>
            <a:endParaRPr sz="2400">
              <a:latin typeface="Carlito"/>
              <a:cs typeface="Carlito"/>
            </a:endParaRPr>
          </a:p>
          <a:p>
            <a:pPr marL="311150" indent="-22923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11785" algn="l"/>
              </a:tabLst>
            </a:pPr>
            <a:r>
              <a:rPr sz="2400" spc="-15" dirty="0">
                <a:latin typeface="Carlito"/>
                <a:cs typeface="Carlito"/>
              </a:rPr>
              <a:t>traffic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volume</a:t>
            </a:r>
            <a:endParaRPr sz="2400">
              <a:latin typeface="Carlito"/>
              <a:cs typeface="Carlito"/>
            </a:endParaRPr>
          </a:p>
          <a:p>
            <a:pPr marL="311150" indent="-2292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311785" algn="l"/>
              </a:tabLst>
            </a:pPr>
            <a:r>
              <a:rPr sz="2400" spc="-15" dirty="0">
                <a:latin typeface="Carlito"/>
                <a:cs typeface="Carlito"/>
              </a:rPr>
              <a:t>distant centralized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database</a:t>
            </a:r>
            <a:endParaRPr sz="2400">
              <a:latin typeface="Carlito"/>
              <a:cs typeface="Carlito"/>
            </a:endParaRPr>
          </a:p>
          <a:p>
            <a:pPr marL="311150" indent="-2292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311785" algn="l"/>
              </a:tabLst>
            </a:pPr>
            <a:r>
              <a:rPr sz="2400" spc="-5" dirty="0">
                <a:latin typeface="Carlito"/>
                <a:cs typeface="Carlito"/>
              </a:rPr>
              <a:t>maintenance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800" i="1" spc="-5" dirty="0">
                <a:latin typeface="Arial"/>
                <a:cs typeface="Arial"/>
              </a:rPr>
              <a:t>A: </a:t>
            </a:r>
            <a:r>
              <a:rPr sz="2800" i="1" spc="-5" dirty="0">
                <a:solidFill>
                  <a:srgbClr val="CC0000"/>
                </a:solidFill>
                <a:latin typeface="Arial"/>
                <a:cs typeface="Arial"/>
              </a:rPr>
              <a:t>doesn‘t scale!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07053"/>
            <a:ext cx="10415905" cy="10756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DNS provides following </a:t>
            </a:r>
            <a:r>
              <a:rPr sz="2000" spc="-5" dirty="0">
                <a:latin typeface="Times New Roman"/>
                <a:cs typeface="Times New Roman"/>
              </a:rPr>
              <a:t>important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 marL="698500" marR="5080" lvl="1" indent="-229235">
              <a:lnSpc>
                <a:spcPts val="2570"/>
              </a:lnSpc>
              <a:spcBef>
                <a:spcPts val="570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225" dirty="0">
                <a:solidFill>
                  <a:srgbClr val="C00000"/>
                </a:solidFill>
                <a:latin typeface="Arial"/>
                <a:cs typeface="Arial"/>
              </a:rPr>
              <a:t>Hostname </a:t>
            </a:r>
            <a:r>
              <a:rPr sz="2400" b="1" spc="-185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2400" b="1" spc="-125" dirty="0">
                <a:solidFill>
                  <a:srgbClr val="C00000"/>
                </a:solidFill>
                <a:latin typeface="Arial"/>
                <a:cs typeface="Arial"/>
              </a:rPr>
              <a:t>IP </a:t>
            </a:r>
            <a:r>
              <a:rPr sz="2400" b="1" spc="-200" dirty="0">
                <a:solidFill>
                  <a:srgbClr val="C00000"/>
                </a:solidFill>
                <a:latin typeface="Arial"/>
                <a:cs typeface="Arial"/>
              </a:rPr>
              <a:t>address </a:t>
            </a:r>
            <a:r>
              <a:rPr sz="2400" b="1" spc="-165" dirty="0">
                <a:solidFill>
                  <a:srgbClr val="C00000"/>
                </a:solidFill>
                <a:latin typeface="Arial"/>
                <a:cs typeface="Arial"/>
              </a:rPr>
              <a:t>translation </a:t>
            </a:r>
            <a:r>
              <a:rPr sz="2400" b="1" spc="130" dirty="0">
                <a:solidFill>
                  <a:srgbClr val="C00000"/>
                </a:solidFill>
                <a:latin typeface="Arial"/>
                <a:cs typeface="Arial"/>
              </a:rPr>
              <a:t>, </a:t>
            </a:r>
            <a:r>
              <a:rPr sz="2400" b="1" spc="-220" dirty="0">
                <a:solidFill>
                  <a:srgbClr val="C00000"/>
                </a:solidFill>
                <a:latin typeface="Arial"/>
                <a:cs typeface="Arial"/>
              </a:rPr>
              <a:t>Host </a:t>
            </a:r>
            <a:r>
              <a:rPr sz="2400" b="1" spc="-150" dirty="0">
                <a:solidFill>
                  <a:srgbClr val="C00000"/>
                </a:solidFill>
                <a:latin typeface="Arial"/>
                <a:cs typeface="Arial"/>
              </a:rPr>
              <a:t>Aliasing, </a:t>
            </a:r>
            <a:r>
              <a:rPr sz="2400" b="1" spc="-105" dirty="0">
                <a:solidFill>
                  <a:srgbClr val="C00000"/>
                </a:solidFill>
                <a:latin typeface="Arial"/>
                <a:cs typeface="Arial"/>
              </a:rPr>
              <a:t>Mail </a:t>
            </a:r>
            <a:r>
              <a:rPr sz="2400" b="1" spc="-165" dirty="0">
                <a:solidFill>
                  <a:srgbClr val="C00000"/>
                </a:solidFill>
                <a:latin typeface="Arial"/>
                <a:cs typeface="Arial"/>
              </a:rPr>
              <a:t>server </a:t>
            </a:r>
            <a:r>
              <a:rPr sz="2400" b="1" spc="-125" dirty="0">
                <a:solidFill>
                  <a:srgbClr val="C00000"/>
                </a:solidFill>
                <a:latin typeface="Arial"/>
                <a:cs typeface="Arial"/>
              </a:rPr>
              <a:t>aliasing, </a:t>
            </a:r>
            <a:r>
              <a:rPr sz="2400" b="1" spc="-245" dirty="0">
                <a:solidFill>
                  <a:srgbClr val="C00000"/>
                </a:solidFill>
                <a:latin typeface="Arial"/>
                <a:cs typeface="Arial"/>
              </a:rPr>
              <a:t>Load  </a:t>
            </a:r>
            <a:r>
              <a:rPr sz="2400" b="1" spc="-165" dirty="0">
                <a:solidFill>
                  <a:srgbClr val="C00000"/>
                </a:solidFill>
                <a:latin typeface="Arial"/>
                <a:cs typeface="Arial"/>
              </a:rPr>
              <a:t>distribution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20725"/>
            <a:ext cx="33134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440" dirty="0">
                <a:latin typeface="Arial"/>
                <a:cs typeface="Arial"/>
              </a:rPr>
              <a:t>DNS </a:t>
            </a:r>
            <a:r>
              <a:rPr b="1" spc="-275" dirty="0">
                <a:latin typeface="Arial"/>
                <a:cs typeface="Arial"/>
              </a:rPr>
              <a:t>Services:</a:t>
            </a:r>
            <a:r>
              <a:rPr b="1" spc="-47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9174" y="2518856"/>
            <a:ext cx="4578350" cy="344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940">
              <a:lnSpc>
                <a:spcPts val="3304"/>
              </a:lnSpc>
            </a:pPr>
            <a:r>
              <a:rPr sz="2800" b="1" spc="-235" dirty="0">
                <a:solidFill>
                  <a:srgbClr val="C00000"/>
                </a:solidFill>
                <a:latin typeface="Arial"/>
                <a:cs typeface="Arial"/>
              </a:rPr>
              <a:t>ost </a:t>
            </a:r>
            <a:r>
              <a:rPr sz="2800" b="1" spc="-150" dirty="0">
                <a:solidFill>
                  <a:srgbClr val="C00000"/>
                </a:solidFill>
                <a:latin typeface="Arial"/>
                <a:cs typeface="Arial"/>
              </a:rPr>
              <a:t>aliasing</a:t>
            </a:r>
            <a:r>
              <a:rPr sz="1800" b="1" spc="-150" dirty="0">
                <a:latin typeface="Arial"/>
                <a:cs typeface="Arial"/>
              </a:rPr>
              <a:t>. </a:t>
            </a:r>
            <a:r>
              <a:rPr sz="1800" spc="-70" dirty="0">
                <a:latin typeface="Trebuchet MS"/>
                <a:cs typeface="Trebuchet MS"/>
              </a:rPr>
              <a:t>A </a:t>
            </a:r>
            <a:r>
              <a:rPr sz="1800" spc="-80" dirty="0">
                <a:latin typeface="Trebuchet MS"/>
                <a:cs typeface="Trebuchet MS"/>
              </a:rPr>
              <a:t>host </a:t>
            </a:r>
            <a:r>
              <a:rPr sz="1800" spc="-150" dirty="0">
                <a:latin typeface="Trebuchet MS"/>
                <a:cs typeface="Trebuchet MS"/>
              </a:rPr>
              <a:t>with </a:t>
            </a:r>
            <a:r>
              <a:rPr sz="1800" spc="-140" dirty="0">
                <a:latin typeface="Trebuchet MS"/>
                <a:cs typeface="Trebuchet MS"/>
              </a:rPr>
              <a:t>a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complicated</a:t>
            </a:r>
            <a:endParaRPr sz="1800">
              <a:latin typeface="Trebuchet MS"/>
              <a:cs typeface="Trebuchet MS"/>
            </a:endParaRPr>
          </a:p>
          <a:p>
            <a:pPr marR="45085" indent="50165">
              <a:lnSpc>
                <a:spcPct val="99100"/>
              </a:lnSpc>
              <a:spcBef>
                <a:spcPts val="45"/>
              </a:spcBef>
            </a:pPr>
            <a:r>
              <a:rPr sz="1800" spc="-100" dirty="0">
                <a:latin typeface="Trebuchet MS"/>
                <a:cs typeface="Trebuchet MS"/>
              </a:rPr>
              <a:t>ostname can </a:t>
            </a:r>
            <a:r>
              <a:rPr sz="1800" spc="-114" dirty="0">
                <a:latin typeface="Trebuchet MS"/>
                <a:cs typeface="Trebuchet MS"/>
              </a:rPr>
              <a:t>have </a:t>
            </a:r>
            <a:r>
              <a:rPr sz="1800" spc="-100" dirty="0">
                <a:latin typeface="Trebuchet MS"/>
                <a:cs typeface="Trebuchet MS"/>
              </a:rPr>
              <a:t>one </a:t>
            </a:r>
            <a:r>
              <a:rPr sz="1800" spc="-85" dirty="0">
                <a:latin typeface="Trebuchet MS"/>
                <a:cs typeface="Trebuchet MS"/>
              </a:rPr>
              <a:t>or </a:t>
            </a:r>
            <a:r>
              <a:rPr sz="1800" spc="-110" dirty="0">
                <a:latin typeface="Trebuchet MS"/>
                <a:cs typeface="Trebuchet MS"/>
              </a:rPr>
              <a:t>more </a:t>
            </a:r>
            <a:r>
              <a:rPr sz="1800" spc="-105" dirty="0">
                <a:latin typeface="Trebuchet MS"/>
                <a:cs typeface="Trebuchet MS"/>
              </a:rPr>
              <a:t>alias </a:t>
            </a:r>
            <a:r>
              <a:rPr sz="1800" spc="-100" dirty="0">
                <a:latin typeface="Trebuchet MS"/>
                <a:cs typeface="Trebuchet MS"/>
              </a:rPr>
              <a:t>names. </a:t>
            </a:r>
            <a:r>
              <a:rPr sz="1800" spc="-114" dirty="0">
                <a:latin typeface="Trebuchet MS"/>
                <a:cs typeface="Trebuchet MS"/>
              </a:rPr>
              <a:t>For  </a:t>
            </a:r>
            <a:r>
              <a:rPr sz="1800" spc="-145" dirty="0">
                <a:latin typeface="Trebuchet MS"/>
                <a:cs typeface="Trebuchet MS"/>
              </a:rPr>
              <a:t>xample,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100" dirty="0">
                <a:latin typeface="Trebuchet MS"/>
                <a:cs typeface="Trebuchet MS"/>
              </a:rPr>
              <a:t>hostname </a:t>
            </a:r>
            <a:r>
              <a:rPr sz="1800" spc="-50" dirty="0">
                <a:latin typeface="Trebuchet MS"/>
                <a:cs typeface="Trebuchet MS"/>
              </a:rPr>
              <a:t>such </a:t>
            </a:r>
            <a:r>
              <a:rPr sz="1800" spc="-40" dirty="0">
                <a:latin typeface="Trebuchet MS"/>
                <a:cs typeface="Trebuchet MS"/>
              </a:rPr>
              <a:t>as </a:t>
            </a:r>
            <a:r>
              <a:rPr sz="1800" spc="-5" dirty="0">
                <a:latin typeface="Courier New"/>
                <a:cs typeface="Courier New"/>
              </a:rPr>
              <a:t>relay1.west-  </a:t>
            </a:r>
            <a:r>
              <a:rPr sz="1800" spc="-10" dirty="0">
                <a:latin typeface="Courier New"/>
                <a:cs typeface="Courier New"/>
              </a:rPr>
              <a:t>oast.enterprise.com </a:t>
            </a:r>
            <a:r>
              <a:rPr sz="1800" dirty="0">
                <a:latin typeface="Times New Roman"/>
                <a:cs typeface="Times New Roman"/>
              </a:rPr>
              <a:t>could have, </a:t>
            </a:r>
            <a:r>
              <a:rPr sz="1800" spc="-30" dirty="0">
                <a:latin typeface="Times New Roman"/>
                <a:cs typeface="Times New Roman"/>
              </a:rPr>
              <a:t>say,  </a:t>
            </a:r>
            <a:r>
              <a:rPr sz="1800" dirty="0">
                <a:latin typeface="Times New Roman"/>
                <a:cs typeface="Times New Roman"/>
              </a:rPr>
              <a:t>wo aliases </a:t>
            </a:r>
            <a:r>
              <a:rPr sz="1800" spc="-5" dirty="0">
                <a:latin typeface="Times New Roman"/>
                <a:cs typeface="Times New Roman"/>
              </a:rPr>
              <a:t>such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Courier New"/>
                <a:cs typeface="Courier New"/>
              </a:rPr>
              <a:t>enterprise.com </a:t>
            </a:r>
            <a:r>
              <a:rPr sz="1800" dirty="0">
                <a:latin typeface="Times New Roman"/>
                <a:cs typeface="Times New Roman"/>
              </a:rPr>
              <a:t>and  </a:t>
            </a:r>
            <a:r>
              <a:rPr sz="1800" spc="-20" dirty="0">
                <a:latin typeface="Courier New"/>
                <a:cs typeface="Courier New"/>
              </a:rPr>
              <a:t>ww.enterprise.com</a:t>
            </a:r>
            <a:r>
              <a:rPr sz="1800" spc="-20" dirty="0">
                <a:latin typeface="Trebuchet MS"/>
                <a:cs typeface="Trebuchet MS"/>
              </a:rPr>
              <a:t>. </a:t>
            </a:r>
            <a:r>
              <a:rPr sz="1800" spc="-75" dirty="0">
                <a:latin typeface="Trebuchet MS"/>
                <a:cs typeface="Trebuchet MS"/>
              </a:rPr>
              <a:t>In </a:t>
            </a:r>
            <a:r>
              <a:rPr sz="1800" spc="-100" dirty="0">
                <a:latin typeface="Trebuchet MS"/>
                <a:cs typeface="Trebuchet MS"/>
              </a:rPr>
              <a:t>this </a:t>
            </a:r>
            <a:r>
              <a:rPr sz="1800" spc="-110" dirty="0">
                <a:latin typeface="Trebuchet MS"/>
                <a:cs typeface="Trebuchet MS"/>
              </a:rPr>
              <a:t>case, </a:t>
            </a:r>
            <a:r>
              <a:rPr sz="1800" spc="-155" dirty="0">
                <a:latin typeface="Trebuchet MS"/>
                <a:cs typeface="Trebuchet MS"/>
              </a:rPr>
              <a:t>the  </a:t>
            </a:r>
            <a:r>
              <a:rPr sz="1800" spc="-30" dirty="0">
                <a:latin typeface="Trebuchet MS"/>
                <a:cs typeface="Trebuchet MS"/>
              </a:rPr>
              <a:t>ostname</a:t>
            </a:r>
            <a:r>
              <a:rPr sz="1800" spc="-30" dirty="0">
                <a:latin typeface="Courier New"/>
                <a:cs typeface="Courier New"/>
              </a:rPr>
              <a:t>relay1.westcoast.enterprise  </a:t>
            </a:r>
            <a:r>
              <a:rPr sz="1800" spc="-5" dirty="0">
                <a:latin typeface="Courier New"/>
                <a:cs typeface="Courier New"/>
              </a:rPr>
              <a:t>com </a:t>
            </a:r>
            <a:r>
              <a:rPr sz="1800" spc="-30" dirty="0">
                <a:latin typeface="Trebuchet MS"/>
                <a:cs typeface="Trebuchet MS"/>
              </a:rPr>
              <a:t>is </a:t>
            </a:r>
            <a:r>
              <a:rPr sz="1800" spc="-80" dirty="0">
                <a:latin typeface="Trebuchet MS"/>
                <a:cs typeface="Trebuchet MS"/>
              </a:rPr>
              <a:t>said </a:t>
            </a:r>
            <a:r>
              <a:rPr sz="1800" spc="-145" dirty="0">
                <a:latin typeface="Trebuchet MS"/>
                <a:cs typeface="Trebuchet MS"/>
              </a:rPr>
              <a:t>to </a:t>
            </a:r>
            <a:r>
              <a:rPr sz="1800" spc="-120" dirty="0">
                <a:latin typeface="Trebuchet MS"/>
                <a:cs typeface="Trebuchet MS"/>
              </a:rPr>
              <a:t>be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b="1" spc="-140" dirty="0">
                <a:latin typeface="Arial"/>
                <a:cs typeface="Arial"/>
              </a:rPr>
              <a:t>canonical</a:t>
            </a:r>
            <a:r>
              <a:rPr sz="1800" b="1" spc="215" dirty="0">
                <a:latin typeface="Arial"/>
                <a:cs typeface="Arial"/>
              </a:rPr>
              <a:t> </a:t>
            </a:r>
            <a:r>
              <a:rPr sz="1800" b="1" spc="-165" dirty="0">
                <a:latin typeface="Arial"/>
                <a:cs typeface="Arial"/>
              </a:rPr>
              <a:t>hostname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Arial"/>
              <a:cs typeface="Arial"/>
            </a:endParaRPr>
          </a:p>
          <a:p>
            <a:pPr marL="143510" indent="-66675">
              <a:lnSpc>
                <a:spcPct val="100000"/>
              </a:lnSpc>
            </a:pPr>
            <a:r>
              <a:rPr sz="1800" spc="35" dirty="0">
                <a:latin typeface="Trebuchet MS"/>
                <a:cs typeface="Trebuchet MS"/>
              </a:rPr>
              <a:t>NS </a:t>
            </a:r>
            <a:r>
              <a:rPr sz="1800" spc="-100" dirty="0">
                <a:latin typeface="Trebuchet MS"/>
                <a:cs typeface="Trebuchet MS"/>
              </a:rPr>
              <a:t>can </a:t>
            </a:r>
            <a:r>
              <a:rPr sz="1800" spc="-120" dirty="0">
                <a:latin typeface="Trebuchet MS"/>
                <a:cs typeface="Trebuchet MS"/>
              </a:rPr>
              <a:t>be </a:t>
            </a:r>
            <a:r>
              <a:rPr sz="1800" spc="-110" dirty="0">
                <a:latin typeface="Trebuchet MS"/>
                <a:cs typeface="Trebuchet MS"/>
              </a:rPr>
              <a:t>invoked </a:t>
            </a:r>
            <a:r>
              <a:rPr sz="1800" spc="-95" dirty="0">
                <a:latin typeface="Trebuchet MS"/>
                <a:cs typeface="Trebuchet MS"/>
              </a:rPr>
              <a:t>by </a:t>
            </a:r>
            <a:r>
              <a:rPr sz="1800" spc="-114" dirty="0">
                <a:latin typeface="Trebuchet MS"/>
                <a:cs typeface="Trebuchet MS"/>
              </a:rPr>
              <a:t>an </a:t>
            </a:r>
            <a:r>
              <a:rPr sz="1800" spc="-125" dirty="0">
                <a:latin typeface="Trebuchet MS"/>
                <a:cs typeface="Trebuchet MS"/>
              </a:rPr>
              <a:t>application </a:t>
            </a:r>
            <a:r>
              <a:rPr sz="1800" spc="-145" dirty="0">
                <a:latin typeface="Trebuchet MS"/>
                <a:cs typeface="Trebuchet MS"/>
              </a:rPr>
              <a:t>to </a:t>
            </a:r>
            <a:r>
              <a:rPr sz="1800" spc="-130" dirty="0">
                <a:latin typeface="Trebuchet MS"/>
                <a:cs typeface="Trebuchet MS"/>
              </a:rPr>
              <a:t>obtain </a:t>
            </a:r>
            <a:r>
              <a:rPr sz="1800" spc="-150" dirty="0">
                <a:latin typeface="Trebuchet MS"/>
                <a:cs typeface="Trebuchet MS"/>
              </a:rPr>
              <a:t>the  </a:t>
            </a:r>
            <a:r>
              <a:rPr sz="1800" spc="-110" dirty="0">
                <a:latin typeface="Trebuchet MS"/>
                <a:cs typeface="Trebuchet MS"/>
              </a:rPr>
              <a:t>nonical </a:t>
            </a:r>
            <a:r>
              <a:rPr sz="1800" spc="-100" dirty="0">
                <a:latin typeface="Trebuchet MS"/>
                <a:cs typeface="Trebuchet MS"/>
              </a:rPr>
              <a:t>hostname </a:t>
            </a:r>
            <a:r>
              <a:rPr sz="1800" spc="-114" dirty="0">
                <a:latin typeface="Trebuchet MS"/>
                <a:cs typeface="Trebuchet MS"/>
              </a:rPr>
              <a:t>for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95" dirty="0">
                <a:latin typeface="Trebuchet MS"/>
                <a:cs typeface="Trebuchet MS"/>
              </a:rPr>
              <a:t>supplied </a:t>
            </a:r>
            <a:r>
              <a:rPr sz="1800" spc="-105" dirty="0">
                <a:latin typeface="Trebuchet MS"/>
                <a:cs typeface="Trebuchet MS"/>
              </a:rPr>
              <a:t>alias</a:t>
            </a:r>
            <a:r>
              <a:rPr sz="1800" spc="31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hostname</a:t>
            </a:r>
            <a:endParaRPr sz="1800">
              <a:latin typeface="Trebuchet MS"/>
              <a:cs typeface="Trebuchet MS"/>
            </a:endParaRPr>
          </a:p>
          <a:p>
            <a:pPr marL="36830">
              <a:lnSpc>
                <a:spcPct val="100000"/>
              </a:lnSpc>
            </a:pPr>
            <a:r>
              <a:rPr sz="1800" spc="80" dirty="0">
                <a:latin typeface="Trebuchet MS"/>
                <a:cs typeface="Trebuchet MS"/>
              </a:rPr>
              <a:t>s </a:t>
            </a:r>
            <a:r>
              <a:rPr sz="1800" spc="-150" dirty="0">
                <a:latin typeface="Trebuchet MS"/>
                <a:cs typeface="Trebuchet MS"/>
              </a:rPr>
              <a:t>well </a:t>
            </a:r>
            <a:r>
              <a:rPr sz="1800" spc="-40" dirty="0">
                <a:latin typeface="Trebuchet MS"/>
                <a:cs typeface="Trebuchet MS"/>
              </a:rPr>
              <a:t>as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45" dirty="0">
                <a:latin typeface="Trebuchet MS"/>
                <a:cs typeface="Trebuchet MS"/>
              </a:rPr>
              <a:t>IP </a:t>
            </a:r>
            <a:r>
              <a:rPr sz="1800" spc="-65" dirty="0">
                <a:latin typeface="Trebuchet MS"/>
                <a:cs typeface="Trebuchet MS"/>
              </a:rPr>
              <a:t>address </a:t>
            </a:r>
            <a:r>
              <a:rPr sz="1800" spc="-114" dirty="0">
                <a:latin typeface="Trebuchet MS"/>
                <a:cs typeface="Trebuchet MS"/>
              </a:rPr>
              <a:t>of </a:t>
            </a:r>
            <a:r>
              <a:rPr sz="1800" spc="-150" dirty="0">
                <a:latin typeface="Trebuchet MS"/>
                <a:cs typeface="Trebuchet MS"/>
              </a:rPr>
              <a:t>the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host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756" y="2474976"/>
            <a:ext cx="5119370" cy="357124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43815" rIns="0" bIns="0" rtlCol="0">
            <a:spAutoFit/>
          </a:bodyPr>
          <a:lstStyle/>
          <a:p>
            <a:pPr marL="91440" marR="280670">
              <a:lnSpc>
                <a:spcPct val="98400"/>
              </a:lnSpc>
              <a:spcBef>
                <a:spcPts val="345"/>
              </a:spcBef>
              <a:tabLst>
                <a:tab pos="328930" algn="l"/>
              </a:tabLst>
            </a:pPr>
            <a:r>
              <a:rPr sz="2800" b="1" spc="-235" dirty="0">
                <a:solidFill>
                  <a:srgbClr val="C00000"/>
                </a:solidFill>
                <a:latin typeface="Arial"/>
                <a:cs typeface="Arial"/>
              </a:rPr>
              <a:t>Host </a:t>
            </a:r>
            <a:r>
              <a:rPr sz="2800" b="1" spc="-150" dirty="0">
                <a:solidFill>
                  <a:srgbClr val="C00000"/>
                </a:solidFill>
                <a:latin typeface="Arial"/>
                <a:cs typeface="Arial"/>
              </a:rPr>
              <a:t>aliasing</a:t>
            </a:r>
            <a:r>
              <a:rPr sz="1800" b="1" spc="-150" dirty="0">
                <a:latin typeface="Arial"/>
                <a:cs typeface="Arial"/>
              </a:rPr>
              <a:t>. </a:t>
            </a:r>
            <a:r>
              <a:rPr sz="1800" spc="-70" dirty="0">
                <a:latin typeface="Trebuchet MS"/>
                <a:cs typeface="Trebuchet MS"/>
              </a:rPr>
              <a:t>A </a:t>
            </a:r>
            <a:r>
              <a:rPr sz="1800" spc="-80" dirty="0">
                <a:latin typeface="Trebuchet MS"/>
                <a:cs typeface="Trebuchet MS"/>
              </a:rPr>
              <a:t>host </a:t>
            </a:r>
            <a:r>
              <a:rPr sz="1800" spc="-150" dirty="0">
                <a:latin typeface="Trebuchet MS"/>
                <a:cs typeface="Trebuchet MS"/>
              </a:rPr>
              <a:t>with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125" dirty="0">
                <a:latin typeface="Trebuchet MS"/>
                <a:cs typeface="Trebuchet MS"/>
              </a:rPr>
              <a:t>complicated  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hostname can </a:t>
            </a:r>
            <a:r>
              <a:rPr sz="1800" spc="-114" dirty="0">
                <a:latin typeface="Trebuchet MS"/>
                <a:cs typeface="Trebuchet MS"/>
              </a:rPr>
              <a:t>have </a:t>
            </a:r>
            <a:r>
              <a:rPr sz="1800" spc="-100" dirty="0">
                <a:latin typeface="Trebuchet MS"/>
                <a:cs typeface="Trebuchet MS"/>
              </a:rPr>
              <a:t>one </a:t>
            </a:r>
            <a:r>
              <a:rPr sz="1800" spc="-85" dirty="0">
                <a:latin typeface="Trebuchet MS"/>
                <a:cs typeface="Trebuchet MS"/>
              </a:rPr>
              <a:t>or </a:t>
            </a:r>
            <a:r>
              <a:rPr sz="1800" spc="-110" dirty="0">
                <a:latin typeface="Trebuchet MS"/>
                <a:cs typeface="Trebuchet MS"/>
              </a:rPr>
              <a:t>more </a:t>
            </a:r>
            <a:r>
              <a:rPr sz="1800" spc="-105" dirty="0">
                <a:latin typeface="Trebuchet MS"/>
                <a:cs typeface="Trebuchet MS"/>
              </a:rPr>
              <a:t>alias </a:t>
            </a:r>
            <a:r>
              <a:rPr sz="1800" spc="-100" dirty="0">
                <a:latin typeface="Trebuchet MS"/>
                <a:cs typeface="Trebuchet MS"/>
              </a:rPr>
              <a:t>names. </a:t>
            </a:r>
            <a:r>
              <a:rPr sz="1800" spc="-114" dirty="0">
                <a:latin typeface="Trebuchet MS"/>
                <a:cs typeface="Trebuchet MS"/>
              </a:rPr>
              <a:t>For  </a:t>
            </a:r>
            <a:r>
              <a:rPr sz="1800" spc="-135" dirty="0">
                <a:latin typeface="Trebuchet MS"/>
                <a:cs typeface="Trebuchet MS"/>
              </a:rPr>
              <a:t>	</a:t>
            </a:r>
            <a:r>
              <a:rPr sz="1800" spc="-145" dirty="0">
                <a:latin typeface="Trebuchet MS"/>
                <a:cs typeface="Trebuchet MS"/>
              </a:rPr>
              <a:t>example,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100" dirty="0">
                <a:latin typeface="Trebuchet MS"/>
                <a:cs typeface="Trebuchet MS"/>
              </a:rPr>
              <a:t>hostname </a:t>
            </a:r>
            <a:r>
              <a:rPr sz="1800" spc="-50" dirty="0">
                <a:latin typeface="Trebuchet MS"/>
                <a:cs typeface="Trebuchet MS"/>
              </a:rPr>
              <a:t>such </a:t>
            </a:r>
            <a:r>
              <a:rPr sz="1800" spc="-40" dirty="0">
                <a:latin typeface="Trebuchet MS"/>
                <a:cs typeface="Trebuchet MS"/>
              </a:rPr>
              <a:t>as </a:t>
            </a:r>
            <a:r>
              <a:rPr sz="1800" spc="-5" dirty="0">
                <a:latin typeface="Courier New"/>
                <a:cs typeface="Courier New"/>
              </a:rPr>
              <a:t>relay1.west- 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coast.enterprise.com</a:t>
            </a:r>
            <a:r>
              <a:rPr sz="1800" spc="-375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could have, </a:t>
            </a:r>
            <a:r>
              <a:rPr sz="1800" spc="-25" dirty="0">
                <a:latin typeface="Times New Roman"/>
                <a:cs typeface="Times New Roman"/>
              </a:rPr>
              <a:t>say,</a:t>
            </a:r>
            <a:endParaRPr sz="180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tabLst>
                <a:tab pos="328930" algn="l"/>
              </a:tabLst>
            </a:pPr>
            <a:r>
              <a:rPr sz="1800" dirty="0">
                <a:latin typeface="Times New Roman"/>
                <a:cs typeface="Times New Roman"/>
              </a:rPr>
              <a:t>	two aliases </a:t>
            </a:r>
            <a:r>
              <a:rPr sz="1800" spc="-5" dirty="0">
                <a:latin typeface="Times New Roman"/>
                <a:cs typeface="Times New Roman"/>
              </a:rPr>
              <a:t>such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Courier New"/>
                <a:cs typeface="Courier New"/>
              </a:rPr>
              <a:t>enterprise.com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</a:p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  <a:hlinkClick r:id="rId2"/>
              </a:rPr>
              <a:t>www.enterprise.com</a:t>
            </a:r>
            <a:r>
              <a:rPr sz="1800" spc="-20" dirty="0">
                <a:latin typeface="Trebuchet MS"/>
                <a:cs typeface="Trebuchet MS"/>
                <a:hlinkClick r:id="rId2"/>
              </a:rPr>
              <a:t>. </a:t>
            </a:r>
            <a:r>
              <a:rPr sz="1800" spc="-75" dirty="0">
                <a:latin typeface="Trebuchet MS"/>
                <a:cs typeface="Trebuchet MS"/>
              </a:rPr>
              <a:t>In </a:t>
            </a:r>
            <a:r>
              <a:rPr sz="1800" spc="-100" dirty="0">
                <a:latin typeface="Trebuchet MS"/>
                <a:cs typeface="Trebuchet MS"/>
              </a:rPr>
              <a:t>this </a:t>
            </a:r>
            <a:r>
              <a:rPr sz="1800" spc="-110" dirty="0">
                <a:latin typeface="Trebuchet MS"/>
                <a:cs typeface="Trebuchet MS"/>
              </a:rPr>
              <a:t>case,</a:t>
            </a:r>
            <a:r>
              <a:rPr sz="1800" spc="-320" dirty="0">
                <a:latin typeface="Trebuchet MS"/>
                <a:cs typeface="Trebuchet MS"/>
              </a:rPr>
              <a:t> </a:t>
            </a:r>
            <a:r>
              <a:rPr sz="1800" spc="-155" dirty="0">
                <a:latin typeface="Trebuchet MS"/>
                <a:cs typeface="Trebuchet MS"/>
              </a:rPr>
              <a:t>the</a:t>
            </a:r>
            <a:endParaRPr sz="1800" dirty="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hostname</a:t>
            </a:r>
            <a:r>
              <a:rPr sz="1800" spc="-30" dirty="0">
                <a:latin typeface="Courier New"/>
                <a:cs typeface="Courier New"/>
              </a:rPr>
              <a:t>relay1.westcoast.enterprise</a:t>
            </a:r>
            <a:endParaRPr sz="18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.com </a:t>
            </a:r>
            <a:r>
              <a:rPr sz="1800" spc="-30" dirty="0">
                <a:latin typeface="Trebuchet MS"/>
                <a:cs typeface="Trebuchet MS"/>
              </a:rPr>
              <a:t>is </a:t>
            </a:r>
            <a:r>
              <a:rPr sz="1800" spc="-80" dirty="0">
                <a:latin typeface="Trebuchet MS"/>
                <a:cs typeface="Trebuchet MS"/>
              </a:rPr>
              <a:t>said </a:t>
            </a:r>
            <a:r>
              <a:rPr sz="1800" spc="-145" dirty="0">
                <a:latin typeface="Trebuchet MS"/>
                <a:cs typeface="Trebuchet MS"/>
              </a:rPr>
              <a:t>to </a:t>
            </a:r>
            <a:r>
              <a:rPr sz="1800" spc="-120" dirty="0">
                <a:latin typeface="Trebuchet MS"/>
                <a:cs typeface="Trebuchet MS"/>
              </a:rPr>
              <a:t>be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b="1" spc="-140" dirty="0">
                <a:latin typeface="Arial"/>
                <a:cs typeface="Arial"/>
              </a:rPr>
              <a:t>canonical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165" dirty="0">
                <a:latin typeface="Arial"/>
                <a:cs typeface="Arial"/>
              </a:rPr>
              <a:t>hostname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 dirty="0">
              <a:latin typeface="Arial"/>
              <a:cs typeface="Arial"/>
            </a:endParaRPr>
          </a:p>
          <a:p>
            <a:pPr marL="91440" marR="140335">
              <a:lnSpc>
                <a:spcPct val="100000"/>
              </a:lnSpc>
              <a:spcBef>
                <a:spcPts val="5"/>
              </a:spcBef>
              <a:tabLst>
                <a:tab pos="328930" algn="l"/>
              </a:tabLst>
            </a:pP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DNS </a:t>
            </a:r>
            <a:r>
              <a:rPr sz="1800" spc="-100" dirty="0">
                <a:latin typeface="Trebuchet MS"/>
                <a:cs typeface="Trebuchet MS"/>
              </a:rPr>
              <a:t>can </a:t>
            </a:r>
            <a:r>
              <a:rPr sz="1800" spc="-120" dirty="0">
                <a:latin typeface="Trebuchet MS"/>
                <a:cs typeface="Trebuchet MS"/>
              </a:rPr>
              <a:t>be </a:t>
            </a:r>
            <a:r>
              <a:rPr sz="1800" spc="-110" dirty="0">
                <a:latin typeface="Trebuchet MS"/>
                <a:cs typeface="Trebuchet MS"/>
              </a:rPr>
              <a:t>invoked </a:t>
            </a:r>
            <a:r>
              <a:rPr sz="1800" spc="-95" dirty="0">
                <a:latin typeface="Trebuchet MS"/>
                <a:cs typeface="Trebuchet MS"/>
              </a:rPr>
              <a:t>by </a:t>
            </a:r>
            <a:r>
              <a:rPr sz="1800" spc="-114" dirty="0">
                <a:latin typeface="Trebuchet MS"/>
                <a:cs typeface="Trebuchet MS"/>
              </a:rPr>
              <a:t>an </a:t>
            </a:r>
            <a:r>
              <a:rPr sz="1800" spc="-125" dirty="0">
                <a:latin typeface="Trebuchet MS"/>
                <a:cs typeface="Trebuchet MS"/>
              </a:rPr>
              <a:t>application </a:t>
            </a:r>
            <a:r>
              <a:rPr sz="1800" spc="-145" dirty="0">
                <a:latin typeface="Trebuchet MS"/>
                <a:cs typeface="Trebuchet MS"/>
              </a:rPr>
              <a:t>to </a:t>
            </a:r>
            <a:r>
              <a:rPr sz="1800" spc="-130" dirty="0">
                <a:latin typeface="Trebuchet MS"/>
                <a:cs typeface="Trebuchet MS"/>
              </a:rPr>
              <a:t>obtain </a:t>
            </a:r>
            <a:r>
              <a:rPr sz="1800" spc="-150" dirty="0">
                <a:latin typeface="Trebuchet MS"/>
                <a:cs typeface="Trebuchet MS"/>
              </a:rPr>
              <a:t>the  </a:t>
            </a:r>
            <a:r>
              <a:rPr sz="1800" spc="-105" dirty="0">
                <a:latin typeface="Trebuchet MS"/>
                <a:cs typeface="Trebuchet MS"/>
              </a:rPr>
              <a:t> canonical </a:t>
            </a:r>
            <a:r>
              <a:rPr sz="1800" spc="-100" dirty="0">
                <a:latin typeface="Trebuchet MS"/>
                <a:cs typeface="Trebuchet MS"/>
              </a:rPr>
              <a:t>hostname </a:t>
            </a:r>
            <a:r>
              <a:rPr sz="1800" spc="-114" dirty="0">
                <a:latin typeface="Trebuchet MS"/>
                <a:cs typeface="Trebuchet MS"/>
              </a:rPr>
              <a:t>for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95" dirty="0">
                <a:latin typeface="Trebuchet MS"/>
                <a:cs typeface="Trebuchet MS"/>
              </a:rPr>
              <a:t>supplied </a:t>
            </a:r>
            <a:r>
              <a:rPr sz="1800" spc="-105" dirty="0">
                <a:latin typeface="Trebuchet MS"/>
                <a:cs typeface="Trebuchet MS"/>
              </a:rPr>
              <a:t>alias </a:t>
            </a:r>
            <a:r>
              <a:rPr sz="1800" spc="-100" dirty="0">
                <a:latin typeface="Trebuchet MS"/>
                <a:cs typeface="Trebuchet MS"/>
              </a:rPr>
              <a:t>hostname</a:t>
            </a:r>
            <a:r>
              <a:rPr lang="en-US" spc="-10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rebuchet MS"/>
                <a:cs typeface="Trebuchet MS"/>
              </a:rPr>
              <a:t>	</a:t>
            </a:r>
            <a:r>
              <a:rPr sz="1800" spc="-40" dirty="0">
                <a:latin typeface="Trebuchet MS"/>
                <a:cs typeface="Trebuchet MS"/>
              </a:rPr>
              <a:t>as </a:t>
            </a:r>
            <a:r>
              <a:rPr sz="1800" spc="-150" dirty="0">
                <a:latin typeface="Trebuchet MS"/>
                <a:cs typeface="Trebuchet MS"/>
              </a:rPr>
              <a:t>well </a:t>
            </a:r>
            <a:r>
              <a:rPr sz="1800" spc="-40" dirty="0">
                <a:latin typeface="Trebuchet MS"/>
                <a:cs typeface="Trebuchet MS"/>
              </a:rPr>
              <a:t>as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45" dirty="0">
                <a:latin typeface="Trebuchet MS"/>
                <a:cs typeface="Trebuchet MS"/>
              </a:rPr>
              <a:t>IP </a:t>
            </a:r>
            <a:r>
              <a:rPr sz="1800" spc="-65" dirty="0">
                <a:latin typeface="Trebuchet MS"/>
                <a:cs typeface="Trebuchet MS"/>
              </a:rPr>
              <a:t>address </a:t>
            </a:r>
            <a:r>
              <a:rPr sz="1800" spc="-114" dirty="0">
                <a:latin typeface="Trebuchet MS"/>
                <a:cs typeface="Trebuchet MS"/>
              </a:rPr>
              <a:t>of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80" dirty="0">
                <a:latin typeface="Trebuchet MS"/>
                <a:cs typeface="Trebuchet MS"/>
              </a:rPr>
              <a:t>host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7003" y="2336292"/>
            <a:ext cx="6111240" cy="3848100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2800" b="1" spc="-125" dirty="0">
                <a:solidFill>
                  <a:srgbClr val="C00000"/>
                </a:solidFill>
                <a:latin typeface="Arial"/>
                <a:cs typeface="Arial"/>
              </a:rPr>
              <a:t>Mail </a:t>
            </a:r>
            <a:r>
              <a:rPr sz="2800" b="1" spc="-200" dirty="0">
                <a:solidFill>
                  <a:srgbClr val="C00000"/>
                </a:solidFill>
                <a:latin typeface="Arial"/>
                <a:cs typeface="Arial"/>
              </a:rPr>
              <a:t>Server </a:t>
            </a:r>
            <a:r>
              <a:rPr sz="2800" b="1" spc="-215" dirty="0">
                <a:solidFill>
                  <a:srgbClr val="C00000"/>
                </a:solidFill>
                <a:latin typeface="Arial"/>
                <a:cs typeface="Arial"/>
              </a:rPr>
              <a:t>Aliasing </a:t>
            </a: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145" dirty="0">
                <a:latin typeface="Trebuchet MS"/>
                <a:cs typeface="Trebuchet MS"/>
              </a:rPr>
              <a:t>It </a:t>
            </a:r>
            <a:r>
              <a:rPr sz="1800" spc="-30" dirty="0">
                <a:latin typeface="Trebuchet MS"/>
                <a:cs typeface="Trebuchet MS"/>
              </a:rPr>
              <a:t>is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highly </a:t>
            </a:r>
            <a:r>
              <a:rPr sz="1800" spc="-110" dirty="0">
                <a:latin typeface="Trebuchet MS"/>
                <a:cs typeface="Trebuchet MS"/>
              </a:rPr>
              <a:t>desirable </a:t>
            </a:r>
            <a:r>
              <a:rPr sz="1800" spc="-170" dirty="0">
                <a:latin typeface="Trebuchet MS"/>
                <a:cs typeface="Trebuchet MS"/>
              </a:rPr>
              <a:t>that </a:t>
            </a:r>
            <a:r>
              <a:rPr sz="1800" spc="-60" dirty="0">
                <a:latin typeface="Trebuchet MS"/>
                <a:cs typeface="Trebuchet MS"/>
              </a:rPr>
              <a:t>e-</a:t>
            </a:r>
            <a:endParaRPr sz="1800">
              <a:latin typeface="Trebuchet MS"/>
              <a:cs typeface="Trebuchet MS"/>
            </a:endParaRPr>
          </a:p>
          <a:p>
            <a:pPr marL="92075">
              <a:lnSpc>
                <a:spcPct val="100000"/>
              </a:lnSpc>
              <a:spcBef>
                <a:spcPts val="30"/>
              </a:spcBef>
            </a:pPr>
            <a:r>
              <a:rPr sz="1800" spc="-140" dirty="0">
                <a:latin typeface="Trebuchet MS"/>
                <a:cs typeface="Trebuchet MS"/>
              </a:rPr>
              <a:t>mail </a:t>
            </a:r>
            <a:r>
              <a:rPr sz="1800" spc="-60" dirty="0">
                <a:latin typeface="Trebuchet MS"/>
                <a:cs typeface="Trebuchet MS"/>
              </a:rPr>
              <a:t>addresses </a:t>
            </a:r>
            <a:r>
              <a:rPr sz="1800" spc="-120" dirty="0">
                <a:latin typeface="Trebuchet MS"/>
                <a:cs typeface="Trebuchet MS"/>
              </a:rPr>
              <a:t>be mnemonic. </a:t>
            </a:r>
            <a:r>
              <a:rPr sz="1800" spc="-135" dirty="0">
                <a:latin typeface="Trebuchet MS"/>
                <a:cs typeface="Trebuchet MS"/>
              </a:rPr>
              <a:t>However, </a:t>
            </a:r>
            <a:r>
              <a:rPr sz="1800" spc="-150" dirty="0">
                <a:latin typeface="Trebuchet MS"/>
                <a:cs typeface="Trebuchet MS"/>
              </a:rPr>
              <a:t>the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hostname</a:t>
            </a:r>
            <a:endParaRPr sz="1800">
              <a:latin typeface="Trebuchet MS"/>
              <a:cs typeface="Trebuchet MS"/>
            </a:endParaRPr>
          </a:p>
          <a:p>
            <a:pPr marL="92075" marR="241935">
              <a:lnSpc>
                <a:spcPct val="100000"/>
              </a:lnSpc>
            </a:pPr>
            <a:r>
              <a:rPr sz="1800" spc="-114" dirty="0">
                <a:latin typeface="Trebuchet MS"/>
                <a:cs typeface="Trebuchet MS"/>
              </a:rPr>
              <a:t>of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135" dirty="0">
                <a:latin typeface="Trebuchet MS"/>
                <a:cs typeface="Trebuchet MS"/>
              </a:rPr>
              <a:t>Hotmail </a:t>
            </a:r>
            <a:r>
              <a:rPr sz="1800" spc="-140" dirty="0">
                <a:latin typeface="Trebuchet MS"/>
                <a:cs typeface="Trebuchet MS"/>
              </a:rPr>
              <a:t>mail </a:t>
            </a:r>
            <a:r>
              <a:rPr sz="1800" spc="-75" dirty="0">
                <a:latin typeface="Trebuchet MS"/>
                <a:cs typeface="Trebuchet MS"/>
              </a:rPr>
              <a:t>server </a:t>
            </a:r>
            <a:r>
              <a:rPr sz="1800" spc="-30" dirty="0">
                <a:latin typeface="Trebuchet MS"/>
                <a:cs typeface="Trebuchet MS"/>
              </a:rPr>
              <a:t>is </a:t>
            </a:r>
            <a:r>
              <a:rPr sz="1800" spc="-110" dirty="0">
                <a:latin typeface="Trebuchet MS"/>
                <a:cs typeface="Trebuchet MS"/>
              </a:rPr>
              <a:t>more </a:t>
            </a:r>
            <a:r>
              <a:rPr sz="1800" spc="-125" dirty="0">
                <a:latin typeface="Trebuchet MS"/>
                <a:cs typeface="Trebuchet MS"/>
              </a:rPr>
              <a:t>complicated </a:t>
            </a:r>
            <a:r>
              <a:rPr sz="1800" spc="-110" dirty="0">
                <a:latin typeface="Trebuchet MS"/>
                <a:cs typeface="Trebuchet MS"/>
              </a:rPr>
              <a:t>and </a:t>
            </a:r>
            <a:r>
              <a:rPr sz="1800" spc="-90" dirty="0">
                <a:latin typeface="Trebuchet MS"/>
                <a:cs typeface="Trebuchet MS"/>
              </a:rPr>
              <a:t>much </a:t>
            </a:r>
            <a:r>
              <a:rPr sz="1800" spc="-35" dirty="0">
                <a:latin typeface="Trebuchet MS"/>
                <a:cs typeface="Trebuchet MS"/>
              </a:rPr>
              <a:t>less  </a:t>
            </a:r>
            <a:r>
              <a:rPr sz="1800" spc="-105" dirty="0">
                <a:latin typeface="Trebuchet MS"/>
                <a:cs typeface="Trebuchet MS"/>
              </a:rPr>
              <a:t>mnemonic </a:t>
            </a:r>
            <a:r>
              <a:rPr sz="1800" spc="-140" dirty="0">
                <a:latin typeface="Trebuchet MS"/>
                <a:cs typeface="Trebuchet MS"/>
              </a:rPr>
              <a:t>than </a:t>
            </a:r>
            <a:r>
              <a:rPr sz="1800" spc="-95" dirty="0">
                <a:latin typeface="Trebuchet MS"/>
                <a:cs typeface="Trebuchet MS"/>
              </a:rPr>
              <a:t>simply </a:t>
            </a:r>
            <a:r>
              <a:rPr sz="1800" spc="-10" dirty="0">
                <a:latin typeface="Courier New"/>
                <a:cs typeface="Courier New"/>
              </a:rPr>
              <a:t>hotmail.com </a:t>
            </a:r>
            <a:r>
              <a:rPr sz="1800" spc="-105" dirty="0">
                <a:latin typeface="Trebuchet MS"/>
                <a:cs typeface="Trebuchet MS"/>
              </a:rPr>
              <a:t>(for </a:t>
            </a:r>
            <a:r>
              <a:rPr sz="1800" spc="-145" dirty="0">
                <a:latin typeface="Trebuchet MS"/>
                <a:cs typeface="Trebuchet MS"/>
              </a:rPr>
              <a:t>example, </a:t>
            </a:r>
            <a:r>
              <a:rPr sz="1800" spc="-155" dirty="0">
                <a:latin typeface="Trebuchet MS"/>
                <a:cs typeface="Trebuchet MS"/>
              </a:rPr>
              <a:t>the  </a:t>
            </a:r>
            <a:r>
              <a:rPr sz="1800" spc="-105" dirty="0">
                <a:latin typeface="Trebuchet MS"/>
                <a:cs typeface="Trebuchet MS"/>
              </a:rPr>
              <a:t>canonical </a:t>
            </a:r>
            <a:r>
              <a:rPr sz="1800" spc="-100" dirty="0">
                <a:latin typeface="Trebuchet MS"/>
                <a:cs typeface="Trebuchet MS"/>
              </a:rPr>
              <a:t>hostname </a:t>
            </a:r>
            <a:r>
              <a:rPr sz="1800" spc="-114" dirty="0">
                <a:latin typeface="Trebuchet MS"/>
                <a:cs typeface="Trebuchet MS"/>
              </a:rPr>
              <a:t>might </a:t>
            </a:r>
            <a:r>
              <a:rPr sz="1800" spc="-120" dirty="0">
                <a:latin typeface="Trebuchet MS"/>
                <a:cs typeface="Trebuchet MS"/>
              </a:rPr>
              <a:t>be </a:t>
            </a:r>
            <a:r>
              <a:rPr sz="1800" spc="-90" dirty="0">
                <a:latin typeface="Trebuchet MS"/>
                <a:cs typeface="Trebuchet MS"/>
              </a:rPr>
              <a:t>something </a:t>
            </a:r>
            <a:r>
              <a:rPr sz="1800" spc="-150" dirty="0">
                <a:latin typeface="Trebuchet MS"/>
                <a:cs typeface="Trebuchet MS"/>
              </a:rPr>
              <a:t>like </a:t>
            </a:r>
            <a:r>
              <a:rPr sz="1800" spc="-5" dirty="0">
                <a:latin typeface="Courier New"/>
                <a:cs typeface="Courier New"/>
              </a:rPr>
              <a:t>relay1.west-  </a:t>
            </a:r>
            <a:r>
              <a:rPr sz="1800" spc="-10" dirty="0">
                <a:latin typeface="Courier New"/>
                <a:cs typeface="Courier New"/>
              </a:rPr>
              <a:t>coast.hotmail.com</a:t>
            </a:r>
            <a:r>
              <a:rPr sz="1800" spc="-10" dirty="0">
                <a:latin typeface="Times New Roman"/>
                <a:cs typeface="Times New Roman"/>
              </a:rPr>
              <a:t>). </a:t>
            </a:r>
            <a:r>
              <a:rPr sz="1800" spc="25" dirty="0">
                <a:latin typeface="Trebuchet MS"/>
                <a:cs typeface="Trebuchet MS"/>
              </a:rPr>
              <a:t>DNS </a:t>
            </a:r>
            <a:r>
              <a:rPr sz="1800" spc="-100" dirty="0">
                <a:latin typeface="Trebuchet MS"/>
                <a:cs typeface="Trebuchet MS"/>
              </a:rPr>
              <a:t>can </a:t>
            </a:r>
            <a:r>
              <a:rPr sz="1800" spc="-120" dirty="0">
                <a:latin typeface="Trebuchet MS"/>
                <a:cs typeface="Trebuchet MS"/>
              </a:rPr>
              <a:t>be </a:t>
            </a:r>
            <a:r>
              <a:rPr sz="1800" spc="-110" dirty="0">
                <a:latin typeface="Trebuchet MS"/>
                <a:cs typeface="Trebuchet MS"/>
              </a:rPr>
              <a:t>invoked </a:t>
            </a:r>
            <a:r>
              <a:rPr sz="1800" spc="-95" dirty="0">
                <a:latin typeface="Trebuchet MS"/>
                <a:cs typeface="Trebuchet MS"/>
              </a:rPr>
              <a:t>by </a:t>
            </a:r>
            <a:r>
              <a:rPr sz="1800" spc="-140" dirty="0">
                <a:latin typeface="Trebuchet MS"/>
                <a:cs typeface="Trebuchet MS"/>
              </a:rPr>
              <a:t>a mail  </a:t>
            </a:r>
            <a:r>
              <a:rPr sz="1800" spc="-125" dirty="0">
                <a:latin typeface="Trebuchet MS"/>
                <a:cs typeface="Trebuchet MS"/>
              </a:rPr>
              <a:t>application </a:t>
            </a:r>
            <a:r>
              <a:rPr sz="1800" spc="-145" dirty="0">
                <a:latin typeface="Trebuchet MS"/>
                <a:cs typeface="Trebuchet MS"/>
              </a:rPr>
              <a:t>to </a:t>
            </a:r>
            <a:r>
              <a:rPr sz="1800" spc="-130" dirty="0">
                <a:latin typeface="Trebuchet MS"/>
                <a:cs typeface="Trebuchet MS"/>
              </a:rPr>
              <a:t>obtain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110" dirty="0">
                <a:latin typeface="Trebuchet MS"/>
                <a:cs typeface="Trebuchet MS"/>
              </a:rPr>
              <a:t>canonical </a:t>
            </a:r>
            <a:r>
              <a:rPr sz="1800" spc="-100" dirty="0">
                <a:latin typeface="Trebuchet MS"/>
                <a:cs typeface="Trebuchet MS"/>
              </a:rPr>
              <a:t>hostname </a:t>
            </a:r>
            <a:r>
              <a:rPr sz="1800" spc="-110" dirty="0">
                <a:latin typeface="Trebuchet MS"/>
                <a:cs typeface="Trebuchet MS"/>
              </a:rPr>
              <a:t>for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100" dirty="0">
                <a:latin typeface="Trebuchet MS"/>
                <a:cs typeface="Trebuchet MS"/>
              </a:rPr>
              <a:t>supplied  </a:t>
            </a:r>
            <a:r>
              <a:rPr sz="1800" spc="-105" dirty="0">
                <a:latin typeface="Trebuchet MS"/>
                <a:cs typeface="Trebuchet MS"/>
              </a:rPr>
              <a:t>alias </a:t>
            </a:r>
            <a:r>
              <a:rPr sz="1800" spc="-100" dirty="0">
                <a:latin typeface="Trebuchet MS"/>
                <a:cs typeface="Trebuchet MS"/>
              </a:rPr>
              <a:t>hostname </a:t>
            </a:r>
            <a:r>
              <a:rPr sz="1800" spc="-40" dirty="0">
                <a:latin typeface="Trebuchet MS"/>
                <a:cs typeface="Trebuchet MS"/>
              </a:rPr>
              <a:t>as </a:t>
            </a:r>
            <a:r>
              <a:rPr sz="1800" spc="-150" dirty="0">
                <a:latin typeface="Trebuchet MS"/>
                <a:cs typeface="Trebuchet MS"/>
              </a:rPr>
              <a:t>well </a:t>
            </a:r>
            <a:r>
              <a:rPr sz="1800" spc="-40" dirty="0">
                <a:latin typeface="Trebuchet MS"/>
                <a:cs typeface="Trebuchet MS"/>
              </a:rPr>
              <a:t>as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45" dirty="0">
                <a:latin typeface="Trebuchet MS"/>
                <a:cs typeface="Trebuchet MS"/>
              </a:rPr>
              <a:t>IP </a:t>
            </a:r>
            <a:r>
              <a:rPr sz="1800" spc="-65" dirty="0">
                <a:latin typeface="Trebuchet MS"/>
                <a:cs typeface="Trebuchet MS"/>
              </a:rPr>
              <a:t>address </a:t>
            </a:r>
            <a:r>
              <a:rPr sz="1800" spc="-114" dirty="0">
                <a:latin typeface="Trebuchet MS"/>
                <a:cs typeface="Trebuchet MS"/>
              </a:rPr>
              <a:t>of </a:t>
            </a:r>
            <a:r>
              <a:rPr sz="1800" spc="-150" dirty="0">
                <a:latin typeface="Trebuchet MS"/>
                <a:cs typeface="Trebuchet MS"/>
              </a:rPr>
              <a:t>the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host.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rebuchet MS"/>
              <a:cs typeface="Trebuchet MS"/>
            </a:endParaRPr>
          </a:p>
          <a:p>
            <a:pPr marL="92075" marR="267970">
              <a:lnSpc>
                <a:spcPct val="98400"/>
              </a:lnSpc>
            </a:pPr>
            <a:r>
              <a:rPr sz="1800" spc="-5" dirty="0">
                <a:latin typeface="Times New Roman"/>
                <a:cs typeface="Times New Roman"/>
              </a:rPr>
              <a:t>MX </a:t>
            </a:r>
            <a:r>
              <a:rPr sz="1800" dirty="0">
                <a:latin typeface="Times New Roman"/>
                <a:cs typeface="Times New Roman"/>
              </a:rPr>
              <a:t>record </a:t>
            </a:r>
            <a:r>
              <a:rPr sz="1800" spc="-5" dirty="0">
                <a:latin typeface="Times New Roman"/>
                <a:cs typeface="Times New Roman"/>
              </a:rPr>
              <a:t>permits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company’s </a:t>
            </a:r>
            <a:r>
              <a:rPr sz="1800" spc="-5" dirty="0">
                <a:latin typeface="Times New Roman"/>
                <a:cs typeface="Times New Roman"/>
              </a:rPr>
              <a:t>mail server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5" dirty="0">
                <a:latin typeface="Times New Roman"/>
                <a:cs typeface="Times New Roman"/>
              </a:rPr>
              <a:t>Web </a:t>
            </a:r>
            <a:r>
              <a:rPr sz="1800" spc="-5" dirty="0">
                <a:latin typeface="Times New Roman"/>
                <a:cs typeface="Times New Roman"/>
              </a:rPr>
              <a:t>server </a:t>
            </a:r>
            <a:r>
              <a:rPr sz="1800" dirty="0">
                <a:latin typeface="Times New Roman"/>
                <a:cs typeface="Times New Roman"/>
              </a:rPr>
              <a:t>to  have identical </a:t>
            </a:r>
            <a:r>
              <a:rPr sz="1800" spc="-5" dirty="0">
                <a:latin typeface="Times New Roman"/>
                <a:cs typeface="Times New Roman"/>
              </a:rPr>
              <a:t>(aliased) </a:t>
            </a:r>
            <a:r>
              <a:rPr sz="1800" dirty="0">
                <a:latin typeface="Times New Roman"/>
                <a:cs typeface="Times New Roman"/>
              </a:rPr>
              <a:t>hostnames; for example, a </a:t>
            </a:r>
            <a:r>
              <a:rPr sz="1800" spc="-10" dirty="0">
                <a:latin typeface="Times New Roman"/>
                <a:cs typeface="Times New Roman"/>
              </a:rPr>
              <a:t>company’s  </a:t>
            </a:r>
            <a:r>
              <a:rPr sz="1800" spc="-55" dirty="0">
                <a:latin typeface="Times New Roman"/>
                <a:cs typeface="Times New Roman"/>
              </a:rPr>
              <a:t>Web </a:t>
            </a:r>
            <a:r>
              <a:rPr sz="1800" spc="-5" dirty="0">
                <a:latin typeface="Times New Roman"/>
                <a:cs typeface="Times New Roman"/>
              </a:rPr>
              <a:t>server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mail server </a:t>
            </a:r>
            <a:r>
              <a:rPr sz="1800" dirty="0">
                <a:latin typeface="Times New Roman"/>
                <a:cs typeface="Times New Roman"/>
              </a:rPr>
              <a:t>can both be called  </a:t>
            </a:r>
            <a:r>
              <a:rPr sz="1800" spc="-10" dirty="0">
                <a:latin typeface="Courier New"/>
                <a:cs typeface="Courier New"/>
              </a:rPr>
              <a:t>enterprise.com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26485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45" dirty="0">
                <a:latin typeface="Arial"/>
                <a:cs typeface="Arial"/>
              </a:rPr>
              <a:t>DNS </a:t>
            </a:r>
            <a:r>
              <a:rPr sz="3200" b="1" spc="-220" dirty="0">
                <a:latin typeface="Arial"/>
                <a:cs typeface="Arial"/>
              </a:rPr>
              <a:t>Services:</a:t>
            </a:r>
            <a:r>
              <a:rPr sz="3200" b="1" spc="-49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-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6488" y="1738883"/>
            <a:ext cx="9988550" cy="3601720"/>
          </a:xfrm>
          <a:custGeom>
            <a:avLst/>
            <a:gdLst/>
            <a:ahLst/>
            <a:cxnLst/>
            <a:rect l="l" t="t" r="r" b="b"/>
            <a:pathLst>
              <a:path w="9988550" h="3601720">
                <a:moveTo>
                  <a:pt x="9988296" y="0"/>
                </a:moveTo>
                <a:lnTo>
                  <a:pt x="0" y="0"/>
                </a:lnTo>
                <a:lnTo>
                  <a:pt x="0" y="3601212"/>
                </a:lnTo>
                <a:lnTo>
                  <a:pt x="9988296" y="3601212"/>
                </a:lnTo>
                <a:lnTo>
                  <a:pt x="998829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5227" y="1763013"/>
            <a:ext cx="9819640" cy="431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85" dirty="0">
                <a:solidFill>
                  <a:srgbClr val="C00000"/>
                </a:solidFill>
                <a:latin typeface="Arial"/>
                <a:cs typeface="Arial"/>
              </a:rPr>
              <a:t>Load</a:t>
            </a:r>
            <a:r>
              <a:rPr sz="2800" b="1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175" dirty="0">
                <a:solidFill>
                  <a:srgbClr val="C00000"/>
                </a:solidFill>
                <a:latin typeface="Arial"/>
                <a:cs typeface="Arial"/>
              </a:rPr>
              <a:t>distribution</a:t>
            </a:r>
            <a:r>
              <a:rPr sz="1800" b="1" spc="-175" dirty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DNS is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used to perform load </a:t>
            </a:r>
            <a:r>
              <a:rPr sz="2000" spc="-5" dirty="0">
                <a:latin typeface="Times New Roman"/>
                <a:cs typeface="Times New Roman"/>
              </a:rPr>
              <a:t>distribution among replicated </a:t>
            </a:r>
            <a:r>
              <a:rPr sz="2000" dirty="0">
                <a:latin typeface="Times New Roman"/>
                <a:cs typeface="Times New Roman"/>
              </a:rPr>
              <a:t>servers, such as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replicated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000" spc="-45" dirty="0">
                <a:latin typeface="Times New Roman"/>
                <a:cs typeface="Times New Roman"/>
              </a:rPr>
              <a:t>Web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servers</a:t>
            </a:r>
            <a:endParaRPr sz="2000">
              <a:latin typeface="Times New Roman"/>
              <a:cs typeface="Times New Roman"/>
            </a:endParaRPr>
          </a:p>
          <a:p>
            <a:pPr marL="299085" marR="81851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For replicated </a:t>
            </a:r>
            <a:r>
              <a:rPr sz="2000" spc="-45" dirty="0">
                <a:latin typeface="Times New Roman"/>
                <a:cs typeface="Times New Roman"/>
              </a:rPr>
              <a:t>Web </a:t>
            </a:r>
            <a:r>
              <a:rPr sz="2000" dirty="0">
                <a:latin typeface="Times New Roman"/>
                <a:cs typeface="Times New Roman"/>
              </a:rPr>
              <a:t>servers, a </a:t>
            </a:r>
            <a:r>
              <a:rPr sz="2000" i="1" spc="-5" dirty="0">
                <a:latin typeface="Times New Roman"/>
                <a:cs typeface="Times New Roman"/>
              </a:rPr>
              <a:t>set </a:t>
            </a:r>
            <a:r>
              <a:rPr sz="2000" dirty="0">
                <a:latin typeface="Times New Roman"/>
                <a:cs typeface="Times New Roman"/>
              </a:rPr>
              <a:t>of IP</a:t>
            </a:r>
            <a:r>
              <a:rPr sz="2000" spc="-3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addresses is thus associated </a:t>
            </a:r>
            <a:r>
              <a:rPr sz="2000" spc="-5" dirty="0">
                <a:latin typeface="Times New Roman"/>
                <a:cs typeface="Times New Roman"/>
              </a:rPr>
              <a:t>with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canonical  </a:t>
            </a:r>
            <a:r>
              <a:rPr sz="2000" spc="-5" dirty="0">
                <a:latin typeface="Times New Roman"/>
                <a:cs typeface="Times New Roman"/>
              </a:rPr>
              <a:t>hostname.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DNS </a:t>
            </a:r>
            <a:r>
              <a:rPr sz="2000" dirty="0">
                <a:latin typeface="Times New Roman"/>
                <a:cs typeface="Times New Roman"/>
              </a:rPr>
              <a:t>database contains this </a:t>
            </a:r>
            <a:r>
              <a:rPr sz="2000" spc="-5" dirty="0">
                <a:latin typeface="Times New Roman"/>
                <a:cs typeface="Times New Roman"/>
              </a:rPr>
              <a:t>set </a:t>
            </a:r>
            <a:r>
              <a:rPr sz="2000" dirty="0">
                <a:latin typeface="Times New Roman"/>
                <a:cs typeface="Times New Roman"/>
              </a:rPr>
              <a:t>of IP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addresses.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When </a:t>
            </a:r>
            <a:r>
              <a:rPr sz="2000" spc="-5" dirty="0">
                <a:latin typeface="Times New Roman"/>
                <a:cs typeface="Times New Roman"/>
              </a:rPr>
              <a:t>clients make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DNS </a:t>
            </a:r>
            <a:r>
              <a:rPr sz="2000" dirty="0">
                <a:latin typeface="Times New Roman"/>
                <a:cs typeface="Times New Roman"/>
              </a:rPr>
              <a:t>query for a </a:t>
            </a:r>
            <a:r>
              <a:rPr sz="2000" spc="-5" dirty="0">
                <a:latin typeface="Times New Roman"/>
                <a:cs typeface="Times New Roman"/>
              </a:rPr>
              <a:t>name mapped to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set </a:t>
            </a:r>
            <a:r>
              <a:rPr sz="2000" dirty="0">
                <a:latin typeface="Times New Roman"/>
                <a:cs typeface="Times New Roman"/>
              </a:rPr>
              <a:t>of addresses, the server  responds </a:t>
            </a:r>
            <a:r>
              <a:rPr sz="2000" spc="-5" dirty="0">
                <a:latin typeface="Times New Roman"/>
                <a:cs typeface="Times New Roman"/>
              </a:rPr>
              <a:t>with </a:t>
            </a:r>
            <a:r>
              <a:rPr sz="2000" dirty="0">
                <a:latin typeface="Times New Roman"/>
                <a:cs typeface="Times New Roman"/>
              </a:rPr>
              <a:t>the entire </a:t>
            </a:r>
            <a:r>
              <a:rPr sz="2000" spc="-5" dirty="0">
                <a:latin typeface="Times New Roman"/>
                <a:cs typeface="Times New Roman"/>
              </a:rPr>
              <a:t>set </a:t>
            </a:r>
            <a:r>
              <a:rPr sz="2000" dirty="0">
                <a:latin typeface="Times New Roman"/>
                <a:cs typeface="Times New Roman"/>
              </a:rPr>
              <a:t>of IP addresses, </a:t>
            </a:r>
            <a:r>
              <a:rPr sz="2000" spc="5" dirty="0">
                <a:latin typeface="Times New Roman"/>
                <a:cs typeface="Times New Roman"/>
              </a:rPr>
              <a:t>but </a:t>
            </a:r>
            <a:r>
              <a:rPr sz="2000" spc="-5" dirty="0">
                <a:latin typeface="Times New Roman"/>
                <a:cs typeface="Times New Roman"/>
              </a:rPr>
              <a:t>rotates </a:t>
            </a:r>
            <a:r>
              <a:rPr sz="2000" dirty="0">
                <a:latin typeface="Times New Roman"/>
                <a:cs typeface="Times New Roman"/>
              </a:rPr>
              <a:t>the ordering of the addresses </a:t>
            </a:r>
            <a:r>
              <a:rPr sz="2000" spc="-5" dirty="0">
                <a:latin typeface="Times New Roman"/>
                <a:cs typeface="Times New Roman"/>
              </a:rPr>
              <a:t>within  </a:t>
            </a:r>
            <a:r>
              <a:rPr sz="2000" dirty="0">
                <a:latin typeface="Times New Roman"/>
                <a:cs typeface="Times New Roman"/>
              </a:rPr>
              <a:t>each </a:t>
            </a:r>
            <a:r>
              <a:rPr sz="2000" spc="-25" dirty="0">
                <a:latin typeface="Times New Roman"/>
                <a:cs typeface="Times New Roman"/>
              </a:rPr>
              <a:t>reply. </a:t>
            </a:r>
            <a:r>
              <a:rPr sz="2000" dirty="0">
                <a:latin typeface="Times New Roman"/>
                <a:cs typeface="Times New Roman"/>
              </a:rPr>
              <a:t>Because a </a:t>
            </a:r>
            <a:r>
              <a:rPr sz="2000" spc="-5" dirty="0">
                <a:latin typeface="Times New Roman"/>
                <a:cs typeface="Times New Roman"/>
              </a:rPr>
              <a:t>client typically sends its HTTP </a:t>
            </a:r>
            <a:r>
              <a:rPr sz="2000" dirty="0">
                <a:latin typeface="Times New Roman"/>
                <a:cs typeface="Times New Roman"/>
              </a:rPr>
              <a:t>request </a:t>
            </a:r>
            <a:r>
              <a:rPr sz="2000" spc="-5" dirty="0">
                <a:latin typeface="Times New Roman"/>
                <a:cs typeface="Times New Roman"/>
              </a:rPr>
              <a:t>message </a:t>
            </a:r>
            <a:r>
              <a:rPr sz="2000" dirty="0">
                <a:latin typeface="Times New Roman"/>
                <a:cs typeface="Times New Roman"/>
              </a:rPr>
              <a:t>to the IP address that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 </a:t>
            </a:r>
            <a:r>
              <a:rPr sz="2000" spc="-5" dirty="0">
                <a:latin typeface="Times New Roman"/>
                <a:cs typeface="Times New Roman"/>
              </a:rPr>
              <a:t>listed </a:t>
            </a:r>
            <a:r>
              <a:rPr sz="2000" dirty="0">
                <a:latin typeface="Times New Roman"/>
                <a:cs typeface="Times New Roman"/>
              </a:rPr>
              <a:t>first in the </a:t>
            </a:r>
            <a:r>
              <a:rPr sz="2000" spc="-5" dirty="0">
                <a:latin typeface="Times New Roman"/>
                <a:cs typeface="Times New Roman"/>
              </a:rPr>
              <a:t>set, DNS rotation </a:t>
            </a:r>
            <a:r>
              <a:rPr sz="2000" dirty="0">
                <a:latin typeface="Times New Roman"/>
                <a:cs typeface="Times New Roman"/>
              </a:rPr>
              <a:t>distributes the </a:t>
            </a:r>
            <a:r>
              <a:rPr sz="2000" spc="-5" dirty="0">
                <a:latin typeface="Times New Roman"/>
                <a:cs typeface="Times New Roman"/>
              </a:rPr>
              <a:t>traffic among the replicated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servers</a:t>
            </a:r>
            <a:endParaRPr sz="2000">
              <a:latin typeface="Times New Roman"/>
              <a:cs typeface="Times New Roman"/>
            </a:endParaRPr>
          </a:p>
          <a:p>
            <a:pPr marL="299085" marR="473075" indent="-287020">
              <a:lnSpc>
                <a:spcPts val="2350"/>
              </a:lnSpc>
              <a:spcBef>
                <a:spcPts val="1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DNS </a:t>
            </a:r>
            <a:r>
              <a:rPr sz="2000" spc="-5" dirty="0">
                <a:latin typeface="Times New Roman"/>
                <a:cs typeface="Times New Roman"/>
              </a:rPr>
              <a:t>rotation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used for </a:t>
            </a:r>
            <a:r>
              <a:rPr sz="2000" spc="-5" dirty="0">
                <a:latin typeface="Times New Roman"/>
                <a:cs typeface="Times New Roman"/>
              </a:rPr>
              <a:t>e-mail so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multiple </a:t>
            </a:r>
            <a:r>
              <a:rPr sz="2000" spc="-10" dirty="0">
                <a:latin typeface="Times New Roman"/>
                <a:cs typeface="Times New Roman"/>
              </a:rPr>
              <a:t>mail </a:t>
            </a:r>
            <a:r>
              <a:rPr sz="2000" dirty="0">
                <a:latin typeface="Times New Roman"/>
                <a:cs typeface="Times New Roman"/>
              </a:rPr>
              <a:t>servers can have the </a:t>
            </a:r>
            <a:r>
              <a:rPr sz="2000" spc="-10" dirty="0">
                <a:latin typeface="Times New Roman"/>
                <a:cs typeface="Times New Roman"/>
              </a:rPr>
              <a:t>same </a:t>
            </a:r>
            <a:r>
              <a:rPr sz="2000" spc="-5" dirty="0">
                <a:latin typeface="Times New Roman"/>
                <a:cs typeface="Times New Roman"/>
              </a:rPr>
              <a:t>alias  name.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61315">
              <a:lnSpc>
                <a:spcPct val="100000"/>
              </a:lnSpc>
              <a:spcBef>
                <a:spcPts val="1689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DNS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specified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10" dirty="0">
                <a:latin typeface="Times New Roman"/>
                <a:cs typeface="Times New Roman"/>
              </a:rPr>
              <a:t>RFC </a:t>
            </a:r>
            <a:r>
              <a:rPr sz="1800" dirty="0">
                <a:latin typeface="Times New Roman"/>
                <a:cs typeface="Times New Roman"/>
              </a:rPr>
              <a:t>1034 and </a:t>
            </a:r>
            <a:r>
              <a:rPr sz="1800" spc="-5" dirty="0">
                <a:latin typeface="Times New Roman"/>
                <a:cs typeface="Times New Roman"/>
              </a:rPr>
              <a:t>RFC </a:t>
            </a:r>
            <a:r>
              <a:rPr sz="1800" dirty="0">
                <a:latin typeface="Times New Roman"/>
                <a:cs typeface="Times New Roman"/>
              </a:rPr>
              <a:t>1035, and updated in </a:t>
            </a:r>
            <a:r>
              <a:rPr sz="1800" spc="-5" dirty="0">
                <a:latin typeface="Times New Roman"/>
                <a:cs typeface="Times New Roman"/>
              </a:rPr>
              <a:t>several </a:t>
            </a:r>
            <a:r>
              <a:rPr sz="1800" dirty="0">
                <a:latin typeface="Times New Roman"/>
                <a:cs typeface="Times New Roman"/>
              </a:rPr>
              <a:t>additional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RFCs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5859"/>
            <a:ext cx="11304270" cy="382651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409" dirty="0">
                <a:latin typeface="Arial"/>
                <a:cs typeface="Arial"/>
              </a:rPr>
              <a:t>A </a:t>
            </a:r>
            <a:r>
              <a:rPr sz="2400" b="1" spc="-165" dirty="0">
                <a:latin typeface="Arial"/>
                <a:cs typeface="Arial"/>
              </a:rPr>
              <a:t>single </a:t>
            </a:r>
            <a:r>
              <a:rPr sz="2400" b="1" spc="-175" dirty="0">
                <a:latin typeface="Arial"/>
                <a:cs typeface="Arial"/>
              </a:rPr>
              <a:t>point </a:t>
            </a:r>
            <a:r>
              <a:rPr sz="2400" b="1" spc="-200" dirty="0">
                <a:latin typeface="Arial"/>
                <a:cs typeface="Arial"/>
              </a:rPr>
              <a:t>of </a:t>
            </a:r>
            <a:r>
              <a:rPr sz="2400" b="1" spc="-114" dirty="0">
                <a:latin typeface="Arial"/>
                <a:cs typeface="Arial"/>
              </a:rPr>
              <a:t>failure. </a:t>
            </a:r>
            <a:r>
              <a:rPr sz="2400" spc="-150" dirty="0">
                <a:latin typeface="Trebuchet MS"/>
                <a:cs typeface="Trebuchet MS"/>
              </a:rPr>
              <a:t>If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35" dirty="0">
                <a:latin typeface="Trebuchet MS"/>
                <a:cs typeface="Trebuchet MS"/>
              </a:rPr>
              <a:t>DNS </a:t>
            </a:r>
            <a:r>
              <a:rPr sz="2400" spc="-100" dirty="0">
                <a:latin typeface="Trebuchet MS"/>
                <a:cs typeface="Trebuchet MS"/>
              </a:rPr>
              <a:t>server </a:t>
            </a:r>
            <a:r>
              <a:rPr sz="2400" spc="-110" dirty="0">
                <a:latin typeface="Trebuchet MS"/>
                <a:cs typeface="Trebuchet MS"/>
              </a:rPr>
              <a:t>crashes, </a:t>
            </a:r>
            <a:r>
              <a:rPr sz="2400" spc="5" dirty="0">
                <a:latin typeface="Trebuchet MS"/>
                <a:cs typeface="Trebuchet MS"/>
              </a:rPr>
              <a:t>so </a:t>
            </a:r>
            <a:r>
              <a:rPr sz="2400" spc="-75" dirty="0">
                <a:latin typeface="Trebuchet MS"/>
                <a:cs typeface="Trebuchet MS"/>
              </a:rPr>
              <a:t>does </a:t>
            </a:r>
            <a:r>
              <a:rPr sz="2400" spc="-200" dirty="0">
                <a:latin typeface="Trebuchet MS"/>
                <a:cs typeface="Trebuchet MS"/>
              </a:rPr>
              <a:t>the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-185" dirty="0">
                <a:latin typeface="Trebuchet MS"/>
                <a:cs typeface="Trebuchet MS"/>
              </a:rPr>
              <a:t>entire </a:t>
            </a:r>
            <a:r>
              <a:rPr sz="2400" spc="-190" dirty="0">
                <a:latin typeface="Trebuchet MS"/>
                <a:cs typeface="Trebuchet MS"/>
              </a:rPr>
              <a:t>Internet!</a:t>
            </a:r>
            <a:endParaRPr sz="2400">
              <a:latin typeface="Trebuchet MS"/>
              <a:cs typeface="Trebuchet MS"/>
            </a:endParaRPr>
          </a:p>
          <a:p>
            <a:pPr marL="241300" marR="20320" indent="-228600">
              <a:lnSpc>
                <a:spcPts val="259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95" dirty="0">
                <a:latin typeface="Arial"/>
                <a:cs typeface="Arial"/>
              </a:rPr>
              <a:t>Traffic </a:t>
            </a:r>
            <a:r>
              <a:rPr sz="2400" b="1" spc="-180" dirty="0">
                <a:latin typeface="Arial"/>
                <a:cs typeface="Arial"/>
              </a:rPr>
              <a:t>volume. </a:t>
            </a:r>
            <a:r>
              <a:rPr sz="2400" spc="-95" dirty="0">
                <a:latin typeface="Trebuchet MS"/>
                <a:cs typeface="Trebuchet MS"/>
              </a:rPr>
              <a:t>A </a:t>
            </a:r>
            <a:r>
              <a:rPr sz="2400" spc="-100" dirty="0">
                <a:latin typeface="Trebuchet MS"/>
                <a:cs typeface="Trebuchet MS"/>
              </a:rPr>
              <a:t>single </a:t>
            </a:r>
            <a:r>
              <a:rPr sz="2400" spc="40" dirty="0">
                <a:latin typeface="Trebuchet MS"/>
                <a:cs typeface="Trebuchet MS"/>
              </a:rPr>
              <a:t>DNS </a:t>
            </a:r>
            <a:r>
              <a:rPr sz="2400" spc="-100" dirty="0">
                <a:latin typeface="Trebuchet MS"/>
                <a:cs typeface="Trebuchet MS"/>
              </a:rPr>
              <a:t>server </a:t>
            </a:r>
            <a:r>
              <a:rPr sz="2400" spc="-150" dirty="0">
                <a:latin typeface="Trebuchet MS"/>
                <a:cs typeface="Trebuchet MS"/>
              </a:rPr>
              <a:t>would have </a:t>
            </a:r>
            <a:r>
              <a:rPr sz="2400" spc="-195" dirty="0">
                <a:latin typeface="Trebuchet MS"/>
                <a:cs typeface="Trebuchet MS"/>
              </a:rPr>
              <a:t>to </a:t>
            </a:r>
            <a:r>
              <a:rPr sz="2400" spc="-160" dirty="0">
                <a:latin typeface="Trebuchet MS"/>
                <a:cs typeface="Trebuchet MS"/>
              </a:rPr>
              <a:t>handle </a:t>
            </a:r>
            <a:r>
              <a:rPr sz="2400" spc="-204" dirty="0">
                <a:latin typeface="Trebuchet MS"/>
                <a:cs typeface="Trebuchet MS"/>
              </a:rPr>
              <a:t>all </a:t>
            </a:r>
            <a:r>
              <a:rPr sz="2400" spc="40" dirty="0">
                <a:latin typeface="Trebuchet MS"/>
                <a:cs typeface="Trebuchet MS"/>
              </a:rPr>
              <a:t>DNS </a:t>
            </a:r>
            <a:r>
              <a:rPr sz="2400" spc="-120" dirty="0">
                <a:latin typeface="Trebuchet MS"/>
                <a:cs typeface="Trebuchet MS"/>
              </a:rPr>
              <a:t>queries </a:t>
            </a:r>
            <a:r>
              <a:rPr sz="2400" spc="-140" dirty="0">
                <a:latin typeface="Trebuchet MS"/>
                <a:cs typeface="Trebuchet MS"/>
              </a:rPr>
              <a:t>(for </a:t>
            </a:r>
            <a:r>
              <a:rPr sz="2400" spc="-204" dirty="0">
                <a:latin typeface="Trebuchet MS"/>
                <a:cs typeface="Trebuchet MS"/>
              </a:rPr>
              <a:t>all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35" dirty="0">
                <a:latin typeface="Trebuchet MS"/>
                <a:cs typeface="Trebuchet MS"/>
              </a:rPr>
              <a:t>HTTP  </a:t>
            </a:r>
            <a:r>
              <a:rPr sz="2400" spc="-110" dirty="0">
                <a:latin typeface="Trebuchet MS"/>
                <a:cs typeface="Trebuchet MS"/>
              </a:rPr>
              <a:t>requests </a:t>
            </a:r>
            <a:r>
              <a:rPr sz="2400" spc="-145" dirty="0">
                <a:latin typeface="Trebuchet MS"/>
                <a:cs typeface="Trebuchet MS"/>
              </a:rPr>
              <a:t>and </a:t>
            </a:r>
            <a:r>
              <a:rPr sz="2400" spc="-150" dirty="0">
                <a:latin typeface="Trebuchet MS"/>
                <a:cs typeface="Trebuchet MS"/>
              </a:rPr>
              <a:t>e-mail </a:t>
            </a:r>
            <a:r>
              <a:rPr sz="2400" spc="-50" dirty="0">
                <a:latin typeface="Trebuchet MS"/>
                <a:cs typeface="Trebuchet MS"/>
              </a:rPr>
              <a:t>messages </a:t>
            </a:r>
            <a:r>
              <a:rPr sz="2400" spc="-160" dirty="0">
                <a:latin typeface="Trebuchet MS"/>
                <a:cs typeface="Trebuchet MS"/>
              </a:rPr>
              <a:t>generated </a:t>
            </a:r>
            <a:r>
              <a:rPr sz="2400" spc="-150" dirty="0">
                <a:latin typeface="Trebuchet MS"/>
                <a:cs typeface="Trebuchet MS"/>
              </a:rPr>
              <a:t>from </a:t>
            </a:r>
            <a:r>
              <a:rPr sz="2400" spc="-110" dirty="0">
                <a:latin typeface="Trebuchet MS"/>
                <a:cs typeface="Trebuchet MS"/>
              </a:rPr>
              <a:t>hundreds </a:t>
            </a:r>
            <a:r>
              <a:rPr sz="2400" spc="-155" dirty="0">
                <a:latin typeface="Trebuchet MS"/>
                <a:cs typeface="Trebuchet MS"/>
              </a:rPr>
              <a:t>of </a:t>
            </a:r>
            <a:r>
              <a:rPr sz="2400" spc="-130" dirty="0">
                <a:latin typeface="Trebuchet MS"/>
                <a:cs typeface="Trebuchet MS"/>
              </a:rPr>
              <a:t>millions </a:t>
            </a:r>
            <a:r>
              <a:rPr sz="2400" spc="-155" dirty="0">
                <a:latin typeface="Trebuchet MS"/>
                <a:cs typeface="Trebuchet MS"/>
              </a:rPr>
              <a:t>of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hosts).</a:t>
            </a:r>
            <a:endParaRPr sz="2400">
              <a:latin typeface="Trebuchet MS"/>
              <a:cs typeface="Trebuchet MS"/>
            </a:endParaRPr>
          </a:p>
          <a:p>
            <a:pPr marL="241300" marR="41275" indent="-228600">
              <a:lnSpc>
                <a:spcPct val="9000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65" dirty="0">
                <a:latin typeface="Arial"/>
                <a:cs typeface="Arial"/>
              </a:rPr>
              <a:t>Distant centralized </a:t>
            </a:r>
            <a:r>
              <a:rPr sz="2400" b="1" spc="-160" dirty="0">
                <a:latin typeface="Arial"/>
                <a:cs typeface="Arial"/>
              </a:rPr>
              <a:t>database. </a:t>
            </a:r>
            <a:r>
              <a:rPr sz="2400" spc="-95" dirty="0">
                <a:latin typeface="Trebuchet MS"/>
                <a:cs typeface="Trebuchet MS"/>
              </a:rPr>
              <a:t>A </a:t>
            </a:r>
            <a:r>
              <a:rPr sz="2400" spc="-100" dirty="0">
                <a:latin typeface="Trebuchet MS"/>
                <a:cs typeface="Trebuchet MS"/>
              </a:rPr>
              <a:t>single </a:t>
            </a:r>
            <a:r>
              <a:rPr sz="2400" spc="40" dirty="0">
                <a:latin typeface="Trebuchet MS"/>
                <a:cs typeface="Trebuchet MS"/>
              </a:rPr>
              <a:t>DNS </a:t>
            </a:r>
            <a:r>
              <a:rPr sz="2400" spc="-100" dirty="0">
                <a:latin typeface="Trebuchet MS"/>
                <a:cs typeface="Trebuchet MS"/>
              </a:rPr>
              <a:t>server </a:t>
            </a:r>
            <a:r>
              <a:rPr sz="2400" spc="-150" dirty="0">
                <a:latin typeface="Trebuchet MS"/>
                <a:cs typeface="Trebuchet MS"/>
              </a:rPr>
              <a:t>cannot </a:t>
            </a:r>
            <a:r>
              <a:rPr sz="2400" spc="-160" dirty="0">
                <a:latin typeface="Trebuchet MS"/>
                <a:cs typeface="Trebuchet MS"/>
              </a:rPr>
              <a:t>be </a:t>
            </a:r>
            <a:r>
              <a:rPr sz="2400" spc="-150" dirty="0">
                <a:latin typeface="Trebuchet MS"/>
                <a:cs typeface="Trebuchet MS"/>
              </a:rPr>
              <a:t>“close </a:t>
            </a:r>
            <a:r>
              <a:rPr sz="2400" spc="-260" dirty="0">
                <a:latin typeface="Trebuchet MS"/>
                <a:cs typeface="Trebuchet MS"/>
              </a:rPr>
              <a:t>to” </a:t>
            </a:r>
            <a:r>
              <a:rPr sz="2400" spc="-204" dirty="0">
                <a:latin typeface="Trebuchet MS"/>
                <a:cs typeface="Trebuchet MS"/>
              </a:rPr>
              <a:t>all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14" dirty="0">
                <a:latin typeface="Trebuchet MS"/>
                <a:cs typeface="Trebuchet MS"/>
              </a:rPr>
              <a:t>querying  </a:t>
            </a:r>
            <a:r>
              <a:rPr sz="2400" spc="-165" dirty="0">
                <a:latin typeface="Trebuchet MS"/>
                <a:cs typeface="Trebuchet MS"/>
              </a:rPr>
              <a:t>clients. </a:t>
            </a:r>
            <a:r>
              <a:rPr sz="2400" spc="-150" dirty="0">
                <a:latin typeface="Trebuchet MS"/>
                <a:cs typeface="Trebuchet MS"/>
              </a:rPr>
              <a:t>If </a:t>
            </a:r>
            <a:r>
              <a:rPr sz="2400" spc="-185" dirty="0">
                <a:latin typeface="Trebuchet MS"/>
                <a:cs typeface="Trebuchet MS"/>
              </a:rPr>
              <a:t>we put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05" dirty="0">
                <a:latin typeface="Trebuchet MS"/>
                <a:cs typeface="Trebuchet MS"/>
              </a:rPr>
              <a:t>single </a:t>
            </a:r>
            <a:r>
              <a:rPr sz="2400" spc="35" dirty="0">
                <a:latin typeface="Trebuchet MS"/>
                <a:cs typeface="Trebuchet MS"/>
              </a:rPr>
              <a:t>DNS </a:t>
            </a:r>
            <a:r>
              <a:rPr sz="2400" spc="-100" dirty="0">
                <a:latin typeface="Trebuchet MS"/>
                <a:cs typeface="Trebuchet MS"/>
              </a:rPr>
              <a:t>server </a:t>
            </a:r>
            <a:r>
              <a:rPr sz="2400" spc="-150" dirty="0">
                <a:latin typeface="Trebuchet MS"/>
                <a:cs typeface="Trebuchet MS"/>
              </a:rPr>
              <a:t>in </a:t>
            </a:r>
            <a:r>
              <a:rPr sz="2400" spc="-145" dirty="0">
                <a:latin typeface="Trebuchet MS"/>
                <a:cs typeface="Trebuchet MS"/>
              </a:rPr>
              <a:t>New </a:t>
            </a:r>
            <a:r>
              <a:rPr sz="2400" spc="-165" dirty="0">
                <a:latin typeface="Trebuchet MS"/>
                <a:cs typeface="Trebuchet MS"/>
              </a:rPr>
              <a:t>York </a:t>
            </a:r>
            <a:r>
              <a:rPr sz="2400" spc="-220" dirty="0">
                <a:latin typeface="Trebuchet MS"/>
                <a:cs typeface="Trebuchet MS"/>
              </a:rPr>
              <a:t>City, </a:t>
            </a:r>
            <a:r>
              <a:rPr sz="2400" spc="-180" dirty="0">
                <a:latin typeface="Trebuchet MS"/>
                <a:cs typeface="Trebuchet MS"/>
              </a:rPr>
              <a:t>then </a:t>
            </a:r>
            <a:r>
              <a:rPr sz="2400" spc="-204" dirty="0">
                <a:latin typeface="Trebuchet MS"/>
                <a:cs typeface="Trebuchet MS"/>
              </a:rPr>
              <a:t>all </a:t>
            </a:r>
            <a:r>
              <a:rPr sz="2400" spc="-120" dirty="0">
                <a:latin typeface="Trebuchet MS"/>
                <a:cs typeface="Trebuchet MS"/>
              </a:rPr>
              <a:t>queries </a:t>
            </a:r>
            <a:r>
              <a:rPr sz="2400" spc="-150" dirty="0">
                <a:latin typeface="Trebuchet MS"/>
                <a:cs typeface="Trebuchet MS"/>
              </a:rPr>
              <a:t>from Australia  </a:t>
            </a:r>
            <a:r>
              <a:rPr sz="2400" spc="-110" dirty="0">
                <a:latin typeface="Trebuchet MS"/>
                <a:cs typeface="Trebuchet MS"/>
              </a:rPr>
              <a:t>must </a:t>
            </a:r>
            <a:r>
              <a:rPr sz="2400" spc="-195" dirty="0">
                <a:latin typeface="Trebuchet MS"/>
                <a:cs typeface="Trebuchet MS"/>
              </a:rPr>
              <a:t>travel to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65" dirty="0">
                <a:latin typeface="Trebuchet MS"/>
                <a:cs typeface="Trebuchet MS"/>
              </a:rPr>
              <a:t>other </a:t>
            </a:r>
            <a:r>
              <a:rPr sz="2400" spc="-105" dirty="0">
                <a:latin typeface="Trebuchet MS"/>
                <a:cs typeface="Trebuchet MS"/>
              </a:rPr>
              <a:t>side </a:t>
            </a:r>
            <a:r>
              <a:rPr sz="2400" spc="-155" dirty="0">
                <a:latin typeface="Trebuchet MS"/>
                <a:cs typeface="Trebuchet MS"/>
              </a:rPr>
              <a:t>of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65" dirty="0">
                <a:latin typeface="Trebuchet MS"/>
                <a:cs typeface="Trebuchet MS"/>
              </a:rPr>
              <a:t>globe, </a:t>
            </a:r>
            <a:r>
              <a:rPr sz="2400" spc="-114" dirty="0">
                <a:latin typeface="Trebuchet MS"/>
                <a:cs typeface="Trebuchet MS"/>
              </a:rPr>
              <a:t>perhaps </a:t>
            </a:r>
            <a:r>
              <a:rPr sz="2400" spc="-130" dirty="0">
                <a:latin typeface="Trebuchet MS"/>
                <a:cs typeface="Trebuchet MS"/>
              </a:rPr>
              <a:t>over </a:t>
            </a:r>
            <a:r>
              <a:rPr sz="2400" spc="-100" dirty="0">
                <a:latin typeface="Trebuchet MS"/>
                <a:cs typeface="Trebuchet MS"/>
              </a:rPr>
              <a:t>slow </a:t>
            </a:r>
            <a:r>
              <a:rPr sz="2400" spc="-145" dirty="0">
                <a:latin typeface="Trebuchet MS"/>
                <a:cs typeface="Trebuchet MS"/>
              </a:rPr>
              <a:t>and </a:t>
            </a:r>
            <a:r>
              <a:rPr sz="2400" spc="-114" dirty="0">
                <a:latin typeface="Trebuchet MS"/>
                <a:cs typeface="Trebuchet MS"/>
              </a:rPr>
              <a:t>congested </a:t>
            </a:r>
            <a:r>
              <a:rPr sz="2400" spc="-140" dirty="0">
                <a:latin typeface="Trebuchet MS"/>
                <a:cs typeface="Trebuchet MS"/>
              </a:rPr>
              <a:t>links. </a:t>
            </a:r>
            <a:r>
              <a:rPr sz="2400" spc="-110" dirty="0">
                <a:latin typeface="Trebuchet MS"/>
                <a:cs typeface="Trebuchet MS"/>
              </a:rPr>
              <a:t>This </a:t>
            </a:r>
            <a:r>
              <a:rPr sz="2400" spc="-135" dirty="0">
                <a:latin typeface="Trebuchet MS"/>
                <a:cs typeface="Trebuchet MS"/>
              </a:rPr>
              <a:t>can  </a:t>
            </a:r>
            <a:r>
              <a:rPr sz="2400" spc="-180" dirty="0">
                <a:latin typeface="Trebuchet MS"/>
                <a:cs typeface="Trebuchet MS"/>
              </a:rPr>
              <a:t>lead </a:t>
            </a:r>
            <a:r>
              <a:rPr sz="2400" spc="-195" dirty="0">
                <a:latin typeface="Trebuchet MS"/>
                <a:cs typeface="Trebuchet MS"/>
              </a:rPr>
              <a:t>to </a:t>
            </a:r>
            <a:r>
              <a:rPr sz="2400" spc="-135" dirty="0">
                <a:latin typeface="Trebuchet MS"/>
                <a:cs typeface="Trebuchet MS"/>
              </a:rPr>
              <a:t>significant</a:t>
            </a:r>
            <a:r>
              <a:rPr sz="2400" spc="15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delays.</a:t>
            </a:r>
            <a:endParaRPr sz="2400">
              <a:latin typeface="Trebuchet MS"/>
              <a:cs typeface="Trebuchet MS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50" dirty="0">
                <a:latin typeface="Arial"/>
                <a:cs typeface="Arial"/>
              </a:rPr>
              <a:t>Maintenance. </a:t>
            </a:r>
            <a:r>
              <a:rPr sz="2400" spc="-175" dirty="0">
                <a:latin typeface="Trebuchet MS"/>
                <a:cs typeface="Trebuchet MS"/>
              </a:rPr>
              <a:t>The </a:t>
            </a:r>
            <a:r>
              <a:rPr sz="2400" spc="-105" dirty="0">
                <a:latin typeface="Trebuchet MS"/>
                <a:cs typeface="Trebuchet MS"/>
              </a:rPr>
              <a:t>single </a:t>
            </a:r>
            <a:r>
              <a:rPr sz="2400" spc="35" dirty="0">
                <a:latin typeface="Trebuchet MS"/>
                <a:cs typeface="Trebuchet MS"/>
              </a:rPr>
              <a:t>DNS </a:t>
            </a:r>
            <a:r>
              <a:rPr sz="2400" spc="-100" dirty="0">
                <a:latin typeface="Trebuchet MS"/>
                <a:cs typeface="Trebuchet MS"/>
              </a:rPr>
              <a:t>server </a:t>
            </a:r>
            <a:r>
              <a:rPr sz="2400" spc="-150" dirty="0">
                <a:latin typeface="Trebuchet MS"/>
                <a:cs typeface="Trebuchet MS"/>
              </a:rPr>
              <a:t>would have </a:t>
            </a:r>
            <a:r>
              <a:rPr sz="2400" spc="-195" dirty="0">
                <a:latin typeface="Trebuchet MS"/>
                <a:cs typeface="Trebuchet MS"/>
              </a:rPr>
              <a:t>to </a:t>
            </a:r>
            <a:r>
              <a:rPr sz="2400" spc="-175" dirty="0">
                <a:latin typeface="Trebuchet MS"/>
                <a:cs typeface="Trebuchet MS"/>
              </a:rPr>
              <a:t>keep </a:t>
            </a:r>
            <a:r>
              <a:rPr sz="2400" spc="-105" dirty="0">
                <a:latin typeface="Trebuchet MS"/>
                <a:cs typeface="Trebuchet MS"/>
              </a:rPr>
              <a:t>records </a:t>
            </a:r>
            <a:r>
              <a:rPr sz="2400" spc="-150" dirty="0">
                <a:latin typeface="Trebuchet MS"/>
                <a:cs typeface="Trebuchet MS"/>
              </a:rPr>
              <a:t>for </a:t>
            </a:r>
            <a:r>
              <a:rPr sz="2400" spc="-204" dirty="0">
                <a:latin typeface="Trebuchet MS"/>
                <a:cs typeface="Trebuchet MS"/>
              </a:rPr>
              <a:t>all </a:t>
            </a:r>
            <a:r>
              <a:rPr sz="2400" spc="-180" dirty="0">
                <a:latin typeface="Trebuchet MS"/>
                <a:cs typeface="Trebuchet MS"/>
              </a:rPr>
              <a:t>Internet </a:t>
            </a:r>
            <a:r>
              <a:rPr sz="2400" spc="-100" dirty="0">
                <a:latin typeface="Trebuchet MS"/>
                <a:cs typeface="Trebuchet MS"/>
              </a:rPr>
              <a:t>hosts. </a:t>
            </a:r>
            <a:r>
              <a:rPr sz="2400" spc="-145" dirty="0">
                <a:latin typeface="Trebuchet MS"/>
                <a:cs typeface="Trebuchet MS"/>
              </a:rPr>
              <a:t>Not  </a:t>
            </a:r>
            <a:r>
              <a:rPr sz="2400" spc="-135" dirty="0">
                <a:latin typeface="Trebuchet MS"/>
                <a:cs typeface="Trebuchet MS"/>
              </a:rPr>
              <a:t>only </a:t>
            </a:r>
            <a:r>
              <a:rPr sz="2400" spc="-150" dirty="0">
                <a:latin typeface="Trebuchet MS"/>
                <a:cs typeface="Trebuchet MS"/>
              </a:rPr>
              <a:t>would </a:t>
            </a:r>
            <a:r>
              <a:rPr sz="2400" spc="-125" dirty="0">
                <a:latin typeface="Trebuchet MS"/>
                <a:cs typeface="Trebuchet MS"/>
              </a:rPr>
              <a:t>this </a:t>
            </a:r>
            <a:r>
              <a:rPr sz="2400" spc="-185" dirty="0">
                <a:latin typeface="Trebuchet MS"/>
                <a:cs typeface="Trebuchet MS"/>
              </a:rPr>
              <a:t>centralized </a:t>
            </a:r>
            <a:r>
              <a:rPr sz="2400" spc="-155" dirty="0">
                <a:latin typeface="Trebuchet MS"/>
                <a:cs typeface="Trebuchet MS"/>
              </a:rPr>
              <a:t>database </a:t>
            </a:r>
            <a:r>
              <a:rPr sz="2400" spc="-160" dirty="0">
                <a:latin typeface="Trebuchet MS"/>
                <a:cs typeface="Trebuchet MS"/>
              </a:rPr>
              <a:t>be </a:t>
            </a:r>
            <a:r>
              <a:rPr sz="2400" spc="-155" dirty="0">
                <a:latin typeface="Trebuchet MS"/>
                <a:cs typeface="Trebuchet MS"/>
              </a:rPr>
              <a:t>huge, </a:t>
            </a:r>
            <a:r>
              <a:rPr sz="2400" spc="-180" dirty="0">
                <a:latin typeface="Trebuchet MS"/>
                <a:cs typeface="Trebuchet MS"/>
              </a:rPr>
              <a:t>but </a:t>
            </a:r>
            <a:r>
              <a:rPr sz="2400" spc="-240" dirty="0">
                <a:latin typeface="Trebuchet MS"/>
                <a:cs typeface="Trebuchet MS"/>
              </a:rPr>
              <a:t>it </a:t>
            </a:r>
            <a:r>
              <a:rPr sz="2400" spc="-155" dirty="0">
                <a:latin typeface="Trebuchet MS"/>
                <a:cs typeface="Trebuchet MS"/>
              </a:rPr>
              <a:t>would </a:t>
            </a:r>
            <a:r>
              <a:rPr sz="2400" spc="-150" dirty="0">
                <a:latin typeface="Trebuchet MS"/>
                <a:cs typeface="Trebuchet MS"/>
              </a:rPr>
              <a:t>have </a:t>
            </a:r>
            <a:r>
              <a:rPr sz="2400" spc="-195" dirty="0">
                <a:latin typeface="Trebuchet MS"/>
                <a:cs typeface="Trebuchet MS"/>
              </a:rPr>
              <a:t>to </a:t>
            </a:r>
            <a:r>
              <a:rPr sz="2400" spc="-160" dirty="0">
                <a:latin typeface="Trebuchet MS"/>
                <a:cs typeface="Trebuchet MS"/>
              </a:rPr>
              <a:t>be </a:t>
            </a:r>
            <a:r>
              <a:rPr sz="2400" spc="-170" dirty="0">
                <a:latin typeface="Trebuchet MS"/>
                <a:cs typeface="Trebuchet MS"/>
              </a:rPr>
              <a:t>updated </a:t>
            </a:r>
            <a:r>
              <a:rPr sz="2400" spc="-175" dirty="0">
                <a:latin typeface="Trebuchet MS"/>
                <a:cs typeface="Trebuchet MS"/>
              </a:rPr>
              <a:t>frequently </a:t>
            </a:r>
            <a:r>
              <a:rPr sz="2400" spc="-195" dirty="0">
                <a:latin typeface="Trebuchet MS"/>
                <a:cs typeface="Trebuchet MS"/>
              </a:rPr>
              <a:t>to  </a:t>
            </a:r>
            <a:r>
              <a:rPr sz="2400" spc="-145" dirty="0">
                <a:latin typeface="Trebuchet MS"/>
                <a:cs typeface="Trebuchet MS"/>
              </a:rPr>
              <a:t>account </a:t>
            </a:r>
            <a:r>
              <a:rPr sz="2400" spc="-150" dirty="0">
                <a:latin typeface="Trebuchet MS"/>
                <a:cs typeface="Trebuchet MS"/>
              </a:rPr>
              <a:t>for </a:t>
            </a:r>
            <a:r>
              <a:rPr sz="2400" spc="-135" dirty="0">
                <a:latin typeface="Trebuchet MS"/>
                <a:cs typeface="Trebuchet MS"/>
              </a:rPr>
              <a:t>every </a:t>
            </a:r>
            <a:r>
              <a:rPr sz="2400" spc="-160" dirty="0">
                <a:latin typeface="Trebuchet MS"/>
                <a:cs typeface="Trebuchet MS"/>
              </a:rPr>
              <a:t>new</a:t>
            </a:r>
            <a:r>
              <a:rPr sz="2400" spc="14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host.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8009" y="301878"/>
            <a:ext cx="41186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50" dirty="0">
                <a:latin typeface="Arial"/>
                <a:cs typeface="Arial"/>
              </a:rPr>
              <a:t>Why </a:t>
            </a:r>
            <a:r>
              <a:rPr sz="3200" b="1" spc="-265" dirty="0">
                <a:latin typeface="Arial"/>
                <a:cs typeface="Arial"/>
              </a:rPr>
              <a:t>not </a:t>
            </a:r>
            <a:r>
              <a:rPr sz="3200" b="1" spc="-210" dirty="0">
                <a:latin typeface="Arial"/>
                <a:cs typeface="Arial"/>
              </a:rPr>
              <a:t>centralize</a:t>
            </a:r>
            <a:r>
              <a:rPr sz="3200" b="1" spc="-300" dirty="0">
                <a:latin typeface="Arial"/>
                <a:cs typeface="Arial"/>
              </a:rPr>
              <a:t> </a:t>
            </a:r>
            <a:r>
              <a:rPr sz="3200" b="1" spc="-365" dirty="0">
                <a:latin typeface="Arial"/>
                <a:cs typeface="Arial"/>
              </a:rPr>
              <a:t>DNS?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4944" y="5696813"/>
            <a:ext cx="6414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A 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centralized database 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in a 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single DNS server simply </a:t>
            </a:r>
            <a:r>
              <a:rPr sz="1800" b="1" i="1" spc="-15" dirty="0">
                <a:solidFill>
                  <a:srgbClr val="C00000"/>
                </a:solidFill>
                <a:latin typeface="Times New Roman"/>
                <a:cs typeface="Times New Roman"/>
              </a:rPr>
              <a:t>doesn’t</a:t>
            </a:r>
            <a:r>
              <a:rPr sz="1800" b="1" i="1" spc="-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scale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7540" y="1020954"/>
            <a:ext cx="7950200" cy="208470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15"/>
              </a:spcBef>
            </a:pPr>
            <a:r>
              <a:rPr sz="2400" i="1" spc="-5" dirty="0">
                <a:solidFill>
                  <a:srgbClr val="000099"/>
                </a:solidFill>
                <a:latin typeface="Georgia"/>
                <a:cs typeface="Georgia"/>
              </a:rPr>
              <a:t>client wants </a:t>
            </a:r>
            <a:r>
              <a:rPr sz="2400" i="1" dirty="0">
                <a:solidFill>
                  <a:srgbClr val="000099"/>
                </a:solidFill>
                <a:latin typeface="Georgia"/>
                <a:cs typeface="Georgia"/>
              </a:rPr>
              <a:t>IP for </a:t>
            </a:r>
            <a:r>
              <a:rPr sz="2400" i="1" spc="-5" dirty="0">
                <a:solidFill>
                  <a:srgbClr val="000099"/>
                </a:solidFill>
                <a:latin typeface="Georgia"/>
                <a:cs typeface="Georgia"/>
              </a:rPr>
              <a:t>www.amazon.com; 1</a:t>
            </a:r>
            <a:r>
              <a:rPr sz="2400" i="1" spc="-7" baseline="24305" dirty="0">
                <a:solidFill>
                  <a:srgbClr val="000099"/>
                </a:solidFill>
                <a:latin typeface="Georgia"/>
                <a:cs typeface="Georgia"/>
              </a:rPr>
              <a:t>st</a:t>
            </a:r>
            <a:r>
              <a:rPr sz="2400" i="1" spc="284" baseline="24305" dirty="0">
                <a:solidFill>
                  <a:srgbClr val="000099"/>
                </a:solidFill>
                <a:latin typeface="Georgia"/>
                <a:cs typeface="Georgia"/>
              </a:rPr>
              <a:t> </a:t>
            </a:r>
            <a:r>
              <a:rPr sz="2400" i="1" spc="-5" dirty="0">
                <a:solidFill>
                  <a:srgbClr val="000099"/>
                </a:solidFill>
                <a:latin typeface="Georgia"/>
                <a:cs typeface="Georgia"/>
              </a:rPr>
              <a:t>approximation:</a:t>
            </a:r>
            <a:endParaRPr sz="2400">
              <a:latin typeface="Georgia"/>
              <a:cs typeface="Georgia"/>
            </a:endParaRPr>
          </a:p>
          <a:p>
            <a:pPr marL="2540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0" dirty="0">
                <a:latin typeface="Georgia"/>
                <a:cs typeface="Georgia"/>
              </a:rPr>
              <a:t>client queries </a:t>
            </a:r>
            <a:r>
              <a:rPr sz="2200" spc="-5" dirty="0">
                <a:latin typeface="Georgia"/>
                <a:cs typeface="Georgia"/>
              </a:rPr>
              <a:t>root </a:t>
            </a:r>
            <a:r>
              <a:rPr sz="2200" spc="-10" dirty="0">
                <a:latin typeface="Georgia"/>
                <a:cs typeface="Georgia"/>
              </a:rPr>
              <a:t>server </a:t>
            </a:r>
            <a:r>
              <a:rPr sz="2200" spc="-5" dirty="0">
                <a:latin typeface="Georgia"/>
                <a:cs typeface="Georgia"/>
              </a:rPr>
              <a:t>to find </a:t>
            </a:r>
            <a:r>
              <a:rPr sz="2200" spc="-10" dirty="0">
                <a:latin typeface="Georgia"/>
                <a:cs typeface="Georgia"/>
              </a:rPr>
              <a:t>com DNS</a:t>
            </a:r>
            <a:r>
              <a:rPr sz="2200" spc="8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server</a:t>
            </a:r>
            <a:endParaRPr sz="2200">
              <a:latin typeface="Georgia"/>
              <a:cs typeface="Georgia"/>
            </a:endParaRPr>
          </a:p>
          <a:p>
            <a:pPr marL="2540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0" dirty="0">
                <a:latin typeface="Georgia"/>
                <a:cs typeface="Georgia"/>
              </a:rPr>
              <a:t>client queries </a:t>
            </a:r>
            <a:r>
              <a:rPr sz="2200" spc="-5" dirty="0">
                <a:latin typeface="Georgia"/>
                <a:cs typeface="Georgia"/>
              </a:rPr>
              <a:t>.com </a:t>
            </a:r>
            <a:r>
              <a:rPr sz="2200" spc="-10" dirty="0">
                <a:latin typeface="Georgia"/>
                <a:cs typeface="Georgia"/>
              </a:rPr>
              <a:t>DNS server </a:t>
            </a:r>
            <a:r>
              <a:rPr sz="2200" spc="-5" dirty="0">
                <a:latin typeface="Georgia"/>
                <a:cs typeface="Georgia"/>
              </a:rPr>
              <a:t>to </a:t>
            </a:r>
            <a:r>
              <a:rPr sz="2200" spc="-10" dirty="0">
                <a:latin typeface="Georgia"/>
                <a:cs typeface="Georgia"/>
              </a:rPr>
              <a:t>get amazon.com DNS</a:t>
            </a:r>
            <a:r>
              <a:rPr sz="2200" spc="20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server</a:t>
            </a:r>
            <a:endParaRPr sz="2200">
              <a:latin typeface="Georgia"/>
              <a:cs typeface="Georgia"/>
            </a:endParaRPr>
          </a:p>
          <a:p>
            <a:pPr marL="254000" indent="-228600">
              <a:lnSpc>
                <a:spcPts val="2510"/>
              </a:lnSpc>
              <a:spcBef>
                <a:spcPts val="745"/>
              </a:spcBef>
              <a:buFont typeface="Arial"/>
              <a:buChar char="•"/>
              <a:tabLst>
                <a:tab pos="253365" algn="l"/>
                <a:tab pos="254000" algn="l"/>
                <a:tab pos="5901055" algn="l"/>
              </a:tabLst>
            </a:pPr>
            <a:r>
              <a:rPr sz="2200" spc="-10" dirty="0">
                <a:latin typeface="Georgia"/>
                <a:cs typeface="Georgia"/>
              </a:rPr>
              <a:t>client queries </a:t>
            </a:r>
            <a:r>
              <a:rPr sz="2200" spc="-5" dirty="0">
                <a:latin typeface="Georgia"/>
                <a:cs typeface="Georgia"/>
              </a:rPr>
              <a:t>amazon.com </a:t>
            </a:r>
            <a:r>
              <a:rPr sz="2200" spc="-10" dirty="0">
                <a:latin typeface="Georgia"/>
                <a:cs typeface="Georgia"/>
              </a:rPr>
              <a:t>DNS server</a:t>
            </a:r>
            <a:r>
              <a:rPr sz="2200" spc="155" dirty="0">
                <a:latin typeface="Georgia"/>
                <a:cs typeface="Georgia"/>
              </a:rPr>
              <a:t> </a:t>
            </a:r>
            <a:r>
              <a:rPr sz="2200" spc="-5" dirty="0">
                <a:latin typeface="Georgia"/>
                <a:cs typeface="Georgia"/>
              </a:rPr>
              <a:t>to</a:t>
            </a:r>
            <a:r>
              <a:rPr sz="2200" spc="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get	</a:t>
            </a:r>
            <a:r>
              <a:rPr sz="2200" spc="-5" dirty="0">
                <a:latin typeface="Georgia"/>
                <a:cs typeface="Georgia"/>
              </a:rPr>
              <a:t>IP address for</a:t>
            </a:r>
            <a:endParaRPr sz="2200">
              <a:latin typeface="Georgia"/>
              <a:cs typeface="Georgia"/>
            </a:endParaRPr>
          </a:p>
          <a:p>
            <a:pPr marL="254000">
              <a:lnSpc>
                <a:spcPts val="2510"/>
              </a:lnSpc>
            </a:pPr>
            <a:r>
              <a:rPr sz="2200" spc="-10" dirty="0">
                <a:latin typeface="Georgia"/>
                <a:cs typeface="Georgia"/>
                <a:hlinkClick r:id="rId2"/>
              </a:rPr>
              <a:t>www.amazon.com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7771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95" dirty="0">
                <a:latin typeface="Arial"/>
                <a:cs typeface="Arial"/>
              </a:rPr>
              <a:t>DNS: </a:t>
            </a:r>
            <a:r>
              <a:rPr sz="3600" b="1" spc="-260" dirty="0">
                <a:latin typeface="Arial"/>
                <a:cs typeface="Arial"/>
              </a:rPr>
              <a:t>a </a:t>
            </a:r>
            <a:r>
              <a:rPr sz="3600" b="1" spc="-204" dirty="0">
                <a:latin typeface="Arial"/>
                <a:cs typeface="Arial"/>
              </a:rPr>
              <a:t>distributed, </a:t>
            </a:r>
            <a:r>
              <a:rPr sz="3600" b="1" spc="-240" dirty="0">
                <a:latin typeface="Arial"/>
                <a:cs typeface="Arial"/>
              </a:rPr>
              <a:t>hierarchical</a:t>
            </a:r>
            <a:r>
              <a:rPr sz="3600" b="1" spc="340" dirty="0">
                <a:latin typeface="Arial"/>
                <a:cs typeface="Arial"/>
              </a:rPr>
              <a:t> </a:t>
            </a:r>
            <a:r>
              <a:rPr sz="3600" b="1" spc="-280" dirty="0">
                <a:latin typeface="Arial"/>
                <a:cs typeface="Arial"/>
              </a:rPr>
              <a:t>database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65356" y="6434734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17583" y="1183640"/>
            <a:ext cx="2574290" cy="3586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413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In order to deal </a:t>
            </a:r>
            <a:r>
              <a:rPr sz="1800" spc="-5" dirty="0">
                <a:latin typeface="Times New Roman"/>
                <a:cs typeface="Times New Roman"/>
              </a:rPr>
              <a:t>with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 issue of </a:t>
            </a:r>
            <a:r>
              <a:rPr sz="1800" spc="-5" dirty="0">
                <a:latin typeface="Times New Roman"/>
                <a:cs typeface="Times New Roman"/>
              </a:rPr>
              <a:t>scale,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DNS  uses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large </a:t>
            </a:r>
            <a:r>
              <a:rPr sz="1800" spc="-5" dirty="0">
                <a:latin typeface="Times New Roman"/>
                <a:cs typeface="Times New Roman"/>
              </a:rPr>
              <a:t>number </a:t>
            </a:r>
            <a:r>
              <a:rPr sz="1800" dirty="0">
                <a:latin typeface="Times New Roman"/>
                <a:cs typeface="Times New Roman"/>
              </a:rPr>
              <a:t>of  </a:t>
            </a:r>
            <a:r>
              <a:rPr sz="1800" spc="-5" dirty="0">
                <a:latin typeface="Times New Roman"/>
                <a:cs typeface="Times New Roman"/>
              </a:rPr>
              <a:t>servers, organized </a:t>
            </a:r>
            <a:r>
              <a:rPr sz="1800" dirty="0">
                <a:latin typeface="Times New Roman"/>
                <a:cs typeface="Times New Roman"/>
              </a:rPr>
              <a:t>in a  hierarchical fashion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 distributed around the  </a:t>
            </a:r>
            <a:r>
              <a:rPr sz="1800" spc="-5" dirty="0">
                <a:latin typeface="Times New Roman"/>
                <a:cs typeface="Times New Roman"/>
              </a:rPr>
              <a:t>world.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99600"/>
              </a:lnSpc>
              <a:spcBef>
                <a:spcPts val="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No single </a:t>
            </a:r>
            <a:r>
              <a:rPr sz="1800" spc="-10" dirty="0">
                <a:latin typeface="Times New Roman"/>
                <a:cs typeface="Times New Roman"/>
              </a:rPr>
              <a:t>DNS </a:t>
            </a:r>
            <a:r>
              <a:rPr sz="1800" spc="-5" dirty="0">
                <a:latin typeface="Times New Roman"/>
                <a:cs typeface="Times New Roman"/>
              </a:rPr>
              <a:t>server  </a:t>
            </a:r>
            <a:r>
              <a:rPr sz="1800" dirty="0">
                <a:latin typeface="Times New Roman"/>
                <a:cs typeface="Times New Roman"/>
              </a:rPr>
              <a:t>has all of the </a:t>
            </a:r>
            <a:r>
              <a:rPr sz="1800" spc="-5" dirty="0">
                <a:latin typeface="Times New Roman"/>
                <a:cs typeface="Times New Roman"/>
              </a:rPr>
              <a:t>mappings  </a:t>
            </a:r>
            <a:r>
              <a:rPr sz="1800" dirty="0">
                <a:latin typeface="Times New Roman"/>
                <a:cs typeface="Times New Roman"/>
              </a:rPr>
              <a:t>for all of the </a:t>
            </a:r>
            <a:r>
              <a:rPr sz="1800" spc="-5" dirty="0">
                <a:latin typeface="Times New Roman"/>
                <a:cs typeface="Times New Roman"/>
              </a:rPr>
              <a:t>hosts </a:t>
            </a:r>
            <a:r>
              <a:rPr sz="1800" dirty="0">
                <a:latin typeface="Times New Roman"/>
                <a:cs typeface="Times New Roman"/>
              </a:rPr>
              <a:t>in the  Internet. Instead, the  </a:t>
            </a:r>
            <a:r>
              <a:rPr sz="1800" spc="-5" dirty="0">
                <a:latin typeface="Times New Roman"/>
                <a:cs typeface="Times New Roman"/>
              </a:rPr>
              <a:t>mappings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distributed  across the </a:t>
            </a:r>
            <a:r>
              <a:rPr sz="1800" spc="-5" dirty="0">
                <a:latin typeface="Times New Roman"/>
                <a:cs typeface="Times New Roman"/>
              </a:rPr>
              <a:t>DNS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servers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5096" y="3556884"/>
            <a:ext cx="7314190" cy="2668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22463" y="5126482"/>
            <a:ext cx="3721735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there are three classes of </a:t>
            </a:r>
            <a:r>
              <a:rPr sz="1800" spc="-5" dirty="0">
                <a:latin typeface="Times New Roman"/>
                <a:cs typeface="Times New Roman"/>
              </a:rPr>
              <a:t>DNS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servers—  </a:t>
            </a:r>
            <a:r>
              <a:rPr sz="1800" dirty="0">
                <a:latin typeface="Times New Roman"/>
                <a:cs typeface="Times New Roman"/>
              </a:rPr>
              <a:t>Root </a:t>
            </a:r>
            <a:r>
              <a:rPr sz="1800" spc="-5" dirty="0">
                <a:latin typeface="Times New Roman"/>
                <a:cs typeface="Times New Roman"/>
              </a:rPr>
              <a:t>DNS servers, </a:t>
            </a:r>
            <a:r>
              <a:rPr sz="1800" dirty="0">
                <a:latin typeface="Times New Roman"/>
                <a:cs typeface="Times New Roman"/>
              </a:rPr>
              <a:t>top-level </a:t>
            </a:r>
            <a:r>
              <a:rPr sz="1800" spc="-5" dirty="0">
                <a:latin typeface="Times New Roman"/>
                <a:cs typeface="Times New Roman"/>
              </a:rPr>
              <a:t>domain  </a:t>
            </a:r>
            <a:r>
              <a:rPr sz="1800" dirty="0">
                <a:latin typeface="Times New Roman"/>
                <a:cs typeface="Times New Roman"/>
              </a:rPr>
              <a:t>(TLD)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DNS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15"/>
              </a:lnSpc>
            </a:pPr>
            <a:r>
              <a:rPr sz="1800" spc="-5" dirty="0">
                <a:latin typeface="Times New Roman"/>
                <a:cs typeface="Times New Roman"/>
              </a:rPr>
              <a:t>servers, </a:t>
            </a:r>
            <a:r>
              <a:rPr sz="1800" dirty="0">
                <a:latin typeface="Times New Roman"/>
                <a:cs typeface="Times New Roman"/>
              </a:rPr>
              <a:t>and authoritative </a:t>
            </a:r>
            <a:r>
              <a:rPr sz="1800" spc="-5" dirty="0">
                <a:latin typeface="Times New Roman"/>
                <a:cs typeface="Times New Roman"/>
              </a:rPr>
              <a:t>DNS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server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49A3F505756643BAAF4005DE8F9755" ma:contentTypeVersion="6" ma:contentTypeDescription="Create a new document." ma:contentTypeScope="" ma:versionID="636b18c8d1cc6d2ec57879cd06a504b0">
  <xsd:schema xmlns:xsd="http://www.w3.org/2001/XMLSchema" xmlns:xs="http://www.w3.org/2001/XMLSchema" xmlns:p="http://schemas.microsoft.com/office/2006/metadata/properties" xmlns:ns2="0a5e08d4-347f-4eb6-8109-830a3db9c730" xmlns:ns3="12327039-10cd-496b-bcf3-3fed776b1258" targetNamespace="http://schemas.microsoft.com/office/2006/metadata/properties" ma:root="true" ma:fieldsID="ee93c0bc25864dc88bd9c6cf042add3e" ns2:_="" ns3:_="">
    <xsd:import namespace="0a5e08d4-347f-4eb6-8109-830a3db9c730"/>
    <xsd:import namespace="12327039-10cd-496b-bcf3-3fed776b12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e08d4-347f-4eb6-8109-830a3db9c7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327039-10cd-496b-bcf3-3fed776b125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CA4400-EF2F-4772-91D7-3C6F9AF1800C}"/>
</file>

<file path=customXml/itemProps2.xml><?xml version="1.0" encoding="utf-8"?>
<ds:datastoreItem xmlns:ds="http://schemas.openxmlformats.org/officeDocument/2006/customXml" ds:itemID="{71E1DB6D-7C2F-487E-A2BC-0A10382324EC}"/>
</file>

<file path=customXml/itemProps3.xml><?xml version="1.0" encoding="utf-8"?>
<ds:datastoreItem xmlns:ds="http://schemas.openxmlformats.org/officeDocument/2006/customXml" ds:itemID="{33E28D82-4EDC-48F1-A271-817904DD276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2789</Words>
  <Application>Microsoft Office PowerPoint</Application>
  <PresentationFormat>Widescreen</PresentationFormat>
  <Paragraphs>316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AoyagiKouzanFontT</vt:lpstr>
      <vt:lpstr>Arial</vt:lpstr>
      <vt:lpstr>Calibri</vt:lpstr>
      <vt:lpstr>Carlito</vt:lpstr>
      <vt:lpstr>Comic Sans MS</vt:lpstr>
      <vt:lpstr>Courier New</vt:lpstr>
      <vt:lpstr>Georgia</vt:lpstr>
      <vt:lpstr>Tahoma</vt:lpstr>
      <vt:lpstr>Times New Roman</vt:lpstr>
      <vt:lpstr>Trebuchet MS</vt:lpstr>
      <vt:lpstr>Wingdings</vt:lpstr>
      <vt:lpstr>Office Theme</vt:lpstr>
      <vt:lpstr>19CSE301  COMPUTER NETWORKS 3-0-3 4</vt:lpstr>
      <vt:lpstr>APPLICATION LAYER</vt:lpstr>
      <vt:lpstr>Domain Name System ( DNS)</vt:lpstr>
      <vt:lpstr>What happens when a URL is requested ?</vt:lpstr>
      <vt:lpstr>DNS: services, structure</vt:lpstr>
      <vt:lpstr>DNS Services: -</vt:lpstr>
      <vt:lpstr>DNS Services: -</vt:lpstr>
      <vt:lpstr>Why not centralize DNS?</vt:lpstr>
      <vt:lpstr>DNS: a distributed, hierarchical database</vt:lpstr>
      <vt:lpstr>DNS: root name servers</vt:lpstr>
      <vt:lpstr>TLD, authoritative servers</vt:lpstr>
      <vt:lpstr>PowerPoint Presentation</vt:lpstr>
      <vt:lpstr>Local DNS name server</vt:lpstr>
      <vt:lpstr>DNS name  resolution example</vt:lpstr>
      <vt:lpstr>DNS name  resolution example</vt:lpstr>
      <vt:lpstr>DNS: caching, updating records</vt:lpstr>
      <vt:lpstr>DNS records</vt:lpstr>
      <vt:lpstr>DNS protocol, messages</vt:lpstr>
      <vt:lpstr>DNS protocol, messages</vt:lpstr>
      <vt:lpstr>Inserting records into DNS</vt:lpstr>
      <vt:lpstr>Chapter 2: outline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Lekha Nair</cp:lastModifiedBy>
  <cp:revision>8</cp:revision>
  <dcterms:created xsi:type="dcterms:W3CDTF">2021-08-18T00:57:57Z</dcterms:created>
  <dcterms:modified xsi:type="dcterms:W3CDTF">2021-08-18T05:29:53Z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2021-08-18T00:00:00Z</vt:filetime>
  </property>
  <property fmtid="{D5CDD505-2E9C-101B-9397-08002B2CF9AE}" pid="5" name="ContentTypeId">
    <vt:lpwstr>0x010100A249A3F505756643BAAF4005DE8F9755</vt:lpwstr>
  </property>
</Properties>
</file>