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240" y="286257"/>
            <a:ext cx="108915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17678"/>
            <a:ext cx="5442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098407"/>
            <a:ext cx="10891519" cy="472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18" Type="http://schemas.openxmlformats.org/officeDocument/2006/relationships/image" Target="../media/image162.png"/><Relationship Id="rId3" Type="http://schemas.openxmlformats.org/officeDocument/2006/relationships/image" Target="../media/image149.png"/><Relationship Id="rId21" Type="http://schemas.openxmlformats.org/officeDocument/2006/relationships/image" Target="../media/image165.png"/><Relationship Id="rId7" Type="http://schemas.openxmlformats.org/officeDocument/2006/relationships/image" Target="../media/image153.png"/><Relationship Id="rId12" Type="http://schemas.openxmlformats.org/officeDocument/2006/relationships/image" Target="../media/image124.png"/><Relationship Id="rId17" Type="http://schemas.openxmlformats.org/officeDocument/2006/relationships/image" Target="../media/image161.png"/><Relationship Id="rId2" Type="http://schemas.openxmlformats.org/officeDocument/2006/relationships/image" Target="../media/image148.png"/><Relationship Id="rId16" Type="http://schemas.openxmlformats.org/officeDocument/2006/relationships/image" Target="../media/image127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68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23" Type="http://schemas.openxmlformats.org/officeDocument/2006/relationships/image" Target="../media/image167.png"/><Relationship Id="rId10" Type="http://schemas.openxmlformats.org/officeDocument/2006/relationships/image" Target="../media/image156.png"/><Relationship Id="rId19" Type="http://schemas.openxmlformats.org/officeDocument/2006/relationships/image" Target="../media/image163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Relationship Id="rId22" Type="http://schemas.openxmlformats.org/officeDocument/2006/relationships/image" Target="../media/image1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21" Type="http://schemas.openxmlformats.org/officeDocument/2006/relationships/image" Target="../media/image186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48.png"/><Relationship Id="rId4" Type="http://schemas.openxmlformats.org/officeDocument/2006/relationships/image" Target="../media/image135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5.png"/><Relationship Id="rId3" Type="http://schemas.openxmlformats.org/officeDocument/2006/relationships/image" Target="../media/image124.png"/><Relationship Id="rId7" Type="http://schemas.openxmlformats.org/officeDocument/2006/relationships/image" Target="../media/image191.png"/><Relationship Id="rId12" Type="http://schemas.openxmlformats.org/officeDocument/2006/relationships/image" Target="../media/image127.png"/><Relationship Id="rId2" Type="http://schemas.openxmlformats.org/officeDocument/2006/relationships/image" Target="../media/image148.png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4.png"/><Relationship Id="rId5" Type="http://schemas.openxmlformats.org/officeDocument/2006/relationships/image" Target="../media/image189.png"/><Relationship Id="rId15" Type="http://schemas.openxmlformats.org/officeDocument/2006/relationships/image" Target="../media/image197.png"/><Relationship Id="rId10" Type="http://schemas.openxmlformats.org/officeDocument/2006/relationships/image" Target="../media/image163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png"/><Relationship Id="rId84" Type="http://schemas.openxmlformats.org/officeDocument/2006/relationships/image" Target="../media/image88.png"/><Relationship Id="rId89" Type="http://schemas.openxmlformats.org/officeDocument/2006/relationships/image" Target="../media/image93.png"/><Relationship Id="rId16" Type="http://schemas.openxmlformats.org/officeDocument/2006/relationships/image" Target="../media/image20.png"/><Relationship Id="rId107" Type="http://schemas.openxmlformats.org/officeDocument/2006/relationships/image" Target="../media/image111.png"/><Relationship Id="rId11" Type="http://schemas.openxmlformats.org/officeDocument/2006/relationships/image" Target="../media/image15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3" Type="http://schemas.openxmlformats.org/officeDocument/2006/relationships/image" Target="../media/image57.png"/><Relationship Id="rId58" Type="http://schemas.openxmlformats.org/officeDocument/2006/relationships/image" Target="../media/image62.png"/><Relationship Id="rId74" Type="http://schemas.openxmlformats.org/officeDocument/2006/relationships/image" Target="../media/image78.png"/><Relationship Id="rId79" Type="http://schemas.openxmlformats.org/officeDocument/2006/relationships/image" Target="../media/image83.png"/><Relationship Id="rId102" Type="http://schemas.openxmlformats.org/officeDocument/2006/relationships/image" Target="../media/image106.png"/><Relationship Id="rId5" Type="http://schemas.openxmlformats.org/officeDocument/2006/relationships/image" Target="../media/image9.png"/><Relationship Id="rId90" Type="http://schemas.openxmlformats.org/officeDocument/2006/relationships/image" Target="../media/image94.png"/><Relationship Id="rId95" Type="http://schemas.openxmlformats.org/officeDocument/2006/relationships/image" Target="../media/image99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64" Type="http://schemas.openxmlformats.org/officeDocument/2006/relationships/image" Target="../media/image68.png"/><Relationship Id="rId69" Type="http://schemas.openxmlformats.org/officeDocument/2006/relationships/image" Target="../media/image73.png"/><Relationship Id="rId80" Type="http://schemas.openxmlformats.org/officeDocument/2006/relationships/image" Target="../media/image84.png"/><Relationship Id="rId85" Type="http://schemas.openxmlformats.org/officeDocument/2006/relationships/image" Target="../media/image8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59" Type="http://schemas.openxmlformats.org/officeDocument/2006/relationships/image" Target="../media/image63.png"/><Relationship Id="rId103" Type="http://schemas.openxmlformats.org/officeDocument/2006/relationships/image" Target="../media/image107.png"/><Relationship Id="rId20" Type="http://schemas.openxmlformats.org/officeDocument/2006/relationships/image" Target="../media/image24.png"/><Relationship Id="rId41" Type="http://schemas.openxmlformats.org/officeDocument/2006/relationships/image" Target="../media/image45.png"/><Relationship Id="rId54" Type="http://schemas.openxmlformats.org/officeDocument/2006/relationships/image" Target="../media/image58.png"/><Relationship Id="rId62" Type="http://schemas.openxmlformats.org/officeDocument/2006/relationships/image" Target="../media/image66.png"/><Relationship Id="rId70" Type="http://schemas.openxmlformats.org/officeDocument/2006/relationships/image" Target="../media/image74.png"/><Relationship Id="rId75" Type="http://schemas.openxmlformats.org/officeDocument/2006/relationships/image" Target="../media/image79.png"/><Relationship Id="rId83" Type="http://schemas.openxmlformats.org/officeDocument/2006/relationships/image" Target="../media/image87.png"/><Relationship Id="rId88" Type="http://schemas.openxmlformats.org/officeDocument/2006/relationships/image" Target="../media/image92.png"/><Relationship Id="rId91" Type="http://schemas.openxmlformats.org/officeDocument/2006/relationships/image" Target="../media/image95.png"/><Relationship Id="rId9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6" Type="http://schemas.openxmlformats.org/officeDocument/2006/relationships/image" Target="../media/image110.png"/><Relationship Id="rId10" Type="http://schemas.openxmlformats.org/officeDocument/2006/relationships/image" Target="../media/image14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png"/><Relationship Id="rId60" Type="http://schemas.openxmlformats.org/officeDocument/2006/relationships/image" Target="../media/image64.png"/><Relationship Id="rId65" Type="http://schemas.openxmlformats.org/officeDocument/2006/relationships/image" Target="../media/image69.png"/><Relationship Id="rId73" Type="http://schemas.openxmlformats.org/officeDocument/2006/relationships/image" Target="../media/image77.png"/><Relationship Id="rId78" Type="http://schemas.openxmlformats.org/officeDocument/2006/relationships/image" Target="../media/image82.png"/><Relationship Id="rId81" Type="http://schemas.openxmlformats.org/officeDocument/2006/relationships/image" Target="../media/image85.png"/><Relationship Id="rId86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image" Target="../media/image103.png"/><Relationship Id="rId101" Type="http://schemas.openxmlformats.org/officeDocument/2006/relationships/image" Target="../media/image10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9" Type="http://schemas.openxmlformats.org/officeDocument/2006/relationships/image" Target="../media/image43.png"/><Relationship Id="rId34" Type="http://schemas.openxmlformats.org/officeDocument/2006/relationships/image" Target="../media/image38.png"/><Relationship Id="rId50" Type="http://schemas.openxmlformats.org/officeDocument/2006/relationships/image" Target="../media/image54.png"/><Relationship Id="rId55" Type="http://schemas.openxmlformats.org/officeDocument/2006/relationships/image" Target="../media/image59.png"/><Relationship Id="rId76" Type="http://schemas.openxmlformats.org/officeDocument/2006/relationships/image" Target="../media/image80.png"/><Relationship Id="rId97" Type="http://schemas.openxmlformats.org/officeDocument/2006/relationships/image" Target="../media/image101.png"/><Relationship Id="rId104" Type="http://schemas.openxmlformats.org/officeDocument/2006/relationships/image" Target="../media/image108.png"/><Relationship Id="rId7" Type="http://schemas.openxmlformats.org/officeDocument/2006/relationships/image" Target="../media/image11.png"/><Relationship Id="rId71" Type="http://schemas.openxmlformats.org/officeDocument/2006/relationships/image" Target="../media/image75.png"/><Relationship Id="rId92" Type="http://schemas.openxmlformats.org/officeDocument/2006/relationships/image" Target="../media/image96.png"/><Relationship Id="rId2" Type="http://schemas.openxmlformats.org/officeDocument/2006/relationships/image" Target="../media/image6.png"/><Relationship Id="rId29" Type="http://schemas.openxmlformats.org/officeDocument/2006/relationships/image" Target="../media/image33.png"/><Relationship Id="rId24" Type="http://schemas.openxmlformats.org/officeDocument/2006/relationships/image" Target="../media/image28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66" Type="http://schemas.openxmlformats.org/officeDocument/2006/relationships/image" Target="../media/image70.png"/><Relationship Id="rId87" Type="http://schemas.openxmlformats.org/officeDocument/2006/relationships/image" Target="../media/image91.png"/><Relationship Id="rId61" Type="http://schemas.openxmlformats.org/officeDocument/2006/relationships/image" Target="../media/image65.png"/><Relationship Id="rId82" Type="http://schemas.openxmlformats.org/officeDocument/2006/relationships/image" Target="../media/image86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56" Type="http://schemas.openxmlformats.org/officeDocument/2006/relationships/image" Target="../media/image60.png"/><Relationship Id="rId77" Type="http://schemas.openxmlformats.org/officeDocument/2006/relationships/image" Target="../media/image81.png"/><Relationship Id="rId100" Type="http://schemas.openxmlformats.org/officeDocument/2006/relationships/image" Target="../media/image104.png"/><Relationship Id="rId105" Type="http://schemas.openxmlformats.org/officeDocument/2006/relationships/image" Target="../media/image109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72" Type="http://schemas.openxmlformats.org/officeDocument/2006/relationships/image" Target="../media/image76.png"/><Relationship Id="rId93" Type="http://schemas.openxmlformats.org/officeDocument/2006/relationships/image" Target="../media/image97.png"/><Relationship Id="rId98" Type="http://schemas.openxmlformats.org/officeDocument/2006/relationships/image" Target="../media/image102.png"/><Relationship Id="rId3" Type="http://schemas.openxmlformats.org/officeDocument/2006/relationships/image" Target="../media/image7.png"/><Relationship Id="rId25" Type="http://schemas.openxmlformats.org/officeDocument/2006/relationships/image" Target="../media/image29.png"/><Relationship Id="rId46" Type="http://schemas.openxmlformats.org/officeDocument/2006/relationships/image" Target="../media/image50.png"/><Relationship Id="rId67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3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27.png"/><Relationship Id="rId17" Type="http://schemas.openxmlformats.org/officeDocument/2006/relationships/image" Target="../media/image146.png"/><Relationship Id="rId2" Type="http://schemas.openxmlformats.org/officeDocument/2006/relationships/image" Target="../media/image133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4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sz="3600" b="1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sz="3600" b="1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z="36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  <a:endParaRPr sz="3600" dirty="0">
              <a:latin typeface="Carlito"/>
              <a:cs typeface="Carlito"/>
            </a:endParaRPr>
          </a:p>
          <a:p>
            <a:pPr marL="104139" algn="ctr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z="3600" b="1" spc="-5" dirty="0">
                <a:solidFill>
                  <a:srgbClr val="FFFFFF"/>
                </a:solidFill>
                <a:latin typeface="Carlito"/>
                <a:cs typeface="Carlito"/>
              </a:rPr>
              <a:t>3 4</a:t>
            </a:r>
            <a:endParaRPr sz="36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23819" y="2228404"/>
            <a:ext cx="5086985" cy="3298190"/>
            <a:chOff x="3823819" y="2228404"/>
            <a:chExt cx="5086985" cy="3298190"/>
          </a:xfrm>
        </p:grpSpPr>
        <p:sp>
          <p:nvSpPr>
            <p:cNvPr id="5" name="object 5"/>
            <p:cNvSpPr/>
            <p:nvPr/>
          </p:nvSpPr>
          <p:spPr>
            <a:xfrm>
              <a:off x="3884251" y="2229152"/>
              <a:ext cx="5018405" cy="2771140"/>
            </a:xfrm>
            <a:custGeom>
              <a:avLst/>
              <a:gdLst/>
              <a:ahLst/>
              <a:cxnLst/>
              <a:rect l="l" t="t" r="r" b="b"/>
              <a:pathLst>
                <a:path w="5018405" h="2771140">
                  <a:moveTo>
                    <a:pt x="0" y="2770799"/>
                  </a:moveTo>
                  <a:lnTo>
                    <a:pt x="5017911" y="2770799"/>
                  </a:lnTo>
                </a:path>
                <a:path w="5018405" h="2771140">
                  <a:moveTo>
                    <a:pt x="0" y="2305044"/>
                  </a:moveTo>
                  <a:lnTo>
                    <a:pt x="5017911" y="2305044"/>
                  </a:lnTo>
                </a:path>
                <a:path w="5018405" h="2771140">
                  <a:moveTo>
                    <a:pt x="0" y="1847199"/>
                  </a:moveTo>
                  <a:lnTo>
                    <a:pt x="5017911" y="1847199"/>
                  </a:lnTo>
                </a:path>
                <a:path w="5018405" h="2771140">
                  <a:moveTo>
                    <a:pt x="0" y="1381444"/>
                  </a:moveTo>
                  <a:lnTo>
                    <a:pt x="5017911" y="1381444"/>
                  </a:lnTo>
                </a:path>
                <a:path w="5018405" h="2771140">
                  <a:moveTo>
                    <a:pt x="0" y="923599"/>
                  </a:moveTo>
                  <a:lnTo>
                    <a:pt x="5017911" y="923599"/>
                  </a:lnTo>
                </a:path>
                <a:path w="5018405" h="2771140">
                  <a:moveTo>
                    <a:pt x="1726461" y="457844"/>
                  </a:moveTo>
                  <a:lnTo>
                    <a:pt x="5017911" y="457844"/>
                  </a:lnTo>
                </a:path>
                <a:path w="5018405" h="2771140">
                  <a:moveTo>
                    <a:pt x="0" y="0"/>
                  </a:moveTo>
                  <a:lnTo>
                    <a:pt x="501791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8270" y="2229218"/>
              <a:ext cx="5022215" cy="3225165"/>
            </a:xfrm>
            <a:custGeom>
              <a:avLst/>
              <a:gdLst/>
              <a:ahLst/>
              <a:cxnLst/>
              <a:rect l="l" t="t" r="r" b="b"/>
              <a:pathLst>
                <a:path w="5022215" h="3225165">
                  <a:moveTo>
                    <a:pt x="5009908" y="0"/>
                  </a:moveTo>
                  <a:lnTo>
                    <a:pt x="0" y="0"/>
                  </a:lnTo>
                  <a:lnTo>
                    <a:pt x="0" y="8013"/>
                  </a:lnTo>
                  <a:lnTo>
                    <a:pt x="5009908" y="8013"/>
                  </a:lnTo>
                  <a:lnTo>
                    <a:pt x="5009908" y="0"/>
                  </a:lnTo>
                  <a:close/>
                </a:path>
                <a:path w="5022215" h="3225165">
                  <a:moveTo>
                    <a:pt x="5021999" y="4000"/>
                  </a:moveTo>
                  <a:lnTo>
                    <a:pt x="5013934" y="4000"/>
                  </a:lnTo>
                  <a:lnTo>
                    <a:pt x="5013934" y="3224568"/>
                  </a:lnTo>
                  <a:lnTo>
                    <a:pt x="5021999" y="3224568"/>
                  </a:lnTo>
                  <a:lnTo>
                    <a:pt x="5021999" y="4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4251" y="2686997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370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4250" y="2241232"/>
              <a:ext cx="8255" cy="3221355"/>
            </a:xfrm>
            <a:custGeom>
              <a:avLst/>
              <a:gdLst/>
              <a:ahLst/>
              <a:cxnLst/>
              <a:rect l="l" t="t" r="r" b="b"/>
              <a:pathLst>
                <a:path w="8254" h="3221354">
                  <a:moveTo>
                    <a:pt x="8057" y="0"/>
                  </a:moveTo>
                  <a:lnTo>
                    <a:pt x="0" y="0"/>
                  </a:lnTo>
                  <a:lnTo>
                    <a:pt x="0" y="3220829"/>
                  </a:lnTo>
                  <a:lnTo>
                    <a:pt x="8057" y="3220829"/>
                  </a:lnTo>
                  <a:lnTo>
                    <a:pt x="805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3819" y="2233215"/>
              <a:ext cx="5082540" cy="3293110"/>
            </a:xfrm>
            <a:custGeom>
              <a:avLst/>
              <a:gdLst/>
              <a:ahLst/>
              <a:cxnLst/>
              <a:rect l="l" t="t" r="r" b="b"/>
              <a:pathLst>
                <a:path w="5082540" h="3293110">
                  <a:moveTo>
                    <a:pt x="64460" y="0"/>
                  </a:moveTo>
                  <a:lnTo>
                    <a:pt x="64460" y="3220562"/>
                  </a:lnTo>
                </a:path>
                <a:path w="5082540" h="3293110">
                  <a:moveTo>
                    <a:pt x="0" y="3228847"/>
                  </a:moveTo>
                  <a:lnTo>
                    <a:pt x="56403" y="3228847"/>
                  </a:lnTo>
                </a:path>
                <a:path w="5082540" h="3293110">
                  <a:moveTo>
                    <a:pt x="0" y="2770799"/>
                  </a:moveTo>
                  <a:lnTo>
                    <a:pt x="56402" y="2770799"/>
                  </a:lnTo>
                </a:path>
                <a:path w="5082540" h="3293110">
                  <a:moveTo>
                    <a:pt x="0" y="2304937"/>
                  </a:moveTo>
                  <a:lnTo>
                    <a:pt x="56402" y="2304937"/>
                  </a:lnTo>
                </a:path>
                <a:path w="5082540" h="3293110">
                  <a:moveTo>
                    <a:pt x="0" y="1847199"/>
                  </a:moveTo>
                  <a:lnTo>
                    <a:pt x="56402" y="1847199"/>
                  </a:lnTo>
                </a:path>
                <a:path w="5082540" h="3293110">
                  <a:moveTo>
                    <a:pt x="0" y="1381337"/>
                  </a:moveTo>
                  <a:lnTo>
                    <a:pt x="56402" y="1381337"/>
                  </a:lnTo>
                </a:path>
                <a:path w="5082540" h="3293110">
                  <a:moveTo>
                    <a:pt x="0" y="923599"/>
                  </a:moveTo>
                  <a:lnTo>
                    <a:pt x="56402" y="923599"/>
                  </a:lnTo>
                </a:path>
                <a:path w="5082540" h="3293110">
                  <a:moveTo>
                    <a:pt x="0" y="457737"/>
                  </a:moveTo>
                  <a:lnTo>
                    <a:pt x="56402" y="457737"/>
                  </a:lnTo>
                </a:path>
                <a:path w="5082540" h="3293110">
                  <a:moveTo>
                    <a:pt x="0" y="0"/>
                  </a:moveTo>
                  <a:lnTo>
                    <a:pt x="56402" y="0"/>
                  </a:lnTo>
                </a:path>
                <a:path w="5082540" h="3293110">
                  <a:moveTo>
                    <a:pt x="64460" y="3228847"/>
                  </a:moveTo>
                  <a:lnTo>
                    <a:pt x="5074368" y="3228847"/>
                  </a:lnTo>
                </a:path>
                <a:path w="5082540" h="3293110">
                  <a:moveTo>
                    <a:pt x="64460" y="3292985"/>
                  </a:moveTo>
                  <a:lnTo>
                    <a:pt x="64460" y="3236864"/>
                  </a:lnTo>
                </a:path>
                <a:path w="5082540" h="3293110">
                  <a:moveTo>
                    <a:pt x="782709" y="3292985"/>
                  </a:moveTo>
                  <a:lnTo>
                    <a:pt x="782709" y="3236864"/>
                  </a:lnTo>
                </a:path>
                <a:path w="5082540" h="3293110">
                  <a:moveTo>
                    <a:pt x="1500582" y="3292985"/>
                  </a:moveTo>
                  <a:lnTo>
                    <a:pt x="1500582" y="3236864"/>
                  </a:lnTo>
                </a:path>
                <a:path w="5082540" h="3293110">
                  <a:moveTo>
                    <a:pt x="2218562" y="3292985"/>
                  </a:moveTo>
                  <a:lnTo>
                    <a:pt x="2218562" y="3236864"/>
                  </a:lnTo>
                </a:path>
                <a:path w="5082540" h="3293110">
                  <a:moveTo>
                    <a:pt x="2928377" y="3292985"/>
                  </a:moveTo>
                  <a:lnTo>
                    <a:pt x="2928377" y="3236864"/>
                  </a:lnTo>
                </a:path>
                <a:path w="5082540" h="3293110">
                  <a:moveTo>
                    <a:pt x="3646572" y="3292985"/>
                  </a:moveTo>
                  <a:lnTo>
                    <a:pt x="3646572" y="3236864"/>
                  </a:lnTo>
                </a:path>
                <a:path w="5082540" h="3293110">
                  <a:moveTo>
                    <a:pt x="4364553" y="3292985"/>
                  </a:moveTo>
                  <a:lnTo>
                    <a:pt x="4364553" y="3236864"/>
                  </a:lnTo>
                </a:path>
                <a:path w="5082540" h="3293110">
                  <a:moveTo>
                    <a:pt x="5082426" y="3292985"/>
                  </a:moveTo>
                  <a:lnTo>
                    <a:pt x="5082426" y="3236864"/>
                  </a:lnTo>
                </a:path>
              </a:pathLst>
            </a:custGeom>
            <a:ln w="8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5248" y="2369775"/>
              <a:ext cx="4525683" cy="3035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896337" y="5458053"/>
            <a:ext cx="5010150" cy="8255"/>
          </a:xfrm>
          <a:custGeom>
            <a:avLst/>
            <a:gdLst/>
            <a:ahLst/>
            <a:cxnLst/>
            <a:rect l="l" t="t" r="r" b="b"/>
            <a:pathLst>
              <a:path w="5010150" h="8254">
                <a:moveTo>
                  <a:pt x="5009907" y="0"/>
                </a:moveTo>
                <a:lnTo>
                  <a:pt x="0" y="0"/>
                </a:lnTo>
                <a:lnTo>
                  <a:pt x="0" y="8017"/>
                </a:lnTo>
                <a:lnTo>
                  <a:pt x="5009907" y="8017"/>
                </a:lnTo>
                <a:lnTo>
                  <a:pt x="5009907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43964" y="3019845"/>
            <a:ext cx="294640" cy="2562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1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0</a:t>
            </a:r>
            <a:r>
              <a:rPr sz="1500" spc="20" dirty="0">
                <a:latin typeface="Arial"/>
                <a:cs typeface="Arial"/>
              </a:rPr>
              <a:t>.</a:t>
            </a: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00" spc="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5383" y="2553983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205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1078" y="5622002"/>
            <a:ext cx="13335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265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0851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066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8646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25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66627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30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4714" y="5622002"/>
            <a:ext cx="2355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15" dirty="0">
                <a:latin typeface="Arial"/>
                <a:cs typeface="Arial"/>
              </a:rPr>
              <a:t>35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4050" y="6023672"/>
            <a:ext cx="1828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7010" y="2516968"/>
            <a:ext cx="269240" cy="26327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95"/>
              </a:lnSpc>
            </a:pPr>
            <a:r>
              <a:rPr sz="1700" spc="10" dirty="0">
                <a:latin typeface="Arial"/>
                <a:cs typeface="Arial"/>
              </a:rPr>
              <a:t>Minimum Distribution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Time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380" y="2393102"/>
            <a:ext cx="38925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5" dirty="0">
                <a:latin typeface="Arial"/>
                <a:cs typeface="Arial"/>
              </a:rPr>
              <a:t>P</a:t>
            </a:r>
            <a:r>
              <a:rPr sz="1500" spc="-15" dirty="0">
                <a:latin typeface="Arial"/>
                <a:cs typeface="Arial"/>
              </a:rPr>
              <a:t>2</a:t>
            </a:r>
            <a:r>
              <a:rPr sz="1500" spc="15" dirty="0">
                <a:latin typeface="Arial"/>
                <a:cs typeface="Arial"/>
              </a:rPr>
              <a:t>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8380" y="2674244"/>
            <a:ext cx="114681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dirty="0">
                <a:latin typeface="Arial"/>
                <a:cs typeface="Arial"/>
              </a:rPr>
              <a:t>Client-Server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1045" y="1318005"/>
            <a:ext cx="7538084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31820" algn="l"/>
                <a:tab pos="5017135" algn="l"/>
                <a:tab pos="6396990" algn="l"/>
              </a:tabLst>
            </a:pPr>
            <a:r>
              <a:rPr sz="2400" spc="-5" dirty="0">
                <a:latin typeface="Arial"/>
                <a:cs typeface="Arial"/>
              </a:rPr>
              <a:t>client upload </a:t>
            </a:r>
            <a:r>
              <a:rPr sz="2400" dirty="0">
                <a:latin typeface="Arial"/>
                <a:cs typeface="Arial"/>
              </a:rPr>
              <a:t>rate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spc="-5" dirty="0">
                <a:latin typeface="Arial"/>
                <a:cs typeface="Arial"/>
              </a:rPr>
              <a:t>,	</a:t>
            </a:r>
            <a:r>
              <a:rPr sz="2400" i="1" dirty="0">
                <a:latin typeface="Arial"/>
                <a:cs typeface="Arial"/>
              </a:rPr>
              <a:t>F/u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hour,	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i="1" spc="-7" baseline="-20833" dirty="0">
                <a:latin typeface="Arial"/>
                <a:cs typeface="Arial"/>
              </a:rPr>
              <a:t>s</a:t>
            </a:r>
            <a:r>
              <a:rPr sz="2400" i="1" spc="337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10u,	</a:t>
            </a:r>
            <a:r>
              <a:rPr sz="2400" i="1" spc="-10" dirty="0">
                <a:latin typeface="Arial"/>
                <a:cs typeface="Arial"/>
              </a:rPr>
              <a:t>d</a:t>
            </a:r>
            <a:r>
              <a:rPr sz="2400" i="1" spc="-15" baseline="-20833" dirty="0">
                <a:latin typeface="Arial"/>
                <a:cs typeface="Arial"/>
              </a:rPr>
              <a:t>min </a:t>
            </a:r>
            <a:r>
              <a:rPr sz="2400" i="1" dirty="0">
                <a:latin typeface="Arial"/>
                <a:cs typeface="Arial"/>
              </a:rPr>
              <a:t>≥</a:t>
            </a:r>
            <a:r>
              <a:rPr sz="2400" i="1" spc="-26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u</a:t>
            </a:r>
            <a:r>
              <a:rPr sz="2400" i="1" spc="-7" baseline="-20833" dirty="0">
                <a:latin typeface="Arial"/>
                <a:cs typeface="Arial"/>
              </a:rPr>
              <a:t>s</a:t>
            </a:r>
            <a:endParaRPr sz="24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1445260">
              <a:lnSpc>
                <a:spcPct val="100000"/>
              </a:lnSpc>
              <a:tabLst>
                <a:tab pos="1872614" algn="l"/>
                <a:tab pos="6941820" algn="l"/>
              </a:tabLst>
            </a:pPr>
            <a:r>
              <a:rPr sz="1500" spc="5" dirty="0">
                <a:latin typeface="Arial"/>
                <a:cs typeface="Arial"/>
              </a:rPr>
              <a:t>3.5	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	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934717" y="312166"/>
            <a:ext cx="6196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>
                <a:solidFill>
                  <a:srgbClr val="000099"/>
                </a:solidFill>
                <a:latin typeface="Trebuchet MS"/>
                <a:cs typeface="Trebuchet MS"/>
              </a:rPr>
              <a:t>Client-server </a:t>
            </a:r>
            <a:r>
              <a:rPr spc="-300" dirty="0">
                <a:solidFill>
                  <a:srgbClr val="000099"/>
                </a:solidFill>
                <a:latin typeface="Trebuchet MS"/>
                <a:cs typeface="Trebuchet MS"/>
              </a:rPr>
              <a:t>vs. </a:t>
            </a:r>
            <a:r>
              <a:rPr spc="-270" dirty="0">
                <a:solidFill>
                  <a:srgbClr val="000099"/>
                </a:solidFill>
                <a:latin typeface="Trebuchet MS"/>
                <a:cs typeface="Trebuchet MS"/>
              </a:rPr>
              <a:t>P2P:</a:t>
            </a:r>
            <a:r>
              <a:rPr spc="-7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245" dirty="0">
                <a:solidFill>
                  <a:srgbClr val="000099"/>
                </a:solidFill>
                <a:latin typeface="Trebuchet MS"/>
                <a:cs typeface="Trebuchet MS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0"/>
            <a:ext cx="720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P2P </a:t>
            </a:r>
            <a:r>
              <a:rPr spc="-10" dirty="0"/>
              <a:t>file distribution:</a:t>
            </a:r>
            <a:r>
              <a:rPr spc="20" dirty="0"/>
              <a:t> </a:t>
            </a:r>
            <a:r>
              <a:rPr spc="-5" dirty="0"/>
              <a:t>BitTorrent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188455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230" y="1732914"/>
            <a:ext cx="20567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i="1" spc="-204" dirty="0">
                <a:solidFill>
                  <a:srgbClr val="CC0000"/>
                </a:solidFill>
                <a:latin typeface="Trebuchet MS"/>
                <a:cs typeface="Trebuchet MS"/>
              </a:rPr>
              <a:t>tracker: </a:t>
            </a:r>
            <a:r>
              <a:rPr sz="2000" spc="-85" dirty="0">
                <a:latin typeface="Trebuchet MS"/>
                <a:cs typeface="Trebuchet MS"/>
              </a:rPr>
              <a:t>tracks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peers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30" y="2037714"/>
            <a:ext cx="292163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07670">
              <a:lnSpc>
                <a:spcPct val="100000"/>
              </a:lnSpc>
              <a:spcBef>
                <a:spcPts val="105"/>
              </a:spcBef>
            </a:pPr>
            <a:r>
              <a:rPr sz="2000" spc="-125" dirty="0">
                <a:latin typeface="Trebuchet MS"/>
                <a:cs typeface="Trebuchet MS"/>
              </a:rPr>
              <a:t>participating </a:t>
            </a:r>
            <a:r>
              <a:rPr sz="2000" spc="-114" dirty="0">
                <a:latin typeface="Trebuchet MS"/>
                <a:cs typeface="Trebuchet MS"/>
              </a:rPr>
              <a:t>in </a:t>
            </a:r>
            <a:r>
              <a:rPr sz="2000" spc="-100" dirty="0">
                <a:latin typeface="Trebuchet MS"/>
                <a:cs typeface="Trebuchet MS"/>
              </a:rPr>
              <a:t>torrent:  </a:t>
            </a:r>
            <a:r>
              <a:rPr sz="2000" spc="15" dirty="0">
                <a:latin typeface="Trebuchet MS"/>
                <a:cs typeface="Trebuchet MS"/>
              </a:rPr>
              <a:t>When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peer </a:t>
            </a:r>
            <a:r>
              <a:rPr sz="2000" spc="-110" dirty="0">
                <a:latin typeface="Trebuchet MS"/>
                <a:cs typeface="Trebuchet MS"/>
              </a:rPr>
              <a:t>joins </a:t>
            </a:r>
            <a:r>
              <a:rPr sz="2000" spc="-200" dirty="0">
                <a:latin typeface="Trebuchet MS"/>
                <a:cs typeface="Trebuchet MS"/>
              </a:rPr>
              <a:t>a  </a:t>
            </a:r>
            <a:r>
              <a:rPr sz="2000" spc="-100" dirty="0">
                <a:latin typeface="Trebuchet MS"/>
                <a:cs typeface="Trebuchet MS"/>
              </a:rPr>
              <a:t>torrent, </a:t>
            </a:r>
            <a:r>
              <a:rPr sz="2000" spc="-135" dirty="0">
                <a:latin typeface="Trebuchet MS"/>
                <a:cs typeface="Trebuchet MS"/>
              </a:rPr>
              <a:t>it </a:t>
            </a:r>
            <a:r>
              <a:rPr sz="2000" spc="-85" dirty="0">
                <a:latin typeface="Trebuchet MS"/>
                <a:cs typeface="Trebuchet MS"/>
              </a:rPr>
              <a:t>registers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itself  </a:t>
            </a:r>
            <a:r>
              <a:rPr sz="2000" spc="-105" dirty="0">
                <a:latin typeface="Trebuchet MS"/>
                <a:cs typeface="Trebuchet MS"/>
              </a:rPr>
              <a:t>with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tracker </a:t>
            </a:r>
            <a:r>
              <a:rPr sz="2000" spc="-130" dirty="0">
                <a:latin typeface="Trebuchet MS"/>
                <a:cs typeface="Trebuchet MS"/>
              </a:rPr>
              <a:t>and  </a:t>
            </a:r>
            <a:r>
              <a:rPr sz="2000" spc="-110" dirty="0">
                <a:latin typeface="Trebuchet MS"/>
                <a:cs typeface="Trebuchet MS"/>
              </a:rPr>
              <a:t>periodically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85" dirty="0">
                <a:latin typeface="Trebuchet MS"/>
                <a:cs typeface="Trebuchet MS"/>
              </a:rPr>
              <a:t>informs </a:t>
            </a:r>
            <a:r>
              <a:rPr sz="2000" spc="-114" dirty="0">
                <a:latin typeface="Trebuchet MS"/>
                <a:cs typeface="Trebuchet MS"/>
              </a:rPr>
              <a:t>the </a:t>
            </a:r>
            <a:r>
              <a:rPr sz="2000" spc="-95" dirty="0">
                <a:latin typeface="Trebuchet MS"/>
                <a:cs typeface="Trebuchet MS"/>
              </a:rPr>
              <a:t>tracker </a:t>
            </a:r>
            <a:r>
              <a:rPr sz="2000" spc="-135" dirty="0">
                <a:latin typeface="Trebuchet MS"/>
                <a:cs typeface="Trebuchet MS"/>
              </a:rPr>
              <a:t>that it </a:t>
            </a:r>
            <a:r>
              <a:rPr sz="2000" spc="-90" dirty="0">
                <a:latin typeface="Trebuchet MS"/>
                <a:cs typeface="Trebuchet MS"/>
              </a:rPr>
              <a:t>is  </a:t>
            </a:r>
            <a:r>
              <a:rPr sz="2000" spc="-125" dirty="0">
                <a:latin typeface="Trebuchet MS"/>
                <a:cs typeface="Trebuchet MS"/>
              </a:rPr>
              <a:t>still </a:t>
            </a:r>
            <a:r>
              <a:rPr sz="2000" spc="-114" dirty="0">
                <a:latin typeface="Trebuchet MS"/>
                <a:cs typeface="Trebuchet MS"/>
              </a:rPr>
              <a:t>in the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torrent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0964" y="2778251"/>
            <a:ext cx="477520" cy="259079"/>
          </a:xfrm>
          <a:custGeom>
            <a:avLst/>
            <a:gdLst/>
            <a:ahLst/>
            <a:cxnLst/>
            <a:rect l="l" t="t" r="r" b="b"/>
            <a:pathLst>
              <a:path w="477520" h="259080">
                <a:moveTo>
                  <a:pt x="0" y="0"/>
                </a:moveTo>
                <a:lnTo>
                  <a:pt x="477012" y="259080"/>
                </a:lnTo>
              </a:path>
            </a:pathLst>
          </a:custGeom>
          <a:ln w="9525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335220" y="3042666"/>
            <a:ext cx="4603115" cy="2876550"/>
            <a:chOff x="3335220" y="3042666"/>
            <a:chExt cx="4603115" cy="2876550"/>
          </a:xfrm>
        </p:grpSpPr>
        <p:sp>
          <p:nvSpPr>
            <p:cNvPr id="8" name="object 8"/>
            <p:cNvSpPr/>
            <p:nvPr/>
          </p:nvSpPr>
          <p:spPr>
            <a:xfrm>
              <a:off x="3889755" y="3422142"/>
              <a:ext cx="76200" cy="536575"/>
            </a:xfrm>
            <a:custGeom>
              <a:avLst/>
              <a:gdLst/>
              <a:ahLst/>
              <a:cxnLst/>
              <a:rect l="l" t="t" r="r" b="b"/>
              <a:pathLst>
                <a:path w="76200" h="536575">
                  <a:moveTo>
                    <a:pt x="28664" y="460279"/>
                  </a:moveTo>
                  <a:lnTo>
                    <a:pt x="0" y="460375"/>
                  </a:lnTo>
                  <a:lnTo>
                    <a:pt x="38354" y="536448"/>
                  </a:lnTo>
                  <a:lnTo>
                    <a:pt x="69839" y="472948"/>
                  </a:lnTo>
                  <a:lnTo>
                    <a:pt x="28702" y="472948"/>
                  </a:lnTo>
                  <a:lnTo>
                    <a:pt x="28664" y="460279"/>
                  </a:lnTo>
                  <a:close/>
                </a:path>
                <a:path w="76200" h="536575">
                  <a:moveTo>
                    <a:pt x="47714" y="460215"/>
                  </a:moveTo>
                  <a:lnTo>
                    <a:pt x="28664" y="460279"/>
                  </a:lnTo>
                  <a:lnTo>
                    <a:pt x="28702" y="472948"/>
                  </a:lnTo>
                  <a:lnTo>
                    <a:pt x="47752" y="472948"/>
                  </a:lnTo>
                  <a:lnTo>
                    <a:pt x="47714" y="460215"/>
                  </a:lnTo>
                  <a:close/>
                </a:path>
                <a:path w="76200" h="536575">
                  <a:moveTo>
                    <a:pt x="76200" y="460121"/>
                  </a:moveTo>
                  <a:lnTo>
                    <a:pt x="47714" y="460215"/>
                  </a:lnTo>
                  <a:lnTo>
                    <a:pt x="47752" y="472948"/>
                  </a:lnTo>
                  <a:lnTo>
                    <a:pt x="69839" y="472948"/>
                  </a:lnTo>
                  <a:lnTo>
                    <a:pt x="76200" y="460121"/>
                  </a:lnTo>
                  <a:close/>
                </a:path>
                <a:path w="76200" h="536575">
                  <a:moveTo>
                    <a:pt x="46355" y="0"/>
                  </a:moveTo>
                  <a:lnTo>
                    <a:pt x="27305" y="0"/>
                  </a:lnTo>
                  <a:lnTo>
                    <a:pt x="28664" y="460279"/>
                  </a:lnTo>
                  <a:lnTo>
                    <a:pt x="47714" y="460215"/>
                  </a:lnTo>
                  <a:lnTo>
                    <a:pt x="4635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1392" y="3042665"/>
              <a:ext cx="2896870" cy="2876550"/>
            </a:xfrm>
            <a:custGeom>
              <a:avLst/>
              <a:gdLst/>
              <a:ahLst/>
              <a:cxnLst/>
              <a:rect l="l" t="t" r="r" b="b"/>
              <a:pathLst>
                <a:path w="2896870" h="2876550">
                  <a:moveTo>
                    <a:pt x="303276" y="1992757"/>
                  </a:moveTo>
                  <a:lnTo>
                    <a:pt x="271830" y="1997049"/>
                  </a:lnTo>
                  <a:lnTo>
                    <a:pt x="44005" y="332981"/>
                  </a:lnTo>
                  <a:lnTo>
                    <a:pt x="75565" y="328676"/>
                  </a:lnTo>
                  <a:lnTo>
                    <a:pt x="69913" y="320421"/>
                  </a:lnTo>
                  <a:lnTo>
                    <a:pt x="27432" y="258318"/>
                  </a:lnTo>
                  <a:lnTo>
                    <a:pt x="0" y="338963"/>
                  </a:lnTo>
                  <a:lnTo>
                    <a:pt x="31432" y="334683"/>
                  </a:lnTo>
                  <a:lnTo>
                    <a:pt x="259257" y="1998751"/>
                  </a:lnTo>
                  <a:lnTo>
                    <a:pt x="227711" y="2003044"/>
                  </a:lnTo>
                  <a:lnTo>
                    <a:pt x="275844" y="2073402"/>
                  </a:lnTo>
                  <a:lnTo>
                    <a:pt x="296964" y="2011299"/>
                  </a:lnTo>
                  <a:lnTo>
                    <a:pt x="303276" y="1992757"/>
                  </a:lnTo>
                  <a:close/>
                </a:path>
                <a:path w="2896870" h="2876550">
                  <a:moveTo>
                    <a:pt x="1677924" y="2519934"/>
                  </a:moveTo>
                  <a:lnTo>
                    <a:pt x="1595247" y="2499106"/>
                  </a:lnTo>
                  <a:lnTo>
                    <a:pt x="1602130" y="2530170"/>
                  </a:lnTo>
                  <a:lnTo>
                    <a:pt x="1011821" y="2660370"/>
                  </a:lnTo>
                  <a:lnTo>
                    <a:pt x="1004951" y="2629382"/>
                  </a:lnTo>
                  <a:lnTo>
                    <a:pt x="938784" y="2683002"/>
                  </a:lnTo>
                  <a:lnTo>
                    <a:pt x="1021461" y="2703792"/>
                  </a:lnTo>
                  <a:lnTo>
                    <a:pt x="1015187" y="2675521"/>
                  </a:lnTo>
                  <a:lnTo>
                    <a:pt x="1014577" y="2672791"/>
                  </a:lnTo>
                  <a:lnTo>
                    <a:pt x="1604886" y="2542629"/>
                  </a:lnTo>
                  <a:lnTo>
                    <a:pt x="1611757" y="2573553"/>
                  </a:lnTo>
                  <a:lnTo>
                    <a:pt x="1668665" y="2527427"/>
                  </a:lnTo>
                  <a:lnTo>
                    <a:pt x="1677924" y="2519934"/>
                  </a:lnTo>
                  <a:close/>
                </a:path>
                <a:path w="2896870" h="2876550">
                  <a:moveTo>
                    <a:pt x="2441448" y="2838450"/>
                  </a:moveTo>
                  <a:lnTo>
                    <a:pt x="2365248" y="2800273"/>
                  </a:lnTo>
                  <a:lnTo>
                    <a:pt x="2365248" y="2832023"/>
                  </a:lnTo>
                  <a:lnTo>
                    <a:pt x="1027176" y="2830665"/>
                  </a:lnTo>
                  <a:lnTo>
                    <a:pt x="1027176" y="2798902"/>
                  </a:lnTo>
                  <a:lnTo>
                    <a:pt x="950976" y="2836926"/>
                  </a:lnTo>
                  <a:lnTo>
                    <a:pt x="1027176" y="2875102"/>
                  </a:lnTo>
                  <a:lnTo>
                    <a:pt x="1027176" y="2843365"/>
                  </a:lnTo>
                  <a:lnTo>
                    <a:pt x="2365248" y="2844723"/>
                  </a:lnTo>
                  <a:lnTo>
                    <a:pt x="2365248" y="2876473"/>
                  </a:lnTo>
                  <a:lnTo>
                    <a:pt x="2428849" y="2844736"/>
                  </a:lnTo>
                  <a:lnTo>
                    <a:pt x="2441448" y="2838450"/>
                  </a:lnTo>
                  <a:close/>
                </a:path>
                <a:path w="2896870" h="2876550">
                  <a:moveTo>
                    <a:pt x="2441448" y="2759202"/>
                  </a:moveTo>
                  <a:lnTo>
                    <a:pt x="2424087" y="2732951"/>
                  </a:lnTo>
                  <a:lnTo>
                    <a:pt x="2394458" y="2688107"/>
                  </a:lnTo>
                  <a:lnTo>
                    <a:pt x="2378595" y="2715590"/>
                  </a:lnTo>
                  <a:lnTo>
                    <a:pt x="2135733" y="2575420"/>
                  </a:lnTo>
                  <a:lnTo>
                    <a:pt x="2139416" y="2569045"/>
                  </a:lnTo>
                  <a:lnTo>
                    <a:pt x="2151634" y="2547886"/>
                  </a:lnTo>
                  <a:lnTo>
                    <a:pt x="2066544" y="2542794"/>
                  </a:lnTo>
                  <a:lnTo>
                    <a:pt x="2113534" y="2613888"/>
                  </a:lnTo>
                  <a:lnTo>
                    <a:pt x="2129383" y="2586418"/>
                  </a:lnTo>
                  <a:lnTo>
                    <a:pt x="2372245" y="2726588"/>
                  </a:lnTo>
                  <a:lnTo>
                    <a:pt x="2356358" y="2754109"/>
                  </a:lnTo>
                  <a:lnTo>
                    <a:pt x="2441448" y="2759202"/>
                  </a:lnTo>
                  <a:close/>
                </a:path>
                <a:path w="2896870" h="2876550">
                  <a:moveTo>
                    <a:pt x="2836164" y="323850"/>
                  </a:moveTo>
                  <a:lnTo>
                    <a:pt x="2824861" y="313944"/>
                  </a:lnTo>
                  <a:lnTo>
                    <a:pt x="2772156" y="267716"/>
                  </a:lnTo>
                  <a:lnTo>
                    <a:pt x="2764104" y="298424"/>
                  </a:lnTo>
                  <a:lnTo>
                    <a:pt x="1742528" y="30657"/>
                  </a:lnTo>
                  <a:lnTo>
                    <a:pt x="1743367" y="27432"/>
                  </a:lnTo>
                  <a:lnTo>
                    <a:pt x="1750568" y="0"/>
                  </a:lnTo>
                  <a:lnTo>
                    <a:pt x="1667256" y="17526"/>
                  </a:lnTo>
                  <a:lnTo>
                    <a:pt x="1731264" y="73660"/>
                  </a:lnTo>
                  <a:lnTo>
                    <a:pt x="1739303" y="42964"/>
                  </a:lnTo>
                  <a:lnTo>
                    <a:pt x="2760878" y="310730"/>
                  </a:lnTo>
                  <a:lnTo>
                    <a:pt x="2752852" y="341376"/>
                  </a:lnTo>
                  <a:lnTo>
                    <a:pt x="2836164" y="323850"/>
                  </a:lnTo>
                  <a:close/>
                </a:path>
                <a:path w="2896870" h="2876550">
                  <a:moveTo>
                    <a:pt x="2891028" y="553974"/>
                  </a:moveTo>
                  <a:lnTo>
                    <a:pt x="2809875" y="579882"/>
                  </a:lnTo>
                  <a:lnTo>
                    <a:pt x="2832011" y="602615"/>
                  </a:lnTo>
                  <a:lnTo>
                    <a:pt x="2416289" y="1008087"/>
                  </a:lnTo>
                  <a:lnTo>
                    <a:pt x="1679448" y="212420"/>
                  </a:lnTo>
                  <a:lnTo>
                    <a:pt x="1689519" y="203073"/>
                  </a:lnTo>
                  <a:lnTo>
                    <a:pt x="1702816" y="190754"/>
                  </a:lnTo>
                  <a:lnTo>
                    <a:pt x="1623060" y="160782"/>
                  </a:lnTo>
                  <a:lnTo>
                    <a:pt x="1646936" y="242570"/>
                  </a:lnTo>
                  <a:lnTo>
                    <a:pt x="1670164" y="221030"/>
                  </a:lnTo>
                  <a:lnTo>
                    <a:pt x="2407221" y="1016927"/>
                  </a:lnTo>
                  <a:lnTo>
                    <a:pt x="2219909" y="1199629"/>
                  </a:lnTo>
                  <a:lnTo>
                    <a:pt x="1153083" y="610171"/>
                  </a:lnTo>
                  <a:lnTo>
                    <a:pt x="1327340" y="285813"/>
                  </a:lnTo>
                  <a:lnTo>
                    <a:pt x="1355344" y="300863"/>
                  </a:lnTo>
                  <a:lnTo>
                    <a:pt x="1356296" y="268605"/>
                  </a:lnTo>
                  <a:lnTo>
                    <a:pt x="1357884" y="215646"/>
                  </a:lnTo>
                  <a:lnTo>
                    <a:pt x="1288288" y="264795"/>
                  </a:lnTo>
                  <a:lnTo>
                    <a:pt x="1316177" y="279806"/>
                  </a:lnTo>
                  <a:lnTo>
                    <a:pt x="1141984" y="604037"/>
                  </a:lnTo>
                  <a:lnTo>
                    <a:pt x="299897" y="138734"/>
                  </a:lnTo>
                  <a:lnTo>
                    <a:pt x="303276" y="132588"/>
                  </a:lnTo>
                  <a:lnTo>
                    <a:pt x="315214" y="110998"/>
                  </a:lnTo>
                  <a:lnTo>
                    <a:pt x="230124" y="107442"/>
                  </a:lnTo>
                  <a:lnTo>
                    <a:pt x="278384" y="177673"/>
                  </a:lnTo>
                  <a:lnTo>
                    <a:pt x="293712" y="149923"/>
                  </a:lnTo>
                  <a:lnTo>
                    <a:pt x="1135938" y="615302"/>
                  </a:lnTo>
                  <a:lnTo>
                    <a:pt x="487730" y="1821891"/>
                  </a:lnTo>
                  <a:lnTo>
                    <a:pt x="459740" y="1806829"/>
                  </a:lnTo>
                  <a:lnTo>
                    <a:pt x="457200" y="1892046"/>
                  </a:lnTo>
                  <a:lnTo>
                    <a:pt x="526796" y="1842897"/>
                  </a:lnTo>
                  <a:lnTo>
                    <a:pt x="519709" y="1839087"/>
                  </a:lnTo>
                  <a:lnTo>
                    <a:pt x="498894" y="1827898"/>
                  </a:lnTo>
                  <a:lnTo>
                    <a:pt x="1147038" y="621436"/>
                  </a:lnTo>
                  <a:lnTo>
                    <a:pt x="2210346" y="1208951"/>
                  </a:lnTo>
                  <a:lnTo>
                    <a:pt x="1530134" y="1872399"/>
                  </a:lnTo>
                  <a:lnTo>
                    <a:pt x="696188" y="2062454"/>
                  </a:lnTo>
                  <a:lnTo>
                    <a:pt x="689102" y="2031492"/>
                  </a:lnTo>
                  <a:lnTo>
                    <a:pt x="623316" y="2085594"/>
                  </a:lnTo>
                  <a:lnTo>
                    <a:pt x="706120" y="2105787"/>
                  </a:lnTo>
                  <a:lnTo>
                    <a:pt x="699681" y="2077720"/>
                  </a:lnTo>
                  <a:lnTo>
                    <a:pt x="699033" y="2074913"/>
                  </a:lnTo>
                  <a:lnTo>
                    <a:pt x="1512608" y="1889493"/>
                  </a:lnTo>
                  <a:lnTo>
                    <a:pt x="902017" y="2485034"/>
                  </a:lnTo>
                  <a:lnTo>
                    <a:pt x="879856" y="2462276"/>
                  </a:lnTo>
                  <a:lnTo>
                    <a:pt x="851916" y="2542794"/>
                  </a:lnTo>
                  <a:lnTo>
                    <a:pt x="933069" y="2516886"/>
                  </a:lnTo>
                  <a:lnTo>
                    <a:pt x="919568" y="2503043"/>
                  </a:lnTo>
                  <a:lnTo>
                    <a:pt x="910920" y="2494165"/>
                  </a:lnTo>
                  <a:lnTo>
                    <a:pt x="1536446" y="1884057"/>
                  </a:lnTo>
                  <a:lnTo>
                    <a:pt x="2670314" y="1625638"/>
                  </a:lnTo>
                  <a:lnTo>
                    <a:pt x="2677414" y="1656588"/>
                  </a:lnTo>
                  <a:lnTo>
                    <a:pt x="2733624" y="1610360"/>
                  </a:lnTo>
                  <a:lnTo>
                    <a:pt x="2743200" y="1602486"/>
                  </a:lnTo>
                  <a:lnTo>
                    <a:pt x="2660396" y="1582293"/>
                  </a:lnTo>
                  <a:lnTo>
                    <a:pt x="2667470" y="1613179"/>
                  </a:lnTo>
                  <a:lnTo>
                    <a:pt x="1553984" y="1866963"/>
                  </a:lnTo>
                  <a:lnTo>
                    <a:pt x="2222004" y="1215402"/>
                  </a:lnTo>
                  <a:lnTo>
                    <a:pt x="2711513" y="1485861"/>
                  </a:lnTo>
                  <a:lnTo>
                    <a:pt x="2696210" y="1513586"/>
                  </a:lnTo>
                  <a:lnTo>
                    <a:pt x="2781300" y="1517142"/>
                  </a:lnTo>
                  <a:lnTo>
                    <a:pt x="2764015" y="1491996"/>
                  </a:lnTo>
                  <a:lnTo>
                    <a:pt x="2733040" y="1446911"/>
                  </a:lnTo>
                  <a:lnTo>
                    <a:pt x="2717698" y="1474673"/>
                  </a:lnTo>
                  <a:lnTo>
                    <a:pt x="2231567" y="1206068"/>
                  </a:lnTo>
                  <a:lnTo>
                    <a:pt x="2415895" y="1026287"/>
                  </a:lnTo>
                  <a:lnTo>
                    <a:pt x="2749283" y="1386268"/>
                  </a:lnTo>
                  <a:lnTo>
                    <a:pt x="2725928" y="1407922"/>
                  </a:lnTo>
                  <a:lnTo>
                    <a:pt x="2805684" y="1437894"/>
                  </a:lnTo>
                  <a:lnTo>
                    <a:pt x="2793327" y="1395603"/>
                  </a:lnTo>
                  <a:lnTo>
                    <a:pt x="2781808" y="1356106"/>
                  </a:lnTo>
                  <a:lnTo>
                    <a:pt x="2758567" y="1377657"/>
                  </a:lnTo>
                  <a:lnTo>
                    <a:pt x="2424963" y="1017447"/>
                  </a:lnTo>
                  <a:lnTo>
                    <a:pt x="2840913" y="611746"/>
                  </a:lnTo>
                  <a:lnTo>
                    <a:pt x="2863088" y="634492"/>
                  </a:lnTo>
                  <a:lnTo>
                    <a:pt x="2877223" y="593725"/>
                  </a:lnTo>
                  <a:lnTo>
                    <a:pt x="2891028" y="553974"/>
                  </a:lnTo>
                  <a:close/>
                </a:path>
                <a:path w="2896870" h="2876550">
                  <a:moveTo>
                    <a:pt x="2896489" y="1859915"/>
                  </a:moveTo>
                  <a:lnTo>
                    <a:pt x="2891802" y="1835658"/>
                  </a:lnTo>
                  <a:lnTo>
                    <a:pt x="2880360" y="1776222"/>
                  </a:lnTo>
                  <a:lnTo>
                    <a:pt x="2823083" y="1839341"/>
                  </a:lnTo>
                  <a:lnTo>
                    <a:pt x="2853677" y="1847926"/>
                  </a:lnTo>
                  <a:lnTo>
                    <a:pt x="2631173" y="2641460"/>
                  </a:lnTo>
                  <a:lnTo>
                    <a:pt x="2600579" y="2632875"/>
                  </a:lnTo>
                  <a:lnTo>
                    <a:pt x="2616708" y="2716530"/>
                  </a:lnTo>
                  <a:lnTo>
                    <a:pt x="2670657" y="2657106"/>
                  </a:lnTo>
                  <a:lnTo>
                    <a:pt x="2673985" y="2653449"/>
                  </a:lnTo>
                  <a:lnTo>
                    <a:pt x="2643378" y="2644876"/>
                  </a:lnTo>
                  <a:lnTo>
                    <a:pt x="2865869" y="1851342"/>
                  </a:lnTo>
                  <a:lnTo>
                    <a:pt x="2896489" y="1859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05300" y="3227831"/>
              <a:ext cx="3493135" cy="2165985"/>
            </a:xfrm>
            <a:custGeom>
              <a:avLst/>
              <a:gdLst/>
              <a:ahLst/>
              <a:cxnLst/>
              <a:rect l="l" t="t" r="r" b="b"/>
              <a:pathLst>
                <a:path w="3493134" h="2165985">
                  <a:moveTo>
                    <a:pt x="573024" y="0"/>
                  </a:moveTo>
                  <a:lnTo>
                    <a:pt x="498602" y="41529"/>
                  </a:lnTo>
                  <a:lnTo>
                    <a:pt x="524840" y="59410"/>
                  </a:lnTo>
                  <a:lnTo>
                    <a:pt x="37668" y="774687"/>
                  </a:lnTo>
                  <a:lnTo>
                    <a:pt x="11430" y="756793"/>
                  </a:lnTo>
                  <a:lnTo>
                    <a:pt x="0" y="841248"/>
                  </a:lnTo>
                  <a:lnTo>
                    <a:pt x="74422" y="799719"/>
                  </a:lnTo>
                  <a:lnTo>
                    <a:pt x="63601" y="792353"/>
                  </a:lnTo>
                  <a:lnTo>
                    <a:pt x="48171" y="781850"/>
                  </a:lnTo>
                  <a:lnTo>
                    <a:pt x="535343" y="66573"/>
                  </a:lnTo>
                  <a:lnTo>
                    <a:pt x="561594" y="84455"/>
                  </a:lnTo>
                  <a:lnTo>
                    <a:pt x="566394" y="48895"/>
                  </a:lnTo>
                  <a:lnTo>
                    <a:pt x="573024" y="0"/>
                  </a:lnTo>
                  <a:close/>
                </a:path>
                <a:path w="3493134" h="2165985">
                  <a:moveTo>
                    <a:pt x="2514600" y="2162556"/>
                  </a:moveTo>
                  <a:lnTo>
                    <a:pt x="2498001" y="2141982"/>
                  </a:lnTo>
                  <a:lnTo>
                    <a:pt x="2461133" y="2096262"/>
                  </a:lnTo>
                  <a:lnTo>
                    <a:pt x="2447925" y="2125154"/>
                  </a:lnTo>
                  <a:lnTo>
                    <a:pt x="125285" y="1063675"/>
                  </a:lnTo>
                  <a:lnTo>
                    <a:pt x="127685" y="1058418"/>
                  </a:lnTo>
                  <a:lnTo>
                    <a:pt x="138430" y="1034923"/>
                  </a:lnTo>
                  <a:lnTo>
                    <a:pt x="53340" y="1037844"/>
                  </a:lnTo>
                  <a:lnTo>
                    <a:pt x="106807" y="1104138"/>
                  </a:lnTo>
                  <a:lnTo>
                    <a:pt x="120002" y="1075258"/>
                  </a:lnTo>
                  <a:lnTo>
                    <a:pt x="2442641" y="2136737"/>
                  </a:lnTo>
                  <a:lnTo>
                    <a:pt x="2429510" y="2165477"/>
                  </a:lnTo>
                  <a:lnTo>
                    <a:pt x="2514600" y="2162556"/>
                  </a:lnTo>
                  <a:close/>
                </a:path>
                <a:path w="3493134" h="2165985">
                  <a:moveTo>
                    <a:pt x="3493008" y="294132"/>
                  </a:moveTo>
                  <a:lnTo>
                    <a:pt x="3411220" y="270383"/>
                  </a:lnTo>
                  <a:lnTo>
                    <a:pt x="3416935" y="301625"/>
                  </a:lnTo>
                  <a:lnTo>
                    <a:pt x="102743" y="909713"/>
                  </a:lnTo>
                  <a:lnTo>
                    <a:pt x="97028" y="878459"/>
                  </a:lnTo>
                  <a:lnTo>
                    <a:pt x="28956" y="929640"/>
                  </a:lnTo>
                  <a:lnTo>
                    <a:pt x="110744" y="953389"/>
                  </a:lnTo>
                  <a:lnTo>
                    <a:pt x="105435" y="924433"/>
                  </a:lnTo>
                  <a:lnTo>
                    <a:pt x="105016" y="922159"/>
                  </a:lnTo>
                  <a:lnTo>
                    <a:pt x="3419208" y="314071"/>
                  </a:lnTo>
                  <a:lnTo>
                    <a:pt x="3424936" y="345325"/>
                  </a:lnTo>
                  <a:lnTo>
                    <a:pt x="3486073" y="299339"/>
                  </a:lnTo>
                  <a:lnTo>
                    <a:pt x="3493008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5220" y="3939540"/>
              <a:ext cx="451919" cy="492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33270" y="990422"/>
            <a:ext cx="5743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dirty="0">
                <a:latin typeface="Arial"/>
                <a:cs typeface="Arial"/>
              </a:rPr>
              <a:t>file </a:t>
            </a:r>
            <a:r>
              <a:rPr sz="2400" spc="-5" dirty="0">
                <a:latin typeface="Arial"/>
                <a:cs typeface="Arial"/>
              </a:rPr>
              <a:t>divided into 256Kb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  <a:p>
            <a:pPr marL="3422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-5" dirty="0">
                <a:latin typeface="Arial"/>
                <a:cs typeface="Arial"/>
              </a:rPr>
              <a:t>peers in </a:t>
            </a:r>
            <a:r>
              <a:rPr sz="2400" dirty="0">
                <a:latin typeface="Arial"/>
                <a:cs typeface="Arial"/>
              </a:rPr>
              <a:t>torrent </a:t>
            </a:r>
            <a:r>
              <a:rPr sz="2400" spc="-5" dirty="0">
                <a:latin typeface="Arial"/>
                <a:cs typeface="Arial"/>
              </a:rPr>
              <a:t>send/receive file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4450842"/>
            <a:ext cx="3173095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05"/>
              </a:lnSpc>
              <a:spcBef>
                <a:spcPts val="100"/>
              </a:spcBef>
              <a:tabLst>
                <a:tab pos="1409065" algn="l"/>
              </a:tabLst>
            </a:pPr>
            <a:r>
              <a:rPr sz="1800" spc="-5" dirty="0">
                <a:latin typeface="Arial"/>
                <a:cs typeface="Arial"/>
              </a:rPr>
              <a:t>Alice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arrives	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ts val="2105"/>
              </a:lnSpc>
            </a:pPr>
            <a:r>
              <a:rPr sz="1800" dirty="0">
                <a:latin typeface="Arial"/>
                <a:cs typeface="Arial"/>
              </a:rPr>
              <a:t>… </a:t>
            </a:r>
            <a:r>
              <a:rPr sz="1800" spc="-5" dirty="0">
                <a:latin typeface="Arial"/>
                <a:cs typeface="Arial"/>
              </a:rPr>
              <a:t>obtains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peers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tracker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Arial"/>
                <a:cs typeface="Arial"/>
              </a:rPr>
              <a:t>… </a:t>
            </a:r>
            <a:r>
              <a:rPr sz="1800" spc="-10" dirty="0">
                <a:latin typeface="Arial"/>
                <a:cs typeface="Arial"/>
              </a:rPr>
              <a:t>and begins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exchanging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file chunks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peers in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torrent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3129" y="2732341"/>
            <a:ext cx="384810" cy="614680"/>
            <a:chOff x="3703129" y="2732341"/>
            <a:chExt cx="384810" cy="614680"/>
          </a:xfrm>
        </p:grpSpPr>
        <p:sp>
          <p:nvSpPr>
            <p:cNvPr id="15" name="object 15"/>
            <p:cNvSpPr/>
            <p:nvPr/>
          </p:nvSpPr>
          <p:spPr>
            <a:xfrm>
              <a:off x="3726179" y="2737104"/>
              <a:ext cx="358140" cy="577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1584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8496" y="12192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703" y="2802635"/>
              <a:ext cx="158750" cy="12700"/>
            </a:xfrm>
            <a:custGeom>
              <a:avLst/>
              <a:gdLst/>
              <a:ahLst/>
              <a:cxnLst/>
              <a:rect l="l" t="t" r="r" b="b"/>
              <a:pathLst>
                <a:path w="158750" h="12700">
                  <a:moveTo>
                    <a:pt x="0" y="12192"/>
                  </a:moveTo>
                  <a:lnTo>
                    <a:pt x="158496" y="12192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959" y="2796540"/>
              <a:ext cx="155575" cy="36830"/>
            </a:xfrm>
            <a:custGeom>
              <a:avLst/>
              <a:gdLst/>
              <a:ahLst/>
              <a:cxnLst/>
              <a:rect l="l" t="t" r="r" b="b"/>
              <a:pathLst>
                <a:path w="155575" h="36830">
                  <a:moveTo>
                    <a:pt x="137160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37160" y="36575"/>
                  </a:lnTo>
                  <a:lnTo>
                    <a:pt x="144303" y="35147"/>
                  </a:lnTo>
                  <a:lnTo>
                    <a:pt x="150113" y="31241"/>
                  </a:lnTo>
                  <a:lnTo>
                    <a:pt x="154019" y="25431"/>
                  </a:lnTo>
                  <a:lnTo>
                    <a:pt x="155448" y="18287"/>
                  </a:lnTo>
                  <a:lnTo>
                    <a:pt x="154019" y="11144"/>
                  </a:lnTo>
                  <a:lnTo>
                    <a:pt x="150113" y="5334"/>
                  </a:lnTo>
                  <a:lnTo>
                    <a:pt x="144303" y="14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4007" y="2801112"/>
              <a:ext cx="149351" cy="27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0751" y="288645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70959" y="2880360"/>
              <a:ext cx="154305" cy="32384"/>
            </a:xfrm>
            <a:custGeom>
              <a:avLst/>
              <a:gdLst/>
              <a:ahLst/>
              <a:cxnLst/>
              <a:rect l="l" t="t" r="r" b="b"/>
              <a:pathLst>
                <a:path w="154304" h="32385">
                  <a:moveTo>
                    <a:pt x="146812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2" y="32003"/>
                  </a:lnTo>
                  <a:lnTo>
                    <a:pt x="146812" y="32003"/>
                  </a:lnTo>
                  <a:lnTo>
                    <a:pt x="153924" y="24891"/>
                  </a:lnTo>
                  <a:lnTo>
                    <a:pt x="153924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74007" y="2883408"/>
              <a:ext cx="147827" cy="243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29227" y="2971800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2275" y="304647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7911" y="3043428"/>
              <a:ext cx="154305" cy="38100"/>
            </a:xfrm>
            <a:custGeom>
              <a:avLst/>
              <a:gdLst/>
              <a:ahLst/>
              <a:cxnLst/>
              <a:rect l="l" t="t" r="r" b="b"/>
              <a:pathLst>
                <a:path w="154304" h="38100">
                  <a:moveTo>
                    <a:pt x="134874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4874" y="38100"/>
                  </a:lnTo>
                  <a:lnTo>
                    <a:pt x="142297" y="36605"/>
                  </a:lnTo>
                  <a:lnTo>
                    <a:pt x="148351" y="32527"/>
                  </a:lnTo>
                  <a:lnTo>
                    <a:pt x="152429" y="26473"/>
                  </a:lnTo>
                  <a:lnTo>
                    <a:pt x="153924" y="19050"/>
                  </a:lnTo>
                  <a:lnTo>
                    <a:pt x="152429" y="11626"/>
                  </a:lnTo>
                  <a:lnTo>
                    <a:pt x="148351" y="5572"/>
                  </a:lnTo>
                  <a:lnTo>
                    <a:pt x="142297" y="1494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0959" y="3044952"/>
              <a:ext cx="146303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14215" y="2970276"/>
              <a:ext cx="70104" cy="472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67911" y="2964180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147574" y="35052"/>
                  </a:lnTo>
                  <a:lnTo>
                    <a:pt x="155448" y="27178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69435" y="2737104"/>
              <a:ext cx="153924" cy="577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03547" y="2737104"/>
              <a:ext cx="20320" cy="577850"/>
            </a:xfrm>
            <a:custGeom>
              <a:avLst/>
              <a:gdLst/>
              <a:ahLst/>
              <a:cxnLst/>
              <a:rect l="l" t="t" r="r" b="b"/>
              <a:pathLst>
                <a:path w="20320" h="577850">
                  <a:moveTo>
                    <a:pt x="0" y="577596"/>
                  </a:moveTo>
                  <a:lnTo>
                    <a:pt x="19812" y="577596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0311" y="2881884"/>
              <a:ext cx="62484" cy="548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21835" y="2799588"/>
              <a:ext cx="64008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7264" y="3287267"/>
              <a:ext cx="70485" cy="52069"/>
            </a:xfrm>
            <a:custGeom>
              <a:avLst/>
              <a:gdLst/>
              <a:ahLst/>
              <a:cxnLst/>
              <a:rect l="l" t="t" r="r" b="b"/>
              <a:pathLst>
                <a:path w="70485" h="52070">
                  <a:moveTo>
                    <a:pt x="70104" y="5461"/>
                  </a:moveTo>
                  <a:lnTo>
                    <a:pt x="67437" y="0"/>
                  </a:lnTo>
                  <a:lnTo>
                    <a:pt x="60579" y="0"/>
                  </a:lnTo>
                  <a:lnTo>
                    <a:pt x="58928" y="3378"/>
                  </a:lnTo>
                  <a:lnTo>
                    <a:pt x="0" y="23749"/>
                  </a:lnTo>
                  <a:lnTo>
                    <a:pt x="381" y="51816"/>
                  </a:lnTo>
                  <a:lnTo>
                    <a:pt x="65532" y="24511"/>
                  </a:lnTo>
                  <a:lnTo>
                    <a:pt x="65519" y="24384"/>
                  </a:lnTo>
                  <a:lnTo>
                    <a:pt x="67437" y="24384"/>
                  </a:lnTo>
                  <a:lnTo>
                    <a:pt x="70104" y="18923"/>
                  </a:lnTo>
                  <a:lnTo>
                    <a:pt x="70104" y="546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301752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301752" y="36576"/>
                  </a:lnTo>
                  <a:lnTo>
                    <a:pt x="308895" y="35147"/>
                  </a:lnTo>
                  <a:lnTo>
                    <a:pt x="314706" y="31242"/>
                  </a:lnTo>
                  <a:lnTo>
                    <a:pt x="318611" y="25431"/>
                  </a:lnTo>
                  <a:lnTo>
                    <a:pt x="320040" y="18288"/>
                  </a:lnTo>
                  <a:lnTo>
                    <a:pt x="318611" y="11144"/>
                  </a:lnTo>
                  <a:lnTo>
                    <a:pt x="314706" y="5334"/>
                  </a:lnTo>
                  <a:lnTo>
                    <a:pt x="308895" y="1428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7891" y="330555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29">
                  <a:moveTo>
                    <a:pt x="0" y="18288"/>
                  </a:moveTo>
                  <a:lnTo>
                    <a:pt x="1428" y="11144"/>
                  </a:lnTo>
                  <a:lnTo>
                    <a:pt x="5334" y="5334"/>
                  </a:lnTo>
                  <a:lnTo>
                    <a:pt x="11144" y="1428"/>
                  </a:lnTo>
                  <a:lnTo>
                    <a:pt x="18287" y="0"/>
                  </a:lnTo>
                  <a:lnTo>
                    <a:pt x="301752" y="0"/>
                  </a:lnTo>
                  <a:lnTo>
                    <a:pt x="308895" y="1428"/>
                  </a:lnTo>
                  <a:lnTo>
                    <a:pt x="314706" y="5334"/>
                  </a:lnTo>
                  <a:lnTo>
                    <a:pt x="318611" y="11144"/>
                  </a:lnTo>
                  <a:lnTo>
                    <a:pt x="320040" y="18288"/>
                  </a:lnTo>
                  <a:lnTo>
                    <a:pt x="318611" y="25431"/>
                  </a:lnTo>
                  <a:lnTo>
                    <a:pt x="314706" y="31242"/>
                  </a:lnTo>
                  <a:lnTo>
                    <a:pt x="308895" y="35147"/>
                  </a:lnTo>
                  <a:lnTo>
                    <a:pt x="301752" y="36576"/>
                  </a:lnTo>
                  <a:lnTo>
                    <a:pt x="18287" y="36576"/>
                  </a:lnTo>
                  <a:lnTo>
                    <a:pt x="11144" y="35147"/>
                  </a:lnTo>
                  <a:lnTo>
                    <a:pt x="5334" y="31242"/>
                  </a:lnTo>
                  <a:lnTo>
                    <a:pt x="1428" y="25431"/>
                  </a:lnTo>
                  <a:lnTo>
                    <a:pt x="0" y="182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26179" y="3313176"/>
              <a:ext cx="284988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26179" y="3313176"/>
              <a:ext cx="285115" cy="20320"/>
            </a:xfrm>
            <a:custGeom>
              <a:avLst/>
              <a:gdLst/>
              <a:ahLst/>
              <a:cxnLst/>
              <a:rect l="l" t="t" r="r" b="b"/>
              <a:pathLst>
                <a:path w="285114" h="20320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75082" y="0"/>
                  </a:lnTo>
                  <a:lnTo>
                    <a:pt x="280543" y="0"/>
                  </a:lnTo>
                  <a:lnTo>
                    <a:pt x="284988" y="4445"/>
                  </a:lnTo>
                  <a:lnTo>
                    <a:pt x="284988" y="9906"/>
                  </a:lnTo>
                  <a:lnTo>
                    <a:pt x="284988" y="15366"/>
                  </a:lnTo>
                  <a:lnTo>
                    <a:pt x="280543" y="19812"/>
                  </a:lnTo>
                  <a:lnTo>
                    <a:pt x="275082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6"/>
                  </a:lnTo>
                  <a:lnTo>
                    <a:pt x="0" y="990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3611" y="3230880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2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00855" y="3230880"/>
              <a:ext cx="43180" cy="36830"/>
            </a:xfrm>
            <a:custGeom>
              <a:avLst/>
              <a:gdLst/>
              <a:ahLst/>
              <a:cxnLst/>
              <a:rect l="l" t="t" r="r" b="b"/>
              <a:pathLst>
                <a:path w="43179" h="36829">
                  <a:moveTo>
                    <a:pt x="21336" y="0"/>
                  </a:moveTo>
                  <a:lnTo>
                    <a:pt x="13019" y="1428"/>
                  </a:lnTo>
                  <a:lnTo>
                    <a:pt x="6238" y="5334"/>
                  </a:lnTo>
                  <a:lnTo>
                    <a:pt x="1672" y="11144"/>
                  </a:lnTo>
                  <a:lnTo>
                    <a:pt x="0" y="18287"/>
                  </a:lnTo>
                  <a:lnTo>
                    <a:pt x="1672" y="25431"/>
                  </a:lnTo>
                  <a:lnTo>
                    <a:pt x="6238" y="31241"/>
                  </a:lnTo>
                  <a:lnTo>
                    <a:pt x="13019" y="35147"/>
                  </a:lnTo>
                  <a:lnTo>
                    <a:pt x="21336" y="36575"/>
                  </a:lnTo>
                  <a:lnTo>
                    <a:pt x="29652" y="35147"/>
                  </a:lnTo>
                  <a:lnTo>
                    <a:pt x="36433" y="31241"/>
                  </a:lnTo>
                  <a:lnTo>
                    <a:pt x="40999" y="25431"/>
                  </a:lnTo>
                  <a:lnTo>
                    <a:pt x="42672" y="18287"/>
                  </a:lnTo>
                  <a:lnTo>
                    <a:pt x="40999" y="11144"/>
                  </a:lnTo>
                  <a:lnTo>
                    <a:pt x="36433" y="5334"/>
                  </a:lnTo>
                  <a:lnTo>
                    <a:pt x="29652" y="142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8099" y="3229356"/>
              <a:ext cx="41275" cy="36830"/>
            </a:xfrm>
            <a:custGeom>
              <a:avLst/>
              <a:gdLst/>
              <a:ahLst/>
              <a:cxnLst/>
              <a:rect l="l" t="t" r="r" b="b"/>
              <a:pathLst>
                <a:path w="41275" h="36829">
                  <a:moveTo>
                    <a:pt x="20574" y="0"/>
                  </a:moveTo>
                  <a:lnTo>
                    <a:pt x="12590" y="1428"/>
                  </a:lnTo>
                  <a:lnTo>
                    <a:pt x="6048" y="5334"/>
                  </a:lnTo>
                  <a:lnTo>
                    <a:pt x="1625" y="11144"/>
                  </a:lnTo>
                  <a:lnTo>
                    <a:pt x="0" y="18288"/>
                  </a:lnTo>
                  <a:lnTo>
                    <a:pt x="1625" y="25431"/>
                  </a:lnTo>
                  <a:lnTo>
                    <a:pt x="6048" y="31242"/>
                  </a:lnTo>
                  <a:lnTo>
                    <a:pt x="12590" y="35147"/>
                  </a:lnTo>
                  <a:lnTo>
                    <a:pt x="20574" y="36576"/>
                  </a:lnTo>
                  <a:lnTo>
                    <a:pt x="28557" y="35147"/>
                  </a:lnTo>
                  <a:lnTo>
                    <a:pt x="35099" y="31242"/>
                  </a:lnTo>
                  <a:lnTo>
                    <a:pt x="39522" y="25431"/>
                  </a:lnTo>
                  <a:lnTo>
                    <a:pt x="41148" y="18288"/>
                  </a:lnTo>
                  <a:lnTo>
                    <a:pt x="39522" y="11144"/>
                  </a:lnTo>
                  <a:lnTo>
                    <a:pt x="35099" y="5334"/>
                  </a:lnTo>
                  <a:lnTo>
                    <a:pt x="28557" y="1428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21336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21336" y="19202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4779" y="3092196"/>
              <a:ext cx="21590" cy="192405"/>
            </a:xfrm>
            <a:custGeom>
              <a:avLst/>
              <a:gdLst/>
              <a:ahLst/>
              <a:cxnLst/>
              <a:rect l="l" t="t" r="r" b="b"/>
              <a:pathLst>
                <a:path w="21589" h="192404">
                  <a:moveTo>
                    <a:pt x="0" y="192024"/>
                  </a:moveTo>
                  <a:lnTo>
                    <a:pt x="21336" y="192024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602735" y="2682239"/>
            <a:ext cx="5013960" cy="3689985"/>
            <a:chOff x="3602735" y="2682239"/>
            <a:chExt cx="5013960" cy="3689985"/>
          </a:xfrm>
        </p:grpSpPr>
        <p:sp>
          <p:nvSpPr>
            <p:cNvPr id="47" name="object 47"/>
            <p:cNvSpPr/>
            <p:nvPr/>
          </p:nvSpPr>
          <p:spPr>
            <a:xfrm>
              <a:off x="3602735" y="3976115"/>
              <a:ext cx="685800" cy="5897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3819" y="4032503"/>
              <a:ext cx="333755" cy="2697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72811" y="4989575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82183" y="5049011"/>
              <a:ext cx="355091" cy="283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54751" y="5567172"/>
              <a:ext cx="728472" cy="6202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5647" y="5626607"/>
              <a:ext cx="353567" cy="2849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8223" y="4413504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52232" y="4472939"/>
              <a:ext cx="353568" cy="2834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40751" y="5751575"/>
              <a:ext cx="728472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04759" y="5811011"/>
              <a:ext cx="353568" cy="28346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956772" y="3250632"/>
              <a:ext cx="577913" cy="5554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05571" y="3285743"/>
              <a:ext cx="355092" cy="2834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144767" y="2692907"/>
              <a:ext cx="641604" cy="6202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01155" y="2752343"/>
              <a:ext cx="312420" cy="28346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5423" y="2682239"/>
              <a:ext cx="728472" cy="62179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46319" y="2741675"/>
              <a:ext cx="353567" cy="2849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35495" y="5295900"/>
              <a:ext cx="490727" cy="41300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4283" y="5335523"/>
              <a:ext cx="239268" cy="1889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386318" y="1450594"/>
            <a:ext cx="26327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114" dirty="0">
                <a:latin typeface="Trebuchet MS"/>
                <a:cs typeface="Trebuchet MS"/>
              </a:rPr>
              <a:t>collection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all 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50" dirty="0">
                <a:latin typeface="Trebuchet MS"/>
                <a:cs typeface="Trebuchet MS"/>
              </a:rPr>
              <a:t>participating </a:t>
            </a:r>
            <a:r>
              <a:rPr sz="2400" spc="-140" dirty="0">
                <a:latin typeface="Trebuchet MS"/>
                <a:cs typeface="Trebuchet MS"/>
              </a:rPr>
              <a:t>in 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10" dirty="0">
                <a:latin typeface="Trebuchet MS"/>
                <a:cs typeface="Trebuchet MS"/>
              </a:rPr>
              <a:t>distribution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40" dirty="0">
                <a:latin typeface="Trebuchet MS"/>
                <a:cs typeface="Trebuchet MS"/>
              </a:rPr>
              <a:t>a  </a:t>
            </a:r>
            <a:r>
              <a:rPr sz="2400" spc="-130" dirty="0">
                <a:latin typeface="Trebuchet MS"/>
                <a:cs typeface="Trebuchet MS"/>
              </a:rPr>
              <a:t>particular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05" dirty="0">
                <a:latin typeface="Trebuchet MS"/>
                <a:cs typeface="Trebuchet MS"/>
              </a:rPr>
              <a:t>is </a:t>
            </a:r>
            <a:r>
              <a:rPr sz="2400" spc="-170" dirty="0">
                <a:latin typeface="Trebuchet MS"/>
                <a:cs typeface="Trebuchet MS"/>
              </a:rPr>
              <a:t>called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8367" y="3880230"/>
            <a:ext cx="33801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Once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peer </a:t>
            </a:r>
            <a:r>
              <a:rPr sz="1800" spc="-100" dirty="0">
                <a:latin typeface="Trebuchet MS"/>
                <a:cs typeface="Trebuchet MS"/>
              </a:rPr>
              <a:t>has </a:t>
            </a:r>
            <a:r>
              <a:rPr sz="1800" spc="-105" dirty="0">
                <a:latin typeface="Trebuchet MS"/>
                <a:cs typeface="Trebuchet MS"/>
              </a:rPr>
              <a:t>acquired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100" dirty="0">
                <a:latin typeface="Trebuchet MS"/>
                <a:cs typeface="Trebuchet MS"/>
              </a:rPr>
              <a:t>entire  </a:t>
            </a:r>
            <a:r>
              <a:rPr sz="1800" spc="-170" dirty="0">
                <a:latin typeface="Trebuchet MS"/>
                <a:cs typeface="Trebuchet MS"/>
              </a:rPr>
              <a:t>file, </a:t>
            </a:r>
            <a:r>
              <a:rPr sz="1800" spc="-120" dirty="0">
                <a:latin typeface="Trebuchet MS"/>
                <a:cs typeface="Trebuchet MS"/>
              </a:rPr>
              <a:t>it </a:t>
            </a:r>
            <a:r>
              <a:rPr sz="1800" spc="-155" dirty="0">
                <a:latin typeface="Trebuchet MS"/>
                <a:cs typeface="Trebuchet MS"/>
              </a:rPr>
              <a:t>may </a:t>
            </a:r>
            <a:r>
              <a:rPr sz="1800" spc="-110" dirty="0">
                <a:latin typeface="Trebuchet MS"/>
                <a:cs typeface="Trebuchet MS"/>
              </a:rPr>
              <a:t>(selfishly) </a:t>
            </a:r>
            <a:r>
              <a:rPr sz="1800" spc="-150" dirty="0">
                <a:latin typeface="Trebuchet MS"/>
                <a:cs typeface="Trebuchet MS"/>
              </a:rPr>
              <a:t>leave </a:t>
            </a:r>
            <a:r>
              <a:rPr sz="1800" spc="-110" dirty="0">
                <a:latin typeface="Trebuchet MS"/>
                <a:cs typeface="Trebuchet MS"/>
              </a:rPr>
              <a:t>the  </a:t>
            </a:r>
            <a:r>
              <a:rPr sz="1800" spc="-90" dirty="0">
                <a:latin typeface="Trebuchet MS"/>
                <a:cs typeface="Trebuchet MS"/>
              </a:rPr>
              <a:t>torrent, </a:t>
            </a:r>
            <a:r>
              <a:rPr sz="1800" spc="20" dirty="0">
                <a:latin typeface="Trebuchet MS"/>
                <a:cs typeface="Trebuchet MS"/>
              </a:rPr>
              <a:t>or </a:t>
            </a:r>
            <a:r>
              <a:rPr sz="1800" spc="-110" dirty="0">
                <a:latin typeface="Trebuchet MS"/>
                <a:cs typeface="Trebuchet MS"/>
              </a:rPr>
              <a:t>(altruistically)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remain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in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torrent </a:t>
            </a:r>
            <a:r>
              <a:rPr sz="1800" spc="-12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continue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uploa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78367" y="4977206"/>
            <a:ext cx="3448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chunks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other </a:t>
            </a:r>
            <a:r>
              <a:rPr sz="1800" spc="-105" dirty="0">
                <a:latin typeface="Trebuchet MS"/>
                <a:cs typeface="Trebuchet MS"/>
              </a:rPr>
              <a:t>peers.</a:t>
            </a:r>
            <a:r>
              <a:rPr sz="1800" spc="-41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Also,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any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peer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78367" y="5252084"/>
            <a:ext cx="3335020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0" algn="just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Trebuchet MS"/>
                <a:cs typeface="Trebuchet MS"/>
              </a:rPr>
              <a:t>may leave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torrent </a:t>
            </a:r>
            <a:r>
              <a:rPr sz="1800" spc="-150" dirty="0">
                <a:latin typeface="Trebuchet MS"/>
                <a:cs typeface="Trebuchet MS"/>
              </a:rPr>
              <a:t>at </a:t>
            </a:r>
            <a:r>
              <a:rPr sz="1800" spc="-135" dirty="0">
                <a:latin typeface="Trebuchet MS"/>
                <a:cs typeface="Trebuchet MS"/>
              </a:rPr>
              <a:t>any </a:t>
            </a:r>
            <a:r>
              <a:rPr sz="1800" spc="-114" dirty="0">
                <a:latin typeface="Trebuchet MS"/>
                <a:cs typeface="Trebuchet MS"/>
              </a:rPr>
              <a:t>time  </a:t>
            </a:r>
            <a:r>
              <a:rPr sz="1800" spc="-95" dirty="0">
                <a:latin typeface="Trebuchet MS"/>
                <a:cs typeface="Trebuchet MS"/>
              </a:rPr>
              <a:t>with </a:t>
            </a:r>
            <a:r>
              <a:rPr sz="1800" spc="-80" dirty="0">
                <a:latin typeface="Trebuchet MS"/>
                <a:cs typeface="Trebuchet MS"/>
              </a:rPr>
              <a:t>only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85" dirty="0">
                <a:latin typeface="Trebuchet MS"/>
                <a:cs typeface="Trebuchet MS"/>
              </a:rPr>
              <a:t>subset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05" dirty="0">
                <a:latin typeface="Trebuchet MS"/>
                <a:cs typeface="Trebuchet MS"/>
              </a:rPr>
              <a:t>chunks, </a:t>
            </a:r>
            <a:r>
              <a:rPr sz="1800" spc="-120" dirty="0">
                <a:latin typeface="Trebuchet MS"/>
                <a:cs typeface="Trebuchet MS"/>
              </a:rPr>
              <a:t>and  </a:t>
            </a:r>
            <a:r>
              <a:rPr sz="1800" spc="-114" dirty="0">
                <a:latin typeface="Trebuchet MS"/>
                <a:cs typeface="Trebuchet MS"/>
              </a:rPr>
              <a:t>later </a:t>
            </a:r>
            <a:r>
              <a:rPr sz="1800" spc="-100" dirty="0">
                <a:latin typeface="Trebuchet MS"/>
                <a:cs typeface="Trebuchet MS"/>
              </a:rPr>
              <a:t>rejoin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torrent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98407"/>
            <a:ext cx="8555990" cy="47250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2400" spc="-5" dirty="0">
                <a:latin typeface="Georgia"/>
                <a:cs typeface="Georgia"/>
              </a:rPr>
              <a:t>peer </a:t>
            </a:r>
            <a:r>
              <a:rPr sz="2400" dirty="0">
                <a:latin typeface="Georgia"/>
                <a:cs typeface="Georgia"/>
              </a:rPr>
              <a:t>joining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torrent:</a:t>
            </a:r>
            <a:endParaRPr sz="2400">
              <a:latin typeface="Georgia"/>
              <a:cs typeface="Georgia"/>
            </a:endParaRPr>
          </a:p>
          <a:p>
            <a:pPr marL="694055" marR="3467735" lvl="1" indent="-22479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 dirty="0">
                <a:latin typeface="Georgia"/>
                <a:cs typeface="Georgia"/>
              </a:rPr>
              <a:t>has </a:t>
            </a:r>
            <a:r>
              <a:rPr sz="2400" dirty="0">
                <a:latin typeface="Georgia"/>
                <a:cs typeface="Georgia"/>
              </a:rPr>
              <a:t>no </a:t>
            </a:r>
            <a:r>
              <a:rPr sz="2400" spc="-5" dirty="0">
                <a:latin typeface="Georgia"/>
                <a:cs typeface="Georgia"/>
              </a:rPr>
              <a:t>chunks, but will  accumulate them </a:t>
            </a:r>
            <a:r>
              <a:rPr sz="2400" dirty="0">
                <a:latin typeface="Georgia"/>
                <a:cs typeface="Georgia"/>
              </a:rPr>
              <a:t>over </a:t>
            </a:r>
            <a:r>
              <a:rPr sz="2400" spc="-5" dirty="0">
                <a:latin typeface="Georgia"/>
                <a:cs typeface="Georgia"/>
              </a:rPr>
              <a:t>time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from  other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peers</a:t>
            </a:r>
            <a:endParaRPr sz="2400">
              <a:latin typeface="Georgia"/>
              <a:cs typeface="Georgia"/>
            </a:endParaRPr>
          </a:p>
          <a:p>
            <a:pPr marL="694055" marR="3683000" lvl="1" indent="-224790">
              <a:lnSpc>
                <a:spcPct val="88400"/>
              </a:lnSpc>
              <a:spcBef>
                <a:spcPts val="515"/>
              </a:spcBef>
              <a:buFont typeface="Arial"/>
              <a:buChar char="•"/>
              <a:tabLst>
                <a:tab pos="694690" algn="l"/>
              </a:tabLst>
            </a:pPr>
            <a:r>
              <a:rPr sz="2400" spc="-5" dirty="0">
                <a:latin typeface="Georgia"/>
                <a:cs typeface="Georgia"/>
              </a:rPr>
              <a:t>registers with tracker to get list  of peers, connects to subset of  peers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(</a:t>
            </a:r>
            <a:r>
              <a:rPr sz="2400" spc="30" dirty="0">
                <a:latin typeface="Arial"/>
                <a:cs typeface="Arial"/>
              </a:rPr>
              <a:t>“</a:t>
            </a:r>
            <a:r>
              <a:rPr sz="2400" spc="30" dirty="0">
                <a:latin typeface="Georgia"/>
                <a:cs typeface="Georgia"/>
              </a:rPr>
              <a:t>neighbors</a:t>
            </a:r>
            <a:r>
              <a:rPr sz="2400" spc="30" dirty="0">
                <a:latin typeface="Arial"/>
                <a:cs typeface="Arial"/>
              </a:rPr>
              <a:t>”</a:t>
            </a:r>
            <a:r>
              <a:rPr sz="2400" spc="3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Georgia"/>
              <a:cs typeface="Georgia"/>
            </a:endParaRPr>
          </a:p>
          <a:p>
            <a:pPr marL="1696085" lvl="2" indent="-288925">
              <a:lnSpc>
                <a:spcPts val="2665"/>
              </a:lnSpc>
              <a:spcBef>
                <a:spcPts val="1714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40" dirty="0">
                <a:latin typeface="Trebuchet MS"/>
                <a:cs typeface="Trebuchet MS"/>
              </a:rPr>
              <a:t>while </a:t>
            </a:r>
            <a:r>
              <a:rPr sz="2400" spc="-135" dirty="0">
                <a:latin typeface="Trebuchet MS"/>
                <a:cs typeface="Trebuchet MS"/>
              </a:rPr>
              <a:t>downloading, </a:t>
            </a: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120" dirty="0">
                <a:latin typeface="Trebuchet MS"/>
                <a:cs typeface="Trebuchet MS"/>
              </a:rPr>
              <a:t>uploads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75" dirty="0">
                <a:latin typeface="Trebuchet MS"/>
                <a:cs typeface="Trebuchet MS"/>
              </a:rPr>
              <a:t>other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peers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60" dirty="0">
                <a:latin typeface="Trebuchet MS"/>
                <a:cs typeface="Trebuchet MS"/>
              </a:rPr>
              <a:t>change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25" dirty="0">
                <a:latin typeface="Trebuchet MS"/>
                <a:cs typeface="Trebuchet MS"/>
              </a:rPr>
              <a:t>with </a:t>
            </a:r>
            <a:r>
              <a:rPr sz="2400" spc="-75" dirty="0">
                <a:latin typeface="Trebuchet MS"/>
                <a:cs typeface="Trebuchet MS"/>
              </a:rPr>
              <a:t>whom </a:t>
            </a:r>
            <a:r>
              <a:rPr sz="2400" spc="-160" dirty="0">
                <a:latin typeface="Trebuchet MS"/>
                <a:cs typeface="Trebuchet MS"/>
              </a:rPr>
              <a:t>it </a:t>
            </a:r>
            <a:r>
              <a:rPr sz="2400" spc="-130" dirty="0">
                <a:latin typeface="Trebuchet MS"/>
                <a:cs typeface="Trebuchet MS"/>
              </a:rPr>
              <a:t>exchanges</a:t>
            </a:r>
            <a:r>
              <a:rPr sz="2400" spc="42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1696085" lvl="2" indent="-288925">
              <a:lnSpc>
                <a:spcPts val="2450"/>
              </a:lnSpc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churn: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05" dirty="0">
                <a:latin typeface="Trebuchet MS"/>
                <a:cs typeface="Trebuchet MS"/>
              </a:rPr>
              <a:t>come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go</a:t>
            </a:r>
            <a:endParaRPr sz="2400">
              <a:latin typeface="Trebuchet MS"/>
              <a:cs typeface="Trebuchet MS"/>
            </a:endParaRPr>
          </a:p>
          <a:p>
            <a:pPr marL="1696085" marR="718820" lvl="2" indent="-288290">
              <a:lnSpc>
                <a:spcPts val="2450"/>
              </a:lnSpc>
              <a:spcBef>
                <a:spcPts val="225"/>
              </a:spcBef>
              <a:buClr>
                <a:srgbClr val="000099"/>
              </a:buClr>
              <a:buFont typeface="Wingdings"/>
              <a:buChar char=""/>
              <a:tabLst>
                <a:tab pos="1696085" algn="l"/>
                <a:tab pos="1696720" algn="l"/>
              </a:tabLst>
            </a:pPr>
            <a:r>
              <a:rPr sz="2400" spc="-95" dirty="0">
                <a:latin typeface="Trebuchet MS"/>
                <a:cs typeface="Trebuchet MS"/>
              </a:rPr>
              <a:t>once </a:t>
            </a:r>
            <a:r>
              <a:rPr sz="2400" spc="-110" dirty="0">
                <a:latin typeface="Trebuchet MS"/>
                <a:cs typeface="Trebuchet MS"/>
              </a:rPr>
              <a:t>peer </a:t>
            </a:r>
            <a:r>
              <a:rPr sz="2400" spc="-135" dirty="0">
                <a:latin typeface="Trebuchet MS"/>
                <a:cs typeface="Trebuchet MS"/>
              </a:rPr>
              <a:t>has </a:t>
            </a:r>
            <a:r>
              <a:rPr sz="2400" spc="-130" dirty="0">
                <a:latin typeface="Trebuchet MS"/>
                <a:cs typeface="Trebuchet MS"/>
              </a:rPr>
              <a:t>entire </a:t>
            </a:r>
            <a:r>
              <a:rPr sz="2400" spc="-220" dirty="0">
                <a:latin typeface="Trebuchet MS"/>
                <a:cs typeface="Trebuchet MS"/>
              </a:rPr>
              <a:t>file, </a:t>
            </a:r>
            <a:r>
              <a:rPr sz="2400" spc="-160" dirty="0">
                <a:latin typeface="Trebuchet MS"/>
                <a:cs typeface="Trebuchet MS"/>
              </a:rPr>
              <a:t>it </a:t>
            </a:r>
            <a:r>
              <a:rPr sz="2400" spc="-210" dirty="0">
                <a:latin typeface="Trebuchet MS"/>
                <a:cs typeface="Trebuchet MS"/>
              </a:rPr>
              <a:t>may </a:t>
            </a:r>
            <a:r>
              <a:rPr sz="2400" spc="-145" dirty="0">
                <a:latin typeface="Trebuchet MS"/>
                <a:cs typeface="Trebuchet MS"/>
              </a:rPr>
              <a:t>(selfishly) </a:t>
            </a:r>
            <a:r>
              <a:rPr sz="2400" spc="-204" dirty="0">
                <a:latin typeface="Trebuchet MS"/>
                <a:cs typeface="Trebuchet MS"/>
              </a:rPr>
              <a:t>leave </a:t>
            </a:r>
            <a:r>
              <a:rPr sz="2400" spc="25" dirty="0">
                <a:latin typeface="Trebuchet MS"/>
                <a:cs typeface="Trebuchet MS"/>
              </a:rPr>
              <a:t>or  </a:t>
            </a:r>
            <a:r>
              <a:rPr sz="2400" spc="-150" dirty="0">
                <a:latin typeface="Trebuchet MS"/>
                <a:cs typeface="Trebuchet MS"/>
              </a:rPr>
              <a:t>(altruistically) </a:t>
            </a:r>
            <a:r>
              <a:rPr sz="2400" spc="-145" dirty="0">
                <a:latin typeface="Trebuchet MS"/>
                <a:cs typeface="Trebuchet MS"/>
              </a:rPr>
              <a:t>remain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torrent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4220" y="235966"/>
            <a:ext cx="637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>
                <a:solidFill>
                  <a:srgbClr val="000099"/>
                </a:solidFill>
                <a:latin typeface="Trebuchet MS"/>
                <a:cs typeface="Trebuchet MS"/>
              </a:rPr>
              <a:t>P2P </a:t>
            </a:r>
            <a:r>
              <a:rPr spc="-330" dirty="0">
                <a:solidFill>
                  <a:srgbClr val="000099"/>
                </a:solidFill>
                <a:latin typeface="Trebuchet MS"/>
                <a:cs typeface="Trebuchet MS"/>
              </a:rPr>
              <a:t>file </a:t>
            </a:r>
            <a:r>
              <a:rPr spc="-210" dirty="0">
                <a:solidFill>
                  <a:srgbClr val="000099"/>
                </a:solidFill>
                <a:latin typeface="Trebuchet MS"/>
                <a:cs typeface="Trebuchet MS"/>
              </a:rPr>
              <a:t>distribution:</a:t>
            </a:r>
            <a:r>
              <a:rPr spc="-17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pc="-180" dirty="0">
                <a:solidFill>
                  <a:srgbClr val="000099"/>
                </a:solidFill>
                <a:latin typeface="Trebuchet MS"/>
                <a:cs typeface="Trebuchet MS"/>
              </a:rPr>
              <a:t>BitTorrent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764845" y="1369885"/>
            <a:ext cx="295910" cy="527685"/>
            <a:chOff x="6764845" y="1369885"/>
            <a:chExt cx="295910" cy="527685"/>
          </a:xfrm>
        </p:grpSpPr>
        <p:sp>
          <p:nvSpPr>
            <p:cNvPr id="7" name="object 7"/>
            <p:cNvSpPr/>
            <p:nvPr/>
          </p:nvSpPr>
          <p:spPr>
            <a:xfrm>
              <a:off x="6783323" y="1374647"/>
              <a:ext cx="274320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3323" y="1432559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4575" y="1426463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7623" y="1429511"/>
              <a:ext cx="112775" cy="24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6371" y="1501139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3051" y="1496567"/>
              <a:ext cx="119380" cy="29209"/>
            </a:xfrm>
            <a:custGeom>
              <a:avLst/>
              <a:gdLst/>
              <a:ahLst/>
              <a:cxnLst/>
              <a:rect l="l" t="t" r="r" b="b"/>
              <a:pathLst>
                <a:path w="119379" h="29209">
                  <a:moveTo>
                    <a:pt x="112395" y="0"/>
                  </a:moveTo>
                  <a:lnTo>
                    <a:pt x="6476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6476" y="28956"/>
                  </a:lnTo>
                  <a:lnTo>
                    <a:pt x="112395" y="28956"/>
                  </a:lnTo>
                  <a:lnTo>
                    <a:pt x="118872" y="22479"/>
                  </a:lnTo>
                  <a:lnTo>
                    <a:pt x="118872" y="6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96099" y="1499615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121920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21920" y="12191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84847" y="1574291"/>
              <a:ext cx="121920" cy="12700"/>
            </a:xfrm>
            <a:custGeom>
              <a:avLst/>
              <a:gdLst/>
              <a:ahLst/>
              <a:cxnLst/>
              <a:rect l="l" t="t" r="r" b="b"/>
              <a:pathLst>
                <a:path w="121920" h="12700">
                  <a:moveTo>
                    <a:pt x="0" y="12191"/>
                  </a:moveTo>
                  <a:lnTo>
                    <a:pt x="121920" y="12191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6371" y="1639823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1527" y="1633727"/>
              <a:ext cx="119380" cy="33655"/>
            </a:xfrm>
            <a:custGeom>
              <a:avLst/>
              <a:gdLst/>
              <a:ahLst/>
              <a:cxnLst/>
              <a:rect l="l" t="t" r="r" b="b"/>
              <a:pathLst>
                <a:path w="119379" h="33655">
                  <a:moveTo>
                    <a:pt x="111378" y="0"/>
                  </a:moveTo>
                  <a:lnTo>
                    <a:pt x="7493" y="0"/>
                  </a:lnTo>
                  <a:lnTo>
                    <a:pt x="0" y="7493"/>
                  </a:lnTo>
                  <a:lnTo>
                    <a:pt x="0" y="26035"/>
                  </a:lnTo>
                  <a:lnTo>
                    <a:pt x="7493" y="33527"/>
                  </a:lnTo>
                  <a:lnTo>
                    <a:pt x="111378" y="33527"/>
                  </a:lnTo>
                  <a:lnTo>
                    <a:pt x="118872" y="26035"/>
                  </a:lnTo>
                  <a:lnTo>
                    <a:pt x="118872" y="7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575" y="1636775"/>
              <a:ext cx="112775" cy="259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04303" y="1574291"/>
              <a:ext cx="53340" cy="411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1527" y="1568195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7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7" y="30479"/>
                  </a:lnTo>
                  <a:lnTo>
                    <a:pt x="112014" y="30479"/>
                  </a:lnTo>
                  <a:lnTo>
                    <a:pt x="118872" y="23621"/>
                  </a:lnTo>
                  <a:lnTo>
                    <a:pt x="118872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4575" y="1374647"/>
              <a:ext cx="115824" cy="4937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96683" y="1374647"/>
              <a:ext cx="13970" cy="494030"/>
            </a:xfrm>
            <a:custGeom>
              <a:avLst/>
              <a:gdLst/>
              <a:ahLst/>
              <a:cxnLst/>
              <a:rect l="l" t="t" r="r" b="b"/>
              <a:pathLst>
                <a:path w="13970" h="494030">
                  <a:moveTo>
                    <a:pt x="0" y="493775"/>
                  </a:moveTo>
                  <a:lnTo>
                    <a:pt x="13716" y="493775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8875" y="1499615"/>
              <a:ext cx="48768" cy="457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0399" y="1429511"/>
              <a:ext cx="50292" cy="518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7352" y="184556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53340" y="4826"/>
                  </a:moveTo>
                  <a:lnTo>
                    <a:pt x="51308" y="0"/>
                  </a:lnTo>
                  <a:lnTo>
                    <a:pt x="46228" y="0"/>
                  </a:lnTo>
                  <a:lnTo>
                    <a:pt x="44869" y="3213"/>
                  </a:lnTo>
                  <a:lnTo>
                    <a:pt x="0" y="20320"/>
                  </a:lnTo>
                  <a:lnTo>
                    <a:pt x="381" y="44196"/>
                  </a:lnTo>
                  <a:lnTo>
                    <a:pt x="49733" y="21336"/>
                  </a:lnTo>
                  <a:lnTo>
                    <a:pt x="51308" y="21336"/>
                  </a:lnTo>
                  <a:lnTo>
                    <a:pt x="53340" y="16510"/>
                  </a:lnTo>
                  <a:lnTo>
                    <a:pt x="53340" y="482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238251" y="0"/>
                  </a:moveTo>
                  <a:lnTo>
                    <a:pt x="7112" y="0"/>
                  </a:lnTo>
                  <a:lnTo>
                    <a:pt x="0" y="7112"/>
                  </a:lnTo>
                  <a:lnTo>
                    <a:pt x="0" y="24892"/>
                  </a:lnTo>
                  <a:lnTo>
                    <a:pt x="7112" y="32004"/>
                  </a:lnTo>
                  <a:lnTo>
                    <a:pt x="238251" y="32004"/>
                  </a:lnTo>
                  <a:lnTo>
                    <a:pt x="245364" y="24892"/>
                  </a:lnTo>
                  <a:lnTo>
                    <a:pt x="245364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607" y="1860803"/>
              <a:ext cx="245745" cy="32384"/>
            </a:xfrm>
            <a:custGeom>
              <a:avLst/>
              <a:gdLst/>
              <a:ahLst/>
              <a:cxnLst/>
              <a:rect l="l" t="t" r="r" b="b"/>
              <a:pathLst>
                <a:path w="245745" h="32385">
                  <a:moveTo>
                    <a:pt x="0" y="16001"/>
                  </a:moveTo>
                  <a:lnTo>
                    <a:pt x="0" y="7112"/>
                  </a:lnTo>
                  <a:lnTo>
                    <a:pt x="7112" y="0"/>
                  </a:lnTo>
                  <a:lnTo>
                    <a:pt x="16001" y="0"/>
                  </a:lnTo>
                  <a:lnTo>
                    <a:pt x="229362" y="0"/>
                  </a:lnTo>
                  <a:lnTo>
                    <a:pt x="238251" y="0"/>
                  </a:lnTo>
                  <a:lnTo>
                    <a:pt x="245364" y="7112"/>
                  </a:lnTo>
                  <a:lnTo>
                    <a:pt x="245364" y="16001"/>
                  </a:lnTo>
                  <a:lnTo>
                    <a:pt x="245364" y="24892"/>
                  </a:lnTo>
                  <a:lnTo>
                    <a:pt x="238251" y="32004"/>
                  </a:lnTo>
                  <a:lnTo>
                    <a:pt x="229362" y="32004"/>
                  </a:lnTo>
                  <a:lnTo>
                    <a:pt x="16001" y="32004"/>
                  </a:lnTo>
                  <a:lnTo>
                    <a:pt x="7112" y="32004"/>
                  </a:lnTo>
                  <a:lnTo>
                    <a:pt x="0" y="24892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3323" y="1866899"/>
              <a:ext cx="219455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3323" y="1866899"/>
              <a:ext cx="219710" cy="18415"/>
            </a:xfrm>
            <a:custGeom>
              <a:avLst/>
              <a:gdLst/>
              <a:ahLst/>
              <a:cxnLst/>
              <a:rect l="l" t="t" r="r" b="b"/>
              <a:pathLst>
                <a:path w="219709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10311" y="0"/>
                  </a:lnTo>
                  <a:lnTo>
                    <a:pt x="215392" y="0"/>
                  </a:lnTo>
                  <a:lnTo>
                    <a:pt x="219455" y="4063"/>
                  </a:lnTo>
                  <a:lnTo>
                    <a:pt x="219455" y="9144"/>
                  </a:lnTo>
                  <a:lnTo>
                    <a:pt x="219455" y="14224"/>
                  </a:lnTo>
                  <a:lnTo>
                    <a:pt x="215392" y="18287"/>
                  </a:lnTo>
                  <a:lnTo>
                    <a:pt x="210311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4659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235" y="17967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622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23622" y="30479"/>
                  </a:lnTo>
                  <a:lnTo>
                    <a:pt x="30480" y="23621"/>
                  </a:lnTo>
                  <a:lnTo>
                    <a:pt x="30480" y="68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4763" y="1796795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2" y="0"/>
                  </a:lnTo>
                  <a:lnTo>
                    <a:pt x="0" y="6857"/>
                  </a:lnTo>
                  <a:lnTo>
                    <a:pt x="0" y="23621"/>
                  </a:lnTo>
                  <a:lnTo>
                    <a:pt x="7492" y="30479"/>
                  </a:lnTo>
                  <a:lnTo>
                    <a:pt x="26034" y="30479"/>
                  </a:lnTo>
                  <a:lnTo>
                    <a:pt x="33527" y="23621"/>
                  </a:lnTo>
                  <a:lnTo>
                    <a:pt x="33527" y="685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16764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6764" y="1645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8583" y="1677923"/>
              <a:ext cx="17145" cy="165100"/>
            </a:xfrm>
            <a:custGeom>
              <a:avLst/>
              <a:gdLst/>
              <a:ahLst/>
              <a:cxnLst/>
              <a:rect l="l" t="t" r="r" b="b"/>
              <a:pathLst>
                <a:path w="17145" h="165100">
                  <a:moveTo>
                    <a:pt x="0" y="164591"/>
                  </a:moveTo>
                  <a:lnTo>
                    <a:pt x="16764" y="164591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1645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50879" y="1368552"/>
            <a:ext cx="3552825" cy="2234565"/>
            <a:chOff x="6450879" y="1368552"/>
            <a:chExt cx="3552825" cy="2234565"/>
          </a:xfrm>
        </p:grpSpPr>
        <p:sp>
          <p:nvSpPr>
            <p:cNvPr id="39" name="object 39"/>
            <p:cNvSpPr/>
            <p:nvPr/>
          </p:nvSpPr>
          <p:spPr>
            <a:xfrm>
              <a:off x="7110984" y="1571751"/>
              <a:ext cx="2475865" cy="1818005"/>
            </a:xfrm>
            <a:custGeom>
              <a:avLst/>
              <a:gdLst/>
              <a:ahLst/>
              <a:cxnLst/>
              <a:rect l="l" t="t" r="r" b="b"/>
              <a:pathLst>
                <a:path w="2475865" h="1818004">
                  <a:moveTo>
                    <a:pt x="390144" y="121412"/>
                  </a:moveTo>
                  <a:lnTo>
                    <a:pt x="314198" y="159893"/>
                  </a:lnTo>
                  <a:lnTo>
                    <a:pt x="339648" y="178854"/>
                  </a:lnTo>
                  <a:lnTo>
                    <a:pt x="40347" y="582231"/>
                  </a:lnTo>
                  <a:lnTo>
                    <a:pt x="14859" y="563245"/>
                  </a:lnTo>
                  <a:lnTo>
                    <a:pt x="0" y="647192"/>
                  </a:lnTo>
                  <a:lnTo>
                    <a:pt x="75946" y="608711"/>
                  </a:lnTo>
                  <a:lnTo>
                    <a:pt x="64160" y="599948"/>
                  </a:lnTo>
                  <a:lnTo>
                    <a:pt x="50482" y="589762"/>
                  </a:lnTo>
                  <a:lnTo>
                    <a:pt x="349783" y="186385"/>
                  </a:lnTo>
                  <a:lnTo>
                    <a:pt x="375285" y="205359"/>
                  </a:lnTo>
                  <a:lnTo>
                    <a:pt x="381774" y="168656"/>
                  </a:lnTo>
                  <a:lnTo>
                    <a:pt x="390144" y="121412"/>
                  </a:lnTo>
                  <a:close/>
                </a:path>
                <a:path w="2475865" h="1818004">
                  <a:moveTo>
                    <a:pt x="1644396" y="1581404"/>
                  </a:moveTo>
                  <a:lnTo>
                    <a:pt x="1562227" y="1558925"/>
                  </a:lnTo>
                  <a:lnTo>
                    <a:pt x="1568411" y="1590116"/>
                  </a:lnTo>
                  <a:lnTo>
                    <a:pt x="1213446" y="1660855"/>
                  </a:lnTo>
                  <a:lnTo>
                    <a:pt x="1207262" y="1629664"/>
                  </a:lnTo>
                  <a:lnTo>
                    <a:pt x="1139952" y="1681988"/>
                  </a:lnTo>
                  <a:lnTo>
                    <a:pt x="1222121" y="1704467"/>
                  </a:lnTo>
                  <a:lnTo>
                    <a:pt x="1216418" y="1675765"/>
                  </a:lnTo>
                  <a:lnTo>
                    <a:pt x="1215923" y="1673288"/>
                  </a:lnTo>
                  <a:lnTo>
                    <a:pt x="1570888" y="1602549"/>
                  </a:lnTo>
                  <a:lnTo>
                    <a:pt x="1577086" y="1633728"/>
                  </a:lnTo>
                  <a:lnTo>
                    <a:pt x="1636382" y="1587627"/>
                  </a:lnTo>
                  <a:lnTo>
                    <a:pt x="1644396" y="1581404"/>
                  </a:lnTo>
                  <a:close/>
                </a:path>
                <a:path w="2475865" h="1818004">
                  <a:moveTo>
                    <a:pt x="2162556" y="1779524"/>
                  </a:moveTo>
                  <a:lnTo>
                    <a:pt x="2149856" y="1773174"/>
                  </a:lnTo>
                  <a:lnTo>
                    <a:pt x="2086356" y="1741424"/>
                  </a:lnTo>
                  <a:lnTo>
                    <a:pt x="2086356" y="1773174"/>
                  </a:lnTo>
                  <a:lnTo>
                    <a:pt x="1225296" y="1773174"/>
                  </a:lnTo>
                  <a:lnTo>
                    <a:pt x="1225296" y="1741424"/>
                  </a:lnTo>
                  <a:lnTo>
                    <a:pt x="1149096" y="1779524"/>
                  </a:lnTo>
                  <a:lnTo>
                    <a:pt x="1225296" y="1817624"/>
                  </a:lnTo>
                  <a:lnTo>
                    <a:pt x="1225296" y="1785874"/>
                  </a:lnTo>
                  <a:lnTo>
                    <a:pt x="2086356" y="1785874"/>
                  </a:lnTo>
                  <a:lnTo>
                    <a:pt x="2086356" y="1817624"/>
                  </a:lnTo>
                  <a:lnTo>
                    <a:pt x="2149856" y="1785874"/>
                  </a:lnTo>
                  <a:lnTo>
                    <a:pt x="2162556" y="1779524"/>
                  </a:lnTo>
                  <a:close/>
                </a:path>
                <a:path w="2475865" h="1818004">
                  <a:moveTo>
                    <a:pt x="2162556" y="1730756"/>
                  </a:moveTo>
                  <a:lnTo>
                    <a:pt x="2145322" y="1706245"/>
                  </a:lnTo>
                  <a:lnTo>
                    <a:pt x="2113534" y="1661033"/>
                  </a:lnTo>
                  <a:lnTo>
                    <a:pt x="2098433" y="1688998"/>
                  </a:lnTo>
                  <a:lnTo>
                    <a:pt x="1978139" y="1624139"/>
                  </a:lnTo>
                  <a:lnTo>
                    <a:pt x="1981377" y="1618107"/>
                  </a:lnTo>
                  <a:lnTo>
                    <a:pt x="1993138" y="1596263"/>
                  </a:lnTo>
                  <a:lnTo>
                    <a:pt x="1908048" y="1593596"/>
                  </a:lnTo>
                  <a:lnTo>
                    <a:pt x="1957070" y="1663319"/>
                  </a:lnTo>
                  <a:lnTo>
                    <a:pt x="1972106" y="1635353"/>
                  </a:lnTo>
                  <a:lnTo>
                    <a:pt x="2092388" y="1700199"/>
                  </a:lnTo>
                  <a:lnTo>
                    <a:pt x="2077339" y="1728089"/>
                  </a:lnTo>
                  <a:lnTo>
                    <a:pt x="2162556" y="1730756"/>
                  </a:lnTo>
                  <a:close/>
                </a:path>
                <a:path w="2475865" h="1818004">
                  <a:moveTo>
                    <a:pt x="2430780" y="209804"/>
                  </a:moveTo>
                  <a:lnTo>
                    <a:pt x="2420518" y="201168"/>
                  </a:lnTo>
                  <a:lnTo>
                    <a:pt x="2365629" y="154940"/>
                  </a:lnTo>
                  <a:lnTo>
                    <a:pt x="2358199" y="185915"/>
                  </a:lnTo>
                  <a:lnTo>
                    <a:pt x="1712290" y="30899"/>
                  </a:lnTo>
                  <a:lnTo>
                    <a:pt x="1713001" y="27940"/>
                  </a:lnTo>
                  <a:lnTo>
                    <a:pt x="1719707" y="0"/>
                  </a:lnTo>
                  <a:lnTo>
                    <a:pt x="1636776" y="19304"/>
                  </a:lnTo>
                  <a:lnTo>
                    <a:pt x="1701927" y="74168"/>
                  </a:lnTo>
                  <a:lnTo>
                    <a:pt x="1709343" y="43205"/>
                  </a:lnTo>
                  <a:lnTo>
                    <a:pt x="2355253" y="198221"/>
                  </a:lnTo>
                  <a:lnTo>
                    <a:pt x="2347849" y="229108"/>
                  </a:lnTo>
                  <a:lnTo>
                    <a:pt x="2430780" y="209804"/>
                  </a:lnTo>
                  <a:close/>
                </a:path>
                <a:path w="2475865" h="1818004">
                  <a:moveTo>
                    <a:pt x="2468880" y="354584"/>
                  </a:moveTo>
                  <a:lnTo>
                    <a:pt x="2386711" y="376936"/>
                  </a:lnTo>
                  <a:lnTo>
                    <a:pt x="2407843" y="400634"/>
                  </a:lnTo>
                  <a:lnTo>
                    <a:pt x="2146477" y="633882"/>
                  </a:lnTo>
                  <a:lnTo>
                    <a:pt x="2137003" y="624509"/>
                  </a:lnTo>
                  <a:lnTo>
                    <a:pt x="2137003" y="642327"/>
                  </a:lnTo>
                  <a:lnTo>
                    <a:pt x="2013165" y="752843"/>
                  </a:lnTo>
                  <a:lnTo>
                    <a:pt x="2003018" y="747712"/>
                  </a:lnTo>
                  <a:lnTo>
                    <a:pt x="2003018" y="761898"/>
                  </a:lnTo>
                  <a:lnTo>
                    <a:pt x="1540027" y="1175067"/>
                  </a:lnTo>
                  <a:lnTo>
                    <a:pt x="1521002" y="1179055"/>
                  </a:lnTo>
                  <a:lnTo>
                    <a:pt x="1521002" y="1192060"/>
                  </a:lnTo>
                  <a:lnTo>
                    <a:pt x="1372857" y="1324254"/>
                  </a:lnTo>
                  <a:lnTo>
                    <a:pt x="1211846" y="1256715"/>
                  </a:lnTo>
                  <a:lnTo>
                    <a:pt x="1521002" y="1192060"/>
                  </a:lnTo>
                  <a:lnTo>
                    <a:pt x="1521002" y="1179055"/>
                  </a:lnTo>
                  <a:lnTo>
                    <a:pt x="1191145" y="1248041"/>
                  </a:lnTo>
                  <a:lnTo>
                    <a:pt x="864819" y="1111161"/>
                  </a:lnTo>
                  <a:lnTo>
                    <a:pt x="1218476" y="507631"/>
                  </a:lnTo>
                  <a:lnTo>
                    <a:pt x="1430172" y="471932"/>
                  </a:lnTo>
                  <a:lnTo>
                    <a:pt x="2003018" y="761898"/>
                  </a:lnTo>
                  <a:lnTo>
                    <a:pt x="2003018" y="747712"/>
                  </a:lnTo>
                  <a:lnTo>
                    <a:pt x="1451203" y="468388"/>
                  </a:lnTo>
                  <a:lnTo>
                    <a:pt x="1887194" y="394868"/>
                  </a:lnTo>
                  <a:lnTo>
                    <a:pt x="2137003" y="642327"/>
                  </a:lnTo>
                  <a:lnTo>
                    <a:pt x="2137003" y="624509"/>
                  </a:lnTo>
                  <a:lnTo>
                    <a:pt x="1902574" y="392277"/>
                  </a:lnTo>
                  <a:lnTo>
                    <a:pt x="2303297" y="324700"/>
                  </a:lnTo>
                  <a:lnTo>
                    <a:pt x="2308606" y="356108"/>
                  </a:lnTo>
                  <a:lnTo>
                    <a:pt x="2371521" y="310134"/>
                  </a:lnTo>
                  <a:lnTo>
                    <a:pt x="2377440" y="305816"/>
                  </a:lnTo>
                  <a:lnTo>
                    <a:pt x="2295906" y="280924"/>
                  </a:lnTo>
                  <a:lnTo>
                    <a:pt x="2301189" y="312267"/>
                  </a:lnTo>
                  <a:lnTo>
                    <a:pt x="1891538" y="381342"/>
                  </a:lnTo>
                  <a:lnTo>
                    <a:pt x="1664855" y="156781"/>
                  </a:lnTo>
                  <a:lnTo>
                    <a:pt x="1673733" y="147828"/>
                  </a:lnTo>
                  <a:lnTo>
                    <a:pt x="1687195" y="134239"/>
                  </a:lnTo>
                  <a:lnTo>
                    <a:pt x="1606296" y="107696"/>
                  </a:lnTo>
                  <a:lnTo>
                    <a:pt x="1633601" y="188341"/>
                  </a:lnTo>
                  <a:lnTo>
                    <a:pt x="1655953" y="165785"/>
                  </a:lnTo>
                  <a:lnTo>
                    <a:pt x="1876158" y="383946"/>
                  </a:lnTo>
                  <a:lnTo>
                    <a:pt x="1432255" y="458787"/>
                  </a:lnTo>
                  <a:lnTo>
                    <a:pt x="1411224" y="448144"/>
                  </a:lnTo>
                  <a:lnTo>
                    <a:pt x="1411224" y="462343"/>
                  </a:lnTo>
                  <a:lnTo>
                    <a:pt x="1226794" y="493433"/>
                  </a:lnTo>
                  <a:lnTo>
                    <a:pt x="1283042" y="397446"/>
                  </a:lnTo>
                  <a:lnTo>
                    <a:pt x="1411224" y="462343"/>
                  </a:lnTo>
                  <a:lnTo>
                    <a:pt x="1411224" y="448144"/>
                  </a:lnTo>
                  <a:lnTo>
                    <a:pt x="1289456" y="386499"/>
                  </a:lnTo>
                  <a:lnTo>
                    <a:pt x="1391881" y="211696"/>
                  </a:lnTo>
                  <a:lnTo>
                    <a:pt x="1419225" y="227711"/>
                  </a:lnTo>
                  <a:lnTo>
                    <a:pt x="1421460" y="194310"/>
                  </a:lnTo>
                  <a:lnTo>
                    <a:pt x="1424940" y="142748"/>
                  </a:lnTo>
                  <a:lnTo>
                    <a:pt x="1353566" y="189230"/>
                  </a:lnTo>
                  <a:lnTo>
                    <a:pt x="1380921" y="205270"/>
                  </a:lnTo>
                  <a:lnTo>
                    <a:pt x="1278089" y="380746"/>
                  </a:lnTo>
                  <a:lnTo>
                    <a:pt x="729246" y="102895"/>
                  </a:lnTo>
                  <a:lnTo>
                    <a:pt x="732155" y="97155"/>
                  </a:lnTo>
                  <a:lnTo>
                    <a:pt x="743585" y="74549"/>
                  </a:lnTo>
                  <a:lnTo>
                    <a:pt x="658368" y="74168"/>
                  </a:lnTo>
                  <a:lnTo>
                    <a:pt x="709168" y="142621"/>
                  </a:lnTo>
                  <a:lnTo>
                    <a:pt x="723531" y="114198"/>
                  </a:lnTo>
                  <a:lnTo>
                    <a:pt x="1271676" y="391693"/>
                  </a:lnTo>
                  <a:lnTo>
                    <a:pt x="1210437" y="496189"/>
                  </a:lnTo>
                  <a:lnTo>
                    <a:pt x="1202118" y="497598"/>
                  </a:lnTo>
                  <a:lnTo>
                    <a:pt x="1202118" y="510387"/>
                  </a:lnTo>
                  <a:lnTo>
                    <a:pt x="852995" y="1106195"/>
                  </a:lnTo>
                  <a:lnTo>
                    <a:pt x="846493" y="1103477"/>
                  </a:lnTo>
                  <a:lnTo>
                    <a:pt x="846493" y="1117307"/>
                  </a:lnTo>
                  <a:lnTo>
                    <a:pt x="845337" y="1119276"/>
                  </a:lnTo>
                  <a:lnTo>
                    <a:pt x="830618" y="1110653"/>
                  </a:lnTo>
                  <a:lnTo>
                    <a:pt x="846493" y="1117307"/>
                  </a:lnTo>
                  <a:lnTo>
                    <a:pt x="846493" y="1103477"/>
                  </a:lnTo>
                  <a:lnTo>
                    <a:pt x="653707" y="1022604"/>
                  </a:lnTo>
                  <a:lnTo>
                    <a:pt x="592505" y="613181"/>
                  </a:lnTo>
                  <a:lnTo>
                    <a:pt x="1202118" y="510387"/>
                  </a:lnTo>
                  <a:lnTo>
                    <a:pt x="1202118" y="497598"/>
                  </a:lnTo>
                  <a:lnTo>
                    <a:pt x="590638" y="600710"/>
                  </a:lnTo>
                  <a:lnTo>
                    <a:pt x="537184" y="243090"/>
                  </a:lnTo>
                  <a:lnTo>
                    <a:pt x="568579" y="238379"/>
                  </a:lnTo>
                  <a:lnTo>
                    <a:pt x="563054" y="230505"/>
                  </a:lnTo>
                  <a:lnTo>
                    <a:pt x="519684" y="168656"/>
                  </a:lnTo>
                  <a:lnTo>
                    <a:pt x="493268" y="249682"/>
                  </a:lnTo>
                  <a:lnTo>
                    <a:pt x="524598" y="244983"/>
                  </a:lnTo>
                  <a:lnTo>
                    <a:pt x="578078" y="602818"/>
                  </a:lnTo>
                  <a:lnTo>
                    <a:pt x="92417" y="684707"/>
                  </a:lnTo>
                  <a:lnTo>
                    <a:pt x="87122" y="653288"/>
                  </a:lnTo>
                  <a:lnTo>
                    <a:pt x="18288" y="703580"/>
                  </a:lnTo>
                  <a:lnTo>
                    <a:pt x="99822" y="728472"/>
                  </a:lnTo>
                  <a:lnTo>
                    <a:pt x="94881" y="699262"/>
                  </a:lnTo>
                  <a:lnTo>
                    <a:pt x="94526" y="697141"/>
                  </a:lnTo>
                  <a:lnTo>
                    <a:pt x="579945" y="615289"/>
                  </a:lnTo>
                  <a:lnTo>
                    <a:pt x="639978" y="1016850"/>
                  </a:lnTo>
                  <a:lnTo>
                    <a:pt x="109258" y="794232"/>
                  </a:lnTo>
                  <a:lnTo>
                    <a:pt x="111315" y="789305"/>
                  </a:lnTo>
                  <a:lnTo>
                    <a:pt x="121539" y="764921"/>
                  </a:lnTo>
                  <a:lnTo>
                    <a:pt x="36576" y="770636"/>
                  </a:lnTo>
                  <a:lnTo>
                    <a:pt x="92075" y="835279"/>
                  </a:lnTo>
                  <a:lnTo>
                    <a:pt x="104330" y="806005"/>
                  </a:lnTo>
                  <a:lnTo>
                    <a:pt x="642175" y="1031608"/>
                  </a:lnTo>
                  <a:lnTo>
                    <a:pt x="671334" y="1226566"/>
                  </a:lnTo>
                  <a:lnTo>
                    <a:pt x="639953" y="1231265"/>
                  </a:lnTo>
                  <a:lnTo>
                    <a:pt x="688848" y="1300988"/>
                  </a:lnTo>
                  <a:lnTo>
                    <a:pt x="709002" y="1239139"/>
                  </a:lnTo>
                  <a:lnTo>
                    <a:pt x="715264" y="1219962"/>
                  </a:lnTo>
                  <a:lnTo>
                    <a:pt x="683920" y="1224673"/>
                  </a:lnTo>
                  <a:lnTo>
                    <a:pt x="655916" y="1037374"/>
                  </a:lnTo>
                  <a:lnTo>
                    <a:pt x="817867" y="1105306"/>
                  </a:lnTo>
                  <a:lnTo>
                    <a:pt x="812292" y="1188212"/>
                  </a:lnTo>
                  <a:lnTo>
                    <a:pt x="883666" y="1141730"/>
                  </a:lnTo>
                  <a:lnTo>
                    <a:pt x="874991" y="1136650"/>
                  </a:lnTo>
                  <a:lnTo>
                    <a:pt x="856297" y="1125702"/>
                  </a:lnTo>
                  <a:lnTo>
                    <a:pt x="858304" y="1122273"/>
                  </a:lnTo>
                  <a:lnTo>
                    <a:pt x="1169136" y="1252639"/>
                  </a:lnTo>
                  <a:lnTo>
                    <a:pt x="998372" y="1288351"/>
                  </a:lnTo>
                  <a:lnTo>
                    <a:pt x="991870" y="1257300"/>
                  </a:lnTo>
                  <a:lnTo>
                    <a:pt x="925068" y="1310132"/>
                  </a:lnTo>
                  <a:lnTo>
                    <a:pt x="1007491" y="1331849"/>
                  </a:lnTo>
                  <a:lnTo>
                    <a:pt x="1001522" y="1303401"/>
                  </a:lnTo>
                  <a:lnTo>
                    <a:pt x="1000975" y="1300810"/>
                  </a:lnTo>
                  <a:lnTo>
                    <a:pt x="1189824" y="1261325"/>
                  </a:lnTo>
                  <a:lnTo>
                    <a:pt x="1362316" y="1333665"/>
                  </a:lnTo>
                  <a:lnTo>
                    <a:pt x="1133144" y="1538173"/>
                  </a:lnTo>
                  <a:lnTo>
                    <a:pt x="1112012" y="1514475"/>
                  </a:lnTo>
                  <a:lnTo>
                    <a:pt x="1080516" y="1593596"/>
                  </a:lnTo>
                  <a:lnTo>
                    <a:pt x="1162685" y="1571244"/>
                  </a:lnTo>
                  <a:lnTo>
                    <a:pt x="1149070" y="1556004"/>
                  </a:lnTo>
                  <a:lnTo>
                    <a:pt x="1141539" y="1547558"/>
                  </a:lnTo>
                  <a:lnTo>
                    <a:pt x="1375168" y="1339062"/>
                  </a:lnTo>
                  <a:lnTo>
                    <a:pt x="1638757" y="1449616"/>
                  </a:lnTo>
                  <a:lnTo>
                    <a:pt x="1626489" y="1478915"/>
                  </a:lnTo>
                  <a:lnTo>
                    <a:pt x="1711452" y="1473200"/>
                  </a:lnTo>
                  <a:lnTo>
                    <a:pt x="1695411" y="1454531"/>
                  </a:lnTo>
                  <a:lnTo>
                    <a:pt x="1655953" y="1408557"/>
                  </a:lnTo>
                  <a:lnTo>
                    <a:pt x="1643684" y="1437843"/>
                  </a:lnTo>
                  <a:lnTo>
                    <a:pt x="1385722" y="1329651"/>
                  </a:lnTo>
                  <a:lnTo>
                    <a:pt x="1545691" y="1186891"/>
                  </a:lnTo>
                  <a:lnTo>
                    <a:pt x="2294979" y="1030173"/>
                  </a:lnTo>
                  <a:lnTo>
                    <a:pt x="2301494" y="1061212"/>
                  </a:lnTo>
                  <a:lnTo>
                    <a:pt x="2359774" y="1015111"/>
                  </a:lnTo>
                  <a:lnTo>
                    <a:pt x="2368296" y="1008380"/>
                  </a:lnTo>
                  <a:lnTo>
                    <a:pt x="2285873" y="986663"/>
                  </a:lnTo>
                  <a:lnTo>
                    <a:pt x="2292375" y="1017714"/>
                  </a:lnTo>
                  <a:lnTo>
                    <a:pt x="1564728" y="1169898"/>
                  </a:lnTo>
                  <a:lnTo>
                    <a:pt x="2015083" y="768007"/>
                  </a:lnTo>
                  <a:lnTo>
                    <a:pt x="2324836" y="924801"/>
                  </a:lnTo>
                  <a:lnTo>
                    <a:pt x="2310511" y="953135"/>
                  </a:lnTo>
                  <a:lnTo>
                    <a:pt x="2395728" y="953516"/>
                  </a:lnTo>
                  <a:lnTo>
                    <a:pt x="2378659" y="930529"/>
                  </a:lnTo>
                  <a:lnTo>
                    <a:pt x="2344928" y="885063"/>
                  </a:lnTo>
                  <a:lnTo>
                    <a:pt x="2330551" y="913498"/>
                  </a:lnTo>
                  <a:lnTo>
                    <a:pt x="2025230" y="758952"/>
                  </a:lnTo>
                  <a:lnTo>
                    <a:pt x="2145969" y="651205"/>
                  </a:lnTo>
                  <a:lnTo>
                    <a:pt x="2352395" y="855675"/>
                  </a:lnTo>
                  <a:lnTo>
                    <a:pt x="2330069" y="878205"/>
                  </a:lnTo>
                  <a:lnTo>
                    <a:pt x="2410968" y="904748"/>
                  </a:lnTo>
                  <a:lnTo>
                    <a:pt x="2397379" y="864616"/>
                  </a:lnTo>
                  <a:lnTo>
                    <a:pt x="2383663" y="824103"/>
                  </a:lnTo>
                  <a:lnTo>
                    <a:pt x="2361298" y="846670"/>
                  </a:lnTo>
                  <a:lnTo>
                    <a:pt x="2155431" y="642759"/>
                  </a:lnTo>
                  <a:lnTo>
                    <a:pt x="2416238" y="410019"/>
                  </a:lnTo>
                  <a:lnTo>
                    <a:pt x="2437384" y="433705"/>
                  </a:lnTo>
                  <a:lnTo>
                    <a:pt x="2453906" y="392176"/>
                  </a:lnTo>
                  <a:lnTo>
                    <a:pt x="2468880" y="354584"/>
                  </a:lnTo>
                  <a:close/>
                </a:path>
                <a:path w="2475865" h="1818004">
                  <a:moveTo>
                    <a:pt x="2475484" y="1202055"/>
                  </a:moveTo>
                  <a:lnTo>
                    <a:pt x="2471242" y="1177036"/>
                  </a:lnTo>
                  <a:lnTo>
                    <a:pt x="2461260" y="1118108"/>
                  </a:lnTo>
                  <a:lnTo>
                    <a:pt x="2402586" y="1179957"/>
                  </a:lnTo>
                  <a:lnTo>
                    <a:pt x="2432926" y="1189164"/>
                  </a:lnTo>
                  <a:lnTo>
                    <a:pt x="2299081" y="1628584"/>
                  </a:lnTo>
                  <a:lnTo>
                    <a:pt x="2268728" y="1619377"/>
                  </a:lnTo>
                  <a:lnTo>
                    <a:pt x="2282952" y="1703324"/>
                  </a:lnTo>
                  <a:lnTo>
                    <a:pt x="2338844" y="1644396"/>
                  </a:lnTo>
                  <a:lnTo>
                    <a:pt x="2341626" y="1641475"/>
                  </a:lnTo>
                  <a:lnTo>
                    <a:pt x="2311273" y="1632280"/>
                  </a:lnTo>
                  <a:lnTo>
                    <a:pt x="2445118" y="1192860"/>
                  </a:lnTo>
                  <a:lnTo>
                    <a:pt x="2475484" y="1202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36408" y="3176016"/>
              <a:ext cx="434340" cy="3505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20812" y="3209544"/>
              <a:ext cx="211836" cy="1600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1536" y="3252216"/>
              <a:ext cx="434340" cy="350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79636" y="3285744"/>
              <a:ext cx="210312" cy="1600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2808" y="2458212"/>
              <a:ext cx="434340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50908" y="2490216"/>
              <a:ext cx="210312" cy="1600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67672" y="1706880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05772" y="1740408"/>
              <a:ext cx="211835" cy="1600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35340" y="1368552"/>
              <a:ext cx="435864" cy="3489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73440" y="1402080"/>
              <a:ext cx="211835" cy="1600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8728" y="1411224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33132" y="1444752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50879" y="2139696"/>
              <a:ext cx="308060" cy="3079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82740" y="2162556"/>
              <a:ext cx="435863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8668" y="2196084"/>
              <a:ext cx="211835" cy="16001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3528" y="2749296"/>
              <a:ext cx="434340" cy="3489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37932" y="2782824"/>
              <a:ext cx="211836" cy="16002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09660" y="2988563"/>
              <a:ext cx="324611" cy="2621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848344" y="3014472"/>
              <a:ext cx="156972" cy="12039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4534"/>
            <a:ext cx="4736465" cy="29203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i="1" spc="-270" dirty="0">
                <a:solidFill>
                  <a:srgbClr val="CC0000"/>
                </a:solidFill>
                <a:latin typeface="Trebuchet MS"/>
                <a:cs typeface="Trebuchet MS"/>
              </a:rPr>
              <a:t>requesting</a:t>
            </a:r>
            <a:r>
              <a:rPr sz="2800" i="1" spc="-6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240" dirty="0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endParaRPr sz="2800">
              <a:latin typeface="Trebuchet MS"/>
              <a:cs typeface="Trebuchet MS"/>
            </a:endParaRPr>
          </a:p>
          <a:p>
            <a:pPr marL="300355" marR="69215" indent="-288290">
              <a:lnSpc>
                <a:spcPts val="2590"/>
              </a:lnSpc>
              <a:spcBef>
                <a:spcPts val="1065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95" dirty="0">
                <a:latin typeface="Trebuchet MS"/>
                <a:cs typeface="Trebuchet MS"/>
              </a:rPr>
              <a:t>at </a:t>
            </a:r>
            <a:r>
              <a:rPr sz="2400" spc="-180" dirty="0">
                <a:latin typeface="Trebuchet MS"/>
                <a:cs typeface="Trebuchet MS"/>
              </a:rPr>
              <a:t>any </a:t>
            </a:r>
            <a:r>
              <a:rPr sz="2400" spc="-160" dirty="0">
                <a:latin typeface="Trebuchet MS"/>
                <a:cs typeface="Trebuchet MS"/>
              </a:rPr>
              <a:t>given </a:t>
            </a:r>
            <a:r>
              <a:rPr sz="2400" spc="-185" dirty="0">
                <a:latin typeface="Trebuchet MS"/>
                <a:cs typeface="Trebuchet MS"/>
              </a:rPr>
              <a:t>time, </a:t>
            </a:r>
            <a:r>
              <a:rPr sz="2400" spc="-170" dirty="0">
                <a:latin typeface="Trebuchet MS"/>
                <a:cs typeface="Trebuchet MS"/>
              </a:rPr>
              <a:t>different </a:t>
            </a:r>
            <a:r>
              <a:rPr sz="2400" spc="-100" dirty="0">
                <a:latin typeface="Trebuchet MS"/>
                <a:cs typeface="Trebuchet MS"/>
              </a:rPr>
              <a:t>peers  </a:t>
            </a:r>
            <a:r>
              <a:rPr sz="2400" spc="-195" dirty="0">
                <a:latin typeface="Trebuchet MS"/>
                <a:cs typeface="Trebuchet MS"/>
              </a:rPr>
              <a:t>have </a:t>
            </a:r>
            <a:r>
              <a:rPr sz="2400" spc="-170" dirty="0">
                <a:latin typeface="Trebuchet MS"/>
                <a:cs typeface="Trebuchet MS"/>
              </a:rPr>
              <a:t>different </a:t>
            </a:r>
            <a:r>
              <a:rPr sz="2400" spc="-105" dirty="0">
                <a:latin typeface="Trebuchet MS"/>
                <a:cs typeface="Trebuchet MS"/>
              </a:rPr>
              <a:t>subsets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3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00355" marR="508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165" dirty="0">
                <a:latin typeface="Trebuchet MS"/>
                <a:cs typeface="Trebuchet MS"/>
              </a:rPr>
              <a:t>periodically, </a:t>
            </a:r>
            <a:r>
              <a:rPr sz="2400" spc="-95" dirty="0">
                <a:latin typeface="Trebuchet MS"/>
                <a:cs typeface="Trebuchet MS"/>
              </a:rPr>
              <a:t>Alice </a:t>
            </a:r>
            <a:r>
              <a:rPr sz="2400" spc="-100" dirty="0">
                <a:latin typeface="Trebuchet MS"/>
                <a:cs typeface="Trebuchet MS"/>
              </a:rPr>
              <a:t>asks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10" dirty="0">
                <a:latin typeface="Trebuchet MS"/>
                <a:cs typeface="Trebuchet MS"/>
              </a:rPr>
              <a:t>peer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  </a:t>
            </a:r>
            <a:r>
              <a:rPr sz="2400" spc="-140" dirty="0">
                <a:latin typeface="Trebuchet MS"/>
                <a:cs typeface="Trebuchet MS"/>
              </a:rPr>
              <a:t>list </a:t>
            </a:r>
            <a:r>
              <a:rPr sz="2400" spc="-125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165" dirty="0">
                <a:latin typeface="Trebuchet MS"/>
                <a:cs typeface="Trebuchet MS"/>
              </a:rPr>
              <a:t>that </a:t>
            </a:r>
            <a:r>
              <a:rPr sz="2400" spc="-150" dirty="0">
                <a:latin typeface="Trebuchet MS"/>
                <a:cs typeface="Trebuchet MS"/>
              </a:rPr>
              <a:t>they</a:t>
            </a:r>
            <a:r>
              <a:rPr sz="2400" spc="19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  <a:p>
            <a:pPr marL="300355" marR="95250" indent="-28829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300355" algn="l"/>
                <a:tab pos="300990" algn="l"/>
              </a:tabLst>
            </a:pPr>
            <a:r>
              <a:rPr sz="2400" spc="-95" dirty="0">
                <a:latin typeface="Trebuchet MS"/>
                <a:cs typeface="Trebuchet MS"/>
              </a:rPr>
              <a:t>Alice </a:t>
            </a:r>
            <a:r>
              <a:rPr sz="2400" spc="-110" dirty="0">
                <a:latin typeface="Trebuchet MS"/>
                <a:cs typeface="Trebuchet MS"/>
              </a:rPr>
              <a:t>requests </a:t>
            </a:r>
            <a:r>
              <a:rPr sz="2400" spc="-125" dirty="0">
                <a:latin typeface="Trebuchet MS"/>
                <a:cs typeface="Trebuchet MS"/>
              </a:rPr>
              <a:t>missing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110" dirty="0">
                <a:latin typeface="Trebuchet MS"/>
                <a:cs typeface="Trebuchet MS"/>
              </a:rPr>
              <a:t>from  </a:t>
            </a:r>
            <a:r>
              <a:rPr sz="2400" spc="-145" dirty="0">
                <a:latin typeface="Trebuchet MS"/>
                <a:cs typeface="Trebuchet MS"/>
              </a:rPr>
              <a:t>peers, </a:t>
            </a: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rarest</a:t>
            </a:r>
            <a:r>
              <a:rPr sz="2400" spc="-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C00000"/>
                </a:solidFill>
                <a:latin typeface="Trebuchet MS"/>
                <a:cs typeface="Trebuchet MS"/>
              </a:rPr>
              <a:t>first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8676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BitTorrent: </a:t>
            </a:r>
            <a:r>
              <a:rPr sz="3600" spc="-5" dirty="0"/>
              <a:t>requesting, sending file</a:t>
            </a:r>
            <a:r>
              <a:rPr sz="3600" spc="-160" dirty="0"/>
              <a:t> </a:t>
            </a:r>
            <a:r>
              <a:rPr sz="3600" spc="-5" dirty="0"/>
              <a:t>chunks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7061" y="1045210"/>
            <a:ext cx="335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240" dirty="0">
                <a:solidFill>
                  <a:srgbClr val="CC0000"/>
                </a:solidFill>
                <a:latin typeface="Trebuchet MS"/>
                <a:cs typeface="Trebuchet MS"/>
              </a:rPr>
              <a:t>sending </a:t>
            </a:r>
            <a:r>
              <a:rPr sz="2800" i="1" spc="-235" dirty="0">
                <a:solidFill>
                  <a:srgbClr val="CC0000"/>
                </a:solidFill>
                <a:latin typeface="Trebuchet MS"/>
                <a:cs typeface="Trebuchet MS"/>
              </a:rPr>
              <a:t>chunks:</a:t>
            </a:r>
            <a:r>
              <a:rPr sz="2800" i="1" spc="-21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800" i="1" spc="-340" dirty="0">
                <a:solidFill>
                  <a:srgbClr val="CC0000"/>
                </a:solidFill>
                <a:latin typeface="Trebuchet MS"/>
                <a:cs typeface="Trebuchet MS"/>
              </a:rPr>
              <a:t>tit-for-tat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7061" y="1418285"/>
            <a:ext cx="4359275" cy="12750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>
              <a:lnSpc>
                <a:spcPct val="85100"/>
              </a:lnSpc>
              <a:spcBef>
                <a:spcPts val="53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90" dirty="0">
                <a:latin typeface="Trebuchet MS"/>
                <a:cs typeface="Trebuchet MS"/>
              </a:rPr>
              <a:t>Alice </a:t>
            </a:r>
            <a:r>
              <a:rPr sz="2400" spc="-95" dirty="0">
                <a:latin typeface="Trebuchet MS"/>
                <a:cs typeface="Trebuchet MS"/>
              </a:rPr>
              <a:t>sends </a:t>
            </a:r>
            <a:r>
              <a:rPr sz="2400" spc="-100" dirty="0">
                <a:latin typeface="Trebuchet MS"/>
                <a:cs typeface="Trebuchet MS"/>
              </a:rPr>
              <a:t>chunks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90" dirty="0">
                <a:latin typeface="Trebuchet MS"/>
                <a:cs typeface="Trebuchet MS"/>
              </a:rPr>
              <a:t>those  </a:t>
            </a:r>
            <a:r>
              <a:rPr sz="2400" spc="-95" dirty="0">
                <a:latin typeface="Trebuchet MS"/>
                <a:cs typeface="Trebuchet MS"/>
              </a:rPr>
              <a:t>four </a:t>
            </a:r>
            <a:r>
              <a:rPr sz="2400" spc="-100" dirty="0">
                <a:latin typeface="Trebuchet MS"/>
                <a:cs typeface="Trebuchet MS"/>
              </a:rPr>
              <a:t>peers </a:t>
            </a:r>
            <a:r>
              <a:rPr sz="2400" spc="-120" dirty="0">
                <a:latin typeface="Trebuchet MS"/>
                <a:cs typeface="Trebuchet MS"/>
              </a:rPr>
              <a:t>currently </a:t>
            </a: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sending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her  </a:t>
            </a:r>
            <a:r>
              <a:rPr sz="2400" spc="-100" dirty="0">
                <a:solidFill>
                  <a:srgbClr val="C00000"/>
                </a:solidFill>
                <a:latin typeface="Trebuchet MS"/>
                <a:cs typeface="Trebuchet MS"/>
              </a:rPr>
              <a:t>chunks </a:t>
            </a:r>
            <a:r>
              <a:rPr sz="2400" i="1" spc="-240" dirty="0">
                <a:solidFill>
                  <a:srgbClr val="C00000"/>
                </a:solidFill>
                <a:latin typeface="Trebuchet MS"/>
                <a:cs typeface="Trebuchet MS"/>
              </a:rPr>
              <a:t>at </a:t>
            </a:r>
            <a:r>
              <a:rPr sz="2400" i="1" spc="-229" dirty="0">
                <a:solidFill>
                  <a:srgbClr val="C00000"/>
                </a:solidFill>
                <a:latin typeface="Trebuchet MS"/>
                <a:cs typeface="Trebuchet MS"/>
              </a:rPr>
              <a:t>highest</a:t>
            </a:r>
            <a:r>
              <a:rPr sz="2400" i="1" spc="-3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i="1" spc="-254" dirty="0">
                <a:solidFill>
                  <a:srgbClr val="C00000"/>
                </a:solidFill>
                <a:latin typeface="Trebuchet MS"/>
                <a:cs typeface="Trebuchet MS"/>
              </a:rPr>
              <a:t>rate</a:t>
            </a:r>
            <a:endParaRPr sz="2400">
              <a:latin typeface="Trebuchet MS"/>
              <a:cs typeface="Trebuchet MS"/>
            </a:endParaRPr>
          </a:p>
          <a:p>
            <a:pPr marL="694055" lvl="1" indent="-224790">
              <a:lnSpc>
                <a:spcPts val="2055"/>
              </a:lnSpc>
              <a:buClr>
                <a:srgbClr val="000099"/>
              </a:buClr>
              <a:buFont typeface="Arial"/>
              <a:buChar char="•"/>
              <a:tabLst>
                <a:tab pos="694055" algn="l"/>
                <a:tab pos="694690" algn="l"/>
              </a:tabLst>
            </a:pPr>
            <a:r>
              <a:rPr sz="2000" spc="-60" dirty="0">
                <a:latin typeface="Trebuchet MS"/>
                <a:cs typeface="Trebuchet MS"/>
              </a:rPr>
              <a:t>other </a:t>
            </a:r>
            <a:r>
              <a:rPr sz="2000" spc="-80" dirty="0">
                <a:latin typeface="Trebuchet MS"/>
                <a:cs typeface="Trebuchet MS"/>
              </a:rPr>
              <a:t>peers </a:t>
            </a:r>
            <a:r>
              <a:rPr sz="2000" spc="-120" dirty="0">
                <a:latin typeface="Trebuchet MS"/>
                <a:cs typeface="Trebuchet MS"/>
              </a:rPr>
              <a:t>are </a:t>
            </a:r>
            <a:r>
              <a:rPr sz="2000" spc="-85" dirty="0">
                <a:latin typeface="Trebuchet MS"/>
                <a:cs typeface="Trebuchet MS"/>
              </a:rPr>
              <a:t>choked </a:t>
            </a:r>
            <a:r>
              <a:rPr sz="2000" spc="-125" dirty="0">
                <a:latin typeface="Trebuchet MS"/>
                <a:cs typeface="Trebuchet MS"/>
              </a:rPr>
              <a:t>by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Alice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370" y="2621407"/>
            <a:ext cx="3423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rebuchet MS"/>
                <a:cs typeface="Trebuchet MS"/>
              </a:rPr>
              <a:t>(do </a:t>
            </a:r>
            <a:r>
              <a:rPr sz="2000" spc="-65" dirty="0">
                <a:latin typeface="Trebuchet MS"/>
                <a:cs typeface="Trebuchet MS"/>
              </a:rPr>
              <a:t>not </a:t>
            </a:r>
            <a:r>
              <a:rPr sz="2000" spc="-114" dirty="0">
                <a:latin typeface="Trebuchet MS"/>
                <a:cs typeface="Trebuchet MS"/>
              </a:rPr>
              <a:t>receive </a:t>
            </a:r>
            <a:r>
              <a:rPr sz="2000" spc="-80" dirty="0">
                <a:latin typeface="Trebuchet MS"/>
                <a:cs typeface="Trebuchet MS"/>
              </a:rPr>
              <a:t>chunks </a:t>
            </a:r>
            <a:r>
              <a:rPr sz="2000" spc="-90" dirty="0">
                <a:latin typeface="Trebuchet MS"/>
                <a:cs typeface="Trebuchet MS"/>
              </a:rPr>
              <a:t>from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7342" y="2880182"/>
            <a:ext cx="337692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20" indent="-224154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Arial"/>
              <a:buChar char="•"/>
              <a:tabLst>
                <a:tab pos="223520" algn="l"/>
                <a:tab pos="224154" algn="l"/>
              </a:tabLst>
            </a:pPr>
            <a:r>
              <a:rPr sz="2000" spc="-130" dirty="0">
                <a:latin typeface="Trebuchet MS"/>
                <a:cs typeface="Trebuchet MS"/>
              </a:rPr>
              <a:t>re-evaluate </a:t>
            </a:r>
            <a:r>
              <a:rPr sz="2000" spc="-70" dirty="0">
                <a:latin typeface="Trebuchet MS"/>
                <a:cs typeface="Trebuchet MS"/>
              </a:rPr>
              <a:t>top </a:t>
            </a: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85" dirty="0">
                <a:latin typeface="Trebuchet MS"/>
                <a:cs typeface="Trebuchet MS"/>
              </a:rPr>
              <a:t>every10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secs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061" y="3129153"/>
            <a:ext cx="410972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353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14" dirty="0">
                <a:latin typeface="Trebuchet MS"/>
                <a:cs typeface="Trebuchet MS"/>
              </a:rPr>
              <a:t>every </a:t>
            </a:r>
            <a:r>
              <a:rPr sz="2400" spc="-60" dirty="0">
                <a:latin typeface="Trebuchet MS"/>
                <a:cs typeface="Trebuchet MS"/>
              </a:rPr>
              <a:t>30 </a:t>
            </a:r>
            <a:r>
              <a:rPr sz="2400" spc="-150" dirty="0">
                <a:latin typeface="Trebuchet MS"/>
                <a:cs typeface="Trebuchet MS"/>
              </a:rPr>
              <a:t>secs: </a:t>
            </a:r>
            <a:r>
              <a:rPr sz="2400" spc="-114" dirty="0">
                <a:latin typeface="Trebuchet MS"/>
                <a:cs typeface="Trebuchet MS"/>
              </a:rPr>
              <a:t>randomly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select  </a:t>
            </a:r>
            <a:r>
              <a:rPr sz="2400" spc="-105" dirty="0">
                <a:latin typeface="Trebuchet MS"/>
                <a:cs typeface="Trebuchet MS"/>
              </a:rPr>
              <a:t>another </a:t>
            </a:r>
            <a:r>
              <a:rPr sz="2400" spc="-210" dirty="0">
                <a:latin typeface="Trebuchet MS"/>
                <a:cs typeface="Trebuchet MS"/>
              </a:rPr>
              <a:t>peer, </a:t>
            </a:r>
            <a:r>
              <a:rPr sz="2400" spc="-100" dirty="0">
                <a:latin typeface="Trebuchet MS"/>
                <a:cs typeface="Trebuchet MS"/>
              </a:rPr>
              <a:t>starts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sending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0342" y="3750945"/>
            <a:ext cx="3867150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2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chunks</a:t>
            </a:r>
            <a:endParaRPr sz="2400">
              <a:latin typeface="Trebuchet MS"/>
              <a:cs typeface="Trebuchet MS"/>
            </a:endParaRPr>
          </a:p>
          <a:p>
            <a:pPr marL="350520" indent="-224154">
              <a:lnSpc>
                <a:spcPts val="205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80" dirty="0">
                <a:latin typeface="AoyagiKouzanFontT"/>
                <a:cs typeface="AoyagiKouzanFontT"/>
              </a:rPr>
              <a:t>“</a:t>
            </a:r>
            <a:r>
              <a:rPr sz="2000" spc="-180" dirty="0">
                <a:latin typeface="Trebuchet MS"/>
                <a:cs typeface="Trebuchet MS"/>
              </a:rPr>
              <a:t>optimistically </a:t>
            </a:r>
            <a:r>
              <a:rPr sz="2000" spc="-200" dirty="0">
                <a:latin typeface="Trebuchet MS"/>
                <a:cs typeface="Trebuchet MS"/>
              </a:rPr>
              <a:t>unchoke</a:t>
            </a:r>
            <a:r>
              <a:rPr sz="2000" spc="-200" dirty="0">
                <a:latin typeface="AoyagiKouzanFontT"/>
                <a:cs typeface="AoyagiKouzanFontT"/>
              </a:rPr>
              <a:t>” </a:t>
            </a:r>
            <a:r>
              <a:rPr sz="2000" spc="-100" dirty="0">
                <a:latin typeface="Trebuchet MS"/>
                <a:cs typeface="Trebuchet MS"/>
              </a:rPr>
              <a:t>this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peer</a:t>
            </a:r>
            <a:endParaRPr sz="2000">
              <a:latin typeface="Trebuchet MS"/>
              <a:cs typeface="Trebuchet MS"/>
            </a:endParaRPr>
          </a:p>
          <a:p>
            <a:pPr marL="350520" indent="-224154">
              <a:lnSpc>
                <a:spcPts val="2210"/>
              </a:lnSpc>
              <a:buClr>
                <a:srgbClr val="000099"/>
              </a:buClr>
              <a:buFont typeface="Arial"/>
              <a:buChar char="•"/>
              <a:tabLst>
                <a:tab pos="350520" algn="l"/>
                <a:tab pos="351155" algn="l"/>
              </a:tabLst>
            </a:pPr>
            <a:r>
              <a:rPr sz="2000" spc="-120" dirty="0">
                <a:latin typeface="Trebuchet MS"/>
                <a:cs typeface="Trebuchet MS"/>
              </a:rPr>
              <a:t>newly </a:t>
            </a:r>
            <a:r>
              <a:rPr sz="2000" spc="-75" dirty="0">
                <a:latin typeface="Trebuchet MS"/>
                <a:cs typeface="Trebuchet MS"/>
              </a:rPr>
              <a:t>chosen </a:t>
            </a:r>
            <a:r>
              <a:rPr sz="2000" spc="-90" dirty="0">
                <a:latin typeface="Trebuchet MS"/>
                <a:cs typeface="Trebuchet MS"/>
              </a:rPr>
              <a:t>peer </a:t>
            </a:r>
            <a:r>
              <a:rPr sz="2000" spc="-170" dirty="0">
                <a:latin typeface="Trebuchet MS"/>
                <a:cs typeface="Trebuchet MS"/>
              </a:rPr>
              <a:t>may </a:t>
            </a:r>
            <a:r>
              <a:rPr sz="2000" spc="-125" dirty="0">
                <a:latin typeface="Trebuchet MS"/>
                <a:cs typeface="Trebuchet MS"/>
              </a:rPr>
              <a:t>join </a:t>
            </a:r>
            <a:r>
              <a:rPr sz="2000" spc="-70" dirty="0">
                <a:latin typeface="Trebuchet MS"/>
                <a:cs typeface="Trebuchet MS"/>
              </a:rPr>
              <a:t>top</a:t>
            </a:r>
            <a:r>
              <a:rPr sz="2000" spc="1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86" y="5060060"/>
            <a:ext cx="10460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So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at </a:t>
            </a:r>
            <a:r>
              <a:rPr sz="1800" spc="-105" dirty="0">
                <a:latin typeface="Trebuchet MS"/>
                <a:cs typeface="Trebuchet MS"/>
              </a:rPr>
              <a:t>any </a:t>
            </a:r>
            <a:r>
              <a:rPr sz="1800" spc="-95" dirty="0">
                <a:latin typeface="Trebuchet MS"/>
                <a:cs typeface="Trebuchet MS"/>
              </a:rPr>
              <a:t>given </a:t>
            </a:r>
            <a:r>
              <a:rPr sz="1800" spc="-120" dirty="0">
                <a:latin typeface="Trebuchet MS"/>
                <a:cs typeface="Trebuchet MS"/>
              </a:rPr>
              <a:t>instant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75" dirty="0">
                <a:latin typeface="Trebuchet MS"/>
                <a:cs typeface="Trebuchet MS"/>
              </a:rPr>
              <a:t>time, </a:t>
            </a:r>
            <a:r>
              <a:rPr sz="1800" spc="-120" dirty="0">
                <a:latin typeface="Trebuchet MS"/>
                <a:cs typeface="Trebuchet MS"/>
              </a:rPr>
              <a:t>Alice </a:t>
            </a:r>
            <a:r>
              <a:rPr sz="1800" spc="-155" dirty="0">
                <a:latin typeface="Trebuchet MS"/>
                <a:cs typeface="Trebuchet MS"/>
              </a:rPr>
              <a:t>will </a:t>
            </a:r>
            <a:r>
              <a:rPr sz="1800" spc="-114" dirty="0">
                <a:latin typeface="Trebuchet MS"/>
                <a:cs typeface="Trebuchet MS"/>
              </a:rPr>
              <a:t>have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70" dirty="0">
                <a:latin typeface="Trebuchet MS"/>
                <a:cs typeface="Trebuchet MS"/>
              </a:rPr>
              <a:t>subset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65" dirty="0">
                <a:latin typeface="Trebuchet MS"/>
                <a:cs typeface="Trebuchet MS"/>
              </a:rPr>
              <a:t>chunks </a:t>
            </a:r>
            <a:r>
              <a:rPr sz="1800" spc="-110" dirty="0">
                <a:latin typeface="Trebuchet MS"/>
                <a:cs typeface="Trebuchet MS"/>
              </a:rPr>
              <a:t>and </a:t>
            </a:r>
            <a:r>
              <a:rPr sz="1800" spc="-155" dirty="0">
                <a:latin typeface="Trebuchet MS"/>
                <a:cs typeface="Trebuchet MS"/>
              </a:rPr>
              <a:t>will </a:t>
            </a:r>
            <a:r>
              <a:rPr sz="1800" spc="-105" dirty="0">
                <a:latin typeface="Trebuchet MS"/>
                <a:cs typeface="Trebuchet MS"/>
              </a:rPr>
              <a:t>know </a:t>
            </a:r>
            <a:r>
              <a:rPr sz="1800" spc="-110" dirty="0">
                <a:latin typeface="Trebuchet MS"/>
                <a:cs typeface="Trebuchet MS"/>
              </a:rPr>
              <a:t>which </a:t>
            </a:r>
            <a:r>
              <a:rPr sz="1800" spc="-65" dirty="0">
                <a:latin typeface="Trebuchet MS"/>
                <a:cs typeface="Trebuchet MS"/>
              </a:rPr>
              <a:t>chunks </a:t>
            </a:r>
            <a:r>
              <a:rPr sz="1800" spc="-110" dirty="0">
                <a:latin typeface="Trebuchet MS"/>
                <a:cs typeface="Trebuchet MS"/>
              </a:rPr>
              <a:t>her </a:t>
            </a:r>
            <a:r>
              <a:rPr sz="1800" spc="-70" dirty="0">
                <a:latin typeface="Trebuchet MS"/>
                <a:cs typeface="Trebuchet MS"/>
              </a:rPr>
              <a:t>neighbors </a:t>
            </a:r>
            <a:r>
              <a:rPr sz="1800" spc="-145" dirty="0">
                <a:latin typeface="Trebuchet MS"/>
                <a:cs typeface="Trebuchet MS"/>
              </a:rPr>
              <a:t>have.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45" dirty="0">
                <a:latin typeface="Trebuchet MS"/>
                <a:cs typeface="Trebuchet MS"/>
              </a:rPr>
              <a:t>With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this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information,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Alice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have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two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important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decisions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make.</a:t>
            </a:r>
            <a:endParaRPr sz="18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95" dirty="0">
                <a:latin typeface="Arial"/>
                <a:cs typeface="Arial"/>
              </a:rPr>
              <a:t>First, </a:t>
            </a:r>
            <a:r>
              <a:rPr sz="1800" b="1" spc="-160" dirty="0">
                <a:latin typeface="Arial"/>
                <a:cs typeface="Arial"/>
              </a:rPr>
              <a:t>which </a:t>
            </a:r>
            <a:r>
              <a:rPr sz="1800" b="1" spc="-190" dirty="0">
                <a:latin typeface="Arial"/>
                <a:cs typeface="Arial"/>
              </a:rPr>
              <a:t>chunks </a:t>
            </a:r>
            <a:r>
              <a:rPr sz="1800" b="1" spc="-160" dirty="0">
                <a:latin typeface="Arial"/>
                <a:cs typeface="Arial"/>
              </a:rPr>
              <a:t>should </a:t>
            </a:r>
            <a:r>
              <a:rPr sz="1800" b="1" spc="-155" dirty="0">
                <a:latin typeface="Arial"/>
                <a:cs typeface="Arial"/>
              </a:rPr>
              <a:t>she </a:t>
            </a:r>
            <a:r>
              <a:rPr sz="1800" b="1" spc="-135" dirty="0">
                <a:latin typeface="Arial"/>
                <a:cs typeface="Arial"/>
              </a:rPr>
              <a:t>request </a:t>
            </a:r>
            <a:r>
              <a:rPr sz="1800" b="1" spc="-105" dirty="0">
                <a:latin typeface="Arial"/>
                <a:cs typeface="Arial"/>
              </a:rPr>
              <a:t>first </a:t>
            </a:r>
            <a:r>
              <a:rPr sz="1800" b="1" spc="-165" dirty="0">
                <a:latin typeface="Arial"/>
                <a:cs typeface="Arial"/>
              </a:rPr>
              <a:t>from </a:t>
            </a:r>
            <a:r>
              <a:rPr sz="1800" b="1" spc="-130" dirty="0">
                <a:latin typeface="Arial"/>
                <a:cs typeface="Arial"/>
              </a:rPr>
              <a:t>her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neighbors?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220" dirty="0">
                <a:latin typeface="Arial"/>
                <a:cs typeface="Arial"/>
              </a:rPr>
              <a:t>And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second,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to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which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of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her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neighbors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should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she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send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requested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95" dirty="0">
                <a:latin typeface="Arial"/>
                <a:cs typeface="Arial"/>
              </a:rPr>
              <a:t>chunks?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63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BitTorrent:</a:t>
            </a:r>
            <a:r>
              <a:rPr sz="3200" spc="-40" dirty="0"/>
              <a:t> </a:t>
            </a:r>
            <a:r>
              <a:rPr sz="3200" spc="-5" dirty="0"/>
              <a:t>tit-for-tat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35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2472" y="2991611"/>
            <a:ext cx="3223260" cy="3322320"/>
            <a:chOff x="2252472" y="2991611"/>
            <a:chExt cx="3223260" cy="3322320"/>
          </a:xfrm>
        </p:grpSpPr>
        <p:sp>
          <p:nvSpPr>
            <p:cNvPr id="6" name="object 6"/>
            <p:cNvSpPr/>
            <p:nvPr/>
          </p:nvSpPr>
          <p:spPr>
            <a:xfrm>
              <a:off x="4939532" y="4962144"/>
              <a:ext cx="536199" cy="667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8470" y="3962653"/>
              <a:ext cx="1472565" cy="610870"/>
            </a:xfrm>
            <a:custGeom>
              <a:avLst/>
              <a:gdLst/>
              <a:ahLst/>
              <a:cxnLst/>
              <a:rect l="l" t="t" r="r" b="b"/>
              <a:pathLst>
                <a:path w="1472564" h="610870">
                  <a:moveTo>
                    <a:pt x="1396756" y="587158"/>
                  </a:moveTo>
                  <a:lnTo>
                    <a:pt x="1387220" y="610616"/>
                  </a:lnTo>
                  <a:lnTo>
                    <a:pt x="1472183" y="604012"/>
                  </a:lnTo>
                  <a:lnTo>
                    <a:pt x="1461579" y="591947"/>
                  </a:lnTo>
                  <a:lnTo>
                    <a:pt x="1408557" y="591947"/>
                  </a:lnTo>
                  <a:lnTo>
                    <a:pt x="1396756" y="587158"/>
                  </a:lnTo>
                  <a:close/>
                </a:path>
                <a:path w="1472564" h="610870">
                  <a:moveTo>
                    <a:pt x="1406346" y="563562"/>
                  </a:moveTo>
                  <a:lnTo>
                    <a:pt x="1396756" y="587158"/>
                  </a:lnTo>
                  <a:lnTo>
                    <a:pt x="1408557" y="591947"/>
                  </a:lnTo>
                  <a:lnTo>
                    <a:pt x="1418082" y="568325"/>
                  </a:lnTo>
                  <a:lnTo>
                    <a:pt x="1406346" y="563562"/>
                  </a:lnTo>
                  <a:close/>
                </a:path>
                <a:path w="1472564" h="610870">
                  <a:moveTo>
                    <a:pt x="1415922" y="540004"/>
                  </a:moveTo>
                  <a:lnTo>
                    <a:pt x="1406346" y="563562"/>
                  </a:lnTo>
                  <a:lnTo>
                    <a:pt x="1418082" y="568325"/>
                  </a:lnTo>
                  <a:lnTo>
                    <a:pt x="1408557" y="591947"/>
                  </a:lnTo>
                  <a:lnTo>
                    <a:pt x="1461579" y="591947"/>
                  </a:lnTo>
                  <a:lnTo>
                    <a:pt x="1415922" y="540004"/>
                  </a:lnTo>
                  <a:close/>
                </a:path>
                <a:path w="1472564" h="610870">
                  <a:moveTo>
                    <a:pt x="75427" y="23457"/>
                  </a:moveTo>
                  <a:lnTo>
                    <a:pt x="65837" y="47053"/>
                  </a:lnTo>
                  <a:lnTo>
                    <a:pt x="1396756" y="587158"/>
                  </a:lnTo>
                  <a:lnTo>
                    <a:pt x="1406346" y="563562"/>
                  </a:lnTo>
                  <a:lnTo>
                    <a:pt x="75427" y="23457"/>
                  </a:lnTo>
                  <a:close/>
                </a:path>
                <a:path w="1472564" h="610870">
                  <a:moveTo>
                    <a:pt x="84962" y="0"/>
                  </a:moveTo>
                  <a:lnTo>
                    <a:pt x="0" y="6604"/>
                  </a:lnTo>
                  <a:lnTo>
                    <a:pt x="56261" y="70612"/>
                  </a:lnTo>
                  <a:lnTo>
                    <a:pt x="65837" y="47053"/>
                  </a:lnTo>
                  <a:lnTo>
                    <a:pt x="54102" y="42291"/>
                  </a:lnTo>
                  <a:lnTo>
                    <a:pt x="63627" y="18669"/>
                  </a:lnTo>
                  <a:lnTo>
                    <a:pt x="77374" y="18669"/>
                  </a:lnTo>
                  <a:lnTo>
                    <a:pt x="84962" y="0"/>
                  </a:lnTo>
                  <a:close/>
                </a:path>
                <a:path w="1472564" h="610870">
                  <a:moveTo>
                    <a:pt x="63627" y="18669"/>
                  </a:moveTo>
                  <a:lnTo>
                    <a:pt x="54102" y="42291"/>
                  </a:lnTo>
                  <a:lnTo>
                    <a:pt x="65837" y="47053"/>
                  </a:lnTo>
                  <a:lnTo>
                    <a:pt x="75427" y="23457"/>
                  </a:lnTo>
                  <a:lnTo>
                    <a:pt x="63627" y="18669"/>
                  </a:lnTo>
                  <a:close/>
                </a:path>
                <a:path w="1472564" h="610870">
                  <a:moveTo>
                    <a:pt x="77374" y="18669"/>
                  </a:moveTo>
                  <a:lnTo>
                    <a:pt x="63627" y="18669"/>
                  </a:lnTo>
                  <a:lnTo>
                    <a:pt x="75427" y="23457"/>
                  </a:lnTo>
                  <a:lnTo>
                    <a:pt x="77374" y="18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2472" y="3678935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084" y="3750563"/>
              <a:ext cx="370332" cy="344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8530" y="4787772"/>
              <a:ext cx="1272540" cy="1162685"/>
            </a:xfrm>
            <a:custGeom>
              <a:avLst/>
              <a:gdLst/>
              <a:ahLst/>
              <a:cxnLst/>
              <a:rect l="l" t="t" r="r" b="b"/>
              <a:pathLst>
                <a:path w="1272539" h="1162685">
                  <a:moveTo>
                    <a:pt x="966216" y="7493"/>
                  </a:moveTo>
                  <a:lnTo>
                    <a:pt x="881380" y="0"/>
                  </a:lnTo>
                  <a:lnTo>
                    <a:pt x="890663" y="23583"/>
                  </a:lnTo>
                  <a:lnTo>
                    <a:pt x="66205" y="348767"/>
                  </a:lnTo>
                  <a:lnTo>
                    <a:pt x="56896" y="325120"/>
                  </a:lnTo>
                  <a:lnTo>
                    <a:pt x="0" y="388493"/>
                  </a:lnTo>
                  <a:lnTo>
                    <a:pt x="84836" y="395986"/>
                  </a:lnTo>
                  <a:lnTo>
                    <a:pt x="77368" y="377063"/>
                  </a:lnTo>
                  <a:lnTo>
                    <a:pt x="75539" y="372414"/>
                  </a:lnTo>
                  <a:lnTo>
                    <a:pt x="899998" y="47231"/>
                  </a:lnTo>
                  <a:lnTo>
                    <a:pt x="909320" y="70866"/>
                  </a:lnTo>
                  <a:lnTo>
                    <a:pt x="955941" y="18923"/>
                  </a:lnTo>
                  <a:lnTo>
                    <a:pt x="966216" y="7493"/>
                  </a:lnTo>
                  <a:close/>
                </a:path>
                <a:path w="1272539" h="1162685">
                  <a:moveTo>
                    <a:pt x="1272540" y="121793"/>
                  </a:moveTo>
                  <a:lnTo>
                    <a:pt x="1201547" y="168910"/>
                  </a:lnTo>
                  <a:lnTo>
                    <a:pt x="1223556" y="181546"/>
                  </a:lnTo>
                  <a:lnTo>
                    <a:pt x="702017" y="1090282"/>
                  </a:lnTo>
                  <a:lnTo>
                    <a:pt x="679958" y="1077633"/>
                  </a:lnTo>
                  <a:lnTo>
                    <a:pt x="675132" y="1162685"/>
                  </a:lnTo>
                  <a:lnTo>
                    <a:pt x="746125" y="1115555"/>
                  </a:lnTo>
                  <a:lnTo>
                    <a:pt x="743280" y="1113929"/>
                  </a:lnTo>
                  <a:lnTo>
                    <a:pt x="724103" y="1102944"/>
                  </a:lnTo>
                  <a:lnTo>
                    <a:pt x="1245603" y="194208"/>
                  </a:lnTo>
                  <a:lnTo>
                    <a:pt x="1267714" y="206883"/>
                  </a:lnTo>
                  <a:lnTo>
                    <a:pt x="1269771" y="170561"/>
                  </a:lnTo>
                  <a:lnTo>
                    <a:pt x="1272540" y="121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8627" y="4799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3240" y="4870704"/>
              <a:ext cx="370332" cy="3444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572" y="5561076"/>
              <a:ext cx="762000" cy="752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8183" y="5632704"/>
              <a:ext cx="370331" cy="344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16907" y="4212336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20" y="4283963"/>
              <a:ext cx="370331" cy="344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1094" y="3667505"/>
              <a:ext cx="382905" cy="544195"/>
            </a:xfrm>
            <a:custGeom>
              <a:avLst/>
              <a:gdLst/>
              <a:ahLst/>
              <a:cxnLst/>
              <a:rect l="l" t="t" r="r" b="b"/>
              <a:pathLst>
                <a:path w="382904" h="544195">
                  <a:moveTo>
                    <a:pt x="321486" y="482231"/>
                  </a:moveTo>
                  <a:lnTo>
                    <a:pt x="298195" y="498602"/>
                  </a:lnTo>
                  <a:lnTo>
                    <a:pt x="382523" y="544068"/>
                  </a:lnTo>
                  <a:lnTo>
                    <a:pt x="374992" y="493903"/>
                  </a:lnTo>
                  <a:lnTo>
                    <a:pt x="329691" y="493903"/>
                  </a:lnTo>
                  <a:lnTo>
                    <a:pt x="321486" y="482231"/>
                  </a:lnTo>
                  <a:close/>
                </a:path>
                <a:path w="382904" h="544195">
                  <a:moveTo>
                    <a:pt x="344896" y="465776"/>
                  </a:moveTo>
                  <a:lnTo>
                    <a:pt x="321486" y="482231"/>
                  </a:lnTo>
                  <a:lnTo>
                    <a:pt x="329691" y="493903"/>
                  </a:lnTo>
                  <a:lnTo>
                    <a:pt x="353059" y="477393"/>
                  </a:lnTo>
                  <a:lnTo>
                    <a:pt x="344896" y="465776"/>
                  </a:lnTo>
                  <a:close/>
                </a:path>
                <a:path w="382904" h="544195">
                  <a:moveTo>
                    <a:pt x="368300" y="449326"/>
                  </a:moveTo>
                  <a:lnTo>
                    <a:pt x="344896" y="465776"/>
                  </a:lnTo>
                  <a:lnTo>
                    <a:pt x="353059" y="477393"/>
                  </a:lnTo>
                  <a:lnTo>
                    <a:pt x="329691" y="493903"/>
                  </a:lnTo>
                  <a:lnTo>
                    <a:pt x="374992" y="493903"/>
                  </a:lnTo>
                  <a:lnTo>
                    <a:pt x="368300" y="449326"/>
                  </a:lnTo>
                  <a:close/>
                </a:path>
                <a:path w="382904" h="544195">
                  <a:moveTo>
                    <a:pt x="61035" y="61838"/>
                  </a:moveTo>
                  <a:lnTo>
                    <a:pt x="37544" y="78349"/>
                  </a:lnTo>
                  <a:lnTo>
                    <a:pt x="321486" y="482231"/>
                  </a:lnTo>
                  <a:lnTo>
                    <a:pt x="344896" y="465776"/>
                  </a:lnTo>
                  <a:lnTo>
                    <a:pt x="61035" y="61838"/>
                  </a:lnTo>
                  <a:close/>
                </a:path>
                <a:path w="382904" h="544195">
                  <a:moveTo>
                    <a:pt x="0" y="0"/>
                  </a:moveTo>
                  <a:lnTo>
                    <a:pt x="14223" y="94742"/>
                  </a:lnTo>
                  <a:lnTo>
                    <a:pt x="37544" y="78349"/>
                  </a:lnTo>
                  <a:lnTo>
                    <a:pt x="29336" y="66675"/>
                  </a:lnTo>
                  <a:lnTo>
                    <a:pt x="52831" y="50165"/>
                  </a:lnTo>
                  <a:lnTo>
                    <a:pt x="77642" y="50165"/>
                  </a:lnTo>
                  <a:lnTo>
                    <a:pt x="84327" y="45466"/>
                  </a:lnTo>
                  <a:lnTo>
                    <a:pt x="0" y="0"/>
                  </a:lnTo>
                  <a:close/>
                </a:path>
                <a:path w="382904" h="544195">
                  <a:moveTo>
                    <a:pt x="52831" y="50165"/>
                  </a:moveTo>
                  <a:lnTo>
                    <a:pt x="29336" y="66675"/>
                  </a:lnTo>
                  <a:lnTo>
                    <a:pt x="37544" y="78349"/>
                  </a:lnTo>
                  <a:lnTo>
                    <a:pt x="61035" y="61838"/>
                  </a:lnTo>
                  <a:lnTo>
                    <a:pt x="52831" y="50165"/>
                  </a:lnTo>
                  <a:close/>
                </a:path>
                <a:path w="382904" h="544195">
                  <a:moveTo>
                    <a:pt x="77642" y="50165"/>
                  </a:moveTo>
                  <a:lnTo>
                    <a:pt x="52831" y="50165"/>
                  </a:lnTo>
                  <a:lnTo>
                    <a:pt x="61035" y="61838"/>
                  </a:lnTo>
                  <a:lnTo>
                    <a:pt x="77642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0336" y="2991611"/>
              <a:ext cx="762000" cy="751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4947" y="3063239"/>
              <a:ext cx="370331" cy="344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1805" y="2502407"/>
            <a:ext cx="3604895" cy="2578735"/>
            <a:chOff x="5051805" y="2502407"/>
            <a:chExt cx="3604895" cy="2578735"/>
          </a:xfrm>
        </p:grpSpPr>
        <p:sp>
          <p:nvSpPr>
            <p:cNvPr id="21" name="object 21"/>
            <p:cNvSpPr/>
            <p:nvPr/>
          </p:nvSpPr>
          <p:spPr>
            <a:xfrm>
              <a:off x="7037070" y="3092957"/>
              <a:ext cx="889000" cy="1371600"/>
            </a:xfrm>
            <a:custGeom>
              <a:avLst/>
              <a:gdLst/>
              <a:ahLst/>
              <a:cxnLst/>
              <a:rect l="l" t="t" r="r" b="b"/>
              <a:pathLst>
                <a:path w="889000" h="1371600">
                  <a:moveTo>
                    <a:pt x="419100" y="0"/>
                  </a:moveTo>
                  <a:lnTo>
                    <a:pt x="345694" y="43307"/>
                  </a:lnTo>
                  <a:lnTo>
                    <a:pt x="366953" y="57073"/>
                  </a:lnTo>
                  <a:lnTo>
                    <a:pt x="30772" y="576834"/>
                  </a:lnTo>
                  <a:lnTo>
                    <a:pt x="9398" y="562991"/>
                  </a:lnTo>
                  <a:lnTo>
                    <a:pt x="0" y="647700"/>
                  </a:lnTo>
                  <a:lnTo>
                    <a:pt x="73406" y="604393"/>
                  </a:lnTo>
                  <a:lnTo>
                    <a:pt x="68681" y="601345"/>
                  </a:lnTo>
                  <a:lnTo>
                    <a:pt x="52133" y="590638"/>
                  </a:lnTo>
                  <a:lnTo>
                    <a:pt x="388315" y="70878"/>
                  </a:lnTo>
                  <a:lnTo>
                    <a:pt x="409702" y="84709"/>
                  </a:lnTo>
                  <a:lnTo>
                    <a:pt x="413956" y="46355"/>
                  </a:lnTo>
                  <a:lnTo>
                    <a:pt x="419100" y="0"/>
                  </a:lnTo>
                  <a:close/>
                </a:path>
                <a:path w="889000" h="1371600">
                  <a:moveTo>
                    <a:pt x="697992" y="1371600"/>
                  </a:moveTo>
                  <a:lnTo>
                    <a:pt x="684771" y="1353058"/>
                  </a:lnTo>
                  <a:lnTo>
                    <a:pt x="648589" y="1302258"/>
                  </a:lnTo>
                  <a:lnTo>
                    <a:pt x="636663" y="1324660"/>
                  </a:lnTo>
                  <a:lnTo>
                    <a:pt x="173850" y="1079080"/>
                  </a:lnTo>
                  <a:lnTo>
                    <a:pt x="177012" y="1073150"/>
                  </a:lnTo>
                  <a:lnTo>
                    <a:pt x="185801" y="1056640"/>
                  </a:lnTo>
                  <a:lnTo>
                    <a:pt x="100584" y="1054608"/>
                  </a:lnTo>
                  <a:lnTo>
                    <a:pt x="149987" y="1123950"/>
                  </a:lnTo>
                  <a:lnTo>
                    <a:pt x="161899" y="1101559"/>
                  </a:lnTo>
                  <a:lnTo>
                    <a:pt x="624713" y="1347139"/>
                  </a:lnTo>
                  <a:lnTo>
                    <a:pt x="612775" y="1369568"/>
                  </a:lnTo>
                  <a:lnTo>
                    <a:pt x="697992" y="1371600"/>
                  </a:lnTo>
                  <a:close/>
                </a:path>
                <a:path w="889000" h="1371600">
                  <a:moveTo>
                    <a:pt x="888492" y="585216"/>
                  </a:moveTo>
                  <a:lnTo>
                    <a:pt x="803656" y="577215"/>
                  </a:lnTo>
                  <a:lnTo>
                    <a:pt x="812825" y="600875"/>
                  </a:lnTo>
                  <a:lnTo>
                    <a:pt x="167017" y="850646"/>
                  </a:lnTo>
                  <a:lnTo>
                    <a:pt x="157861" y="827024"/>
                  </a:lnTo>
                  <a:lnTo>
                    <a:pt x="100584" y="890016"/>
                  </a:lnTo>
                  <a:lnTo>
                    <a:pt x="185420" y="898017"/>
                  </a:lnTo>
                  <a:lnTo>
                    <a:pt x="178015" y="878967"/>
                  </a:lnTo>
                  <a:lnTo>
                    <a:pt x="176237" y="874369"/>
                  </a:lnTo>
                  <a:lnTo>
                    <a:pt x="822045" y="624598"/>
                  </a:lnTo>
                  <a:lnTo>
                    <a:pt x="831215" y="648208"/>
                  </a:lnTo>
                  <a:lnTo>
                    <a:pt x="878433" y="596265"/>
                  </a:lnTo>
                  <a:lnTo>
                    <a:pt x="888492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4431" y="4390643"/>
              <a:ext cx="675131" cy="690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51806" y="3933062"/>
              <a:ext cx="1438275" cy="695960"/>
            </a:xfrm>
            <a:custGeom>
              <a:avLst/>
              <a:gdLst/>
              <a:ahLst/>
              <a:cxnLst/>
              <a:rect l="l" t="t" r="r" b="b"/>
              <a:pathLst>
                <a:path w="1438275" h="695960">
                  <a:moveTo>
                    <a:pt x="32131" y="497332"/>
                  </a:moveTo>
                  <a:lnTo>
                    <a:pt x="24130" y="473329"/>
                  </a:lnTo>
                  <a:lnTo>
                    <a:pt x="0" y="481330"/>
                  </a:lnTo>
                  <a:lnTo>
                    <a:pt x="8128" y="505460"/>
                  </a:lnTo>
                  <a:lnTo>
                    <a:pt x="32131" y="497332"/>
                  </a:lnTo>
                  <a:close/>
                </a:path>
                <a:path w="1438275" h="695960">
                  <a:moveTo>
                    <a:pt x="80391" y="481203"/>
                  </a:moveTo>
                  <a:lnTo>
                    <a:pt x="72263" y="457073"/>
                  </a:lnTo>
                  <a:lnTo>
                    <a:pt x="48133" y="465201"/>
                  </a:lnTo>
                  <a:lnTo>
                    <a:pt x="56261" y="489204"/>
                  </a:lnTo>
                  <a:lnTo>
                    <a:pt x="80391" y="481203"/>
                  </a:lnTo>
                  <a:close/>
                </a:path>
                <a:path w="1438275" h="695960">
                  <a:moveTo>
                    <a:pt x="128524" y="464947"/>
                  </a:moveTo>
                  <a:lnTo>
                    <a:pt x="120396" y="440944"/>
                  </a:lnTo>
                  <a:lnTo>
                    <a:pt x="96393" y="449072"/>
                  </a:lnTo>
                  <a:lnTo>
                    <a:pt x="104394" y="473075"/>
                  </a:lnTo>
                  <a:lnTo>
                    <a:pt x="128524" y="464947"/>
                  </a:lnTo>
                  <a:close/>
                </a:path>
                <a:path w="1438275" h="695960">
                  <a:moveTo>
                    <a:pt x="176657" y="448818"/>
                  </a:moveTo>
                  <a:lnTo>
                    <a:pt x="168529" y="424815"/>
                  </a:lnTo>
                  <a:lnTo>
                    <a:pt x="144526" y="432816"/>
                  </a:lnTo>
                  <a:lnTo>
                    <a:pt x="152527" y="456946"/>
                  </a:lnTo>
                  <a:lnTo>
                    <a:pt x="176657" y="448818"/>
                  </a:lnTo>
                  <a:close/>
                </a:path>
                <a:path w="1438275" h="695960">
                  <a:moveTo>
                    <a:pt x="224790" y="432689"/>
                  </a:moveTo>
                  <a:lnTo>
                    <a:pt x="216789" y="408559"/>
                  </a:lnTo>
                  <a:lnTo>
                    <a:pt x="192659" y="416687"/>
                  </a:lnTo>
                  <a:lnTo>
                    <a:pt x="200787" y="440690"/>
                  </a:lnTo>
                  <a:lnTo>
                    <a:pt x="224790" y="432689"/>
                  </a:lnTo>
                  <a:close/>
                </a:path>
                <a:path w="1438275" h="695960">
                  <a:moveTo>
                    <a:pt x="272923" y="416433"/>
                  </a:moveTo>
                  <a:lnTo>
                    <a:pt x="264922" y="392430"/>
                  </a:lnTo>
                  <a:lnTo>
                    <a:pt x="240792" y="400558"/>
                  </a:lnTo>
                  <a:lnTo>
                    <a:pt x="248920" y="424561"/>
                  </a:lnTo>
                  <a:lnTo>
                    <a:pt x="272923" y="416433"/>
                  </a:lnTo>
                  <a:close/>
                </a:path>
                <a:path w="1438275" h="695960">
                  <a:moveTo>
                    <a:pt x="321183" y="400304"/>
                  </a:moveTo>
                  <a:lnTo>
                    <a:pt x="313055" y="376301"/>
                  </a:lnTo>
                  <a:lnTo>
                    <a:pt x="288925" y="384302"/>
                  </a:lnTo>
                  <a:lnTo>
                    <a:pt x="297053" y="408432"/>
                  </a:lnTo>
                  <a:lnTo>
                    <a:pt x="321183" y="400304"/>
                  </a:lnTo>
                  <a:close/>
                </a:path>
                <a:path w="1438275" h="695960">
                  <a:moveTo>
                    <a:pt x="369316" y="384175"/>
                  </a:moveTo>
                  <a:lnTo>
                    <a:pt x="361188" y="360045"/>
                  </a:lnTo>
                  <a:lnTo>
                    <a:pt x="337058" y="368173"/>
                  </a:lnTo>
                  <a:lnTo>
                    <a:pt x="345186" y="392176"/>
                  </a:lnTo>
                  <a:lnTo>
                    <a:pt x="369316" y="384175"/>
                  </a:lnTo>
                  <a:close/>
                </a:path>
                <a:path w="1438275" h="695960">
                  <a:moveTo>
                    <a:pt x="417449" y="367919"/>
                  </a:moveTo>
                  <a:lnTo>
                    <a:pt x="409321" y="343916"/>
                  </a:lnTo>
                  <a:lnTo>
                    <a:pt x="385318" y="352044"/>
                  </a:lnTo>
                  <a:lnTo>
                    <a:pt x="393319" y="376047"/>
                  </a:lnTo>
                  <a:lnTo>
                    <a:pt x="417449" y="367919"/>
                  </a:lnTo>
                  <a:close/>
                </a:path>
                <a:path w="1438275" h="695960">
                  <a:moveTo>
                    <a:pt x="465582" y="351790"/>
                  </a:moveTo>
                  <a:lnTo>
                    <a:pt x="457454" y="327787"/>
                  </a:lnTo>
                  <a:lnTo>
                    <a:pt x="433451" y="335788"/>
                  </a:lnTo>
                  <a:lnTo>
                    <a:pt x="441579" y="359918"/>
                  </a:lnTo>
                  <a:lnTo>
                    <a:pt x="465582" y="351790"/>
                  </a:lnTo>
                  <a:close/>
                </a:path>
                <a:path w="1438275" h="695960">
                  <a:moveTo>
                    <a:pt x="513715" y="335661"/>
                  </a:moveTo>
                  <a:lnTo>
                    <a:pt x="505714" y="311531"/>
                  </a:lnTo>
                  <a:lnTo>
                    <a:pt x="481584" y="319659"/>
                  </a:lnTo>
                  <a:lnTo>
                    <a:pt x="489712" y="343662"/>
                  </a:lnTo>
                  <a:lnTo>
                    <a:pt x="513715" y="335661"/>
                  </a:lnTo>
                  <a:close/>
                </a:path>
                <a:path w="1438275" h="695960">
                  <a:moveTo>
                    <a:pt x="561975" y="319405"/>
                  </a:moveTo>
                  <a:lnTo>
                    <a:pt x="553847" y="295402"/>
                  </a:lnTo>
                  <a:lnTo>
                    <a:pt x="529717" y="303530"/>
                  </a:lnTo>
                  <a:lnTo>
                    <a:pt x="537845" y="327533"/>
                  </a:lnTo>
                  <a:lnTo>
                    <a:pt x="561975" y="319405"/>
                  </a:lnTo>
                  <a:close/>
                </a:path>
                <a:path w="1438275" h="695960">
                  <a:moveTo>
                    <a:pt x="610108" y="303276"/>
                  </a:moveTo>
                  <a:lnTo>
                    <a:pt x="601980" y="279146"/>
                  </a:lnTo>
                  <a:lnTo>
                    <a:pt x="577850" y="287274"/>
                  </a:lnTo>
                  <a:lnTo>
                    <a:pt x="585978" y="311404"/>
                  </a:lnTo>
                  <a:lnTo>
                    <a:pt x="610108" y="303276"/>
                  </a:lnTo>
                  <a:close/>
                </a:path>
                <a:path w="1438275" h="695960">
                  <a:moveTo>
                    <a:pt x="658241" y="287147"/>
                  </a:moveTo>
                  <a:lnTo>
                    <a:pt x="650113" y="263017"/>
                  </a:lnTo>
                  <a:lnTo>
                    <a:pt x="626110" y="271145"/>
                  </a:lnTo>
                  <a:lnTo>
                    <a:pt x="634111" y="295148"/>
                  </a:lnTo>
                  <a:lnTo>
                    <a:pt x="658241" y="287147"/>
                  </a:lnTo>
                  <a:close/>
                </a:path>
                <a:path w="1438275" h="695960">
                  <a:moveTo>
                    <a:pt x="706374" y="270891"/>
                  </a:moveTo>
                  <a:lnTo>
                    <a:pt x="698246" y="246888"/>
                  </a:lnTo>
                  <a:lnTo>
                    <a:pt x="674243" y="254889"/>
                  </a:lnTo>
                  <a:lnTo>
                    <a:pt x="682244" y="279019"/>
                  </a:lnTo>
                  <a:lnTo>
                    <a:pt x="706374" y="270891"/>
                  </a:lnTo>
                  <a:close/>
                </a:path>
                <a:path w="1438275" h="695960">
                  <a:moveTo>
                    <a:pt x="754507" y="254762"/>
                  </a:moveTo>
                  <a:lnTo>
                    <a:pt x="746506" y="230632"/>
                  </a:lnTo>
                  <a:lnTo>
                    <a:pt x="722376" y="238760"/>
                  </a:lnTo>
                  <a:lnTo>
                    <a:pt x="730504" y="262890"/>
                  </a:lnTo>
                  <a:lnTo>
                    <a:pt x="754507" y="254762"/>
                  </a:lnTo>
                  <a:close/>
                </a:path>
                <a:path w="1438275" h="695960">
                  <a:moveTo>
                    <a:pt x="802640" y="238633"/>
                  </a:moveTo>
                  <a:lnTo>
                    <a:pt x="794639" y="214503"/>
                  </a:lnTo>
                  <a:lnTo>
                    <a:pt x="770509" y="222631"/>
                  </a:lnTo>
                  <a:lnTo>
                    <a:pt x="778637" y="246634"/>
                  </a:lnTo>
                  <a:lnTo>
                    <a:pt x="802640" y="238633"/>
                  </a:lnTo>
                  <a:close/>
                </a:path>
                <a:path w="1438275" h="695960">
                  <a:moveTo>
                    <a:pt x="850900" y="222377"/>
                  </a:moveTo>
                  <a:lnTo>
                    <a:pt x="842772" y="198374"/>
                  </a:lnTo>
                  <a:lnTo>
                    <a:pt x="818642" y="206375"/>
                  </a:lnTo>
                  <a:lnTo>
                    <a:pt x="826770" y="230505"/>
                  </a:lnTo>
                  <a:lnTo>
                    <a:pt x="850900" y="222377"/>
                  </a:lnTo>
                  <a:close/>
                </a:path>
                <a:path w="1438275" h="695960">
                  <a:moveTo>
                    <a:pt x="899033" y="206248"/>
                  </a:moveTo>
                  <a:lnTo>
                    <a:pt x="890905" y="182118"/>
                  </a:lnTo>
                  <a:lnTo>
                    <a:pt x="866902" y="190246"/>
                  </a:lnTo>
                  <a:lnTo>
                    <a:pt x="874903" y="214376"/>
                  </a:lnTo>
                  <a:lnTo>
                    <a:pt x="899033" y="206248"/>
                  </a:lnTo>
                  <a:close/>
                </a:path>
                <a:path w="1438275" h="695960">
                  <a:moveTo>
                    <a:pt x="947166" y="190119"/>
                  </a:moveTo>
                  <a:lnTo>
                    <a:pt x="939038" y="165989"/>
                  </a:lnTo>
                  <a:lnTo>
                    <a:pt x="915035" y="174117"/>
                  </a:lnTo>
                  <a:lnTo>
                    <a:pt x="923036" y="198120"/>
                  </a:lnTo>
                  <a:lnTo>
                    <a:pt x="947166" y="190119"/>
                  </a:lnTo>
                  <a:close/>
                </a:path>
                <a:path w="1438275" h="695960">
                  <a:moveTo>
                    <a:pt x="995299" y="173863"/>
                  </a:moveTo>
                  <a:lnTo>
                    <a:pt x="987298" y="149860"/>
                  </a:lnTo>
                  <a:lnTo>
                    <a:pt x="963168" y="157861"/>
                  </a:lnTo>
                  <a:lnTo>
                    <a:pt x="971296" y="181991"/>
                  </a:lnTo>
                  <a:lnTo>
                    <a:pt x="995299" y="173863"/>
                  </a:lnTo>
                  <a:close/>
                </a:path>
                <a:path w="1438275" h="695960">
                  <a:moveTo>
                    <a:pt x="1043432" y="157734"/>
                  </a:moveTo>
                  <a:lnTo>
                    <a:pt x="1035431" y="133604"/>
                  </a:lnTo>
                  <a:lnTo>
                    <a:pt x="1011301" y="141732"/>
                  </a:lnTo>
                  <a:lnTo>
                    <a:pt x="1019429" y="165862"/>
                  </a:lnTo>
                  <a:lnTo>
                    <a:pt x="1043432" y="157734"/>
                  </a:lnTo>
                  <a:close/>
                </a:path>
                <a:path w="1438275" h="695960">
                  <a:moveTo>
                    <a:pt x="1091692" y="141605"/>
                  </a:moveTo>
                  <a:lnTo>
                    <a:pt x="1083564" y="117475"/>
                  </a:lnTo>
                  <a:lnTo>
                    <a:pt x="1059434" y="125603"/>
                  </a:lnTo>
                  <a:lnTo>
                    <a:pt x="1067562" y="149606"/>
                  </a:lnTo>
                  <a:lnTo>
                    <a:pt x="1091692" y="141605"/>
                  </a:lnTo>
                  <a:close/>
                </a:path>
                <a:path w="1438275" h="695960">
                  <a:moveTo>
                    <a:pt x="1139825" y="125349"/>
                  </a:moveTo>
                  <a:lnTo>
                    <a:pt x="1131697" y="101346"/>
                  </a:lnTo>
                  <a:lnTo>
                    <a:pt x="1107694" y="109347"/>
                  </a:lnTo>
                  <a:lnTo>
                    <a:pt x="1115695" y="133477"/>
                  </a:lnTo>
                  <a:lnTo>
                    <a:pt x="1139825" y="125349"/>
                  </a:lnTo>
                  <a:close/>
                </a:path>
                <a:path w="1438275" h="695960">
                  <a:moveTo>
                    <a:pt x="1187958" y="109220"/>
                  </a:moveTo>
                  <a:lnTo>
                    <a:pt x="1179830" y="85090"/>
                  </a:lnTo>
                  <a:lnTo>
                    <a:pt x="1155827" y="93218"/>
                  </a:lnTo>
                  <a:lnTo>
                    <a:pt x="1163828" y="117348"/>
                  </a:lnTo>
                  <a:lnTo>
                    <a:pt x="1187958" y="109220"/>
                  </a:lnTo>
                  <a:close/>
                </a:path>
                <a:path w="1438275" h="695960">
                  <a:moveTo>
                    <a:pt x="1236091" y="93091"/>
                  </a:moveTo>
                  <a:lnTo>
                    <a:pt x="1227963" y="68961"/>
                  </a:lnTo>
                  <a:lnTo>
                    <a:pt x="1203960" y="77089"/>
                  </a:lnTo>
                  <a:lnTo>
                    <a:pt x="1212088" y="101092"/>
                  </a:lnTo>
                  <a:lnTo>
                    <a:pt x="1236091" y="93091"/>
                  </a:lnTo>
                  <a:close/>
                </a:path>
                <a:path w="1438275" h="695960">
                  <a:moveTo>
                    <a:pt x="1284224" y="76835"/>
                  </a:moveTo>
                  <a:lnTo>
                    <a:pt x="1276223" y="52832"/>
                  </a:lnTo>
                  <a:lnTo>
                    <a:pt x="1252093" y="60833"/>
                  </a:lnTo>
                  <a:lnTo>
                    <a:pt x="1260221" y="84963"/>
                  </a:lnTo>
                  <a:lnTo>
                    <a:pt x="1284224" y="76835"/>
                  </a:lnTo>
                  <a:close/>
                </a:path>
                <a:path w="1438275" h="695960">
                  <a:moveTo>
                    <a:pt x="1332484" y="60706"/>
                  </a:moveTo>
                  <a:lnTo>
                    <a:pt x="1324356" y="36576"/>
                  </a:lnTo>
                  <a:lnTo>
                    <a:pt x="1300226" y="44704"/>
                  </a:lnTo>
                  <a:lnTo>
                    <a:pt x="1308354" y="68834"/>
                  </a:lnTo>
                  <a:lnTo>
                    <a:pt x="1332484" y="60706"/>
                  </a:lnTo>
                  <a:close/>
                </a:path>
                <a:path w="1438275" h="695960">
                  <a:moveTo>
                    <a:pt x="1417828" y="112268"/>
                  </a:moveTo>
                  <a:lnTo>
                    <a:pt x="1409700" y="88138"/>
                  </a:lnTo>
                  <a:lnTo>
                    <a:pt x="84404" y="533311"/>
                  </a:lnTo>
                  <a:lnTo>
                    <a:pt x="76327" y="509270"/>
                  </a:lnTo>
                  <a:lnTo>
                    <a:pt x="16256" y="569595"/>
                  </a:lnTo>
                  <a:lnTo>
                    <a:pt x="100584" y="581406"/>
                  </a:lnTo>
                  <a:lnTo>
                    <a:pt x="93878" y="561467"/>
                  </a:lnTo>
                  <a:lnTo>
                    <a:pt x="92519" y="557441"/>
                  </a:lnTo>
                  <a:lnTo>
                    <a:pt x="1417828" y="112268"/>
                  </a:lnTo>
                  <a:close/>
                </a:path>
                <a:path w="1438275" h="695960">
                  <a:moveTo>
                    <a:pt x="1425956" y="202311"/>
                  </a:moveTo>
                  <a:lnTo>
                    <a:pt x="1341374" y="191643"/>
                  </a:lnTo>
                  <a:lnTo>
                    <a:pt x="1349781" y="215557"/>
                  </a:lnTo>
                  <a:lnTo>
                    <a:pt x="50165" y="671957"/>
                  </a:lnTo>
                  <a:lnTo>
                    <a:pt x="58547" y="695833"/>
                  </a:lnTo>
                  <a:lnTo>
                    <a:pt x="1358201" y="239547"/>
                  </a:lnTo>
                  <a:lnTo>
                    <a:pt x="1366647" y="263525"/>
                  </a:lnTo>
                  <a:lnTo>
                    <a:pt x="1417218" y="211328"/>
                  </a:lnTo>
                  <a:lnTo>
                    <a:pt x="1425956" y="202311"/>
                  </a:lnTo>
                  <a:close/>
                </a:path>
                <a:path w="1438275" h="695960">
                  <a:moveTo>
                    <a:pt x="1438148" y="11811"/>
                  </a:moveTo>
                  <a:lnTo>
                    <a:pt x="1353820" y="0"/>
                  </a:lnTo>
                  <a:lnTo>
                    <a:pt x="1361884" y="24015"/>
                  </a:lnTo>
                  <a:lnTo>
                    <a:pt x="1348359" y="28575"/>
                  </a:lnTo>
                  <a:lnTo>
                    <a:pt x="1356487" y="52578"/>
                  </a:lnTo>
                  <a:lnTo>
                    <a:pt x="1369987" y="48107"/>
                  </a:lnTo>
                  <a:lnTo>
                    <a:pt x="1378077" y="72136"/>
                  </a:lnTo>
                  <a:lnTo>
                    <a:pt x="1429537" y="20447"/>
                  </a:lnTo>
                  <a:lnTo>
                    <a:pt x="1438148" y="1181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9319" y="4165600"/>
              <a:ext cx="603250" cy="6727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10500" y="4207763"/>
              <a:ext cx="370331" cy="344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4320" y="3297935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1376" y="3369563"/>
              <a:ext cx="370331" cy="3444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02651" y="2676143"/>
              <a:ext cx="762000" cy="7528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9707" y="2749295"/>
              <a:ext cx="370332" cy="3444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80631" y="3666743"/>
              <a:ext cx="762000" cy="7528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7688" y="3739895"/>
              <a:ext cx="370331" cy="344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64070" y="3192017"/>
              <a:ext cx="87630" cy="489584"/>
            </a:xfrm>
            <a:custGeom>
              <a:avLst/>
              <a:gdLst/>
              <a:ahLst/>
              <a:cxnLst/>
              <a:rect l="l" t="t" r="r" b="b"/>
              <a:pathLst>
                <a:path w="87629" h="489585">
                  <a:moveTo>
                    <a:pt x="30518" y="403563"/>
                  </a:moveTo>
                  <a:lnTo>
                    <a:pt x="1904" y="403733"/>
                  </a:lnTo>
                  <a:lnTo>
                    <a:pt x="45338" y="489204"/>
                  </a:lnTo>
                  <a:lnTo>
                    <a:pt x="80446" y="417830"/>
                  </a:lnTo>
                  <a:lnTo>
                    <a:pt x="30606" y="417830"/>
                  </a:lnTo>
                  <a:lnTo>
                    <a:pt x="30518" y="403563"/>
                  </a:lnTo>
                  <a:close/>
                </a:path>
                <a:path w="87629" h="489585">
                  <a:moveTo>
                    <a:pt x="59092" y="403394"/>
                  </a:moveTo>
                  <a:lnTo>
                    <a:pt x="30518" y="403563"/>
                  </a:lnTo>
                  <a:lnTo>
                    <a:pt x="30606" y="417830"/>
                  </a:lnTo>
                  <a:lnTo>
                    <a:pt x="59181" y="417703"/>
                  </a:lnTo>
                  <a:lnTo>
                    <a:pt x="59092" y="403394"/>
                  </a:lnTo>
                  <a:close/>
                </a:path>
                <a:path w="87629" h="489585">
                  <a:moveTo>
                    <a:pt x="87629" y="403225"/>
                  </a:moveTo>
                  <a:lnTo>
                    <a:pt x="59092" y="403394"/>
                  </a:lnTo>
                  <a:lnTo>
                    <a:pt x="59181" y="417703"/>
                  </a:lnTo>
                  <a:lnTo>
                    <a:pt x="30606" y="417830"/>
                  </a:lnTo>
                  <a:lnTo>
                    <a:pt x="80446" y="417830"/>
                  </a:lnTo>
                  <a:lnTo>
                    <a:pt x="87629" y="403225"/>
                  </a:lnTo>
                  <a:close/>
                </a:path>
                <a:path w="87629" h="489585">
                  <a:moveTo>
                    <a:pt x="57111" y="85640"/>
                  </a:moveTo>
                  <a:lnTo>
                    <a:pt x="28537" y="85809"/>
                  </a:lnTo>
                  <a:lnTo>
                    <a:pt x="30518" y="403563"/>
                  </a:lnTo>
                  <a:lnTo>
                    <a:pt x="59092" y="403394"/>
                  </a:lnTo>
                  <a:lnTo>
                    <a:pt x="57111" y="85640"/>
                  </a:lnTo>
                  <a:close/>
                </a:path>
                <a:path w="87629" h="489585">
                  <a:moveTo>
                    <a:pt x="42290" y="0"/>
                  </a:moveTo>
                  <a:lnTo>
                    <a:pt x="0" y="85979"/>
                  </a:lnTo>
                  <a:lnTo>
                    <a:pt x="28537" y="85809"/>
                  </a:lnTo>
                  <a:lnTo>
                    <a:pt x="28448" y="71501"/>
                  </a:lnTo>
                  <a:lnTo>
                    <a:pt x="78561" y="71374"/>
                  </a:lnTo>
                  <a:lnTo>
                    <a:pt x="42290" y="0"/>
                  </a:lnTo>
                  <a:close/>
                </a:path>
                <a:path w="87629" h="489585">
                  <a:moveTo>
                    <a:pt x="57023" y="71374"/>
                  </a:moveTo>
                  <a:lnTo>
                    <a:pt x="28448" y="71501"/>
                  </a:lnTo>
                  <a:lnTo>
                    <a:pt x="28537" y="85809"/>
                  </a:lnTo>
                  <a:lnTo>
                    <a:pt x="57111" y="85640"/>
                  </a:lnTo>
                  <a:lnTo>
                    <a:pt x="57023" y="71374"/>
                  </a:lnTo>
                  <a:close/>
                </a:path>
                <a:path w="87629" h="489585">
                  <a:moveTo>
                    <a:pt x="78561" y="71374"/>
                  </a:moveTo>
                  <a:lnTo>
                    <a:pt x="57023" y="71374"/>
                  </a:lnTo>
                  <a:lnTo>
                    <a:pt x="57111" y="85640"/>
                  </a:lnTo>
                  <a:lnTo>
                    <a:pt x="85725" y="85471"/>
                  </a:lnTo>
                  <a:lnTo>
                    <a:pt x="78561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59652" y="2502407"/>
              <a:ext cx="762000" cy="7513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6708" y="2574035"/>
              <a:ext cx="370332" cy="34442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11654" y="1263497"/>
            <a:ext cx="7138034" cy="1067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9890" indent="-33718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90525" algn="l"/>
              </a:tabLst>
            </a:pPr>
            <a:r>
              <a:rPr sz="2000" spc="-75" dirty="0">
                <a:latin typeface="Trebuchet MS"/>
                <a:cs typeface="Trebuchet MS"/>
              </a:rPr>
              <a:t>Alice </a:t>
            </a:r>
            <a:r>
              <a:rPr sz="2000" spc="-180" dirty="0">
                <a:latin typeface="AoyagiKouzanFontT"/>
                <a:cs typeface="AoyagiKouzanFontT"/>
              </a:rPr>
              <a:t>“</a:t>
            </a:r>
            <a:r>
              <a:rPr sz="2000" spc="-180" dirty="0">
                <a:latin typeface="Trebuchet MS"/>
                <a:cs typeface="Trebuchet MS"/>
              </a:rPr>
              <a:t>optimistically unchokes</a:t>
            </a:r>
            <a:r>
              <a:rPr sz="2000" spc="-180" dirty="0">
                <a:latin typeface="AoyagiKouzanFontT"/>
                <a:cs typeface="AoyagiKouzanFontT"/>
              </a:rPr>
              <a:t>”</a:t>
            </a:r>
            <a:r>
              <a:rPr sz="2000" spc="-365" dirty="0">
                <a:latin typeface="AoyagiKouzanFontT"/>
                <a:cs typeface="AoyagiKouzanFontT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Bob</a:t>
            </a:r>
            <a:endParaRPr sz="2000">
              <a:latin typeface="Trebuchet MS"/>
              <a:cs typeface="Trebuchet MS"/>
            </a:endParaRPr>
          </a:p>
          <a:p>
            <a:pPr marL="356870" indent="-337185">
              <a:lnSpc>
                <a:spcPct val="100000"/>
              </a:lnSpc>
              <a:spcBef>
                <a:spcPts val="300"/>
              </a:spcBef>
              <a:buAutoNum type="arabicParenBoth"/>
              <a:tabLst>
                <a:tab pos="357505" algn="l"/>
              </a:tabLst>
            </a:pPr>
            <a:r>
              <a:rPr sz="2000" spc="-75" dirty="0">
                <a:latin typeface="Trebuchet MS"/>
                <a:cs typeface="Trebuchet MS"/>
              </a:rPr>
              <a:t>Alice </a:t>
            </a:r>
            <a:r>
              <a:rPr sz="2000" spc="-90" dirty="0">
                <a:latin typeface="Trebuchet MS"/>
                <a:cs typeface="Trebuchet MS"/>
              </a:rPr>
              <a:t>becomes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229" dirty="0">
                <a:latin typeface="Trebuchet MS"/>
                <a:cs typeface="Trebuchet MS"/>
              </a:rPr>
              <a:t>Bob</a:t>
            </a:r>
            <a:r>
              <a:rPr sz="2000" spc="-229" dirty="0">
                <a:latin typeface="AoyagiKouzanFontT"/>
                <a:cs typeface="AoyagiKouzanFontT"/>
              </a:rPr>
              <a:t>’</a:t>
            </a:r>
            <a:r>
              <a:rPr sz="2000" spc="-229" dirty="0">
                <a:latin typeface="Trebuchet MS"/>
                <a:cs typeface="Trebuchet MS"/>
              </a:rPr>
              <a:t>s </a:t>
            </a:r>
            <a:r>
              <a:rPr sz="2000" spc="-75" dirty="0">
                <a:latin typeface="Trebuchet MS"/>
                <a:cs typeface="Trebuchet MS"/>
              </a:rPr>
              <a:t>top-four </a:t>
            </a:r>
            <a:r>
              <a:rPr sz="2000" spc="-90" dirty="0">
                <a:latin typeface="Trebuchet MS"/>
                <a:cs typeface="Trebuchet MS"/>
              </a:rPr>
              <a:t>providers; </a:t>
            </a:r>
            <a:r>
              <a:rPr sz="2000" spc="-30" dirty="0">
                <a:latin typeface="Trebuchet MS"/>
                <a:cs typeface="Trebuchet MS"/>
              </a:rPr>
              <a:t>Bob</a:t>
            </a:r>
            <a:r>
              <a:rPr sz="2000" spc="-40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reciprocates</a:t>
            </a:r>
            <a:endParaRPr sz="2000">
              <a:latin typeface="Trebuchet MS"/>
              <a:cs typeface="Trebuchet MS"/>
            </a:endParaRPr>
          </a:p>
          <a:p>
            <a:pPr marL="373380" indent="-361315">
              <a:lnSpc>
                <a:spcPct val="100000"/>
              </a:lnSpc>
              <a:spcBef>
                <a:spcPts val="400"/>
              </a:spcBef>
              <a:buAutoNum type="arabicParenBoth"/>
              <a:tabLst>
                <a:tab pos="374015" algn="l"/>
              </a:tabLst>
            </a:pPr>
            <a:r>
              <a:rPr sz="2000" spc="-30" dirty="0">
                <a:latin typeface="Trebuchet MS"/>
                <a:cs typeface="Trebuchet MS"/>
              </a:rPr>
              <a:t>Bob </a:t>
            </a:r>
            <a:r>
              <a:rPr sz="2000" spc="-90" dirty="0">
                <a:latin typeface="Trebuchet MS"/>
                <a:cs typeface="Trebuchet MS"/>
              </a:rPr>
              <a:t>becomes </a:t>
            </a:r>
            <a:r>
              <a:rPr sz="2000" spc="-65" dirty="0">
                <a:latin typeface="Trebuchet MS"/>
                <a:cs typeface="Trebuchet MS"/>
              </a:rPr>
              <a:t>one </a:t>
            </a:r>
            <a:r>
              <a:rPr sz="2000" spc="-105" dirty="0">
                <a:latin typeface="Trebuchet MS"/>
                <a:cs typeface="Trebuchet MS"/>
              </a:rPr>
              <a:t>of </a:t>
            </a:r>
            <a:r>
              <a:rPr sz="2000" spc="-204" dirty="0">
                <a:latin typeface="Trebuchet MS"/>
                <a:cs typeface="Trebuchet MS"/>
              </a:rPr>
              <a:t>Alice</a:t>
            </a:r>
            <a:r>
              <a:rPr sz="2000" spc="-204" dirty="0">
                <a:latin typeface="AoyagiKouzanFontT"/>
                <a:cs typeface="AoyagiKouzanFontT"/>
              </a:rPr>
              <a:t>’</a:t>
            </a:r>
            <a:r>
              <a:rPr sz="2000" spc="-204" dirty="0">
                <a:latin typeface="Trebuchet MS"/>
                <a:cs typeface="Trebuchet MS"/>
              </a:rPr>
              <a:t>s </a:t>
            </a:r>
            <a:r>
              <a:rPr sz="2000" spc="-75" dirty="0">
                <a:latin typeface="Trebuchet MS"/>
                <a:cs typeface="Trebuchet MS"/>
              </a:rPr>
              <a:t>top-four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providers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4630" y="5336285"/>
            <a:ext cx="3592195" cy="721360"/>
          </a:xfrm>
          <a:prstGeom prst="rect">
            <a:avLst/>
          </a:prstGeom>
          <a:ln w="19050">
            <a:solidFill>
              <a:srgbClr val="CC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i="1" spc="-195" dirty="0">
                <a:latin typeface="Trebuchet MS"/>
                <a:cs typeface="Trebuchet MS"/>
              </a:rPr>
              <a:t>higher </a:t>
            </a:r>
            <a:r>
              <a:rPr sz="2000" i="1" spc="-180" dirty="0">
                <a:latin typeface="Trebuchet MS"/>
                <a:cs typeface="Trebuchet MS"/>
              </a:rPr>
              <a:t>upload </a:t>
            </a:r>
            <a:r>
              <a:rPr sz="2000" i="1" spc="-240" dirty="0">
                <a:latin typeface="Trebuchet MS"/>
                <a:cs typeface="Trebuchet MS"/>
              </a:rPr>
              <a:t>rate: </a:t>
            </a:r>
            <a:r>
              <a:rPr sz="2000" spc="-140" dirty="0">
                <a:latin typeface="Trebuchet MS"/>
                <a:cs typeface="Trebuchet MS"/>
              </a:rPr>
              <a:t>find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better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trading </a:t>
            </a:r>
            <a:r>
              <a:rPr sz="2000" spc="-105" dirty="0">
                <a:latin typeface="Trebuchet MS"/>
                <a:cs typeface="Trebuchet MS"/>
              </a:rPr>
              <a:t>partners, </a:t>
            </a:r>
            <a:r>
              <a:rPr sz="2000" spc="-140" dirty="0">
                <a:latin typeface="Trebuchet MS"/>
                <a:cs typeface="Trebuchet MS"/>
              </a:rPr>
              <a:t>get </a:t>
            </a:r>
            <a:r>
              <a:rPr sz="2000" spc="-165" dirty="0">
                <a:latin typeface="Trebuchet MS"/>
                <a:cs typeface="Trebuchet MS"/>
              </a:rPr>
              <a:t>file </a:t>
            </a:r>
            <a:r>
              <a:rPr sz="2000" spc="-120" dirty="0">
                <a:latin typeface="Trebuchet MS"/>
                <a:cs typeface="Trebuchet MS"/>
              </a:rPr>
              <a:t>faster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!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3254" y="3188207"/>
            <a:ext cx="1902460" cy="669290"/>
            <a:chOff x="3953254" y="3188207"/>
            <a:chExt cx="1902460" cy="669290"/>
          </a:xfrm>
        </p:grpSpPr>
        <p:sp>
          <p:nvSpPr>
            <p:cNvPr id="3" name="object 3"/>
            <p:cNvSpPr/>
            <p:nvPr/>
          </p:nvSpPr>
          <p:spPr>
            <a:xfrm>
              <a:off x="3953254" y="3652975"/>
              <a:ext cx="1901193" cy="2039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54779" y="3188207"/>
              <a:ext cx="1900682" cy="472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83799" y="3188207"/>
            <a:ext cx="2004060" cy="669290"/>
            <a:chOff x="6083799" y="3188207"/>
            <a:chExt cx="2004060" cy="669290"/>
          </a:xfrm>
        </p:grpSpPr>
        <p:sp>
          <p:nvSpPr>
            <p:cNvPr id="6" name="object 6"/>
            <p:cNvSpPr/>
            <p:nvPr/>
          </p:nvSpPr>
          <p:spPr>
            <a:xfrm>
              <a:off x="6083799" y="3652975"/>
              <a:ext cx="2003315" cy="2039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85170" y="3188207"/>
              <a:ext cx="2002443" cy="5883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86360" algn="ctr">
              <a:lnSpc>
                <a:spcPct val="100000"/>
              </a:lnSpc>
              <a:spcBef>
                <a:spcPts val="2405"/>
              </a:spcBef>
            </a:pPr>
            <a:r>
              <a:rPr sz="3600" b="1" dirty="0">
                <a:latin typeface="Times New Roman"/>
                <a:cs typeface="Times New Roman"/>
              </a:rPr>
              <a:t>Peer to Peer</a:t>
            </a:r>
            <a:r>
              <a:rPr sz="3600" b="1" spc="-33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Applications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8"/>
            <a:ext cx="5243195" cy="47872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latin typeface="Georgia"/>
                <a:cs typeface="Georgia"/>
              </a:rPr>
              <a:t>no </a:t>
            </a:r>
            <a:r>
              <a:rPr sz="2800" spc="-5" dirty="0">
                <a:latin typeface="Georgia"/>
                <a:cs typeface="Georgia"/>
              </a:rPr>
              <a:t>always-on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server</a:t>
            </a:r>
            <a:endParaRPr sz="2800">
              <a:latin typeface="Georgia"/>
              <a:cs typeface="Georgia"/>
            </a:endParaRPr>
          </a:p>
          <a:p>
            <a:pPr marL="241300" marR="3295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arbitrary </a:t>
            </a:r>
            <a:r>
              <a:rPr sz="2800" spc="-5" dirty="0">
                <a:latin typeface="Georgia"/>
                <a:cs typeface="Georgia"/>
              </a:rPr>
              <a:t>end systems </a:t>
            </a:r>
            <a:r>
              <a:rPr sz="2800" spc="-10" dirty="0">
                <a:latin typeface="Georgia"/>
                <a:cs typeface="Georgia"/>
              </a:rPr>
              <a:t>directly  communicate</a:t>
            </a:r>
            <a:endParaRPr sz="2800">
              <a:latin typeface="Georgia"/>
              <a:cs typeface="Georgia"/>
            </a:endParaRPr>
          </a:p>
          <a:p>
            <a:pPr marL="241300" marR="5080" indent="-228600">
              <a:lnSpc>
                <a:spcPct val="90000"/>
              </a:lnSpc>
              <a:spcBef>
                <a:spcPts val="9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Georgia"/>
                <a:cs typeface="Georgia"/>
              </a:rPr>
              <a:t>pairs </a:t>
            </a:r>
            <a:r>
              <a:rPr sz="2800" spc="-5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intermittently  </a:t>
            </a:r>
            <a:r>
              <a:rPr sz="2800" spc="-5" dirty="0">
                <a:latin typeface="Georgia"/>
                <a:cs typeface="Georgia"/>
              </a:rPr>
              <a:t>connected </a:t>
            </a:r>
            <a:r>
              <a:rPr sz="2800" spc="-10" dirty="0">
                <a:latin typeface="Georgia"/>
                <a:cs typeface="Georgia"/>
              </a:rPr>
              <a:t>hosts, </a:t>
            </a:r>
            <a:r>
              <a:rPr sz="2800" spc="-5" dirty="0">
                <a:latin typeface="Georgia"/>
                <a:cs typeface="Georgia"/>
              </a:rPr>
              <a:t>called peers,  </a:t>
            </a:r>
            <a:r>
              <a:rPr sz="2800" spc="-10" dirty="0">
                <a:latin typeface="Georgia"/>
                <a:cs typeface="Georgia"/>
              </a:rPr>
              <a:t>communicate directly with each  </a:t>
            </a:r>
            <a:r>
              <a:rPr sz="2800" spc="-5" dirty="0">
                <a:latin typeface="Georgia"/>
                <a:cs typeface="Georgia"/>
              </a:rPr>
              <a:t>other.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5" dirty="0">
                <a:solidFill>
                  <a:srgbClr val="000099"/>
                </a:solidFill>
                <a:latin typeface="Georgia"/>
                <a:cs typeface="Georgia"/>
              </a:rPr>
              <a:t>examples:</a:t>
            </a:r>
            <a:endParaRPr sz="28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file distribution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(BitTorrent)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Streaming (KanKan)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VoIP</a:t>
            </a:r>
            <a:r>
              <a:rPr sz="2400" spc="-5" dirty="0">
                <a:latin typeface="Georgia"/>
                <a:cs typeface="Georgia"/>
              </a:rPr>
              <a:t> (Skype)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141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Pure </a:t>
            </a:r>
            <a:r>
              <a:rPr spc="-10" dirty="0"/>
              <a:t>P2P</a:t>
            </a:r>
            <a:r>
              <a:rPr spc="-229" dirty="0"/>
              <a:t> </a:t>
            </a:r>
            <a:r>
              <a:rPr sz="3200" spc="-5" dirty="0"/>
              <a:t>architecture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58070" y="1257300"/>
            <a:ext cx="3519170" cy="4529455"/>
            <a:chOff x="6658070" y="1257300"/>
            <a:chExt cx="3519170" cy="4529455"/>
          </a:xfrm>
        </p:grpSpPr>
        <p:sp>
          <p:nvSpPr>
            <p:cNvPr id="7" name="object 7"/>
            <p:cNvSpPr/>
            <p:nvPr/>
          </p:nvSpPr>
          <p:spPr>
            <a:xfrm>
              <a:off x="6658070" y="1427743"/>
              <a:ext cx="1714500" cy="1059815"/>
            </a:xfrm>
            <a:custGeom>
              <a:avLst/>
              <a:gdLst/>
              <a:ahLst/>
              <a:cxnLst/>
              <a:rect l="l" t="t" r="r" b="b"/>
              <a:pathLst>
                <a:path w="1714500" h="1059814">
                  <a:moveTo>
                    <a:pt x="1239009" y="0"/>
                  </a:moveTo>
                  <a:lnTo>
                    <a:pt x="1194164" y="1466"/>
                  </a:lnTo>
                  <a:lnTo>
                    <a:pt x="1144295" y="5623"/>
                  </a:lnTo>
                  <a:lnTo>
                    <a:pt x="1076864" y="13198"/>
                  </a:lnTo>
                  <a:lnTo>
                    <a:pt x="993376" y="23075"/>
                  </a:lnTo>
                  <a:lnTo>
                    <a:pt x="944718" y="29073"/>
                  </a:lnTo>
                  <a:lnTo>
                    <a:pt x="893326" y="35775"/>
                  </a:lnTo>
                  <a:lnTo>
                    <a:pt x="840606" y="43184"/>
                  </a:lnTo>
                  <a:lnTo>
                    <a:pt x="787963" y="51298"/>
                  </a:lnTo>
                  <a:lnTo>
                    <a:pt x="736803" y="60117"/>
                  </a:lnTo>
                  <a:lnTo>
                    <a:pt x="688532" y="69642"/>
                  </a:lnTo>
                  <a:lnTo>
                    <a:pt x="644556" y="79873"/>
                  </a:lnTo>
                  <a:lnTo>
                    <a:pt x="591966" y="94188"/>
                  </a:lnTo>
                  <a:lnTo>
                    <a:pt x="540951" y="109718"/>
                  </a:lnTo>
                  <a:lnTo>
                    <a:pt x="492277" y="126326"/>
                  </a:lnTo>
                  <a:lnTo>
                    <a:pt x="446711" y="143873"/>
                  </a:lnTo>
                  <a:lnTo>
                    <a:pt x="405020" y="162223"/>
                  </a:lnTo>
                  <a:lnTo>
                    <a:pt x="367970" y="181236"/>
                  </a:lnTo>
                  <a:lnTo>
                    <a:pt x="301194" y="238746"/>
                  </a:lnTo>
                  <a:lnTo>
                    <a:pt x="285384" y="280787"/>
                  </a:lnTo>
                  <a:lnTo>
                    <a:pt x="272408" y="322542"/>
                  </a:lnTo>
                  <a:lnTo>
                    <a:pt x="245776" y="359654"/>
                  </a:lnTo>
                  <a:lnTo>
                    <a:pt x="206714" y="382171"/>
                  </a:lnTo>
                  <a:lnTo>
                    <a:pt x="157276" y="399525"/>
                  </a:lnTo>
                  <a:lnTo>
                    <a:pt x="105589" y="416429"/>
                  </a:lnTo>
                  <a:lnTo>
                    <a:pt x="59779" y="437593"/>
                  </a:lnTo>
                  <a:lnTo>
                    <a:pt x="27971" y="467731"/>
                  </a:lnTo>
                  <a:lnTo>
                    <a:pt x="10239" y="512841"/>
                  </a:lnTo>
                  <a:lnTo>
                    <a:pt x="1023" y="569839"/>
                  </a:lnTo>
                  <a:lnTo>
                    <a:pt x="0" y="630037"/>
                  </a:lnTo>
                  <a:lnTo>
                    <a:pt x="6846" y="684748"/>
                  </a:lnTo>
                  <a:lnTo>
                    <a:pt x="21240" y="725287"/>
                  </a:lnTo>
                  <a:lnTo>
                    <a:pt x="82216" y="765196"/>
                  </a:lnTo>
                  <a:lnTo>
                    <a:pt x="135058" y="769292"/>
                  </a:lnTo>
                  <a:lnTo>
                    <a:pt x="212248" y="772912"/>
                  </a:lnTo>
                  <a:lnTo>
                    <a:pt x="293952" y="774411"/>
                  </a:lnTo>
                  <a:lnTo>
                    <a:pt x="343746" y="773530"/>
                  </a:lnTo>
                  <a:lnTo>
                    <a:pt x="510874" y="768506"/>
                  </a:lnTo>
                  <a:lnTo>
                    <a:pt x="567493" y="767189"/>
                  </a:lnTo>
                  <a:lnTo>
                    <a:pt x="622065" y="766626"/>
                  </a:lnTo>
                  <a:lnTo>
                    <a:pt x="673087" y="767161"/>
                  </a:lnTo>
                  <a:lnTo>
                    <a:pt x="719057" y="769142"/>
                  </a:lnTo>
                  <a:lnTo>
                    <a:pt x="758475" y="772912"/>
                  </a:lnTo>
                  <a:lnTo>
                    <a:pt x="825176" y="786284"/>
                  </a:lnTo>
                  <a:lnTo>
                    <a:pt x="873870" y="804607"/>
                  </a:lnTo>
                  <a:lnTo>
                    <a:pt x="912670" y="826733"/>
                  </a:lnTo>
                  <a:lnTo>
                    <a:pt x="949690" y="851517"/>
                  </a:lnTo>
                  <a:lnTo>
                    <a:pt x="1035452" y="903312"/>
                  </a:lnTo>
                  <a:lnTo>
                    <a:pt x="1079705" y="933294"/>
                  </a:lnTo>
                  <a:lnTo>
                    <a:pt x="1124600" y="964856"/>
                  </a:lnTo>
                  <a:lnTo>
                    <a:pt x="1168934" y="995096"/>
                  </a:lnTo>
                  <a:lnTo>
                    <a:pt x="1211505" y="1021109"/>
                  </a:lnTo>
                  <a:lnTo>
                    <a:pt x="1251108" y="1039993"/>
                  </a:lnTo>
                  <a:lnTo>
                    <a:pt x="1306061" y="1055040"/>
                  </a:lnTo>
                  <a:lnTo>
                    <a:pt x="1357550" y="1059217"/>
                  </a:lnTo>
                  <a:lnTo>
                    <a:pt x="1405252" y="1055370"/>
                  </a:lnTo>
                  <a:lnTo>
                    <a:pt x="1448847" y="1046343"/>
                  </a:lnTo>
                  <a:lnTo>
                    <a:pt x="1488910" y="1033918"/>
                  </a:lnTo>
                  <a:lnTo>
                    <a:pt x="1525698" y="1016291"/>
                  </a:lnTo>
                  <a:lnTo>
                    <a:pt x="1558414" y="990639"/>
                  </a:lnTo>
                  <a:lnTo>
                    <a:pt x="1586261" y="954141"/>
                  </a:lnTo>
                  <a:lnTo>
                    <a:pt x="1604330" y="913958"/>
                  </a:lnTo>
                  <a:lnTo>
                    <a:pt x="1619009" y="864783"/>
                  </a:lnTo>
                  <a:lnTo>
                    <a:pt x="1631359" y="810580"/>
                  </a:lnTo>
                  <a:lnTo>
                    <a:pt x="1642442" y="755309"/>
                  </a:lnTo>
                  <a:lnTo>
                    <a:pt x="1653317" y="702935"/>
                  </a:lnTo>
                  <a:lnTo>
                    <a:pt x="1664114" y="654330"/>
                  </a:lnTo>
                  <a:lnTo>
                    <a:pt x="1674192" y="606768"/>
                  </a:lnTo>
                  <a:lnTo>
                    <a:pt x="1683227" y="559035"/>
                  </a:lnTo>
                  <a:lnTo>
                    <a:pt x="1690897" y="509919"/>
                  </a:lnTo>
                  <a:lnTo>
                    <a:pt x="1696878" y="458206"/>
                  </a:lnTo>
                  <a:lnTo>
                    <a:pt x="1707480" y="359066"/>
                  </a:lnTo>
                  <a:lnTo>
                    <a:pt x="1712086" y="306012"/>
                  </a:lnTo>
                  <a:lnTo>
                    <a:pt x="1714047" y="254281"/>
                  </a:lnTo>
                  <a:lnTo>
                    <a:pt x="1711724" y="206607"/>
                  </a:lnTo>
                  <a:lnTo>
                    <a:pt x="1703482" y="165725"/>
                  </a:lnTo>
                  <a:lnTo>
                    <a:pt x="1680247" y="116324"/>
                  </a:lnTo>
                  <a:lnTo>
                    <a:pt x="1646761" y="76936"/>
                  </a:lnTo>
                  <a:lnTo>
                    <a:pt x="1604773" y="46192"/>
                  </a:lnTo>
                  <a:lnTo>
                    <a:pt x="1556035" y="22723"/>
                  </a:lnTo>
                  <a:lnTo>
                    <a:pt x="1509844" y="10170"/>
                  </a:lnTo>
                  <a:lnTo>
                    <a:pt x="1456343" y="3652"/>
                  </a:lnTo>
                  <a:lnTo>
                    <a:pt x="1399471" y="1188"/>
                  </a:lnTo>
                  <a:lnTo>
                    <a:pt x="123900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4939" y="1731123"/>
              <a:ext cx="1691713" cy="10829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68639" y="2301239"/>
              <a:ext cx="510540" cy="5080"/>
            </a:xfrm>
            <a:custGeom>
              <a:avLst/>
              <a:gdLst/>
              <a:ahLst/>
              <a:cxnLst/>
              <a:rect l="l" t="t" r="r" b="b"/>
              <a:pathLst>
                <a:path w="510540" h="5080">
                  <a:moveTo>
                    <a:pt x="0" y="0"/>
                  </a:moveTo>
                  <a:lnTo>
                    <a:pt x="510539" y="4572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3603" y="2206752"/>
              <a:ext cx="123825" cy="86995"/>
            </a:xfrm>
            <a:custGeom>
              <a:avLst/>
              <a:gdLst/>
              <a:ahLst/>
              <a:cxnLst/>
              <a:rect l="l" t="t" r="r" b="b"/>
              <a:pathLst>
                <a:path w="123825" h="86994">
                  <a:moveTo>
                    <a:pt x="0" y="86868"/>
                  </a:moveTo>
                  <a:lnTo>
                    <a:pt x="123444" y="0"/>
                  </a:lnTo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1391" y="2378963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3603" y="2275332"/>
              <a:ext cx="751840" cy="306705"/>
            </a:xfrm>
            <a:custGeom>
              <a:avLst/>
              <a:gdLst/>
              <a:ahLst/>
              <a:cxnLst/>
              <a:rect l="l" t="t" r="r" b="b"/>
              <a:pathLst>
                <a:path w="751840" h="306705">
                  <a:moveTo>
                    <a:pt x="0" y="289559"/>
                  </a:moveTo>
                  <a:lnTo>
                    <a:pt x="263651" y="1523"/>
                  </a:lnTo>
                </a:path>
                <a:path w="751840" h="306705">
                  <a:moveTo>
                    <a:pt x="364236" y="0"/>
                  </a:moveTo>
                  <a:lnTo>
                    <a:pt x="364236" y="196595"/>
                  </a:lnTo>
                </a:path>
                <a:path w="751840" h="306705">
                  <a:moveTo>
                    <a:pt x="18288" y="306323"/>
                  </a:moveTo>
                  <a:lnTo>
                    <a:pt x="207264" y="306323"/>
                  </a:lnTo>
                </a:path>
                <a:path w="751840" h="306705">
                  <a:moveTo>
                    <a:pt x="573024" y="297179"/>
                  </a:moveTo>
                  <a:lnTo>
                    <a:pt x="751331" y="297179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0772" y="3265493"/>
              <a:ext cx="1273175" cy="640715"/>
            </a:xfrm>
            <a:custGeom>
              <a:avLst/>
              <a:gdLst/>
              <a:ahLst/>
              <a:cxnLst/>
              <a:rect l="l" t="t" r="r" b="b"/>
              <a:pathLst>
                <a:path w="1273175" h="640714">
                  <a:moveTo>
                    <a:pt x="337835" y="14687"/>
                  </a:moveTo>
                  <a:lnTo>
                    <a:pt x="282461" y="15642"/>
                  </a:lnTo>
                  <a:lnTo>
                    <a:pt x="232300" y="19425"/>
                  </a:lnTo>
                  <a:lnTo>
                    <a:pt x="190621" y="26856"/>
                  </a:lnTo>
                  <a:lnTo>
                    <a:pt x="134506" y="46044"/>
                  </a:lnTo>
                  <a:lnTo>
                    <a:pt x="84408" y="72111"/>
                  </a:lnTo>
                  <a:lnTo>
                    <a:pt x="43308" y="103517"/>
                  </a:lnTo>
                  <a:lnTo>
                    <a:pt x="14180" y="138728"/>
                  </a:lnTo>
                  <a:lnTo>
                    <a:pt x="0" y="176206"/>
                  </a:lnTo>
                  <a:lnTo>
                    <a:pt x="1514" y="210923"/>
                  </a:lnTo>
                  <a:lnTo>
                    <a:pt x="14233" y="250191"/>
                  </a:lnTo>
                  <a:lnTo>
                    <a:pt x="36131" y="291935"/>
                  </a:lnTo>
                  <a:lnTo>
                    <a:pt x="65183" y="334081"/>
                  </a:lnTo>
                  <a:lnTo>
                    <a:pt x="99365" y="374555"/>
                  </a:lnTo>
                  <a:lnTo>
                    <a:pt x="136651" y="411283"/>
                  </a:lnTo>
                  <a:lnTo>
                    <a:pt x="171987" y="440477"/>
                  </a:lnTo>
                  <a:lnTo>
                    <a:pt x="212107" y="469143"/>
                  </a:lnTo>
                  <a:lnTo>
                    <a:pt x="256147" y="496751"/>
                  </a:lnTo>
                  <a:lnTo>
                    <a:pt x="303246" y="522773"/>
                  </a:lnTo>
                  <a:lnTo>
                    <a:pt x="352542" y="546681"/>
                  </a:lnTo>
                  <a:lnTo>
                    <a:pt x="403174" y="567944"/>
                  </a:lnTo>
                  <a:lnTo>
                    <a:pt x="454278" y="586035"/>
                  </a:lnTo>
                  <a:lnTo>
                    <a:pt x="500976" y="599745"/>
                  </a:lnTo>
                  <a:lnTo>
                    <a:pt x="550892" y="612064"/>
                  </a:lnTo>
                  <a:lnTo>
                    <a:pt x="602781" y="622636"/>
                  </a:lnTo>
                  <a:lnTo>
                    <a:pt x="655399" y="631104"/>
                  </a:lnTo>
                  <a:lnTo>
                    <a:pt x="707498" y="637114"/>
                  </a:lnTo>
                  <a:lnTo>
                    <a:pt x="757834" y="640310"/>
                  </a:lnTo>
                  <a:lnTo>
                    <a:pt x="805161" y="640335"/>
                  </a:lnTo>
                  <a:lnTo>
                    <a:pt x="848232" y="636835"/>
                  </a:lnTo>
                  <a:lnTo>
                    <a:pt x="900000" y="626308"/>
                  </a:lnTo>
                  <a:lnTo>
                    <a:pt x="947499" y="609596"/>
                  </a:lnTo>
                  <a:lnTo>
                    <a:pt x="990949" y="587670"/>
                  </a:lnTo>
                  <a:lnTo>
                    <a:pt x="1030567" y="561501"/>
                  </a:lnTo>
                  <a:lnTo>
                    <a:pt x="1066573" y="532057"/>
                  </a:lnTo>
                  <a:lnTo>
                    <a:pt x="1099184" y="500310"/>
                  </a:lnTo>
                  <a:lnTo>
                    <a:pt x="1128113" y="464481"/>
                  </a:lnTo>
                  <a:lnTo>
                    <a:pt x="1153192" y="423442"/>
                  </a:lnTo>
                  <a:lnTo>
                    <a:pt x="1174829" y="379136"/>
                  </a:lnTo>
                  <a:lnTo>
                    <a:pt x="1193428" y="333507"/>
                  </a:lnTo>
                  <a:lnTo>
                    <a:pt x="1209395" y="288499"/>
                  </a:lnTo>
                  <a:lnTo>
                    <a:pt x="1223136" y="246056"/>
                  </a:lnTo>
                  <a:lnTo>
                    <a:pt x="1237806" y="202934"/>
                  </a:lnTo>
                  <a:lnTo>
                    <a:pt x="1253711" y="156860"/>
                  </a:lnTo>
                  <a:lnTo>
                    <a:pt x="1266793" y="111230"/>
                  </a:lnTo>
                  <a:lnTo>
                    <a:pt x="1272996" y="69441"/>
                  </a:lnTo>
                  <a:lnTo>
                    <a:pt x="1268466" y="36379"/>
                  </a:lnTo>
                  <a:lnTo>
                    <a:pt x="879982" y="36379"/>
                  </a:lnTo>
                  <a:lnTo>
                    <a:pt x="823984" y="36126"/>
                  </a:lnTo>
                  <a:lnTo>
                    <a:pt x="768589" y="34187"/>
                  </a:lnTo>
                  <a:lnTo>
                    <a:pt x="716010" y="31267"/>
                  </a:lnTo>
                  <a:lnTo>
                    <a:pt x="650692" y="26854"/>
                  </a:lnTo>
                  <a:lnTo>
                    <a:pt x="628143" y="25308"/>
                  </a:lnTo>
                  <a:lnTo>
                    <a:pt x="597280" y="23679"/>
                  </a:lnTo>
                  <a:lnTo>
                    <a:pt x="578230" y="23679"/>
                  </a:lnTo>
                  <a:lnTo>
                    <a:pt x="545933" y="22774"/>
                  </a:lnTo>
                  <a:lnTo>
                    <a:pt x="451114" y="17986"/>
                  </a:lnTo>
                  <a:lnTo>
                    <a:pt x="395144" y="15742"/>
                  </a:lnTo>
                  <a:lnTo>
                    <a:pt x="337835" y="14687"/>
                  </a:lnTo>
                  <a:close/>
                </a:path>
                <a:path w="1273175" h="640714">
                  <a:moveTo>
                    <a:pt x="1182431" y="0"/>
                  </a:moveTo>
                  <a:lnTo>
                    <a:pt x="1136087" y="3266"/>
                  </a:lnTo>
                  <a:lnTo>
                    <a:pt x="1084500" y="10011"/>
                  </a:lnTo>
                  <a:lnTo>
                    <a:pt x="976449" y="26856"/>
                  </a:lnTo>
                  <a:lnTo>
                    <a:pt x="925411" y="33418"/>
                  </a:lnTo>
                  <a:lnTo>
                    <a:pt x="879982" y="36379"/>
                  </a:lnTo>
                  <a:lnTo>
                    <a:pt x="1268466" y="36379"/>
                  </a:lnTo>
                  <a:lnTo>
                    <a:pt x="1268263" y="34892"/>
                  </a:lnTo>
                  <a:lnTo>
                    <a:pt x="1248536" y="10979"/>
                  </a:lnTo>
                  <a:lnTo>
                    <a:pt x="1220819" y="1981"/>
                  </a:lnTo>
                  <a:lnTo>
                    <a:pt x="1182431" y="0"/>
                  </a:lnTo>
                  <a:close/>
                </a:path>
                <a:path w="1273175" h="640714">
                  <a:moveTo>
                    <a:pt x="594096" y="23541"/>
                  </a:moveTo>
                  <a:lnTo>
                    <a:pt x="578230" y="23679"/>
                  </a:lnTo>
                  <a:lnTo>
                    <a:pt x="597280" y="23679"/>
                  </a:lnTo>
                  <a:lnTo>
                    <a:pt x="594096" y="23541"/>
                  </a:lnTo>
                  <a:close/>
                </a:path>
                <a:path w="1273175" h="640714">
                  <a:moveTo>
                    <a:pt x="582463" y="23036"/>
                  </a:moveTo>
                  <a:lnTo>
                    <a:pt x="594096" y="23541"/>
                  </a:lnTo>
                  <a:lnTo>
                    <a:pt x="602835" y="23465"/>
                  </a:lnTo>
                  <a:lnTo>
                    <a:pt x="594280" y="23108"/>
                  </a:lnTo>
                  <a:lnTo>
                    <a:pt x="582463" y="2303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2247" y="3448811"/>
              <a:ext cx="467995" cy="200025"/>
            </a:xfrm>
            <a:custGeom>
              <a:avLst/>
              <a:gdLst/>
              <a:ahLst/>
              <a:cxnLst/>
              <a:rect l="l" t="t" r="r" b="b"/>
              <a:pathLst>
                <a:path w="467995" h="200025">
                  <a:moveTo>
                    <a:pt x="0" y="79248"/>
                  </a:moveTo>
                  <a:lnTo>
                    <a:pt x="163068" y="199644"/>
                  </a:lnTo>
                </a:path>
                <a:path w="467995" h="200025">
                  <a:moveTo>
                    <a:pt x="97535" y="0"/>
                  </a:moveTo>
                  <a:lnTo>
                    <a:pt x="376427" y="0"/>
                  </a:lnTo>
                </a:path>
                <a:path w="467995" h="200025">
                  <a:moveTo>
                    <a:pt x="333755" y="190500"/>
                  </a:moveTo>
                  <a:lnTo>
                    <a:pt x="467868" y="85343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1663" y="2648711"/>
              <a:ext cx="99060" cy="704215"/>
            </a:xfrm>
            <a:custGeom>
              <a:avLst/>
              <a:gdLst/>
              <a:ahLst/>
              <a:cxnLst/>
              <a:rect l="l" t="t" r="r" b="b"/>
              <a:pathLst>
                <a:path w="99059" h="704214">
                  <a:moveTo>
                    <a:pt x="99059" y="0"/>
                  </a:moveTo>
                  <a:lnTo>
                    <a:pt x="0" y="704088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34499" y="2648711"/>
              <a:ext cx="111760" cy="727075"/>
            </a:xfrm>
            <a:custGeom>
              <a:avLst/>
              <a:gdLst/>
              <a:ahLst/>
              <a:cxnLst/>
              <a:rect l="l" t="t" r="r" b="b"/>
              <a:pathLst>
                <a:path w="111759" h="727075">
                  <a:moveTo>
                    <a:pt x="111251" y="0"/>
                  </a:moveTo>
                  <a:lnTo>
                    <a:pt x="0" y="7269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3832" y="4149088"/>
              <a:ext cx="3171190" cy="1637664"/>
            </a:xfrm>
            <a:custGeom>
              <a:avLst/>
              <a:gdLst/>
              <a:ahLst/>
              <a:cxnLst/>
              <a:rect l="l" t="t" r="r" b="b"/>
              <a:pathLst>
                <a:path w="3171190" h="1637664">
                  <a:moveTo>
                    <a:pt x="1912514" y="0"/>
                  </a:moveTo>
                  <a:lnTo>
                    <a:pt x="1860429" y="1461"/>
                  </a:lnTo>
                  <a:lnTo>
                    <a:pt x="1809152" y="4492"/>
                  </a:lnTo>
                  <a:lnTo>
                    <a:pt x="1759265" y="8970"/>
                  </a:lnTo>
                  <a:lnTo>
                    <a:pt x="1711350" y="14770"/>
                  </a:lnTo>
                  <a:lnTo>
                    <a:pt x="1665989" y="21770"/>
                  </a:lnTo>
                  <a:lnTo>
                    <a:pt x="1623765" y="29846"/>
                  </a:lnTo>
                  <a:lnTo>
                    <a:pt x="1576617" y="44779"/>
                  </a:lnTo>
                  <a:lnTo>
                    <a:pt x="1535190" y="65517"/>
                  </a:lnTo>
                  <a:lnTo>
                    <a:pt x="1497776" y="89826"/>
                  </a:lnTo>
                  <a:lnTo>
                    <a:pt x="1462665" y="115475"/>
                  </a:lnTo>
                  <a:lnTo>
                    <a:pt x="1428150" y="140231"/>
                  </a:lnTo>
                  <a:lnTo>
                    <a:pt x="1392521" y="161862"/>
                  </a:lnTo>
                  <a:lnTo>
                    <a:pt x="1354071" y="178135"/>
                  </a:lnTo>
                  <a:lnTo>
                    <a:pt x="1311091" y="186818"/>
                  </a:lnTo>
                  <a:lnTo>
                    <a:pt x="1270497" y="186296"/>
                  </a:lnTo>
                  <a:lnTo>
                    <a:pt x="1229746" y="178640"/>
                  </a:lnTo>
                  <a:lnTo>
                    <a:pt x="1188211" y="165886"/>
                  </a:lnTo>
                  <a:lnTo>
                    <a:pt x="1100281" y="133234"/>
                  </a:lnTo>
                  <a:lnTo>
                    <a:pt x="1052631" y="117410"/>
                  </a:lnTo>
                  <a:lnTo>
                    <a:pt x="1001689" y="104637"/>
                  </a:lnTo>
                  <a:lnTo>
                    <a:pt x="946827" y="96952"/>
                  </a:lnTo>
                  <a:lnTo>
                    <a:pt x="887419" y="96394"/>
                  </a:lnTo>
                  <a:lnTo>
                    <a:pt x="845009" y="99669"/>
                  </a:lnTo>
                  <a:lnTo>
                    <a:pt x="797949" y="104637"/>
                  </a:lnTo>
                  <a:lnTo>
                    <a:pt x="747125" y="111192"/>
                  </a:lnTo>
                  <a:lnTo>
                    <a:pt x="693428" y="119231"/>
                  </a:lnTo>
                  <a:lnTo>
                    <a:pt x="637745" y="128650"/>
                  </a:lnTo>
                  <a:lnTo>
                    <a:pt x="580965" y="139344"/>
                  </a:lnTo>
                  <a:lnTo>
                    <a:pt x="523976" y="151210"/>
                  </a:lnTo>
                  <a:lnTo>
                    <a:pt x="467668" y="164143"/>
                  </a:lnTo>
                  <a:lnTo>
                    <a:pt x="412929" y="178038"/>
                  </a:lnTo>
                  <a:lnTo>
                    <a:pt x="360648" y="192793"/>
                  </a:lnTo>
                  <a:lnTo>
                    <a:pt x="311713" y="208303"/>
                  </a:lnTo>
                  <a:lnTo>
                    <a:pt x="267013" y="224463"/>
                  </a:lnTo>
                  <a:lnTo>
                    <a:pt x="227436" y="241169"/>
                  </a:lnTo>
                  <a:lnTo>
                    <a:pt x="147952" y="289918"/>
                  </a:lnTo>
                  <a:lnTo>
                    <a:pt x="114524" y="324043"/>
                  </a:lnTo>
                  <a:lnTo>
                    <a:pt x="91211" y="360695"/>
                  </a:lnTo>
                  <a:lnTo>
                    <a:pt x="75635" y="399876"/>
                  </a:lnTo>
                  <a:lnTo>
                    <a:pt x="65416" y="441587"/>
                  </a:lnTo>
                  <a:lnTo>
                    <a:pt x="58176" y="485829"/>
                  </a:lnTo>
                  <a:lnTo>
                    <a:pt x="51538" y="532605"/>
                  </a:lnTo>
                  <a:lnTo>
                    <a:pt x="43123" y="581915"/>
                  </a:lnTo>
                  <a:lnTo>
                    <a:pt x="34481" y="625626"/>
                  </a:lnTo>
                  <a:lnTo>
                    <a:pt x="25330" y="674750"/>
                  </a:lnTo>
                  <a:lnTo>
                    <a:pt x="16490" y="727661"/>
                  </a:lnTo>
                  <a:lnTo>
                    <a:pt x="8776" y="782729"/>
                  </a:lnTo>
                  <a:lnTo>
                    <a:pt x="3006" y="838328"/>
                  </a:lnTo>
                  <a:lnTo>
                    <a:pt x="0" y="892829"/>
                  </a:lnTo>
                  <a:lnTo>
                    <a:pt x="572" y="944605"/>
                  </a:lnTo>
                  <a:lnTo>
                    <a:pt x="5543" y="992029"/>
                  </a:lnTo>
                  <a:lnTo>
                    <a:pt x="15728" y="1033473"/>
                  </a:lnTo>
                  <a:lnTo>
                    <a:pt x="57496" y="1094888"/>
                  </a:lnTo>
                  <a:lnTo>
                    <a:pt x="128692" y="1125061"/>
                  </a:lnTo>
                  <a:lnTo>
                    <a:pt x="172408" y="1131910"/>
                  </a:lnTo>
                  <a:lnTo>
                    <a:pt x="220246" y="1136105"/>
                  </a:lnTo>
                  <a:lnTo>
                    <a:pt x="271243" y="1139774"/>
                  </a:lnTo>
                  <a:lnTo>
                    <a:pt x="324431" y="1145045"/>
                  </a:lnTo>
                  <a:lnTo>
                    <a:pt x="378846" y="1154048"/>
                  </a:lnTo>
                  <a:lnTo>
                    <a:pt x="433521" y="1168909"/>
                  </a:lnTo>
                  <a:lnTo>
                    <a:pt x="475253" y="1183886"/>
                  </a:lnTo>
                  <a:lnTo>
                    <a:pt x="518636" y="1200844"/>
                  </a:lnTo>
                  <a:lnTo>
                    <a:pt x="563539" y="1219447"/>
                  </a:lnTo>
                  <a:lnTo>
                    <a:pt x="609830" y="1239356"/>
                  </a:lnTo>
                  <a:lnTo>
                    <a:pt x="755710" y="1303557"/>
                  </a:lnTo>
                  <a:lnTo>
                    <a:pt x="806233" y="1325325"/>
                  </a:lnTo>
                  <a:lnTo>
                    <a:pt x="857484" y="1346716"/>
                  </a:lnTo>
                  <a:lnTo>
                    <a:pt x="909333" y="1367393"/>
                  </a:lnTo>
                  <a:lnTo>
                    <a:pt x="961646" y="1387018"/>
                  </a:lnTo>
                  <a:lnTo>
                    <a:pt x="1014292" y="1405256"/>
                  </a:lnTo>
                  <a:lnTo>
                    <a:pt x="1153528" y="1452323"/>
                  </a:lnTo>
                  <a:lnTo>
                    <a:pt x="1201286" y="1468172"/>
                  </a:lnTo>
                  <a:lnTo>
                    <a:pt x="1249572" y="1483882"/>
                  </a:lnTo>
                  <a:lnTo>
                    <a:pt x="1298299" y="1499321"/>
                  </a:lnTo>
                  <a:lnTo>
                    <a:pt x="1347381" y="1514356"/>
                  </a:lnTo>
                  <a:lnTo>
                    <a:pt x="1396731" y="1528857"/>
                  </a:lnTo>
                  <a:lnTo>
                    <a:pt x="1446263" y="1542692"/>
                  </a:lnTo>
                  <a:lnTo>
                    <a:pt x="1495890" y="1555728"/>
                  </a:lnTo>
                  <a:lnTo>
                    <a:pt x="1545525" y="1567834"/>
                  </a:lnTo>
                  <a:lnTo>
                    <a:pt x="1595082" y="1578878"/>
                  </a:lnTo>
                  <a:lnTo>
                    <a:pt x="1644474" y="1588729"/>
                  </a:lnTo>
                  <a:lnTo>
                    <a:pt x="1693615" y="1597254"/>
                  </a:lnTo>
                  <a:lnTo>
                    <a:pt x="1743141" y="1604501"/>
                  </a:lnTo>
                  <a:lnTo>
                    <a:pt x="1793641" y="1611235"/>
                  </a:lnTo>
                  <a:lnTo>
                    <a:pt x="1844871" y="1617380"/>
                  </a:lnTo>
                  <a:lnTo>
                    <a:pt x="1896589" y="1622858"/>
                  </a:lnTo>
                  <a:lnTo>
                    <a:pt x="1948550" y="1627594"/>
                  </a:lnTo>
                  <a:lnTo>
                    <a:pt x="2000512" y="1631511"/>
                  </a:lnTo>
                  <a:lnTo>
                    <a:pt x="2052231" y="1634533"/>
                  </a:lnTo>
                  <a:lnTo>
                    <a:pt x="2103464" y="1636584"/>
                  </a:lnTo>
                  <a:lnTo>
                    <a:pt x="2153968" y="1637587"/>
                  </a:lnTo>
                  <a:lnTo>
                    <a:pt x="2203499" y="1637467"/>
                  </a:lnTo>
                  <a:lnTo>
                    <a:pt x="2251815" y="1636145"/>
                  </a:lnTo>
                  <a:lnTo>
                    <a:pt x="2298671" y="1633548"/>
                  </a:lnTo>
                  <a:lnTo>
                    <a:pt x="2343826" y="1629597"/>
                  </a:lnTo>
                  <a:lnTo>
                    <a:pt x="2387035" y="1624216"/>
                  </a:lnTo>
                  <a:lnTo>
                    <a:pt x="2444956" y="1613655"/>
                  </a:lnTo>
                  <a:lnTo>
                    <a:pt x="2500648" y="1600257"/>
                  </a:lnTo>
                  <a:lnTo>
                    <a:pt x="2554166" y="1584326"/>
                  </a:lnTo>
                  <a:lnTo>
                    <a:pt x="2605568" y="1566167"/>
                  </a:lnTo>
                  <a:lnTo>
                    <a:pt x="2654909" y="1546084"/>
                  </a:lnTo>
                  <a:lnTo>
                    <a:pt x="2702247" y="1524383"/>
                  </a:lnTo>
                  <a:lnTo>
                    <a:pt x="2747636" y="1501367"/>
                  </a:lnTo>
                  <a:lnTo>
                    <a:pt x="2791134" y="1477342"/>
                  </a:lnTo>
                  <a:lnTo>
                    <a:pt x="2832798" y="1452612"/>
                  </a:lnTo>
                  <a:lnTo>
                    <a:pt x="2872683" y="1427481"/>
                  </a:lnTo>
                  <a:lnTo>
                    <a:pt x="2916094" y="1401017"/>
                  </a:lnTo>
                  <a:lnTo>
                    <a:pt x="2958927" y="1375705"/>
                  </a:lnTo>
                  <a:lnTo>
                    <a:pt x="3000256" y="1350241"/>
                  </a:lnTo>
                  <a:lnTo>
                    <a:pt x="3039155" y="1323322"/>
                  </a:lnTo>
                  <a:lnTo>
                    <a:pt x="3074698" y="1293645"/>
                  </a:lnTo>
                  <a:lnTo>
                    <a:pt x="3105958" y="1259906"/>
                  </a:lnTo>
                  <a:lnTo>
                    <a:pt x="3132010" y="1220802"/>
                  </a:lnTo>
                  <a:lnTo>
                    <a:pt x="3151927" y="1175029"/>
                  </a:lnTo>
                  <a:lnTo>
                    <a:pt x="3164783" y="1121284"/>
                  </a:lnTo>
                  <a:lnTo>
                    <a:pt x="3170718" y="1040423"/>
                  </a:lnTo>
                  <a:lnTo>
                    <a:pt x="3170239" y="992963"/>
                  </a:lnTo>
                  <a:lnTo>
                    <a:pt x="3167618" y="941939"/>
                  </a:lnTo>
                  <a:lnTo>
                    <a:pt x="3162976" y="888196"/>
                  </a:lnTo>
                  <a:lnTo>
                    <a:pt x="3156431" y="832577"/>
                  </a:lnTo>
                  <a:lnTo>
                    <a:pt x="3148101" y="775925"/>
                  </a:lnTo>
                  <a:lnTo>
                    <a:pt x="3138105" y="719083"/>
                  </a:lnTo>
                  <a:lnTo>
                    <a:pt x="3126561" y="662895"/>
                  </a:lnTo>
                  <a:lnTo>
                    <a:pt x="3113587" y="608204"/>
                  </a:lnTo>
                  <a:lnTo>
                    <a:pt x="3099304" y="555852"/>
                  </a:lnTo>
                  <a:lnTo>
                    <a:pt x="3083828" y="506685"/>
                  </a:lnTo>
                  <a:lnTo>
                    <a:pt x="3067278" y="461544"/>
                  </a:lnTo>
                  <a:lnTo>
                    <a:pt x="3049774" y="421273"/>
                  </a:lnTo>
                  <a:lnTo>
                    <a:pt x="3031433" y="386716"/>
                  </a:lnTo>
                  <a:lnTo>
                    <a:pt x="3003678" y="347296"/>
                  </a:lnTo>
                  <a:lnTo>
                    <a:pt x="2971857" y="314877"/>
                  </a:lnTo>
                  <a:lnTo>
                    <a:pt x="2936547" y="288436"/>
                  </a:lnTo>
                  <a:lnTo>
                    <a:pt x="2898330" y="266950"/>
                  </a:lnTo>
                  <a:lnTo>
                    <a:pt x="2857785" y="249398"/>
                  </a:lnTo>
                  <a:lnTo>
                    <a:pt x="2815492" y="234756"/>
                  </a:lnTo>
                  <a:lnTo>
                    <a:pt x="2772032" y="222002"/>
                  </a:lnTo>
                  <a:lnTo>
                    <a:pt x="2683926" y="198069"/>
                  </a:lnTo>
                  <a:lnTo>
                    <a:pt x="2640441" y="184845"/>
                  </a:lnTo>
                  <a:lnTo>
                    <a:pt x="2598109" y="169419"/>
                  </a:lnTo>
                  <a:lnTo>
                    <a:pt x="2457702" y="113394"/>
                  </a:lnTo>
                  <a:lnTo>
                    <a:pt x="2409712" y="94936"/>
                  </a:lnTo>
                  <a:lnTo>
                    <a:pt x="2361317" y="77201"/>
                  </a:lnTo>
                  <a:lnTo>
                    <a:pt x="2312633" y="60559"/>
                  </a:lnTo>
                  <a:lnTo>
                    <a:pt x="2263773" y="45381"/>
                  </a:lnTo>
                  <a:lnTo>
                    <a:pt x="2214853" y="32035"/>
                  </a:lnTo>
                  <a:lnTo>
                    <a:pt x="2165986" y="20891"/>
                  </a:lnTo>
                  <a:lnTo>
                    <a:pt x="2117287" y="12320"/>
                  </a:lnTo>
                  <a:lnTo>
                    <a:pt x="2067793" y="6268"/>
                  </a:lnTo>
                  <a:lnTo>
                    <a:pt x="2016778" y="2279"/>
                  </a:lnTo>
                  <a:lnTo>
                    <a:pt x="1964824" y="231"/>
                  </a:lnTo>
                  <a:lnTo>
                    <a:pt x="19125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82327" y="4757928"/>
              <a:ext cx="9525" cy="448309"/>
            </a:xfrm>
            <a:custGeom>
              <a:avLst/>
              <a:gdLst/>
              <a:ahLst/>
              <a:cxnLst/>
              <a:rect l="l" t="t" r="r" b="b"/>
              <a:pathLst>
                <a:path w="9525" h="448310">
                  <a:moveTo>
                    <a:pt x="0" y="448056"/>
                  </a:moveTo>
                  <a:lnTo>
                    <a:pt x="91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90633" y="5188965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8"/>
                  </a:moveTo>
                  <a:lnTo>
                    <a:pt x="98044" y="15748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7671" y="4757928"/>
              <a:ext cx="113030" cy="131445"/>
            </a:xfrm>
            <a:custGeom>
              <a:avLst/>
              <a:gdLst/>
              <a:ahLst/>
              <a:cxnLst/>
              <a:rect l="l" t="t" r="r" b="b"/>
              <a:pathLst>
                <a:path w="113029" h="131445">
                  <a:moveTo>
                    <a:pt x="0" y="0"/>
                  </a:moveTo>
                  <a:lnTo>
                    <a:pt x="112775" y="131064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7767" y="3788664"/>
              <a:ext cx="1910080" cy="1248410"/>
            </a:xfrm>
            <a:custGeom>
              <a:avLst/>
              <a:gdLst/>
              <a:ahLst/>
              <a:cxnLst/>
              <a:rect l="l" t="t" r="r" b="b"/>
              <a:pathLst>
                <a:path w="1910079" h="1248410">
                  <a:moveTo>
                    <a:pt x="259079" y="699516"/>
                  </a:moveTo>
                  <a:lnTo>
                    <a:pt x="441959" y="807719"/>
                  </a:lnTo>
                </a:path>
                <a:path w="1910079" h="1248410">
                  <a:moveTo>
                    <a:pt x="0" y="1036319"/>
                  </a:moveTo>
                  <a:lnTo>
                    <a:pt x="408431" y="944880"/>
                  </a:lnTo>
                </a:path>
                <a:path w="1910079" h="1248410">
                  <a:moveTo>
                    <a:pt x="569976" y="1011936"/>
                  </a:moveTo>
                  <a:lnTo>
                    <a:pt x="425196" y="1194816"/>
                  </a:lnTo>
                </a:path>
                <a:path w="1910079" h="1248410">
                  <a:moveTo>
                    <a:pt x="821435" y="1196340"/>
                  </a:moveTo>
                  <a:lnTo>
                    <a:pt x="737615" y="1021080"/>
                  </a:lnTo>
                </a:path>
                <a:path w="1910079" h="1248410">
                  <a:moveTo>
                    <a:pt x="902207" y="978408"/>
                  </a:moveTo>
                  <a:lnTo>
                    <a:pt x="1405127" y="1248156"/>
                  </a:lnTo>
                </a:path>
                <a:path w="1910079" h="1248410">
                  <a:moveTo>
                    <a:pt x="1516379" y="623316"/>
                  </a:moveTo>
                  <a:lnTo>
                    <a:pt x="1906524" y="807719"/>
                  </a:lnTo>
                </a:path>
                <a:path w="1910079" h="1248410">
                  <a:moveTo>
                    <a:pt x="896111" y="809244"/>
                  </a:moveTo>
                  <a:lnTo>
                    <a:pt x="1217676" y="609600"/>
                  </a:lnTo>
                </a:path>
                <a:path w="1910079" h="1248410">
                  <a:moveTo>
                    <a:pt x="938783" y="902208"/>
                  </a:moveTo>
                  <a:lnTo>
                    <a:pt x="1909572" y="902208"/>
                  </a:lnTo>
                </a:path>
                <a:path w="1910079" h="1248410">
                  <a:moveTo>
                    <a:pt x="1431035" y="437388"/>
                  </a:moveTo>
                  <a:lnTo>
                    <a:pt x="1658111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91699" y="256946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5709" y="1738122"/>
              <a:ext cx="281940" cy="440690"/>
            </a:xfrm>
            <a:custGeom>
              <a:avLst/>
              <a:gdLst/>
              <a:ahLst/>
              <a:cxnLst/>
              <a:rect l="l" t="t" r="r" b="b"/>
              <a:pathLst>
                <a:path w="281940" h="440689">
                  <a:moveTo>
                    <a:pt x="141732" y="0"/>
                  </a:moveTo>
                  <a:lnTo>
                    <a:pt x="0" y="399288"/>
                  </a:lnTo>
                </a:path>
                <a:path w="281940" h="440689">
                  <a:moveTo>
                    <a:pt x="141732" y="0"/>
                  </a:moveTo>
                  <a:lnTo>
                    <a:pt x="281940" y="397763"/>
                  </a:lnTo>
                </a:path>
                <a:path w="281940" h="440689">
                  <a:moveTo>
                    <a:pt x="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440436"/>
                  </a:lnTo>
                </a:path>
                <a:path w="281940" h="440689">
                  <a:moveTo>
                    <a:pt x="141732" y="9143"/>
                  </a:moveTo>
                  <a:lnTo>
                    <a:pt x="141732" y="440436"/>
                  </a:lnTo>
                </a:path>
                <a:path w="281940" h="440689">
                  <a:moveTo>
                    <a:pt x="0" y="399288"/>
                  </a:moveTo>
                  <a:lnTo>
                    <a:pt x="141732" y="356615"/>
                  </a:lnTo>
                </a:path>
                <a:path w="281940" h="440689">
                  <a:moveTo>
                    <a:pt x="281940" y="397763"/>
                  </a:moveTo>
                  <a:lnTo>
                    <a:pt x="141732" y="356615"/>
                  </a:lnTo>
                </a:path>
                <a:path w="281940" h="440689">
                  <a:moveTo>
                    <a:pt x="59436" y="225551"/>
                  </a:moveTo>
                  <a:lnTo>
                    <a:pt x="141732" y="257555"/>
                  </a:lnTo>
                </a:path>
                <a:path w="281940" h="440689">
                  <a:moveTo>
                    <a:pt x="141732" y="257555"/>
                  </a:moveTo>
                  <a:lnTo>
                    <a:pt x="227075" y="225551"/>
                  </a:lnTo>
                </a:path>
                <a:path w="281940" h="440689">
                  <a:moveTo>
                    <a:pt x="32004" y="283463"/>
                  </a:moveTo>
                  <a:lnTo>
                    <a:pt x="137160" y="327660"/>
                  </a:lnTo>
                </a:path>
                <a:path w="281940" h="440689">
                  <a:moveTo>
                    <a:pt x="141732" y="332231"/>
                  </a:moveTo>
                  <a:lnTo>
                    <a:pt x="246888" y="292607"/>
                  </a:lnTo>
                </a:path>
                <a:path w="281940" h="440689">
                  <a:moveTo>
                    <a:pt x="141732" y="181355"/>
                  </a:moveTo>
                  <a:lnTo>
                    <a:pt x="195072" y="166115"/>
                  </a:lnTo>
                </a:path>
                <a:path w="281940" h="440689">
                  <a:moveTo>
                    <a:pt x="141732" y="94487"/>
                  </a:moveTo>
                  <a:lnTo>
                    <a:pt x="175260" y="82295"/>
                  </a:lnTo>
                </a:path>
                <a:path w="281940" h="440689">
                  <a:moveTo>
                    <a:pt x="80772" y="160019"/>
                  </a:moveTo>
                  <a:lnTo>
                    <a:pt x="146304" y="181355"/>
                  </a:lnTo>
                </a:path>
                <a:path w="281940" h="440689">
                  <a:moveTo>
                    <a:pt x="109728" y="79248"/>
                  </a:moveTo>
                  <a:lnTo>
                    <a:pt x="146304" y="100583"/>
                  </a:lnTo>
                </a:path>
              </a:pathLst>
            </a:custGeom>
            <a:ln w="1905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19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4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00771" y="1700783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0" y="22860"/>
                  </a:moveTo>
                  <a:lnTo>
                    <a:pt x="1851" y="13983"/>
                  </a:lnTo>
                  <a:lnTo>
                    <a:pt x="6905" y="6715"/>
                  </a:lnTo>
                  <a:lnTo>
                    <a:pt x="14412" y="1803"/>
                  </a:lnTo>
                  <a:lnTo>
                    <a:pt x="23622" y="0"/>
                  </a:lnTo>
                  <a:lnTo>
                    <a:pt x="32831" y="1803"/>
                  </a:lnTo>
                  <a:lnTo>
                    <a:pt x="40338" y="6715"/>
                  </a:lnTo>
                  <a:lnTo>
                    <a:pt x="45392" y="13983"/>
                  </a:lnTo>
                  <a:lnTo>
                    <a:pt x="47244" y="22860"/>
                  </a:lnTo>
                  <a:lnTo>
                    <a:pt x="45392" y="31736"/>
                  </a:lnTo>
                  <a:lnTo>
                    <a:pt x="40338" y="39004"/>
                  </a:lnTo>
                  <a:lnTo>
                    <a:pt x="32831" y="43916"/>
                  </a:lnTo>
                  <a:lnTo>
                    <a:pt x="23622" y="45719"/>
                  </a:lnTo>
                  <a:lnTo>
                    <a:pt x="14412" y="43916"/>
                  </a:lnTo>
                  <a:lnTo>
                    <a:pt x="6905" y="39004"/>
                  </a:lnTo>
                  <a:lnTo>
                    <a:pt x="1851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99603" y="1557527"/>
              <a:ext cx="467868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35823" y="2118360"/>
              <a:ext cx="152400" cy="94615"/>
            </a:xfrm>
            <a:custGeom>
              <a:avLst/>
              <a:gdLst/>
              <a:ahLst/>
              <a:cxnLst/>
              <a:rect l="l" t="t" r="r" b="b"/>
              <a:pathLst>
                <a:path w="152400" h="94614">
                  <a:moveTo>
                    <a:pt x="0" y="0"/>
                  </a:moveTo>
                  <a:lnTo>
                    <a:pt x="152400" y="94487"/>
                  </a:lnTo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01355" y="2276855"/>
              <a:ext cx="387096" cy="94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1355" y="2276855"/>
              <a:ext cx="387350" cy="94615"/>
            </a:xfrm>
            <a:custGeom>
              <a:avLst/>
              <a:gdLst/>
              <a:ahLst/>
              <a:cxnLst/>
              <a:rect l="l" t="t" r="r" b="b"/>
              <a:pathLst>
                <a:path w="387350" h="94614">
                  <a:moveTo>
                    <a:pt x="0" y="47244"/>
                  </a:moveTo>
                  <a:lnTo>
                    <a:pt x="15204" y="28878"/>
                  </a:lnTo>
                  <a:lnTo>
                    <a:pt x="56673" y="13858"/>
                  </a:lnTo>
                  <a:lnTo>
                    <a:pt x="118193" y="3720"/>
                  </a:lnTo>
                  <a:lnTo>
                    <a:pt x="193548" y="0"/>
                  </a:lnTo>
                  <a:lnTo>
                    <a:pt x="268902" y="3720"/>
                  </a:lnTo>
                  <a:lnTo>
                    <a:pt x="330422" y="13858"/>
                  </a:lnTo>
                  <a:lnTo>
                    <a:pt x="371891" y="28878"/>
                  </a:lnTo>
                  <a:lnTo>
                    <a:pt x="387096" y="47244"/>
                  </a:lnTo>
                  <a:lnTo>
                    <a:pt x="371891" y="65609"/>
                  </a:lnTo>
                  <a:lnTo>
                    <a:pt x="330422" y="80629"/>
                  </a:lnTo>
                  <a:lnTo>
                    <a:pt x="268902" y="90767"/>
                  </a:lnTo>
                  <a:lnTo>
                    <a:pt x="193548" y="94488"/>
                  </a:lnTo>
                  <a:lnTo>
                    <a:pt x="118193" y="90767"/>
                  </a:lnTo>
                  <a:lnTo>
                    <a:pt x="56673" y="80629"/>
                  </a:lnTo>
                  <a:lnTo>
                    <a:pt x="15204" y="65609"/>
                  </a:lnTo>
                  <a:lnTo>
                    <a:pt x="0" y="47244"/>
                  </a:lnTo>
                  <a:close/>
                </a:path>
              </a:pathLst>
            </a:custGeom>
            <a:ln w="952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9831" y="2202180"/>
              <a:ext cx="390144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9831" y="2202180"/>
              <a:ext cx="387350" cy="111760"/>
            </a:xfrm>
            <a:custGeom>
              <a:avLst/>
              <a:gdLst/>
              <a:ahLst/>
              <a:cxnLst/>
              <a:rect l="l" t="t" r="r" b="b"/>
              <a:pathLst>
                <a:path w="387350" h="111760">
                  <a:moveTo>
                    <a:pt x="0" y="55625"/>
                  </a:moveTo>
                  <a:lnTo>
                    <a:pt x="15204" y="33968"/>
                  </a:lnTo>
                  <a:lnTo>
                    <a:pt x="56673" y="16287"/>
                  </a:lnTo>
                  <a:lnTo>
                    <a:pt x="118193" y="4369"/>
                  </a:lnTo>
                  <a:lnTo>
                    <a:pt x="193548" y="0"/>
                  </a:lnTo>
                  <a:lnTo>
                    <a:pt x="268902" y="4369"/>
                  </a:lnTo>
                  <a:lnTo>
                    <a:pt x="330422" y="16287"/>
                  </a:lnTo>
                  <a:lnTo>
                    <a:pt x="371891" y="33968"/>
                  </a:lnTo>
                  <a:lnTo>
                    <a:pt x="387096" y="55625"/>
                  </a:lnTo>
                  <a:lnTo>
                    <a:pt x="371891" y="77283"/>
                  </a:lnTo>
                  <a:lnTo>
                    <a:pt x="330422" y="94964"/>
                  </a:lnTo>
                  <a:lnTo>
                    <a:pt x="268902" y="106882"/>
                  </a:lnTo>
                  <a:lnTo>
                    <a:pt x="193548" y="111252"/>
                  </a:lnTo>
                  <a:lnTo>
                    <a:pt x="118193" y="106882"/>
                  </a:lnTo>
                  <a:lnTo>
                    <a:pt x="56673" y="94964"/>
                  </a:lnTo>
                  <a:lnTo>
                    <a:pt x="15204" y="77283"/>
                  </a:lnTo>
                  <a:lnTo>
                    <a:pt x="0" y="5562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77555" y="2231136"/>
              <a:ext cx="219455" cy="518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77555" y="2231136"/>
              <a:ext cx="219710" cy="52069"/>
            </a:xfrm>
            <a:custGeom>
              <a:avLst/>
              <a:gdLst/>
              <a:ahLst/>
              <a:cxnLst/>
              <a:rect l="l" t="t" r="r" b="b"/>
              <a:pathLst>
                <a:path w="219709" h="52069">
                  <a:moveTo>
                    <a:pt x="0" y="51815"/>
                  </a:moveTo>
                  <a:lnTo>
                    <a:pt x="67945" y="51815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86699" y="2231136"/>
              <a:ext cx="199644" cy="518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6699" y="2231136"/>
              <a:ext cx="200025" cy="52069"/>
            </a:xfrm>
            <a:custGeom>
              <a:avLst/>
              <a:gdLst/>
              <a:ahLst/>
              <a:cxnLst/>
              <a:rect l="l" t="t" r="r" b="b"/>
              <a:pathLst>
                <a:path w="200025" h="52069">
                  <a:moveTo>
                    <a:pt x="0" y="0"/>
                  </a:moveTo>
                  <a:lnTo>
                    <a:pt x="67945" y="0"/>
                  </a:lnTo>
                  <a:lnTo>
                    <a:pt x="135890" y="51815"/>
                  </a:lnTo>
                  <a:lnTo>
                    <a:pt x="199644" y="51815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1355" y="2253996"/>
              <a:ext cx="386080" cy="76200"/>
            </a:xfrm>
            <a:custGeom>
              <a:avLst/>
              <a:gdLst/>
              <a:ahLst/>
              <a:cxnLst/>
              <a:rect l="l" t="t" r="r" b="b"/>
              <a:pathLst>
                <a:path w="386079" h="76200">
                  <a:moveTo>
                    <a:pt x="0" y="0"/>
                  </a:moveTo>
                  <a:lnTo>
                    <a:pt x="0" y="74675"/>
                  </a:lnTo>
                </a:path>
                <a:path w="386079" h="76200">
                  <a:moveTo>
                    <a:pt x="385572" y="3048"/>
                  </a:moveTo>
                  <a:lnTo>
                    <a:pt x="385572" y="7620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50223" y="2281427"/>
              <a:ext cx="38709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0223" y="228142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48699" y="2205227"/>
              <a:ext cx="390144" cy="1264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48699" y="2205227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26423" y="2234183"/>
              <a:ext cx="219455" cy="533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26423" y="2234183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37091" y="2234183"/>
              <a:ext cx="198119" cy="533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37091" y="2234183"/>
              <a:ext cx="198120" cy="53340"/>
            </a:xfrm>
            <a:custGeom>
              <a:avLst/>
              <a:gdLst/>
              <a:ahLst/>
              <a:cxnLst/>
              <a:rect l="l" t="t" r="r" b="b"/>
              <a:pathLst>
                <a:path w="198120" h="53339">
                  <a:moveTo>
                    <a:pt x="0" y="0"/>
                  </a:moveTo>
                  <a:lnTo>
                    <a:pt x="67436" y="0"/>
                  </a:lnTo>
                  <a:lnTo>
                    <a:pt x="134874" y="53339"/>
                  </a:lnTo>
                  <a:lnTo>
                    <a:pt x="198119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0223" y="2258567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4"/>
                  </a:lnTo>
                </a:path>
                <a:path w="386079" h="79375">
                  <a:moveTo>
                    <a:pt x="385572" y="3048"/>
                  </a:moveTo>
                  <a:lnTo>
                    <a:pt x="385572" y="792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60891" y="2545080"/>
              <a:ext cx="388619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60891" y="2545080"/>
              <a:ext cx="388620" cy="97790"/>
            </a:xfrm>
            <a:custGeom>
              <a:avLst/>
              <a:gdLst/>
              <a:ahLst/>
              <a:cxnLst/>
              <a:rect l="l" t="t" r="r" b="b"/>
              <a:pathLst>
                <a:path w="388620" h="97789">
                  <a:moveTo>
                    <a:pt x="0" y="48768"/>
                  </a:moveTo>
                  <a:lnTo>
                    <a:pt x="15269" y="29789"/>
                  </a:lnTo>
                  <a:lnTo>
                    <a:pt x="56911" y="14287"/>
                  </a:lnTo>
                  <a:lnTo>
                    <a:pt x="118675" y="3833"/>
                  </a:lnTo>
                  <a:lnTo>
                    <a:pt x="194309" y="0"/>
                  </a:lnTo>
                  <a:lnTo>
                    <a:pt x="269944" y="3833"/>
                  </a:lnTo>
                  <a:lnTo>
                    <a:pt x="331708" y="14287"/>
                  </a:lnTo>
                  <a:lnTo>
                    <a:pt x="373350" y="29789"/>
                  </a:lnTo>
                  <a:lnTo>
                    <a:pt x="388619" y="48768"/>
                  </a:lnTo>
                  <a:lnTo>
                    <a:pt x="373350" y="67746"/>
                  </a:lnTo>
                  <a:lnTo>
                    <a:pt x="331708" y="83248"/>
                  </a:lnTo>
                  <a:lnTo>
                    <a:pt x="269944" y="93702"/>
                  </a:lnTo>
                  <a:lnTo>
                    <a:pt x="194309" y="97536"/>
                  </a:lnTo>
                  <a:lnTo>
                    <a:pt x="118675" y="93702"/>
                  </a:lnTo>
                  <a:lnTo>
                    <a:pt x="56911" y="83248"/>
                  </a:lnTo>
                  <a:lnTo>
                    <a:pt x="15269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9367" y="2468880"/>
              <a:ext cx="391668" cy="1264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9367" y="2468880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37091" y="2497836"/>
              <a:ext cx="219455" cy="5333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37091" y="2497836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4" y="53339"/>
                  </a:lnTo>
                  <a:lnTo>
                    <a:pt x="135889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47759" y="2497836"/>
              <a:ext cx="199644" cy="5333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47759" y="2497836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60891" y="2522219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6200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11055" y="2546603"/>
              <a:ext cx="387096" cy="975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11055" y="2546603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09531" y="2470403"/>
              <a:ext cx="390144" cy="126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09531" y="2470403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87255" y="2499360"/>
              <a:ext cx="219455" cy="5333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87255" y="2499360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96399" y="2499360"/>
              <a:ext cx="199644" cy="533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296399" y="2499360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1055" y="2523744"/>
              <a:ext cx="386080" cy="79375"/>
            </a:xfrm>
            <a:custGeom>
              <a:avLst/>
              <a:gdLst/>
              <a:ahLst/>
              <a:cxnLst/>
              <a:rect l="l" t="t" r="r" b="b"/>
              <a:pathLst>
                <a:path w="386079" h="79375">
                  <a:moveTo>
                    <a:pt x="0" y="0"/>
                  </a:moveTo>
                  <a:lnTo>
                    <a:pt x="0" y="77723"/>
                  </a:lnTo>
                </a:path>
                <a:path w="386079" h="79375">
                  <a:moveTo>
                    <a:pt x="385572" y="3047"/>
                  </a:moveTo>
                  <a:lnTo>
                    <a:pt x="385572" y="79247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37903" y="2182367"/>
              <a:ext cx="387096" cy="975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37903" y="2182367"/>
              <a:ext cx="387350" cy="97790"/>
            </a:xfrm>
            <a:custGeom>
              <a:avLst/>
              <a:gdLst/>
              <a:ahLst/>
              <a:cxnLst/>
              <a:rect l="l" t="t" r="r" b="b"/>
              <a:pathLst>
                <a:path w="387350" h="97789">
                  <a:moveTo>
                    <a:pt x="0" y="48768"/>
                  </a:moveTo>
                  <a:lnTo>
                    <a:pt x="15204" y="29789"/>
                  </a:lnTo>
                  <a:lnTo>
                    <a:pt x="56673" y="14287"/>
                  </a:lnTo>
                  <a:lnTo>
                    <a:pt x="118193" y="3833"/>
                  </a:lnTo>
                  <a:lnTo>
                    <a:pt x="193548" y="0"/>
                  </a:lnTo>
                  <a:lnTo>
                    <a:pt x="268902" y="3833"/>
                  </a:lnTo>
                  <a:lnTo>
                    <a:pt x="330422" y="14287"/>
                  </a:lnTo>
                  <a:lnTo>
                    <a:pt x="371891" y="29789"/>
                  </a:lnTo>
                  <a:lnTo>
                    <a:pt x="387096" y="48768"/>
                  </a:lnTo>
                  <a:lnTo>
                    <a:pt x="371891" y="67746"/>
                  </a:lnTo>
                  <a:lnTo>
                    <a:pt x="330422" y="83248"/>
                  </a:lnTo>
                  <a:lnTo>
                    <a:pt x="268902" y="93702"/>
                  </a:lnTo>
                  <a:lnTo>
                    <a:pt x="193548" y="97536"/>
                  </a:lnTo>
                  <a:lnTo>
                    <a:pt x="118193" y="93702"/>
                  </a:lnTo>
                  <a:lnTo>
                    <a:pt x="56673" y="83248"/>
                  </a:lnTo>
                  <a:lnTo>
                    <a:pt x="15204" y="67746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136379" y="2104644"/>
              <a:ext cx="390144" cy="1280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36379" y="2104644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0" y="57150"/>
                  </a:moveTo>
                  <a:lnTo>
                    <a:pt x="37331" y="23372"/>
                  </a:lnTo>
                  <a:lnTo>
                    <a:pt x="79223" y="11009"/>
                  </a:lnTo>
                  <a:lnTo>
                    <a:pt x="132356" y="2907"/>
                  </a:lnTo>
                  <a:lnTo>
                    <a:pt x="193548" y="0"/>
                  </a:lnTo>
                  <a:lnTo>
                    <a:pt x="254739" y="2907"/>
                  </a:lnTo>
                  <a:lnTo>
                    <a:pt x="307872" y="11009"/>
                  </a:lnTo>
                  <a:lnTo>
                    <a:pt x="349764" y="23372"/>
                  </a:lnTo>
                  <a:lnTo>
                    <a:pt x="377232" y="39063"/>
                  </a:lnTo>
                  <a:lnTo>
                    <a:pt x="387096" y="57150"/>
                  </a:lnTo>
                  <a:lnTo>
                    <a:pt x="377232" y="75236"/>
                  </a:lnTo>
                  <a:lnTo>
                    <a:pt x="349764" y="90927"/>
                  </a:lnTo>
                  <a:lnTo>
                    <a:pt x="307872" y="103290"/>
                  </a:lnTo>
                  <a:lnTo>
                    <a:pt x="254739" y="111392"/>
                  </a:lnTo>
                  <a:lnTo>
                    <a:pt x="193548" y="114300"/>
                  </a:lnTo>
                  <a:lnTo>
                    <a:pt x="132356" y="111392"/>
                  </a:lnTo>
                  <a:lnTo>
                    <a:pt x="79223" y="103290"/>
                  </a:lnTo>
                  <a:lnTo>
                    <a:pt x="37331" y="90927"/>
                  </a:lnTo>
                  <a:lnTo>
                    <a:pt x="9863" y="75236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4103" y="2135124"/>
              <a:ext cx="219455" cy="533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4103" y="213512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39"/>
                  </a:moveTo>
                  <a:lnTo>
                    <a:pt x="67945" y="53339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23247" y="2135124"/>
              <a:ext cx="199644" cy="5333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223247" y="213512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39"/>
                  </a:lnTo>
                  <a:lnTo>
                    <a:pt x="199644" y="53339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137903" y="2159508"/>
              <a:ext cx="386080" cy="78105"/>
            </a:xfrm>
            <a:custGeom>
              <a:avLst/>
              <a:gdLst/>
              <a:ahLst/>
              <a:cxnLst/>
              <a:rect l="l" t="t" r="r" b="b"/>
              <a:pathLst>
                <a:path w="386079" h="78105">
                  <a:moveTo>
                    <a:pt x="0" y="0"/>
                  </a:moveTo>
                  <a:lnTo>
                    <a:pt x="0" y="76200"/>
                  </a:lnTo>
                </a:path>
                <a:path w="386079" h="78105">
                  <a:moveTo>
                    <a:pt x="385572" y="3047"/>
                  </a:moveTo>
                  <a:lnTo>
                    <a:pt x="385572" y="7772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85147" y="3447288"/>
              <a:ext cx="489203" cy="1158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85147" y="34472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183623" y="3355848"/>
              <a:ext cx="492251" cy="150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183623" y="33558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7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40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7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40" y="135636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81159" y="3390900"/>
              <a:ext cx="277368" cy="6400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81159" y="33909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8"/>
                  </a:moveTo>
                  <a:lnTo>
                    <a:pt x="85851" y="64008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94875" y="3390900"/>
              <a:ext cx="249935" cy="640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94875" y="33909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8"/>
                  </a:lnTo>
                  <a:lnTo>
                    <a:pt x="249935" y="64008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5147" y="34198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6852" y="2758439"/>
              <a:ext cx="1458595" cy="934719"/>
            </a:xfrm>
            <a:custGeom>
              <a:avLst/>
              <a:gdLst/>
              <a:ahLst/>
              <a:cxnLst/>
              <a:rect l="l" t="t" r="r" b="b"/>
              <a:pathLst>
                <a:path w="1458595" h="934720">
                  <a:moveTo>
                    <a:pt x="1458468" y="318516"/>
                  </a:moveTo>
                  <a:lnTo>
                    <a:pt x="729234" y="0"/>
                  </a:lnTo>
                  <a:lnTo>
                    <a:pt x="0" y="318516"/>
                  </a:lnTo>
                  <a:lnTo>
                    <a:pt x="233172" y="318516"/>
                  </a:lnTo>
                  <a:lnTo>
                    <a:pt x="233172" y="934212"/>
                  </a:lnTo>
                  <a:lnTo>
                    <a:pt x="1220724" y="934212"/>
                  </a:lnTo>
                  <a:lnTo>
                    <a:pt x="1220724" y="318516"/>
                  </a:lnTo>
                  <a:lnTo>
                    <a:pt x="1458468" y="31851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8059" y="3293364"/>
              <a:ext cx="390525" cy="158750"/>
            </a:xfrm>
            <a:custGeom>
              <a:avLst/>
              <a:gdLst/>
              <a:ahLst/>
              <a:cxnLst/>
              <a:rect l="l" t="t" r="r" b="b"/>
              <a:pathLst>
                <a:path w="390525" h="158750">
                  <a:moveTo>
                    <a:pt x="155448" y="0"/>
                  </a:moveTo>
                  <a:lnTo>
                    <a:pt x="390144" y="74675"/>
                  </a:lnTo>
                </a:path>
                <a:path w="390525" h="158750">
                  <a:moveTo>
                    <a:pt x="0" y="158496"/>
                  </a:moveTo>
                  <a:lnTo>
                    <a:pt x="167640" y="155448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86599" y="3259835"/>
              <a:ext cx="370331" cy="30784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57643" y="3214116"/>
              <a:ext cx="507492" cy="10667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74507" y="3454907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03" y="0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534399" y="3433572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534399" y="3433572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32875" y="3343655"/>
              <a:ext cx="492251" cy="14935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32875" y="3343655"/>
              <a:ext cx="487680" cy="134620"/>
            </a:xfrm>
            <a:custGeom>
              <a:avLst/>
              <a:gdLst/>
              <a:ahLst/>
              <a:cxnLst/>
              <a:rect l="l" t="t" r="r" b="b"/>
              <a:pathLst>
                <a:path w="487679" h="134620">
                  <a:moveTo>
                    <a:pt x="0" y="67056"/>
                  </a:moveTo>
                  <a:lnTo>
                    <a:pt x="33302" y="33189"/>
                  </a:lnTo>
                  <a:lnTo>
                    <a:pt x="71437" y="19621"/>
                  </a:lnTo>
                  <a:lnTo>
                    <a:pt x="120791" y="9144"/>
                  </a:lnTo>
                  <a:lnTo>
                    <a:pt x="179034" y="2391"/>
                  </a:lnTo>
                  <a:lnTo>
                    <a:pt x="243840" y="0"/>
                  </a:lnTo>
                  <a:lnTo>
                    <a:pt x="308645" y="2391"/>
                  </a:lnTo>
                  <a:lnTo>
                    <a:pt x="366888" y="9144"/>
                  </a:lnTo>
                  <a:lnTo>
                    <a:pt x="416242" y="19621"/>
                  </a:lnTo>
                  <a:lnTo>
                    <a:pt x="454377" y="33189"/>
                  </a:lnTo>
                  <a:lnTo>
                    <a:pt x="487679" y="67056"/>
                  </a:lnTo>
                  <a:lnTo>
                    <a:pt x="478966" y="84899"/>
                  </a:lnTo>
                  <a:lnTo>
                    <a:pt x="416242" y="114490"/>
                  </a:lnTo>
                  <a:lnTo>
                    <a:pt x="366888" y="124968"/>
                  </a:lnTo>
                  <a:lnTo>
                    <a:pt x="308645" y="131720"/>
                  </a:lnTo>
                  <a:lnTo>
                    <a:pt x="243840" y="134112"/>
                  </a:lnTo>
                  <a:lnTo>
                    <a:pt x="179034" y="131720"/>
                  </a:lnTo>
                  <a:lnTo>
                    <a:pt x="120791" y="124968"/>
                  </a:lnTo>
                  <a:lnTo>
                    <a:pt x="71437" y="114490"/>
                  </a:lnTo>
                  <a:lnTo>
                    <a:pt x="33302" y="100922"/>
                  </a:lnTo>
                  <a:lnTo>
                    <a:pt x="0" y="67056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630411" y="3378707"/>
              <a:ext cx="275844" cy="624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630411" y="3378707"/>
              <a:ext cx="276225" cy="62865"/>
            </a:xfrm>
            <a:custGeom>
              <a:avLst/>
              <a:gdLst/>
              <a:ahLst/>
              <a:cxnLst/>
              <a:rect l="l" t="t" r="r" b="b"/>
              <a:pathLst>
                <a:path w="276225" h="62864">
                  <a:moveTo>
                    <a:pt x="0" y="62483"/>
                  </a:moveTo>
                  <a:lnTo>
                    <a:pt x="85471" y="62483"/>
                  </a:lnTo>
                  <a:lnTo>
                    <a:pt x="170815" y="0"/>
                  </a:lnTo>
                  <a:lnTo>
                    <a:pt x="275844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42603" y="3378707"/>
              <a:ext cx="251460" cy="624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642603" y="3378707"/>
              <a:ext cx="251460" cy="62865"/>
            </a:xfrm>
            <a:custGeom>
              <a:avLst/>
              <a:gdLst/>
              <a:ahLst/>
              <a:cxnLst/>
              <a:rect l="l" t="t" r="r" b="b"/>
              <a:pathLst>
                <a:path w="251459" h="62864">
                  <a:moveTo>
                    <a:pt x="0" y="0"/>
                  </a:moveTo>
                  <a:lnTo>
                    <a:pt x="85598" y="0"/>
                  </a:lnTo>
                  <a:lnTo>
                    <a:pt x="171196" y="62483"/>
                  </a:lnTo>
                  <a:lnTo>
                    <a:pt x="251460" y="62483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34399" y="3407664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5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1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845295" y="3713988"/>
              <a:ext cx="489203" cy="11582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45295" y="3713988"/>
              <a:ext cx="489584" cy="116205"/>
            </a:xfrm>
            <a:custGeom>
              <a:avLst/>
              <a:gdLst/>
              <a:ahLst/>
              <a:cxnLst/>
              <a:rect l="l" t="t" r="r" b="b"/>
              <a:pathLst>
                <a:path w="489584" h="116204">
                  <a:moveTo>
                    <a:pt x="0" y="57912"/>
                  </a:moveTo>
                  <a:lnTo>
                    <a:pt x="33386" y="28673"/>
                  </a:lnTo>
                  <a:lnTo>
                    <a:pt x="71627" y="16954"/>
                  </a:lnTo>
                  <a:lnTo>
                    <a:pt x="121129" y="7902"/>
                  </a:lnTo>
                  <a:lnTo>
                    <a:pt x="179563" y="2067"/>
                  </a:lnTo>
                  <a:lnTo>
                    <a:pt x="244601" y="0"/>
                  </a:lnTo>
                  <a:lnTo>
                    <a:pt x="309640" y="2067"/>
                  </a:lnTo>
                  <a:lnTo>
                    <a:pt x="368074" y="7902"/>
                  </a:lnTo>
                  <a:lnTo>
                    <a:pt x="417575" y="16954"/>
                  </a:lnTo>
                  <a:lnTo>
                    <a:pt x="455817" y="28673"/>
                  </a:lnTo>
                  <a:lnTo>
                    <a:pt x="489203" y="57912"/>
                  </a:lnTo>
                  <a:lnTo>
                    <a:pt x="480469" y="73314"/>
                  </a:lnTo>
                  <a:lnTo>
                    <a:pt x="417575" y="98869"/>
                  </a:lnTo>
                  <a:lnTo>
                    <a:pt x="368074" y="107921"/>
                  </a:lnTo>
                  <a:lnTo>
                    <a:pt x="309640" y="113756"/>
                  </a:lnTo>
                  <a:lnTo>
                    <a:pt x="244601" y="115824"/>
                  </a:lnTo>
                  <a:lnTo>
                    <a:pt x="179563" y="113756"/>
                  </a:lnTo>
                  <a:lnTo>
                    <a:pt x="121129" y="107921"/>
                  </a:lnTo>
                  <a:lnTo>
                    <a:pt x="71628" y="98869"/>
                  </a:lnTo>
                  <a:lnTo>
                    <a:pt x="33386" y="8715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43771" y="3622548"/>
              <a:ext cx="492251" cy="1508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843771" y="3622548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79" h="135889">
                  <a:moveTo>
                    <a:pt x="0" y="67818"/>
                  </a:moveTo>
                  <a:lnTo>
                    <a:pt x="33302" y="33584"/>
                  </a:lnTo>
                  <a:lnTo>
                    <a:pt x="71437" y="19859"/>
                  </a:lnTo>
                  <a:lnTo>
                    <a:pt x="120791" y="9256"/>
                  </a:lnTo>
                  <a:lnTo>
                    <a:pt x="179034" y="2421"/>
                  </a:lnTo>
                  <a:lnTo>
                    <a:pt x="243839" y="0"/>
                  </a:lnTo>
                  <a:lnTo>
                    <a:pt x="308645" y="2421"/>
                  </a:lnTo>
                  <a:lnTo>
                    <a:pt x="366888" y="9256"/>
                  </a:lnTo>
                  <a:lnTo>
                    <a:pt x="416242" y="19859"/>
                  </a:lnTo>
                  <a:lnTo>
                    <a:pt x="454377" y="33584"/>
                  </a:lnTo>
                  <a:lnTo>
                    <a:pt x="487679" y="67818"/>
                  </a:lnTo>
                  <a:lnTo>
                    <a:pt x="478966" y="85850"/>
                  </a:lnTo>
                  <a:lnTo>
                    <a:pt x="416242" y="115776"/>
                  </a:lnTo>
                  <a:lnTo>
                    <a:pt x="366888" y="126379"/>
                  </a:lnTo>
                  <a:lnTo>
                    <a:pt x="308645" y="133214"/>
                  </a:lnTo>
                  <a:lnTo>
                    <a:pt x="243839" y="135635"/>
                  </a:lnTo>
                  <a:lnTo>
                    <a:pt x="179034" y="133214"/>
                  </a:lnTo>
                  <a:lnTo>
                    <a:pt x="120791" y="126379"/>
                  </a:lnTo>
                  <a:lnTo>
                    <a:pt x="71437" y="115776"/>
                  </a:lnTo>
                  <a:lnTo>
                    <a:pt x="33302" y="102051"/>
                  </a:lnTo>
                  <a:lnTo>
                    <a:pt x="0" y="67818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941307" y="3657600"/>
              <a:ext cx="277368" cy="6400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41307" y="3657600"/>
              <a:ext cx="277495" cy="64135"/>
            </a:xfrm>
            <a:custGeom>
              <a:avLst/>
              <a:gdLst/>
              <a:ahLst/>
              <a:cxnLst/>
              <a:rect l="l" t="t" r="r" b="b"/>
              <a:pathLst>
                <a:path w="277495" h="64135">
                  <a:moveTo>
                    <a:pt x="0" y="64007"/>
                  </a:moveTo>
                  <a:lnTo>
                    <a:pt x="85851" y="64007"/>
                  </a:lnTo>
                  <a:lnTo>
                    <a:pt x="171831" y="0"/>
                  </a:lnTo>
                  <a:lnTo>
                    <a:pt x="277368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955023" y="3657600"/>
              <a:ext cx="249935" cy="6400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55023" y="3657600"/>
              <a:ext cx="250190" cy="64135"/>
            </a:xfrm>
            <a:custGeom>
              <a:avLst/>
              <a:gdLst/>
              <a:ahLst/>
              <a:cxnLst/>
              <a:rect l="l" t="t" r="r" b="b"/>
              <a:pathLst>
                <a:path w="250190" h="64135">
                  <a:moveTo>
                    <a:pt x="0" y="0"/>
                  </a:moveTo>
                  <a:lnTo>
                    <a:pt x="85090" y="0"/>
                  </a:lnTo>
                  <a:lnTo>
                    <a:pt x="170179" y="64007"/>
                  </a:lnTo>
                  <a:lnTo>
                    <a:pt x="249935" y="64007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45295" y="3686555"/>
              <a:ext cx="486409" cy="90170"/>
            </a:xfrm>
            <a:custGeom>
              <a:avLst/>
              <a:gdLst/>
              <a:ahLst/>
              <a:cxnLst/>
              <a:rect l="l" t="t" r="r" b="b"/>
              <a:pathLst>
                <a:path w="486409" h="90170">
                  <a:moveTo>
                    <a:pt x="0" y="0"/>
                  </a:moveTo>
                  <a:lnTo>
                    <a:pt x="0" y="89916"/>
                  </a:lnTo>
                </a:path>
                <a:path w="486409" h="90170">
                  <a:moveTo>
                    <a:pt x="486155" y="3048"/>
                  </a:moveTo>
                  <a:lnTo>
                    <a:pt x="486155" y="8839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40367" y="4625340"/>
              <a:ext cx="617220" cy="137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40367" y="4625340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09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09" y="137160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37319" y="4518659"/>
              <a:ext cx="623316" cy="17830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37319" y="4518659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09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09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09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09" y="160019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09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162287" y="4559808"/>
              <a:ext cx="348995" cy="746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62287" y="4559808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5" y="0"/>
                  </a:lnTo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177527" y="4559808"/>
              <a:ext cx="316992" cy="7467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177527" y="4559808"/>
              <a:ext cx="317500" cy="74930"/>
            </a:xfrm>
            <a:custGeom>
              <a:avLst/>
              <a:gdLst/>
              <a:ahLst/>
              <a:cxnLst/>
              <a:rect l="l" t="t" r="r" b="b"/>
              <a:pathLst>
                <a:path w="317500" h="74929">
                  <a:moveTo>
                    <a:pt x="0" y="0"/>
                  </a:moveTo>
                  <a:lnTo>
                    <a:pt x="107950" y="0"/>
                  </a:lnTo>
                  <a:lnTo>
                    <a:pt x="215773" y="74676"/>
                  </a:lnTo>
                  <a:lnTo>
                    <a:pt x="316992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40367" y="4593335"/>
              <a:ext cx="614680" cy="113030"/>
            </a:xfrm>
            <a:custGeom>
              <a:avLst/>
              <a:gdLst/>
              <a:ahLst/>
              <a:cxnLst/>
              <a:rect l="l" t="t" r="r" b="b"/>
              <a:pathLst>
                <a:path w="614679" h="113029">
                  <a:moveTo>
                    <a:pt x="0" y="0"/>
                  </a:moveTo>
                  <a:lnTo>
                    <a:pt x="0" y="108203"/>
                  </a:lnTo>
                </a:path>
                <a:path w="614679" h="113029">
                  <a:moveTo>
                    <a:pt x="614172" y="4571"/>
                  </a:moveTo>
                  <a:lnTo>
                    <a:pt x="614172" y="11277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14003" y="4326635"/>
              <a:ext cx="617220" cy="13715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14003" y="43266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412479" y="42199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412479" y="42199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35923" y="4261104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35923" y="4261104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551163" y="4261104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551163" y="4261104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414003" y="4294632"/>
              <a:ext cx="615950" cy="113030"/>
            </a:xfrm>
            <a:custGeom>
              <a:avLst/>
              <a:gdLst/>
              <a:ahLst/>
              <a:cxnLst/>
              <a:rect l="l" t="t" r="r" b="b"/>
              <a:pathLst>
                <a:path w="615950" h="113029">
                  <a:moveTo>
                    <a:pt x="0" y="0"/>
                  </a:moveTo>
                  <a:lnTo>
                    <a:pt x="0" y="108204"/>
                  </a:lnTo>
                </a:path>
                <a:path w="615950" h="113029">
                  <a:moveTo>
                    <a:pt x="615696" y="4572"/>
                  </a:moveTo>
                  <a:lnTo>
                    <a:pt x="615696" y="112776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90103" y="4669535"/>
              <a:ext cx="617220" cy="13715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90103" y="4669535"/>
              <a:ext cx="617220" cy="137160"/>
            </a:xfrm>
            <a:custGeom>
              <a:avLst/>
              <a:gdLst/>
              <a:ahLst/>
              <a:cxnLst/>
              <a:rect l="l" t="t" r="r" b="b"/>
              <a:pathLst>
                <a:path w="617220" h="137160">
                  <a:moveTo>
                    <a:pt x="0" y="68580"/>
                  </a:moveTo>
                  <a:lnTo>
                    <a:pt x="31368" y="38433"/>
                  </a:lnTo>
                  <a:lnTo>
                    <a:pt x="67800" y="25699"/>
                  </a:lnTo>
                  <a:lnTo>
                    <a:pt x="115592" y="15075"/>
                  </a:lnTo>
                  <a:lnTo>
                    <a:pt x="172894" y="6975"/>
                  </a:lnTo>
                  <a:lnTo>
                    <a:pt x="237850" y="1812"/>
                  </a:lnTo>
                  <a:lnTo>
                    <a:pt x="308610" y="0"/>
                  </a:lnTo>
                  <a:lnTo>
                    <a:pt x="379369" y="1812"/>
                  </a:lnTo>
                  <a:lnTo>
                    <a:pt x="444325" y="6975"/>
                  </a:lnTo>
                  <a:lnTo>
                    <a:pt x="501627" y="15075"/>
                  </a:lnTo>
                  <a:lnTo>
                    <a:pt x="549419" y="25699"/>
                  </a:lnTo>
                  <a:lnTo>
                    <a:pt x="585851" y="38433"/>
                  </a:lnTo>
                  <a:lnTo>
                    <a:pt x="617220" y="68580"/>
                  </a:lnTo>
                  <a:lnTo>
                    <a:pt x="609069" y="84295"/>
                  </a:lnTo>
                  <a:lnTo>
                    <a:pt x="549419" y="111460"/>
                  </a:lnTo>
                  <a:lnTo>
                    <a:pt x="501627" y="122084"/>
                  </a:lnTo>
                  <a:lnTo>
                    <a:pt x="444325" y="130184"/>
                  </a:lnTo>
                  <a:lnTo>
                    <a:pt x="379369" y="135347"/>
                  </a:lnTo>
                  <a:lnTo>
                    <a:pt x="308610" y="137159"/>
                  </a:lnTo>
                  <a:lnTo>
                    <a:pt x="237850" y="135347"/>
                  </a:lnTo>
                  <a:lnTo>
                    <a:pt x="172894" y="130184"/>
                  </a:lnTo>
                  <a:lnTo>
                    <a:pt x="115592" y="122084"/>
                  </a:lnTo>
                  <a:lnTo>
                    <a:pt x="67800" y="111460"/>
                  </a:lnTo>
                  <a:lnTo>
                    <a:pt x="31368" y="98726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88579" y="4562855"/>
              <a:ext cx="621792" cy="17830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88579" y="4562855"/>
              <a:ext cx="617220" cy="160020"/>
            </a:xfrm>
            <a:custGeom>
              <a:avLst/>
              <a:gdLst/>
              <a:ahLst/>
              <a:cxnLst/>
              <a:rect l="l" t="t" r="r" b="b"/>
              <a:pathLst>
                <a:path w="617220" h="160020">
                  <a:moveTo>
                    <a:pt x="0" y="80010"/>
                  </a:moveTo>
                  <a:lnTo>
                    <a:pt x="31368" y="44820"/>
                  </a:lnTo>
                  <a:lnTo>
                    <a:pt x="67800" y="29964"/>
                  </a:lnTo>
                  <a:lnTo>
                    <a:pt x="115592" y="17574"/>
                  </a:lnTo>
                  <a:lnTo>
                    <a:pt x="172894" y="8130"/>
                  </a:lnTo>
                  <a:lnTo>
                    <a:pt x="237850" y="2112"/>
                  </a:lnTo>
                  <a:lnTo>
                    <a:pt x="308610" y="0"/>
                  </a:lnTo>
                  <a:lnTo>
                    <a:pt x="379369" y="2112"/>
                  </a:lnTo>
                  <a:lnTo>
                    <a:pt x="444325" y="8130"/>
                  </a:lnTo>
                  <a:lnTo>
                    <a:pt x="501627" y="17574"/>
                  </a:lnTo>
                  <a:lnTo>
                    <a:pt x="549419" y="29964"/>
                  </a:lnTo>
                  <a:lnTo>
                    <a:pt x="585851" y="44820"/>
                  </a:lnTo>
                  <a:lnTo>
                    <a:pt x="617220" y="80010"/>
                  </a:lnTo>
                  <a:lnTo>
                    <a:pt x="609069" y="98357"/>
                  </a:lnTo>
                  <a:lnTo>
                    <a:pt x="549419" y="130055"/>
                  </a:lnTo>
                  <a:lnTo>
                    <a:pt x="501627" y="142445"/>
                  </a:lnTo>
                  <a:lnTo>
                    <a:pt x="444325" y="151889"/>
                  </a:lnTo>
                  <a:lnTo>
                    <a:pt x="379369" y="157907"/>
                  </a:lnTo>
                  <a:lnTo>
                    <a:pt x="308610" y="160020"/>
                  </a:lnTo>
                  <a:lnTo>
                    <a:pt x="237850" y="157907"/>
                  </a:lnTo>
                  <a:lnTo>
                    <a:pt x="172894" y="151889"/>
                  </a:lnTo>
                  <a:lnTo>
                    <a:pt x="115592" y="142445"/>
                  </a:lnTo>
                  <a:lnTo>
                    <a:pt x="67800" y="130055"/>
                  </a:lnTo>
                  <a:lnTo>
                    <a:pt x="31368" y="115199"/>
                  </a:lnTo>
                  <a:lnTo>
                    <a:pt x="0" y="80010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812023" y="4604003"/>
              <a:ext cx="348996" cy="7467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812023" y="4604003"/>
              <a:ext cx="349250" cy="74930"/>
            </a:xfrm>
            <a:custGeom>
              <a:avLst/>
              <a:gdLst/>
              <a:ahLst/>
              <a:cxnLst/>
              <a:rect l="l" t="t" r="r" b="b"/>
              <a:pathLst>
                <a:path w="349250" h="74929">
                  <a:moveTo>
                    <a:pt x="0" y="74676"/>
                  </a:moveTo>
                  <a:lnTo>
                    <a:pt x="108076" y="74676"/>
                  </a:lnTo>
                  <a:lnTo>
                    <a:pt x="216153" y="0"/>
                  </a:lnTo>
                  <a:lnTo>
                    <a:pt x="348996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27263" y="4604003"/>
              <a:ext cx="318515" cy="7467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27263" y="4604003"/>
              <a:ext cx="318770" cy="74930"/>
            </a:xfrm>
            <a:custGeom>
              <a:avLst/>
              <a:gdLst/>
              <a:ahLst/>
              <a:cxnLst/>
              <a:rect l="l" t="t" r="r" b="b"/>
              <a:pathLst>
                <a:path w="318770" h="74929">
                  <a:moveTo>
                    <a:pt x="0" y="0"/>
                  </a:moveTo>
                  <a:lnTo>
                    <a:pt x="108457" y="0"/>
                  </a:lnTo>
                  <a:lnTo>
                    <a:pt x="216915" y="74676"/>
                  </a:lnTo>
                  <a:lnTo>
                    <a:pt x="318515" y="74676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05799" y="4642103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h="108585">
                  <a:moveTo>
                    <a:pt x="0" y="0"/>
                  </a:moveTo>
                  <a:lnTo>
                    <a:pt x="0" y="108204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99603" y="3432048"/>
              <a:ext cx="387096" cy="960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499603" y="3432048"/>
              <a:ext cx="387350" cy="96520"/>
            </a:xfrm>
            <a:custGeom>
              <a:avLst/>
              <a:gdLst/>
              <a:ahLst/>
              <a:cxnLst/>
              <a:rect l="l" t="t" r="r" b="b"/>
              <a:pathLst>
                <a:path w="387350" h="96520">
                  <a:moveTo>
                    <a:pt x="0" y="48005"/>
                  </a:moveTo>
                  <a:lnTo>
                    <a:pt x="15204" y="29307"/>
                  </a:lnTo>
                  <a:lnTo>
                    <a:pt x="56673" y="14049"/>
                  </a:lnTo>
                  <a:lnTo>
                    <a:pt x="118193" y="3768"/>
                  </a:lnTo>
                  <a:lnTo>
                    <a:pt x="193548" y="0"/>
                  </a:lnTo>
                  <a:lnTo>
                    <a:pt x="268902" y="3768"/>
                  </a:lnTo>
                  <a:lnTo>
                    <a:pt x="330422" y="14049"/>
                  </a:lnTo>
                  <a:lnTo>
                    <a:pt x="371891" y="29307"/>
                  </a:lnTo>
                  <a:lnTo>
                    <a:pt x="387096" y="48005"/>
                  </a:lnTo>
                  <a:lnTo>
                    <a:pt x="371891" y="66704"/>
                  </a:lnTo>
                  <a:lnTo>
                    <a:pt x="330422" y="81962"/>
                  </a:lnTo>
                  <a:lnTo>
                    <a:pt x="268902" y="92243"/>
                  </a:lnTo>
                  <a:lnTo>
                    <a:pt x="193548" y="96012"/>
                  </a:lnTo>
                  <a:lnTo>
                    <a:pt x="118193" y="92243"/>
                  </a:lnTo>
                  <a:lnTo>
                    <a:pt x="56673" y="81962"/>
                  </a:lnTo>
                  <a:lnTo>
                    <a:pt x="15204" y="66704"/>
                  </a:lnTo>
                  <a:lnTo>
                    <a:pt x="0" y="48005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98079" y="3355848"/>
              <a:ext cx="390144" cy="1249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98079" y="3355848"/>
              <a:ext cx="387350" cy="113030"/>
            </a:xfrm>
            <a:custGeom>
              <a:avLst/>
              <a:gdLst/>
              <a:ahLst/>
              <a:cxnLst/>
              <a:rect l="l" t="t" r="r" b="b"/>
              <a:pathLst>
                <a:path w="387350" h="113029">
                  <a:moveTo>
                    <a:pt x="0" y="56387"/>
                  </a:moveTo>
                  <a:lnTo>
                    <a:pt x="15204" y="34450"/>
                  </a:lnTo>
                  <a:lnTo>
                    <a:pt x="56673" y="16525"/>
                  </a:lnTo>
                  <a:lnTo>
                    <a:pt x="118193" y="4435"/>
                  </a:lnTo>
                  <a:lnTo>
                    <a:pt x="193548" y="0"/>
                  </a:lnTo>
                  <a:lnTo>
                    <a:pt x="268902" y="4435"/>
                  </a:lnTo>
                  <a:lnTo>
                    <a:pt x="330422" y="16525"/>
                  </a:lnTo>
                  <a:lnTo>
                    <a:pt x="371891" y="34450"/>
                  </a:lnTo>
                  <a:lnTo>
                    <a:pt x="387096" y="56387"/>
                  </a:lnTo>
                  <a:lnTo>
                    <a:pt x="371891" y="78325"/>
                  </a:lnTo>
                  <a:lnTo>
                    <a:pt x="330422" y="96250"/>
                  </a:lnTo>
                  <a:lnTo>
                    <a:pt x="268902" y="108340"/>
                  </a:lnTo>
                  <a:lnTo>
                    <a:pt x="193548" y="112775"/>
                  </a:lnTo>
                  <a:lnTo>
                    <a:pt x="118193" y="108340"/>
                  </a:lnTo>
                  <a:lnTo>
                    <a:pt x="56673" y="96250"/>
                  </a:lnTo>
                  <a:lnTo>
                    <a:pt x="15204" y="78325"/>
                  </a:lnTo>
                  <a:lnTo>
                    <a:pt x="0" y="56387"/>
                  </a:lnTo>
                  <a:close/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575803" y="3384804"/>
              <a:ext cx="219455" cy="533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575803" y="3384804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09" h="53339">
                  <a:moveTo>
                    <a:pt x="0" y="53340"/>
                  </a:moveTo>
                  <a:lnTo>
                    <a:pt x="67945" y="53340"/>
                  </a:lnTo>
                  <a:lnTo>
                    <a:pt x="135890" y="0"/>
                  </a:lnTo>
                  <a:lnTo>
                    <a:pt x="219455" y="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84947" y="3384804"/>
              <a:ext cx="199644" cy="5334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84947" y="3384804"/>
              <a:ext cx="200025" cy="53340"/>
            </a:xfrm>
            <a:custGeom>
              <a:avLst/>
              <a:gdLst/>
              <a:ahLst/>
              <a:cxnLst/>
              <a:rect l="l" t="t" r="r" b="b"/>
              <a:pathLst>
                <a:path w="200025" h="53339">
                  <a:moveTo>
                    <a:pt x="0" y="0"/>
                  </a:moveTo>
                  <a:lnTo>
                    <a:pt x="67945" y="0"/>
                  </a:lnTo>
                  <a:lnTo>
                    <a:pt x="135890" y="53340"/>
                  </a:lnTo>
                  <a:lnTo>
                    <a:pt x="199644" y="53340"/>
                  </a:lnTo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99603" y="3409188"/>
              <a:ext cx="386080" cy="81280"/>
            </a:xfrm>
            <a:custGeom>
              <a:avLst/>
              <a:gdLst/>
              <a:ahLst/>
              <a:cxnLst/>
              <a:rect l="l" t="t" r="r" b="b"/>
              <a:pathLst>
                <a:path w="386079" h="81279">
                  <a:moveTo>
                    <a:pt x="0" y="0"/>
                  </a:moveTo>
                  <a:lnTo>
                    <a:pt x="0" y="79248"/>
                  </a:lnTo>
                </a:path>
                <a:path w="386079" h="81279">
                  <a:moveTo>
                    <a:pt x="385572" y="3048"/>
                  </a:moveTo>
                  <a:lnTo>
                    <a:pt x="385572" y="80772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672893" y="4716589"/>
              <a:ext cx="381190" cy="11468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607551" y="4750308"/>
              <a:ext cx="417575" cy="38861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142797" y="3220021"/>
              <a:ext cx="340042" cy="9944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085075" y="3250692"/>
              <a:ext cx="373379" cy="329184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390633" y="5185917"/>
              <a:ext cx="98425" cy="15875"/>
            </a:xfrm>
            <a:custGeom>
              <a:avLst/>
              <a:gdLst/>
              <a:ahLst/>
              <a:cxnLst/>
              <a:rect l="l" t="t" r="r" b="b"/>
              <a:pathLst>
                <a:path w="98425" h="15875">
                  <a:moveTo>
                    <a:pt x="0" y="15747"/>
                  </a:moveTo>
                  <a:lnTo>
                    <a:pt x="98044" y="15747"/>
                  </a:lnTo>
                  <a:lnTo>
                    <a:pt x="98044" y="0"/>
                  </a:lnTo>
                  <a:lnTo>
                    <a:pt x="0" y="0"/>
                  </a:lnTo>
                  <a:lnTo>
                    <a:pt x="0" y="15747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222235" y="4244339"/>
              <a:ext cx="413003" cy="37338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397495" y="4280916"/>
              <a:ext cx="196596" cy="17068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03719" y="4664964"/>
              <a:ext cx="483107" cy="40690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09459" y="4704588"/>
              <a:ext cx="228600" cy="1859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82255" y="4966715"/>
              <a:ext cx="426720" cy="35051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63611" y="5000244"/>
              <a:ext cx="201168" cy="16001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96427" y="4949952"/>
              <a:ext cx="426720" cy="35052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39099" y="4983479"/>
              <a:ext cx="202692" cy="16001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87639" y="1432560"/>
              <a:ext cx="850392" cy="16763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19187" y="1315211"/>
              <a:ext cx="137159" cy="327660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059167" y="1257300"/>
              <a:ext cx="416051" cy="8839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98735" y="4713732"/>
              <a:ext cx="213360" cy="458724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698735" y="4765547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784079" y="4760976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1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1" y="30480"/>
                  </a:lnTo>
                  <a:lnTo>
                    <a:pt x="91440" y="23622"/>
                  </a:lnTo>
                  <a:lnTo>
                    <a:pt x="91440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785603" y="4764023"/>
              <a:ext cx="88392" cy="24383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4488" y="9144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00259" y="4832603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4"/>
                  </a:moveTo>
                  <a:lnTo>
                    <a:pt x="94488" y="9144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784079" y="4826508"/>
              <a:ext cx="91440" cy="26034"/>
            </a:xfrm>
            <a:custGeom>
              <a:avLst/>
              <a:gdLst/>
              <a:ahLst/>
              <a:cxnLst/>
              <a:rect l="l" t="t" r="r" b="b"/>
              <a:pathLst>
                <a:path w="91440" h="26035">
                  <a:moveTo>
                    <a:pt x="85598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85598" y="25908"/>
                  </a:lnTo>
                  <a:lnTo>
                    <a:pt x="91440" y="20066"/>
                  </a:lnTo>
                  <a:lnTo>
                    <a:pt x="91440" y="5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85603" y="4829555"/>
              <a:ext cx="88392" cy="1981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700259" y="4899659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9448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4488" y="914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701783" y="4959096"/>
              <a:ext cx="94615" cy="9525"/>
            </a:xfrm>
            <a:custGeom>
              <a:avLst/>
              <a:gdLst/>
              <a:ahLst/>
              <a:cxnLst/>
              <a:rect l="l" t="t" r="r" b="b"/>
              <a:pathLst>
                <a:path w="94615" h="9525">
                  <a:moveTo>
                    <a:pt x="0" y="9143"/>
                  </a:moveTo>
                  <a:lnTo>
                    <a:pt x="94488" y="9143"/>
                  </a:lnTo>
                  <a:lnTo>
                    <a:pt x="94488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782555" y="4957571"/>
              <a:ext cx="91440" cy="27940"/>
            </a:xfrm>
            <a:custGeom>
              <a:avLst/>
              <a:gdLst/>
              <a:ahLst/>
              <a:cxnLst/>
              <a:rect l="l" t="t" r="r" b="b"/>
              <a:pathLst>
                <a:path w="91440" h="27939">
                  <a:moveTo>
                    <a:pt x="85344" y="0"/>
                  </a:moveTo>
                  <a:lnTo>
                    <a:pt x="6096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6" y="27431"/>
                  </a:lnTo>
                  <a:lnTo>
                    <a:pt x="85344" y="27431"/>
                  </a:lnTo>
                  <a:lnTo>
                    <a:pt x="91440" y="21335"/>
                  </a:lnTo>
                  <a:lnTo>
                    <a:pt x="9144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784079" y="4957571"/>
              <a:ext cx="88392" cy="2438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869423" y="4899659"/>
              <a:ext cx="42672" cy="3657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782555" y="4893564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86868" y="27431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784079" y="4713732"/>
              <a:ext cx="91440" cy="45872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863327" y="4713732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4"/>
                  </a:moveTo>
                  <a:lnTo>
                    <a:pt x="10668" y="458724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873995" y="4829555"/>
              <a:ext cx="38100" cy="42671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873995" y="4764023"/>
              <a:ext cx="39624" cy="47243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872472" y="515112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41148" y="4445"/>
                  </a:moveTo>
                  <a:lnTo>
                    <a:pt x="39497" y="0"/>
                  </a:lnTo>
                  <a:lnTo>
                    <a:pt x="35179" y="0"/>
                  </a:lnTo>
                  <a:lnTo>
                    <a:pt x="34036" y="3073"/>
                  </a:lnTo>
                  <a:lnTo>
                    <a:pt x="0" y="19050"/>
                  </a:lnTo>
                  <a:lnTo>
                    <a:pt x="254" y="41148"/>
                  </a:lnTo>
                  <a:lnTo>
                    <a:pt x="37871" y="19812"/>
                  </a:lnTo>
                  <a:lnTo>
                    <a:pt x="39497" y="19812"/>
                  </a:lnTo>
                  <a:lnTo>
                    <a:pt x="41148" y="15367"/>
                  </a:lnTo>
                  <a:lnTo>
                    <a:pt x="41148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184023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84023" y="28956"/>
                  </a:lnTo>
                  <a:lnTo>
                    <a:pt x="190500" y="22478"/>
                  </a:lnTo>
                  <a:lnTo>
                    <a:pt x="190500" y="647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86543" y="5164835"/>
              <a:ext cx="190500" cy="29209"/>
            </a:xfrm>
            <a:custGeom>
              <a:avLst/>
              <a:gdLst/>
              <a:ahLst/>
              <a:cxnLst/>
              <a:rect l="l" t="t" r="r" b="b"/>
              <a:pathLst>
                <a:path w="190500" h="29210">
                  <a:moveTo>
                    <a:pt x="0" y="14477"/>
                  </a:moveTo>
                  <a:lnTo>
                    <a:pt x="0" y="6476"/>
                  </a:lnTo>
                  <a:lnTo>
                    <a:pt x="6476" y="0"/>
                  </a:lnTo>
                  <a:lnTo>
                    <a:pt x="14477" y="0"/>
                  </a:lnTo>
                  <a:lnTo>
                    <a:pt x="176022" y="0"/>
                  </a:lnTo>
                  <a:lnTo>
                    <a:pt x="184023" y="0"/>
                  </a:lnTo>
                  <a:lnTo>
                    <a:pt x="190500" y="6476"/>
                  </a:lnTo>
                  <a:lnTo>
                    <a:pt x="190500" y="14477"/>
                  </a:lnTo>
                  <a:lnTo>
                    <a:pt x="190500" y="22478"/>
                  </a:lnTo>
                  <a:lnTo>
                    <a:pt x="184023" y="28956"/>
                  </a:lnTo>
                  <a:lnTo>
                    <a:pt x="176022" y="28956"/>
                  </a:lnTo>
                  <a:lnTo>
                    <a:pt x="14477" y="28956"/>
                  </a:lnTo>
                  <a:lnTo>
                    <a:pt x="6476" y="28956"/>
                  </a:lnTo>
                  <a:lnTo>
                    <a:pt x="0" y="22478"/>
                  </a:lnTo>
                  <a:lnTo>
                    <a:pt x="0" y="144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98735" y="5172455"/>
              <a:ext cx="169164" cy="1523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698735" y="5172455"/>
              <a:ext cx="169545" cy="15240"/>
            </a:xfrm>
            <a:custGeom>
              <a:avLst/>
              <a:gdLst/>
              <a:ahLst/>
              <a:cxnLst/>
              <a:rect l="l" t="t" r="r" b="b"/>
              <a:pathLst>
                <a:path w="169545" h="15239">
                  <a:moveTo>
                    <a:pt x="0" y="7620"/>
                  </a:moveTo>
                  <a:lnTo>
                    <a:pt x="0" y="3429"/>
                  </a:lnTo>
                  <a:lnTo>
                    <a:pt x="3429" y="0"/>
                  </a:lnTo>
                  <a:lnTo>
                    <a:pt x="7620" y="0"/>
                  </a:lnTo>
                  <a:lnTo>
                    <a:pt x="161544" y="0"/>
                  </a:lnTo>
                  <a:lnTo>
                    <a:pt x="165735" y="0"/>
                  </a:lnTo>
                  <a:lnTo>
                    <a:pt x="169164" y="3429"/>
                  </a:lnTo>
                  <a:lnTo>
                    <a:pt x="169164" y="7620"/>
                  </a:lnTo>
                  <a:lnTo>
                    <a:pt x="169164" y="11811"/>
                  </a:lnTo>
                  <a:lnTo>
                    <a:pt x="165735" y="15240"/>
                  </a:lnTo>
                  <a:lnTo>
                    <a:pt x="161544" y="15240"/>
                  </a:lnTo>
                  <a:lnTo>
                    <a:pt x="7620" y="15240"/>
                  </a:lnTo>
                  <a:lnTo>
                    <a:pt x="342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713975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742931" y="5105400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768839" y="5105400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6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6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13716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3716" y="15240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834371" y="4995671"/>
              <a:ext cx="13970" cy="152400"/>
            </a:xfrm>
            <a:custGeom>
              <a:avLst/>
              <a:gdLst/>
              <a:ahLst/>
              <a:cxnLst/>
              <a:rect l="l" t="t" r="r" b="b"/>
              <a:pathLst>
                <a:path w="13970" h="152400">
                  <a:moveTo>
                    <a:pt x="0" y="152400"/>
                  </a:moveTo>
                  <a:lnTo>
                    <a:pt x="13716" y="15240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381743" y="5015484"/>
              <a:ext cx="213359" cy="45872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381743" y="5067300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468611" y="5062728"/>
              <a:ext cx="91440" cy="30480"/>
            </a:xfrm>
            <a:custGeom>
              <a:avLst/>
              <a:gdLst/>
              <a:ahLst/>
              <a:cxnLst/>
              <a:rect l="l" t="t" r="r" b="b"/>
              <a:pathLst>
                <a:path w="91440" h="30479">
                  <a:moveTo>
                    <a:pt x="84582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84582" y="30480"/>
                  </a:lnTo>
                  <a:lnTo>
                    <a:pt x="91440" y="23622"/>
                  </a:lnTo>
                  <a:lnTo>
                    <a:pt x="9144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470135" y="5065776"/>
              <a:ext cx="88392" cy="24384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6011" y="9144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383267" y="5134355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4"/>
                  </a:moveTo>
                  <a:lnTo>
                    <a:pt x="96011" y="9144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467087" y="5128259"/>
              <a:ext cx="93345" cy="26034"/>
            </a:xfrm>
            <a:custGeom>
              <a:avLst/>
              <a:gdLst/>
              <a:ahLst/>
              <a:cxnLst/>
              <a:rect l="l" t="t" r="r" b="b"/>
              <a:pathLst>
                <a:path w="93345" h="26035">
                  <a:moveTo>
                    <a:pt x="87121" y="0"/>
                  </a:moveTo>
                  <a:lnTo>
                    <a:pt x="5841" y="0"/>
                  </a:lnTo>
                  <a:lnTo>
                    <a:pt x="0" y="5841"/>
                  </a:lnTo>
                  <a:lnTo>
                    <a:pt x="0" y="20065"/>
                  </a:lnTo>
                  <a:lnTo>
                    <a:pt x="5841" y="25907"/>
                  </a:lnTo>
                  <a:lnTo>
                    <a:pt x="87121" y="25907"/>
                  </a:lnTo>
                  <a:lnTo>
                    <a:pt x="92963" y="20065"/>
                  </a:lnTo>
                  <a:lnTo>
                    <a:pt x="92963" y="5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470135" y="5131308"/>
              <a:ext cx="88392" cy="1981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96011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96011" y="10668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383267" y="5199888"/>
              <a:ext cx="96520" cy="10795"/>
            </a:xfrm>
            <a:custGeom>
              <a:avLst/>
              <a:gdLst/>
              <a:ahLst/>
              <a:cxnLst/>
              <a:rect l="l" t="t" r="r" b="b"/>
              <a:pathLst>
                <a:path w="96520" h="10795">
                  <a:moveTo>
                    <a:pt x="0" y="10668"/>
                  </a:moveTo>
                  <a:lnTo>
                    <a:pt x="96011" y="10668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10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96011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96011" y="9143"/>
                  </a:lnTo>
                  <a:lnTo>
                    <a:pt x="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384791" y="5260847"/>
              <a:ext cx="96520" cy="9525"/>
            </a:xfrm>
            <a:custGeom>
              <a:avLst/>
              <a:gdLst/>
              <a:ahLst/>
              <a:cxnLst/>
              <a:rect l="l" t="t" r="r" b="b"/>
              <a:pathLst>
                <a:path w="96520" h="9525">
                  <a:moveTo>
                    <a:pt x="0" y="9143"/>
                  </a:moveTo>
                  <a:lnTo>
                    <a:pt x="96011" y="9143"/>
                  </a:lnTo>
                  <a:lnTo>
                    <a:pt x="96011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465563" y="5259323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86867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6867" y="27431"/>
                  </a:lnTo>
                  <a:lnTo>
                    <a:pt x="92963" y="21335"/>
                  </a:lnTo>
                  <a:lnTo>
                    <a:pt x="9296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467087" y="5259323"/>
              <a:ext cx="89915" cy="24384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553955" y="5199888"/>
              <a:ext cx="41148" cy="381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465563" y="5195315"/>
              <a:ext cx="94615" cy="27940"/>
            </a:xfrm>
            <a:custGeom>
              <a:avLst/>
              <a:gdLst/>
              <a:ahLst/>
              <a:cxnLst/>
              <a:rect l="l" t="t" r="r" b="b"/>
              <a:pathLst>
                <a:path w="94615" h="27939">
                  <a:moveTo>
                    <a:pt x="88391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5"/>
                  </a:lnTo>
                  <a:lnTo>
                    <a:pt x="6095" y="27431"/>
                  </a:lnTo>
                  <a:lnTo>
                    <a:pt x="88391" y="27431"/>
                  </a:lnTo>
                  <a:lnTo>
                    <a:pt x="94487" y="21335"/>
                  </a:lnTo>
                  <a:lnTo>
                    <a:pt x="94487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467087" y="5015484"/>
              <a:ext cx="92963" cy="45872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547859" y="5015484"/>
              <a:ext cx="10795" cy="459105"/>
            </a:xfrm>
            <a:custGeom>
              <a:avLst/>
              <a:gdLst/>
              <a:ahLst/>
              <a:cxnLst/>
              <a:rect l="l" t="t" r="r" b="b"/>
              <a:pathLst>
                <a:path w="10795" h="459104">
                  <a:moveTo>
                    <a:pt x="0" y="458723"/>
                  </a:moveTo>
                  <a:lnTo>
                    <a:pt x="10668" y="458723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557003" y="5131308"/>
              <a:ext cx="38100" cy="42672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558527" y="5065776"/>
              <a:ext cx="38100" cy="47243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555480" y="5452871"/>
              <a:ext cx="43180" cy="41275"/>
            </a:xfrm>
            <a:custGeom>
              <a:avLst/>
              <a:gdLst/>
              <a:ahLst/>
              <a:cxnLst/>
              <a:rect l="l" t="t" r="r" b="b"/>
              <a:pathLst>
                <a:path w="43179" h="41275">
                  <a:moveTo>
                    <a:pt x="42672" y="4445"/>
                  </a:moveTo>
                  <a:lnTo>
                    <a:pt x="41021" y="0"/>
                  </a:lnTo>
                  <a:lnTo>
                    <a:pt x="38862" y="0"/>
                  </a:lnTo>
                  <a:lnTo>
                    <a:pt x="36703" y="0"/>
                  </a:lnTo>
                  <a:lnTo>
                    <a:pt x="36245" y="1231"/>
                  </a:lnTo>
                  <a:lnTo>
                    <a:pt x="0" y="18161"/>
                  </a:lnTo>
                  <a:lnTo>
                    <a:pt x="254" y="41148"/>
                  </a:lnTo>
                  <a:lnTo>
                    <a:pt x="37833" y="19812"/>
                  </a:lnTo>
                  <a:lnTo>
                    <a:pt x="41021" y="19812"/>
                  </a:lnTo>
                  <a:lnTo>
                    <a:pt x="42672" y="15367"/>
                  </a:lnTo>
                  <a:lnTo>
                    <a:pt x="42672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183642" y="0"/>
                  </a:moveTo>
                  <a:lnTo>
                    <a:pt x="6857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7" y="30480"/>
                  </a:lnTo>
                  <a:lnTo>
                    <a:pt x="183642" y="30480"/>
                  </a:lnTo>
                  <a:lnTo>
                    <a:pt x="190500" y="23622"/>
                  </a:lnTo>
                  <a:lnTo>
                    <a:pt x="190500" y="685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371075" y="5465064"/>
              <a:ext cx="190500" cy="30480"/>
            </a:xfrm>
            <a:custGeom>
              <a:avLst/>
              <a:gdLst/>
              <a:ahLst/>
              <a:cxnLst/>
              <a:rect l="l" t="t" r="r" b="b"/>
              <a:pathLst>
                <a:path w="190500" h="30479">
                  <a:moveTo>
                    <a:pt x="0" y="15240"/>
                  </a:moveTo>
                  <a:lnTo>
                    <a:pt x="0" y="6858"/>
                  </a:lnTo>
                  <a:lnTo>
                    <a:pt x="6857" y="0"/>
                  </a:lnTo>
                  <a:lnTo>
                    <a:pt x="15240" y="0"/>
                  </a:lnTo>
                  <a:lnTo>
                    <a:pt x="175259" y="0"/>
                  </a:lnTo>
                  <a:lnTo>
                    <a:pt x="183642" y="0"/>
                  </a:lnTo>
                  <a:lnTo>
                    <a:pt x="190500" y="6858"/>
                  </a:lnTo>
                  <a:lnTo>
                    <a:pt x="190500" y="15240"/>
                  </a:lnTo>
                  <a:lnTo>
                    <a:pt x="190500" y="23622"/>
                  </a:lnTo>
                  <a:lnTo>
                    <a:pt x="183642" y="30480"/>
                  </a:lnTo>
                  <a:lnTo>
                    <a:pt x="175259" y="30480"/>
                  </a:lnTo>
                  <a:lnTo>
                    <a:pt x="15240" y="30480"/>
                  </a:lnTo>
                  <a:lnTo>
                    <a:pt x="6857" y="30480"/>
                  </a:lnTo>
                  <a:lnTo>
                    <a:pt x="0" y="23622"/>
                  </a:lnTo>
                  <a:lnTo>
                    <a:pt x="0" y="152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381743" y="5474208"/>
              <a:ext cx="170687" cy="15239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381743" y="5474208"/>
              <a:ext cx="170815" cy="15240"/>
            </a:xfrm>
            <a:custGeom>
              <a:avLst/>
              <a:gdLst/>
              <a:ahLst/>
              <a:cxnLst/>
              <a:rect l="l" t="t" r="r" b="b"/>
              <a:pathLst>
                <a:path w="170815" h="15239">
                  <a:moveTo>
                    <a:pt x="0" y="7619"/>
                  </a:moveTo>
                  <a:lnTo>
                    <a:pt x="0" y="3428"/>
                  </a:lnTo>
                  <a:lnTo>
                    <a:pt x="3428" y="0"/>
                  </a:lnTo>
                  <a:lnTo>
                    <a:pt x="7620" y="0"/>
                  </a:lnTo>
                  <a:lnTo>
                    <a:pt x="163067" y="0"/>
                  </a:lnTo>
                  <a:lnTo>
                    <a:pt x="167258" y="0"/>
                  </a:lnTo>
                  <a:lnTo>
                    <a:pt x="170687" y="3428"/>
                  </a:lnTo>
                  <a:lnTo>
                    <a:pt x="170687" y="7619"/>
                  </a:lnTo>
                  <a:lnTo>
                    <a:pt x="170687" y="11810"/>
                  </a:lnTo>
                  <a:lnTo>
                    <a:pt x="167258" y="15239"/>
                  </a:lnTo>
                  <a:lnTo>
                    <a:pt x="163067" y="15239"/>
                  </a:lnTo>
                  <a:lnTo>
                    <a:pt x="7620" y="15239"/>
                  </a:lnTo>
                  <a:lnTo>
                    <a:pt x="3428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9398507" y="5407152"/>
              <a:ext cx="24765" cy="29209"/>
            </a:xfrm>
            <a:custGeom>
              <a:avLst/>
              <a:gdLst/>
              <a:ahLst/>
              <a:cxnLst/>
              <a:rect l="l" t="t" r="r" b="b"/>
              <a:pathLst>
                <a:path w="24765" h="29210">
                  <a:moveTo>
                    <a:pt x="18923" y="0"/>
                  </a:moveTo>
                  <a:lnTo>
                    <a:pt x="546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461" y="28956"/>
                  </a:lnTo>
                  <a:lnTo>
                    <a:pt x="18923" y="28956"/>
                  </a:lnTo>
                  <a:lnTo>
                    <a:pt x="24384" y="22479"/>
                  </a:lnTo>
                  <a:lnTo>
                    <a:pt x="24384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9425939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5" y="0"/>
                  </a:moveTo>
                  <a:lnTo>
                    <a:pt x="5841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1" y="28956"/>
                  </a:lnTo>
                  <a:lnTo>
                    <a:pt x="20065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9453371" y="5407152"/>
              <a:ext cx="26034" cy="29209"/>
            </a:xfrm>
            <a:custGeom>
              <a:avLst/>
              <a:gdLst/>
              <a:ahLst/>
              <a:cxnLst/>
              <a:rect l="l" t="t" r="r" b="b"/>
              <a:pathLst>
                <a:path w="26034" h="29210">
                  <a:moveTo>
                    <a:pt x="20066" y="0"/>
                  </a:moveTo>
                  <a:lnTo>
                    <a:pt x="5842" y="0"/>
                  </a:lnTo>
                  <a:lnTo>
                    <a:pt x="0" y="6477"/>
                  </a:lnTo>
                  <a:lnTo>
                    <a:pt x="0" y="22479"/>
                  </a:lnTo>
                  <a:lnTo>
                    <a:pt x="5842" y="28956"/>
                  </a:lnTo>
                  <a:lnTo>
                    <a:pt x="20066" y="28956"/>
                  </a:lnTo>
                  <a:lnTo>
                    <a:pt x="25907" y="22479"/>
                  </a:lnTo>
                  <a:lnTo>
                    <a:pt x="25907" y="6477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1219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2" y="152400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518903" y="5297423"/>
              <a:ext cx="12700" cy="152400"/>
            </a:xfrm>
            <a:custGeom>
              <a:avLst/>
              <a:gdLst/>
              <a:ahLst/>
              <a:cxnLst/>
              <a:rect l="l" t="t" r="r" b="b"/>
              <a:pathLst>
                <a:path w="12700" h="152400">
                  <a:moveTo>
                    <a:pt x="0" y="152400"/>
                  </a:moveTo>
                  <a:lnTo>
                    <a:pt x="12192" y="15240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48271" y="1754123"/>
              <a:ext cx="530351" cy="224027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771766" y="1995805"/>
              <a:ext cx="442067" cy="173228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914197" y="1843849"/>
              <a:ext cx="361569" cy="216788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982967" y="1840991"/>
              <a:ext cx="298703" cy="3962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915911" y="1840991"/>
              <a:ext cx="82550" cy="161925"/>
            </a:xfrm>
            <a:custGeom>
              <a:avLst/>
              <a:gdLst/>
              <a:ahLst/>
              <a:cxnLst/>
              <a:rect l="l" t="t" r="r" b="b"/>
              <a:pathLst>
                <a:path w="82550" h="161925">
                  <a:moveTo>
                    <a:pt x="67818" y="0"/>
                  </a:moveTo>
                  <a:lnTo>
                    <a:pt x="0" y="159512"/>
                  </a:lnTo>
                  <a:lnTo>
                    <a:pt x="13335" y="161544"/>
                  </a:lnTo>
                  <a:lnTo>
                    <a:pt x="82296" y="4318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914387" y="1869948"/>
              <a:ext cx="364235" cy="18745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199375" y="1871472"/>
              <a:ext cx="83820" cy="187960"/>
            </a:xfrm>
            <a:custGeom>
              <a:avLst/>
              <a:gdLst/>
              <a:ahLst/>
              <a:cxnLst/>
              <a:rect l="l" t="t" r="r" b="b"/>
              <a:pathLst>
                <a:path w="83820" h="187960">
                  <a:moveTo>
                    <a:pt x="83820" y="0"/>
                  </a:moveTo>
                  <a:lnTo>
                    <a:pt x="80899" y="0"/>
                  </a:lnTo>
                  <a:lnTo>
                    <a:pt x="0" y="186054"/>
                  </a:lnTo>
                  <a:lnTo>
                    <a:pt x="8890" y="187451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915911" y="2002536"/>
              <a:ext cx="291084" cy="6248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909815" y="2069591"/>
              <a:ext cx="99060" cy="36830"/>
            </a:xfrm>
            <a:custGeom>
              <a:avLst/>
              <a:gdLst/>
              <a:ahLst/>
              <a:cxnLst/>
              <a:rect l="l" t="t" r="r" b="b"/>
              <a:pathLst>
                <a:path w="99059" h="36830">
                  <a:moveTo>
                    <a:pt x="38607" y="0"/>
                  </a:moveTo>
                  <a:lnTo>
                    <a:pt x="0" y="20447"/>
                  </a:lnTo>
                  <a:lnTo>
                    <a:pt x="61849" y="36575"/>
                  </a:lnTo>
                  <a:lnTo>
                    <a:pt x="99059" y="13843"/>
                  </a:lnTo>
                  <a:lnTo>
                    <a:pt x="3860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912863" y="2069591"/>
              <a:ext cx="94487" cy="3505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918959" y="2083308"/>
              <a:ext cx="35560" cy="12700"/>
            </a:xfrm>
            <a:custGeom>
              <a:avLst/>
              <a:gdLst/>
              <a:ahLst/>
              <a:cxnLst/>
              <a:rect l="l" t="t" r="r" b="b"/>
              <a:pathLst>
                <a:path w="35559" h="12700">
                  <a:moveTo>
                    <a:pt x="10160" y="0"/>
                  </a:moveTo>
                  <a:lnTo>
                    <a:pt x="0" y="5333"/>
                  </a:lnTo>
                  <a:lnTo>
                    <a:pt x="24892" y="12191"/>
                  </a:lnTo>
                  <a:lnTo>
                    <a:pt x="35051" y="6095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918959" y="2089403"/>
              <a:ext cx="24765" cy="6350"/>
            </a:xfrm>
            <a:custGeom>
              <a:avLst/>
              <a:gdLst/>
              <a:ahLst/>
              <a:cxnLst/>
              <a:rect l="l" t="t" r="r" b="b"/>
              <a:pathLst>
                <a:path w="24765" h="6350">
                  <a:moveTo>
                    <a:pt x="1524" y="0"/>
                  </a:moveTo>
                  <a:lnTo>
                    <a:pt x="0" y="888"/>
                  </a:lnTo>
                  <a:lnTo>
                    <a:pt x="22606" y="6096"/>
                  </a:lnTo>
                  <a:lnTo>
                    <a:pt x="24384" y="508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947915" y="2090927"/>
              <a:ext cx="33655" cy="10795"/>
            </a:xfrm>
            <a:custGeom>
              <a:avLst/>
              <a:gdLst/>
              <a:ahLst/>
              <a:cxnLst/>
              <a:rect l="l" t="t" r="r" b="b"/>
              <a:pathLst>
                <a:path w="33654" h="10794">
                  <a:moveTo>
                    <a:pt x="9270" y="0"/>
                  </a:moveTo>
                  <a:lnTo>
                    <a:pt x="0" y="4825"/>
                  </a:lnTo>
                  <a:lnTo>
                    <a:pt x="23749" y="10668"/>
                  </a:lnTo>
                  <a:lnTo>
                    <a:pt x="33527" y="5461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774180" y="2007107"/>
              <a:ext cx="425450" cy="147955"/>
            </a:xfrm>
            <a:custGeom>
              <a:avLst/>
              <a:gdLst/>
              <a:ahLst/>
              <a:cxnLst/>
              <a:rect l="l" t="t" r="r" b="b"/>
              <a:pathLst>
                <a:path w="425450" h="147955">
                  <a:moveTo>
                    <a:pt x="3048" y="61849"/>
                  </a:moveTo>
                  <a:lnTo>
                    <a:pt x="381" y="60960"/>
                  </a:lnTo>
                  <a:lnTo>
                    <a:pt x="0" y="74422"/>
                  </a:lnTo>
                  <a:lnTo>
                    <a:pt x="2667" y="74676"/>
                  </a:lnTo>
                  <a:lnTo>
                    <a:pt x="3048" y="61849"/>
                  </a:lnTo>
                  <a:close/>
                </a:path>
                <a:path w="425450" h="147955">
                  <a:moveTo>
                    <a:pt x="143256" y="1778"/>
                  </a:moveTo>
                  <a:lnTo>
                    <a:pt x="142494" y="0"/>
                  </a:lnTo>
                  <a:lnTo>
                    <a:pt x="0" y="60071"/>
                  </a:lnTo>
                  <a:lnTo>
                    <a:pt x="3683" y="60960"/>
                  </a:lnTo>
                  <a:lnTo>
                    <a:pt x="143256" y="1778"/>
                  </a:lnTo>
                  <a:close/>
                </a:path>
                <a:path w="425450" h="147955">
                  <a:moveTo>
                    <a:pt x="198120" y="94742"/>
                  </a:moveTo>
                  <a:lnTo>
                    <a:pt x="173863" y="88392"/>
                  </a:lnTo>
                  <a:lnTo>
                    <a:pt x="172212" y="89535"/>
                  </a:lnTo>
                  <a:lnTo>
                    <a:pt x="196215" y="96012"/>
                  </a:lnTo>
                  <a:lnTo>
                    <a:pt x="198120" y="94742"/>
                  </a:lnTo>
                  <a:close/>
                </a:path>
                <a:path w="425450" h="147955">
                  <a:moveTo>
                    <a:pt x="300228" y="129794"/>
                  </a:moveTo>
                  <a:lnTo>
                    <a:pt x="14732" y="64008"/>
                  </a:lnTo>
                  <a:lnTo>
                    <a:pt x="11303" y="64008"/>
                  </a:lnTo>
                  <a:lnTo>
                    <a:pt x="10668" y="66294"/>
                  </a:lnTo>
                  <a:lnTo>
                    <a:pt x="299847" y="134112"/>
                  </a:lnTo>
                  <a:lnTo>
                    <a:pt x="300228" y="129794"/>
                  </a:lnTo>
                  <a:close/>
                </a:path>
                <a:path w="425450" h="147955">
                  <a:moveTo>
                    <a:pt x="417576" y="62611"/>
                  </a:moveTo>
                  <a:lnTo>
                    <a:pt x="417449" y="57912"/>
                  </a:lnTo>
                  <a:lnTo>
                    <a:pt x="300228" y="130048"/>
                  </a:lnTo>
                  <a:lnTo>
                    <a:pt x="300482" y="132588"/>
                  </a:lnTo>
                  <a:lnTo>
                    <a:pt x="301879" y="132588"/>
                  </a:lnTo>
                  <a:lnTo>
                    <a:pt x="417576" y="62611"/>
                  </a:lnTo>
                  <a:close/>
                </a:path>
                <a:path w="425450" h="147955">
                  <a:moveTo>
                    <a:pt x="425196" y="67056"/>
                  </a:moveTo>
                  <a:lnTo>
                    <a:pt x="305181" y="142367"/>
                  </a:lnTo>
                  <a:lnTo>
                    <a:pt x="305130" y="142989"/>
                  </a:lnTo>
                  <a:lnTo>
                    <a:pt x="4318" y="74676"/>
                  </a:lnTo>
                  <a:lnTo>
                    <a:pt x="2667" y="74676"/>
                  </a:lnTo>
                  <a:lnTo>
                    <a:pt x="762" y="74676"/>
                  </a:lnTo>
                  <a:lnTo>
                    <a:pt x="0" y="77089"/>
                  </a:lnTo>
                  <a:lnTo>
                    <a:pt x="304812" y="147574"/>
                  </a:lnTo>
                  <a:lnTo>
                    <a:pt x="304800" y="147828"/>
                  </a:lnTo>
                  <a:lnTo>
                    <a:pt x="305104" y="147637"/>
                  </a:lnTo>
                  <a:lnTo>
                    <a:pt x="305943" y="147828"/>
                  </a:lnTo>
                  <a:lnTo>
                    <a:pt x="305993" y="147078"/>
                  </a:lnTo>
                  <a:lnTo>
                    <a:pt x="424815" y="73152"/>
                  </a:lnTo>
                  <a:lnTo>
                    <a:pt x="425196" y="6705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317991" y="5196840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338819" y="5439830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465629" y="5286565"/>
              <a:ext cx="321944" cy="216788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8526779" y="5285232"/>
              <a:ext cx="265175" cy="381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467343" y="5285232"/>
              <a:ext cx="73660" cy="160020"/>
            </a:xfrm>
            <a:custGeom>
              <a:avLst/>
              <a:gdLst/>
              <a:ahLst/>
              <a:cxnLst/>
              <a:rect l="l" t="t" r="r" b="b"/>
              <a:pathLst>
                <a:path w="73659" h="160020">
                  <a:moveTo>
                    <a:pt x="60325" y="0"/>
                  </a:moveTo>
                  <a:lnTo>
                    <a:pt x="0" y="157988"/>
                  </a:lnTo>
                  <a:lnTo>
                    <a:pt x="11937" y="160020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8465819" y="5314188"/>
              <a:ext cx="323087" cy="185928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8718803" y="5315711"/>
              <a:ext cx="74930" cy="186055"/>
            </a:xfrm>
            <a:custGeom>
              <a:avLst/>
              <a:gdLst/>
              <a:ahLst/>
              <a:cxnLst/>
              <a:rect l="l" t="t" r="r" b="b"/>
              <a:pathLst>
                <a:path w="74929" h="186054">
                  <a:moveTo>
                    <a:pt x="74675" y="0"/>
                  </a:moveTo>
                  <a:lnTo>
                    <a:pt x="72136" y="0"/>
                  </a:lnTo>
                  <a:lnTo>
                    <a:pt x="0" y="184531"/>
                  </a:lnTo>
                  <a:lnTo>
                    <a:pt x="8000" y="185928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67343" y="5446776"/>
              <a:ext cx="257555" cy="6096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8462771" y="5512308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5" h="36829">
                  <a:moveTo>
                    <a:pt x="33781" y="0"/>
                  </a:moveTo>
                  <a:lnTo>
                    <a:pt x="0" y="20446"/>
                  </a:lnTo>
                  <a:lnTo>
                    <a:pt x="54228" y="36575"/>
                  </a:lnTo>
                  <a:lnTo>
                    <a:pt x="86868" y="13842"/>
                  </a:lnTo>
                  <a:lnTo>
                    <a:pt x="3378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464295" y="5513832"/>
              <a:ext cx="83820" cy="35052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470391" y="5527547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89" y="0"/>
                  </a:moveTo>
                  <a:lnTo>
                    <a:pt x="0" y="4698"/>
                  </a:lnTo>
                  <a:lnTo>
                    <a:pt x="21589" y="10667"/>
                  </a:lnTo>
                  <a:lnTo>
                    <a:pt x="30479" y="5333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468867" y="5532120"/>
              <a:ext cx="22860" cy="7620"/>
            </a:xfrm>
            <a:custGeom>
              <a:avLst/>
              <a:gdLst/>
              <a:ahLst/>
              <a:cxnLst/>
              <a:rect l="l" t="t" r="r" b="b"/>
              <a:pathLst>
                <a:path w="22859" h="7620">
                  <a:moveTo>
                    <a:pt x="1397" y="0"/>
                  </a:moveTo>
                  <a:lnTo>
                    <a:pt x="0" y="1142"/>
                  </a:lnTo>
                  <a:lnTo>
                    <a:pt x="21208" y="7619"/>
                  </a:lnTo>
                  <a:lnTo>
                    <a:pt x="22859" y="6349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494775" y="5533644"/>
              <a:ext cx="30480" cy="1270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8381" y="0"/>
                  </a:moveTo>
                  <a:lnTo>
                    <a:pt x="0" y="5460"/>
                  </a:lnTo>
                  <a:lnTo>
                    <a:pt x="21590" y="12191"/>
                  </a:lnTo>
                  <a:lnTo>
                    <a:pt x="30479" y="6222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8340852" y="5449823"/>
              <a:ext cx="378460" cy="149860"/>
            </a:xfrm>
            <a:custGeom>
              <a:avLst/>
              <a:gdLst/>
              <a:ahLst/>
              <a:cxnLst/>
              <a:rect l="l" t="t" r="r" b="b"/>
              <a:pathLst>
                <a:path w="378459" h="149860">
                  <a:moveTo>
                    <a:pt x="175260" y="94996"/>
                  </a:moveTo>
                  <a:lnTo>
                    <a:pt x="153797" y="89916"/>
                  </a:lnTo>
                  <a:lnTo>
                    <a:pt x="152400" y="90805"/>
                  </a:lnTo>
                  <a:lnTo>
                    <a:pt x="173609" y="96012"/>
                  </a:lnTo>
                  <a:lnTo>
                    <a:pt x="175260" y="94996"/>
                  </a:lnTo>
                  <a:close/>
                </a:path>
                <a:path w="378459" h="149860">
                  <a:moveTo>
                    <a:pt x="266700" y="131191"/>
                  </a:move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700" y="131191"/>
                  </a:lnTo>
                  <a:close/>
                </a:path>
                <a:path w="378459" h="149860">
                  <a:moveTo>
                    <a:pt x="371856" y="64008"/>
                  </a:moveTo>
                  <a:lnTo>
                    <a:pt x="371729" y="59436"/>
                  </a:lnTo>
                  <a:lnTo>
                    <a:pt x="266700" y="130175"/>
                  </a:lnTo>
                  <a:lnTo>
                    <a:pt x="266954" y="132588"/>
                  </a:lnTo>
                  <a:lnTo>
                    <a:pt x="268224" y="132588"/>
                  </a:lnTo>
                  <a:lnTo>
                    <a:pt x="371856" y="64008"/>
                  </a:lnTo>
                  <a:close/>
                </a:path>
                <a:path w="378459" h="149860">
                  <a:moveTo>
                    <a:pt x="377952" y="68580"/>
                  </a:moveTo>
                  <a:lnTo>
                    <a:pt x="272542" y="143217"/>
                  </a:lnTo>
                  <a:lnTo>
                    <a:pt x="3937" y="74676"/>
                  </a:lnTo>
                  <a:lnTo>
                    <a:pt x="2933" y="74676"/>
                  </a:lnTo>
                  <a:lnTo>
                    <a:pt x="3035" y="62026"/>
                  </a:lnTo>
                  <a:lnTo>
                    <a:pt x="4699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2108" y="61302"/>
                  </a:lnTo>
                  <a:lnTo>
                    <a:pt x="1651" y="60960"/>
                  </a:lnTo>
                  <a:lnTo>
                    <a:pt x="1638" y="61544"/>
                  </a:lnTo>
                  <a:lnTo>
                    <a:pt x="1524" y="74676"/>
                  </a:lnTo>
                  <a:lnTo>
                    <a:pt x="635" y="74676"/>
                  </a:lnTo>
                  <a:lnTo>
                    <a:pt x="0" y="77089"/>
                  </a:lnTo>
                  <a:lnTo>
                    <a:pt x="271386" y="147574"/>
                  </a:lnTo>
                  <a:lnTo>
                    <a:pt x="271272" y="149352"/>
                  </a:lnTo>
                  <a:lnTo>
                    <a:pt x="377571" y="74676"/>
                  </a:lnTo>
                  <a:lnTo>
                    <a:pt x="377952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007351" y="2752344"/>
              <a:ext cx="440435" cy="22402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026147" y="2995532"/>
              <a:ext cx="368153" cy="170958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144321" y="2842069"/>
              <a:ext cx="302133" cy="216788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02423" y="2840736"/>
              <a:ext cx="246887" cy="3810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46035" y="2839211"/>
              <a:ext cx="68580" cy="161925"/>
            </a:xfrm>
            <a:custGeom>
              <a:avLst/>
              <a:gdLst/>
              <a:ahLst/>
              <a:cxnLst/>
              <a:rect l="l" t="t" r="r" b="b"/>
              <a:pathLst>
                <a:path w="68579" h="161925">
                  <a:moveTo>
                    <a:pt x="56515" y="0"/>
                  </a:moveTo>
                  <a:lnTo>
                    <a:pt x="0" y="159512"/>
                  </a:lnTo>
                  <a:lnTo>
                    <a:pt x="11175" y="161543"/>
                  </a:lnTo>
                  <a:lnTo>
                    <a:pt x="68580" y="4317"/>
                  </a:lnTo>
                  <a:lnTo>
                    <a:pt x="5651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146035" y="2868167"/>
              <a:ext cx="301752" cy="187452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382255" y="2869691"/>
              <a:ext cx="70485" cy="187960"/>
            </a:xfrm>
            <a:custGeom>
              <a:avLst/>
              <a:gdLst/>
              <a:ahLst/>
              <a:cxnLst/>
              <a:rect l="l" t="t" r="r" b="b"/>
              <a:pathLst>
                <a:path w="70484" h="187960">
                  <a:moveTo>
                    <a:pt x="70103" y="0"/>
                  </a:moveTo>
                  <a:lnTo>
                    <a:pt x="67691" y="0"/>
                  </a:lnTo>
                  <a:lnTo>
                    <a:pt x="0" y="186055"/>
                  </a:lnTo>
                  <a:lnTo>
                    <a:pt x="7493" y="187452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146035" y="3000755"/>
              <a:ext cx="242316" cy="62484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141463" y="3067811"/>
              <a:ext cx="82550" cy="36830"/>
            </a:xfrm>
            <a:custGeom>
              <a:avLst/>
              <a:gdLst/>
              <a:ahLst/>
              <a:cxnLst/>
              <a:rect l="l" t="t" r="r" b="b"/>
              <a:pathLst>
                <a:path w="82550" h="36830">
                  <a:moveTo>
                    <a:pt x="32003" y="0"/>
                  </a:moveTo>
                  <a:lnTo>
                    <a:pt x="0" y="20447"/>
                  </a:lnTo>
                  <a:lnTo>
                    <a:pt x="51434" y="36575"/>
                  </a:lnTo>
                  <a:lnTo>
                    <a:pt x="82295" y="13842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42987" y="3067811"/>
              <a:ext cx="79247" cy="35051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149083" y="3081527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382" y="0"/>
                  </a:moveTo>
                  <a:lnTo>
                    <a:pt x="0" y="5334"/>
                  </a:lnTo>
                  <a:lnTo>
                    <a:pt x="20574" y="12192"/>
                  </a:lnTo>
                  <a:lnTo>
                    <a:pt x="28956" y="6096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147559" y="3087623"/>
              <a:ext cx="21590" cy="6350"/>
            </a:xfrm>
            <a:custGeom>
              <a:avLst/>
              <a:gdLst/>
              <a:ahLst/>
              <a:cxnLst/>
              <a:rect l="l" t="t" r="r" b="b"/>
              <a:pathLst>
                <a:path w="21590" h="6350">
                  <a:moveTo>
                    <a:pt x="1270" y="0"/>
                  </a:moveTo>
                  <a:lnTo>
                    <a:pt x="0" y="888"/>
                  </a:lnTo>
                  <a:lnTo>
                    <a:pt x="19812" y="6096"/>
                  </a:lnTo>
                  <a:lnTo>
                    <a:pt x="21336" y="5079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171943" y="3089148"/>
              <a:ext cx="29209" cy="12700"/>
            </a:xfrm>
            <a:custGeom>
              <a:avLst/>
              <a:gdLst/>
              <a:ahLst/>
              <a:cxnLst/>
              <a:rect l="l" t="t" r="r" b="b"/>
              <a:pathLst>
                <a:path w="29209" h="12700">
                  <a:moveTo>
                    <a:pt x="8000" y="0"/>
                  </a:moveTo>
                  <a:lnTo>
                    <a:pt x="0" y="5461"/>
                  </a:lnTo>
                  <a:lnTo>
                    <a:pt x="20574" y="12191"/>
                  </a:lnTo>
                  <a:lnTo>
                    <a:pt x="28955" y="6223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028688" y="3073907"/>
              <a:ext cx="353695" cy="81280"/>
            </a:xfrm>
            <a:custGeom>
              <a:avLst/>
              <a:gdLst/>
              <a:ahLst/>
              <a:cxnLst/>
              <a:rect l="l" t="t" r="r" b="b"/>
              <a:pathLst>
                <a:path w="353695" h="81280">
                  <a:moveTo>
                    <a:pt x="164592" y="26416"/>
                  </a:moveTo>
                  <a:lnTo>
                    <a:pt x="144526" y="21336"/>
                  </a:lnTo>
                  <a:lnTo>
                    <a:pt x="143256" y="22225"/>
                  </a:lnTo>
                  <a:lnTo>
                    <a:pt x="163068" y="27432"/>
                  </a:lnTo>
                  <a:lnTo>
                    <a:pt x="164592" y="26416"/>
                  </a:lnTo>
                  <a:close/>
                </a:path>
                <a:path w="353695" h="81280">
                  <a:moveTo>
                    <a:pt x="353568" y="0"/>
                  </a:moveTo>
                  <a:lnTo>
                    <a:pt x="254190" y="74599"/>
                  </a:lnTo>
                  <a:lnTo>
                    <a:pt x="3556" y="6096"/>
                  </a:lnTo>
                  <a:lnTo>
                    <a:pt x="635" y="6096"/>
                  </a:lnTo>
                  <a:lnTo>
                    <a:pt x="0" y="8509"/>
                  </a:lnTo>
                  <a:lnTo>
                    <a:pt x="253060" y="78930"/>
                  </a:lnTo>
                  <a:lnTo>
                    <a:pt x="252984" y="80772"/>
                  </a:lnTo>
                  <a:lnTo>
                    <a:pt x="353314" y="6096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028687" y="3005327"/>
              <a:ext cx="347471" cy="135636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386827" y="2933700"/>
              <a:ext cx="414527" cy="37337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563611" y="2968751"/>
              <a:ext cx="195072" cy="172212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8753855" y="5134355"/>
              <a:ext cx="470916" cy="224028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773794" y="5376381"/>
              <a:ext cx="392791" cy="17174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8899969" y="5222557"/>
              <a:ext cx="321945" cy="218313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8961119" y="5221223"/>
              <a:ext cx="265175" cy="39623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8901683" y="5221223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59" h="161925">
                  <a:moveTo>
                    <a:pt x="60325" y="0"/>
                  </a:moveTo>
                  <a:lnTo>
                    <a:pt x="0" y="159512"/>
                  </a:lnTo>
                  <a:lnTo>
                    <a:pt x="11938" y="161544"/>
                  </a:lnTo>
                  <a:lnTo>
                    <a:pt x="73151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8901683" y="5250179"/>
              <a:ext cx="323088" cy="18745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154667" y="5251703"/>
              <a:ext cx="73660" cy="187960"/>
            </a:xfrm>
            <a:custGeom>
              <a:avLst/>
              <a:gdLst/>
              <a:ahLst/>
              <a:cxnLst/>
              <a:rect l="l" t="t" r="r" b="b"/>
              <a:pathLst>
                <a:path w="73659" h="187960">
                  <a:moveTo>
                    <a:pt x="73151" y="0"/>
                  </a:moveTo>
                  <a:lnTo>
                    <a:pt x="70611" y="0"/>
                  </a:lnTo>
                  <a:lnTo>
                    <a:pt x="0" y="186055"/>
                  </a:lnTo>
                  <a:lnTo>
                    <a:pt x="7747" y="1874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901683" y="5382767"/>
              <a:ext cx="257556" cy="62484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897111" y="5448300"/>
              <a:ext cx="88900" cy="38100"/>
            </a:xfrm>
            <a:custGeom>
              <a:avLst/>
              <a:gdLst/>
              <a:ahLst/>
              <a:cxnLst/>
              <a:rect l="l" t="t" r="r" b="b"/>
              <a:pathLst>
                <a:path w="88900" h="38100">
                  <a:moveTo>
                    <a:pt x="34417" y="0"/>
                  </a:moveTo>
                  <a:lnTo>
                    <a:pt x="0" y="21336"/>
                  </a:lnTo>
                  <a:lnTo>
                    <a:pt x="55245" y="38100"/>
                  </a:lnTo>
                  <a:lnTo>
                    <a:pt x="88392" y="14478"/>
                  </a:lnTo>
                  <a:lnTo>
                    <a:pt x="344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898635" y="5449823"/>
              <a:ext cx="85344" cy="35051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904731" y="5463540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890" y="0"/>
                  </a:moveTo>
                  <a:lnTo>
                    <a:pt x="0" y="4699"/>
                  </a:lnTo>
                  <a:lnTo>
                    <a:pt x="21590" y="10668"/>
                  </a:lnTo>
                  <a:lnTo>
                    <a:pt x="30479" y="5334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904731" y="5468111"/>
              <a:ext cx="21590" cy="7620"/>
            </a:xfrm>
            <a:custGeom>
              <a:avLst/>
              <a:gdLst/>
              <a:ahLst/>
              <a:cxnLst/>
              <a:rect l="l" t="t" r="r" b="b"/>
              <a:pathLst>
                <a:path w="21590" h="7620">
                  <a:moveTo>
                    <a:pt x="1270" y="0"/>
                  </a:moveTo>
                  <a:lnTo>
                    <a:pt x="0" y="1143"/>
                  </a:lnTo>
                  <a:lnTo>
                    <a:pt x="19812" y="7619"/>
                  </a:lnTo>
                  <a:lnTo>
                    <a:pt x="21336" y="635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929115" y="5471159"/>
              <a:ext cx="30480" cy="10795"/>
            </a:xfrm>
            <a:custGeom>
              <a:avLst/>
              <a:gdLst/>
              <a:ahLst/>
              <a:cxnLst/>
              <a:rect l="l" t="t" r="r" b="b"/>
              <a:pathLst>
                <a:path w="30479" h="10795">
                  <a:moveTo>
                    <a:pt x="8381" y="0"/>
                  </a:moveTo>
                  <a:lnTo>
                    <a:pt x="0" y="4825"/>
                  </a:lnTo>
                  <a:lnTo>
                    <a:pt x="21589" y="10667"/>
                  </a:lnTo>
                  <a:lnTo>
                    <a:pt x="30479" y="5460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76716" y="5385815"/>
              <a:ext cx="376555" cy="149860"/>
            </a:xfrm>
            <a:custGeom>
              <a:avLst/>
              <a:gdLst/>
              <a:ahLst/>
              <a:cxnLst/>
              <a:rect l="l" t="t" r="r" b="b"/>
              <a:pathLst>
                <a:path w="376554" h="149860">
                  <a:moveTo>
                    <a:pt x="175260" y="96266"/>
                  </a:moveTo>
                  <a:lnTo>
                    <a:pt x="153797" y="89916"/>
                  </a:lnTo>
                  <a:lnTo>
                    <a:pt x="152400" y="91059"/>
                  </a:lnTo>
                  <a:lnTo>
                    <a:pt x="173609" y="97536"/>
                  </a:lnTo>
                  <a:lnTo>
                    <a:pt x="175260" y="96266"/>
                  </a:lnTo>
                  <a:close/>
                </a:path>
                <a:path w="376554" h="149860">
                  <a:moveTo>
                    <a:pt x="370332" y="64008"/>
                  </a:moveTo>
                  <a:lnTo>
                    <a:pt x="370205" y="59436"/>
                  </a:lnTo>
                  <a:lnTo>
                    <a:pt x="265176" y="130175"/>
                  </a:lnTo>
                  <a:lnTo>
                    <a:pt x="265239" y="130810"/>
                  </a:lnTo>
                  <a:lnTo>
                    <a:pt x="12827" y="64008"/>
                  </a:lnTo>
                  <a:lnTo>
                    <a:pt x="9779" y="64008"/>
                  </a:lnTo>
                  <a:lnTo>
                    <a:pt x="9144" y="66421"/>
                  </a:lnTo>
                  <a:lnTo>
                    <a:pt x="266446" y="135636"/>
                  </a:lnTo>
                  <a:lnTo>
                    <a:pt x="266611" y="132588"/>
                  </a:lnTo>
                  <a:lnTo>
                    <a:pt x="370332" y="64008"/>
                  </a:lnTo>
                  <a:close/>
                </a:path>
                <a:path w="376554" h="149860">
                  <a:moveTo>
                    <a:pt x="376428" y="68580"/>
                  </a:moveTo>
                  <a:lnTo>
                    <a:pt x="270129" y="143891"/>
                  </a:lnTo>
                  <a:lnTo>
                    <a:pt x="270090" y="144348"/>
                  </a:lnTo>
                  <a:lnTo>
                    <a:pt x="3810" y="74676"/>
                  </a:lnTo>
                  <a:lnTo>
                    <a:pt x="2705" y="74676"/>
                  </a:lnTo>
                  <a:lnTo>
                    <a:pt x="3035" y="62445"/>
                  </a:lnTo>
                  <a:lnTo>
                    <a:pt x="3175" y="62484"/>
                  </a:lnTo>
                  <a:lnTo>
                    <a:pt x="126492" y="1905"/>
                  </a:lnTo>
                  <a:lnTo>
                    <a:pt x="125857" y="0"/>
                  </a:lnTo>
                  <a:lnTo>
                    <a:pt x="889" y="61163"/>
                  </a:lnTo>
                  <a:lnTo>
                    <a:pt x="381" y="60960"/>
                  </a:lnTo>
                  <a:lnTo>
                    <a:pt x="368" y="61417"/>
                  </a:lnTo>
                  <a:lnTo>
                    <a:pt x="0" y="61595"/>
                  </a:lnTo>
                  <a:lnTo>
                    <a:pt x="355" y="61696"/>
                  </a:lnTo>
                  <a:lnTo>
                    <a:pt x="0" y="75946"/>
                  </a:lnTo>
                  <a:lnTo>
                    <a:pt x="304" y="75984"/>
                  </a:lnTo>
                  <a:lnTo>
                    <a:pt x="0" y="77216"/>
                  </a:lnTo>
                  <a:lnTo>
                    <a:pt x="269760" y="149059"/>
                  </a:lnTo>
                  <a:lnTo>
                    <a:pt x="269748" y="149352"/>
                  </a:lnTo>
                  <a:lnTo>
                    <a:pt x="270052" y="149136"/>
                  </a:lnTo>
                  <a:lnTo>
                    <a:pt x="270891" y="149352"/>
                  </a:lnTo>
                  <a:lnTo>
                    <a:pt x="270954" y="148501"/>
                  </a:lnTo>
                  <a:lnTo>
                    <a:pt x="376047" y="74676"/>
                  </a:lnTo>
                  <a:lnTo>
                    <a:pt x="376428" y="6858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072630" y="1597151"/>
              <a:ext cx="1867535" cy="3702050"/>
            </a:xfrm>
            <a:custGeom>
              <a:avLst/>
              <a:gdLst/>
              <a:ahLst/>
              <a:cxnLst/>
              <a:rect l="l" t="t" r="r" b="b"/>
              <a:pathLst>
                <a:path w="1867534" h="3702050">
                  <a:moveTo>
                    <a:pt x="248920" y="2888996"/>
                  </a:moveTo>
                  <a:lnTo>
                    <a:pt x="172770" y="2890393"/>
                  </a:lnTo>
                  <a:lnTo>
                    <a:pt x="152336" y="1791462"/>
                  </a:lnTo>
                  <a:lnTo>
                    <a:pt x="228473" y="1790065"/>
                  </a:lnTo>
                  <a:lnTo>
                    <a:pt x="209257" y="1753362"/>
                  </a:lnTo>
                  <a:lnTo>
                    <a:pt x="109982" y="1563624"/>
                  </a:lnTo>
                  <a:lnTo>
                    <a:pt x="0" y="1794256"/>
                  </a:lnTo>
                  <a:lnTo>
                    <a:pt x="76136" y="1792871"/>
                  </a:lnTo>
                  <a:lnTo>
                    <a:pt x="96570" y="2891802"/>
                  </a:lnTo>
                  <a:lnTo>
                    <a:pt x="20447" y="2893187"/>
                  </a:lnTo>
                  <a:lnTo>
                    <a:pt x="138938" y="3119628"/>
                  </a:lnTo>
                  <a:lnTo>
                    <a:pt x="229412" y="2929890"/>
                  </a:lnTo>
                  <a:lnTo>
                    <a:pt x="248920" y="2888996"/>
                  </a:lnTo>
                  <a:close/>
                </a:path>
                <a:path w="1867534" h="3702050">
                  <a:moveTo>
                    <a:pt x="1064006" y="0"/>
                  </a:moveTo>
                  <a:lnTo>
                    <a:pt x="840232" y="123444"/>
                  </a:lnTo>
                  <a:lnTo>
                    <a:pt x="902931" y="166649"/>
                  </a:lnTo>
                  <a:lnTo>
                    <a:pt x="333222" y="994067"/>
                  </a:lnTo>
                  <a:lnTo>
                    <a:pt x="270510" y="950849"/>
                  </a:lnTo>
                  <a:lnTo>
                    <a:pt x="234950" y="1203960"/>
                  </a:lnTo>
                  <a:lnTo>
                    <a:pt x="458724" y="1080516"/>
                  </a:lnTo>
                  <a:lnTo>
                    <a:pt x="441579" y="1068705"/>
                  </a:lnTo>
                  <a:lnTo>
                    <a:pt x="396011" y="1037323"/>
                  </a:lnTo>
                  <a:lnTo>
                    <a:pt x="965720" y="209905"/>
                  </a:lnTo>
                  <a:lnTo>
                    <a:pt x="1028446" y="253111"/>
                  </a:lnTo>
                  <a:lnTo>
                    <a:pt x="1044994" y="135255"/>
                  </a:lnTo>
                  <a:lnTo>
                    <a:pt x="1064006" y="0"/>
                  </a:lnTo>
                  <a:close/>
                </a:path>
                <a:path w="1867534" h="3702050">
                  <a:moveTo>
                    <a:pt x="1867154" y="3701796"/>
                  </a:moveTo>
                  <a:lnTo>
                    <a:pt x="1852650" y="3561588"/>
                  </a:lnTo>
                  <a:lnTo>
                    <a:pt x="1840865" y="3447542"/>
                  </a:lnTo>
                  <a:lnTo>
                    <a:pt x="1776603" y="3488461"/>
                  </a:lnTo>
                  <a:lnTo>
                    <a:pt x="725170" y="1836559"/>
                  </a:lnTo>
                  <a:lnTo>
                    <a:pt x="775665" y="1804416"/>
                  </a:lnTo>
                  <a:lnTo>
                    <a:pt x="789432" y="1795653"/>
                  </a:lnTo>
                  <a:lnTo>
                    <a:pt x="570230" y="1664208"/>
                  </a:lnTo>
                  <a:lnTo>
                    <a:pt x="596519" y="1918462"/>
                  </a:lnTo>
                  <a:lnTo>
                    <a:pt x="660831" y="1877529"/>
                  </a:lnTo>
                  <a:lnTo>
                    <a:pt x="1712201" y="3529457"/>
                  </a:lnTo>
                  <a:lnTo>
                    <a:pt x="1647952" y="3570351"/>
                  </a:lnTo>
                  <a:lnTo>
                    <a:pt x="1867154" y="370179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61085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Trebuchet MS"/>
                <a:cs typeface="Trebuchet MS"/>
              </a:rPr>
              <a:t>We </a:t>
            </a:r>
            <a:r>
              <a:rPr sz="2400" spc="-130" dirty="0">
                <a:latin typeface="Trebuchet MS"/>
                <a:cs typeface="Trebuchet MS"/>
              </a:rPr>
              <a:t>begin </a:t>
            </a:r>
            <a:r>
              <a:rPr sz="2400" spc="-114" dirty="0">
                <a:latin typeface="Trebuchet MS"/>
                <a:cs typeface="Trebuchet MS"/>
              </a:rPr>
              <a:t>our </a:t>
            </a:r>
            <a:r>
              <a:rPr sz="2400" spc="-165" dirty="0">
                <a:latin typeface="Trebuchet MS"/>
                <a:cs typeface="Trebuchet MS"/>
              </a:rPr>
              <a:t>foray </a:t>
            </a:r>
            <a:r>
              <a:rPr sz="2400" spc="-170" dirty="0">
                <a:latin typeface="Trebuchet MS"/>
                <a:cs typeface="Trebuchet MS"/>
              </a:rPr>
              <a:t>into </a:t>
            </a:r>
            <a:r>
              <a:rPr sz="2400" spc="-40" dirty="0">
                <a:latin typeface="Trebuchet MS"/>
                <a:cs typeface="Trebuchet MS"/>
              </a:rPr>
              <a:t>P2P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by </a:t>
            </a:r>
            <a:r>
              <a:rPr sz="2400" spc="-110" dirty="0">
                <a:latin typeface="Trebuchet MS"/>
                <a:cs typeface="Trebuchet MS"/>
              </a:rPr>
              <a:t>considering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very </a:t>
            </a:r>
            <a:r>
              <a:rPr sz="2400" spc="-180" dirty="0">
                <a:latin typeface="Trebuchet MS"/>
                <a:cs typeface="Trebuchet MS"/>
              </a:rPr>
              <a:t>natural </a:t>
            </a:r>
            <a:r>
              <a:rPr sz="2400" spc="-175" dirty="0">
                <a:latin typeface="Trebuchet MS"/>
                <a:cs typeface="Trebuchet MS"/>
              </a:rPr>
              <a:t>application, </a:t>
            </a:r>
            <a:r>
              <a:rPr sz="2400" spc="-195" dirty="0">
                <a:latin typeface="Trebuchet MS"/>
                <a:cs typeface="Trebuchet MS"/>
              </a:rPr>
              <a:t>namely,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latin typeface="Trebuchet MS"/>
                <a:cs typeface="Trebuchet MS"/>
              </a:rPr>
              <a:t>distributing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large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file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from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single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server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to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large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number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hosts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(called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peers).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754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P2P </a:t>
            </a:r>
            <a:r>
              <a:rPr sz="3200" spc="-5" dirty="0"/>
              <a:t>File</a:t>
            </a:r>
            <a:r>
              <a:rPr sz="3200" spc="-75" dirty="0"/>
              <a:t> </a:t>
            </a:r>
            <a:r>
              <a:rPr sz="3200" spc="-5" dirty="0"/>
              <a:t>distribution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13688" y="2668523"/>
            <a:ext cx="9639300" cy="230759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8100" rIns="0" bIns="0" rtlCol="0">
            <a:spAutoFit/>
          </a:bodyPr>
          <a:lstStyle/>
          <a:p>
            <a:pPr marL="378460" marR="361950" indent="-28702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35" dirty="0">
                <a:latin typeface="Trebuchet MS"/>
                <a:cs typeface="Trebuchet MS"/>
              </a:rPr>
              <a:t>client-server </a:t>
            </a: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55" dirty="0">
                <a:latin typeface="Trebuchet MS"/>
                <a:cs typeface="Trebuchet MS"/>
              </a:rPr>
              <a:t>distribution,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10" dirty="0">
                <a:latin typeface="Trebuchet MS"/>
                <a:cs typeface="Trebuchet MS"/>
              </a:rPr>
              <a:t>must </a:t>
            </a:r>
            <a:r>
              <a:rPr sz="2400" spc="-85" dirty="0">
                <a:latin typeface="Trebuchet MS"/>
                <a:cs typeface="Trebuchet MS"/>
              </a:rPr>
              <a:t>send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copy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file </a:t>
            </a:r>
            <a:r>
              <a:rPr sz="2400" spc="-195" dirty="0">
                <a:latin typeface="Trebuchet MS"/>
                <a:cs typeface="Trebuchet MS"/>
              </a:rPr>
              <a:t>to  </a:t>
            </a:r>
            <a:r>
              <a:rPr sz="2400" spc="-150" dirty="0">
                <a:latin typeface="Trebuchet MS"/>
                <a:cs typeface="Trebuchet MS"/>
              </a:rPr>
              <a:t>each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peers—placing </a:t>
            </a:r>
            <a:r>
              <a:rPr sz="2400" spc="-150" dirty="0">
                <a:latin typeface="Trebuchet MS"/>
                <a:cs typeface="Trebuchet MS"/>
              </a:rPr>
              <a:t>an </a:t>
            </a:r>
            <a:r>
              <a:rPr sz="2400" spc="-95" dirty="0">
                <a:latin typeface="Trebuchet MS"/>
                <a:cs typeface="Trebuchet MS"/>
              </a:rPr>
              <a:t>enormous </a:t>
            </a:r>
            <a:r>
              <a:rPr sz="2400" spc="-140" dirty="0">
                <a:latin typeface="Trebuchet MS"/>
                <a:cs typeface="Trebuchet MS"/>
              </a:rPr>
              <a:t>burden </a:t>
            </a:r>
            <a:r>
              <a:rPr sz="2400" spc="-105" dirty="0">
                <a:latin typeface="Trebuchet MS"/>
                <a:cs typeface="Trebuchet MS"/>
              </a:rPr>
              <a:t>on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server </a:t>
            </a:r>
            <a:r>
              <a:rPr sz="2400" spc="-145" dirty="0">
                <a:latin typeface="Trebuchet MS"/>
                <a:cs typeface="Trebuchet MS"/>
              </a:rPr>
              <a:t>and  </a:t>
            </a:r>
            <a:r>
              <a:rPr sz="2400" spc="-90" dirty="0">
                <a:latin typeface="Trebuchet MS"/>
                <a:cs typeface="Trebuchet MS"/>
              </a:rPr>
              <a:t>consuming </a:t>
            </a:r>
            <a:r>
              <a:rPr sz="2400" spc="-190" dirty="0">
                <a:latin typeface="Trebuchet MS"/>
                <a:cs typeface="Trebuchet MS"/>
              </a:rPr>
              <a:t>a </a:t>
            </a:r>
            <a:r>
              <a:rPr sz="2400" spc="-150" dirty="0">
                <a:latin typeface="Trebuchet MS"/>
                <a:cs typeface="Trebuchet MS"/>
              </a:rPr>
              <a:t>large </a:t>
            </a:r>
            <a:r>
              <a:rPr sz="2400" spc="-155" dirty="0">
                <a:latin typeface="Trebuchet MS"/>
                <a:cs typeface="Trebuchet MS"/>
              </a:rPr>
              <a:t>amount of </a:t>
            </a:r>
            <a:r>
              <a:rPr sz="2400" spc="-100" dirty="0">
                <a:latin typeface="Trebuchet MS"/>
                <a:cs typeface="Trebuchet MS"/>
              </a:rPr>
              <a:t>server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bandwidth</a:t>
            </a:r>
            <a:endParaRPr sz="2400">
              <a:latin typeface="Trebuchet MS"/>
              <a:cs typeface="Trebuchet MS"/>
            </a:endParaRPr>
          </a:p>
          <a:p>
            <a:pPr marL="378460" marR="334645" indent="-28702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40" dirty="0">
                <a:latin typeface="Trebuchet MS"/>
                <a:cs typeface="Trebuchet MS"/>
              </a:rPr>
              <a:t>P2P </a:t>
            </a:r>
            <a:r>
              <a:rPr sz="2400" spc="-200" dirty="0">
                <a:latin typeface="Trebuchet MS"/>
                <a:cs typeface="Trebuchet MS"/>
              </a:rPr>
              <a:t>file </a:t>
            </a:r>
            <a:r>
              <a:rPr sz="2400" spc="-155" dirty="0">
                <a:latin typeface="Trebuchet MS"/>
                <a:cs typeface="Trebuchet MS"/>
              </a:rPr>
              <a:t>distribution, </a:t>
            </a:r>
            <a:r>
              <a:rPr sz="2400" spc="-150" dirty="0">
                <a:latin typeface="Trebuchet MS"/>
                <a:cs typeface="Trebuchet MS"/>
              </a:rPr>
              <a:t>each </a:t>
            </a:r>
            <a:r>
              <a:rPr sz="2400" spc="-160" dirty="0">
                <a:latin typeface="Trebuchet MS"/>
                <a:cs typeface="Trebuchet MS"/>
              </a:rPr>
              <a:t>peer </a:t>
            </a:r>
            <a:r>
              <a:rPr sz="2400" spc="-135" dirty="0">
                <a:latin typeface="Trebuchet MS"/>
                <a:cs typeface="Trebuchet MS"/>
              </a:rPr>
              <a:t>can </a:t>
            </a:r>
            <a:r>
              <a:rPr sz="2400" spc="-160" dirty="0">
                <a:latin typeface="Trebuchet MS"/>
                <a:cs typeface="Trebuchet MS"/>
              </a:rPr>
              <a:t>redistribute </a:t>
            </a:r>
            <a:r>
              <a:rPr sz="2400" spc="-135" dirty="0">
                <a:latin typeface="Trebuchet MS"/>
                <a:cs typeface="Trebuchet MS"/>
              </a:rPr>
              <a:t>any </a:t>
            </a:r>
            <a:r>
              <a:rPr sz="2400" spc="-145" dirty="0">
                <a:latin typeface="Trebuchet MS"/>
                <a:cs typeface="Trebuchet MS"/>
              </a:rPr>
              <a:t>portion </a:t>
            </a:r>
            <a:r>
              <a:rPr sz="2400" spc="-155" dirty="0">
                <a:latin typeface="Trebuchet MS"/>
                <a:cs typeface="Trebuchet MS"/>
              </a:rPr>
              <a:t>of </a:t>
            </a:r>
            <a:r>
              <a:rPr sz="2400" spc="-200" dirty="0">
                <a:latin typeface="Trebuchet MS"/>
                <a:cs typeface="Trebuchet MS"/>
              </a:rPr>
              <a:t>the file </a:t>
            </a:r>
            <a:r>
              <a:rPr sz="2400" spc="-240" dirty="0">
                <a:latin typeface="Trebuchet MS"/>
                <a:cs typeface="Trebuchet MS"/>
              </a:rPr>
              <a:t>it  </a:t>
            </a:r>
            <a:r>
              <a:rPr sz="2400" spc="-70" dirty="0">
                <a:latin typeface="Trebuchet MS"/>
                <a:cs typeface="Trebuchet MS"/>
              </a:rPr>
              <a:t>has </a:t>
            </a:r>
            <a:r>
              <a:rPr sz="2400" spc="-160" dirty="0">
                <a:latin typeface="Trebuchet MS"/>
                <a:cs typeface="Trebuchet MS"/>
              </a:rPr>
              <a:t>received </a:t>
            </a:r>
            <a:r>
              <a:rPr sz="2400" spc="-195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any </a:t>
            </a:r>
            <a:r>
              <a:rPr sz="2400" spc="-165" dirty="0">
                <a:latin typeface="Trebuchet MS"/>
                <a:cs typeface="Trebuchet MS"/>
              </a:rPr>
              <a:t>other </a:t>
            </a:r>
            <a:r>
              <a:rPr sz="2400" spc="-135" dirty="0">
                <a:latin typeface="Trebuchet MS"/>
                <a:cs typeface="Trebuchet MS"/>
              </a:rPr>
              <a:t>peers, </a:t>
            </a:r>
            <a:r>
              <a:rPr sz="2400" spc="-170" dirty="0">
                <a:latin typeface="Trebuchet MS"/>
                <a:cs typeface="Trebuchet MS"/>
              </a:rPr>
              <a:t>thereby </a:t>
            </a:r>
            <a:r>
              <a:rPr sz="2400" spc="-75" dirty="0">
                <a:latin typeface="Trebuchet MS"/>
                <a:cs typeface="Trebuchet MS"/>
              </a:rPr>
              <a:t>assisting </a:t>
            </a:r>
            <a:r>
              <a:rPr sz="2400" spc="-200" dirty="0">
                <a:latin typeface="Trebuchet MS"/>
                <a:cs typeface="Trebuchet MS"/>
              </a:rPr>
              <a:t>the </a:t>
            </a:r>
            <a:r>
              <a:rPr sz="2400" spc="-105" dirty="0">
                <a:latin typeface="Trebuchet MS"/>
                <a:cs typeface="Trebuchet MS"/>
              </a:rPr>
              <a:t>server </a:t>
            </a:r>
            <a:r>
              <a:rPr sz="2400" spc="-150" dirty="0">
                <a:latin typeface="Trebuchet MS"/>
                <a:cs typeface="Trebuchet MS"/>
              </a:rPr>
              <a:t>in </a:t>
            </a:r>
            <a:r>
              <a:rPr sz="2400" spc="-200" dirty="0">
                <a:latin typeface="Trebuchet MS"/>
                <a:cs typeface="Trebuchet MS"/>
              </a:rPr>
              <a:t>the  </a:t>
            </a:r>
            <a:r>
              <a:rPr sz="2400" spc="-145" dirty="0">
                <a:latin typeface="Trebuchet MS"/>
                <a:cs typeface="Trebuchet MS"/>
              </a:rPr>
              <a:t>distribution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6914"/>
            <a:ext cx="10891520" cy="122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Georgia"/>
                <a:cs typeface="Georgia"/>
              </a:rPr>
              <a:t>Question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: </a:t>
            </a:r>
            <a:r>
              <a:rPr sz="2800" spc="-5" dirty="0">
                <a:latin typeface="Georgia"/>
                <a:cs typeface="Georgia"/>
              </a:rPr>
              <a:t>how much </a:t>
            </a:r>
            <a:r>
              <a:rPr sz="2800" spc="-10" dirty="0">
                <a:latin typeface="Georgia"/>
                <a:cs typeface="Georgia"/>
              </a:rPr>
              <a:t>time </a:t>
            </a:r>
            <a:r>
              <a:rPr sz="2800" spc="-5" dirty="0">
                <a:latin typeface="Georgia"/>
                <a:cs typeface="Georgia"/>
              </a:rPr>
              <a:t>to distribute file (size </a:t>
            </a:r>
            <a:r>
              <a:rPr sz="2800" i="1" spc="-5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) from one server</a:t>
            </a:r>
            <a:r>
              <a:rPr sz="2800" spc="1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to</a:t>
            </a:r>
            <a:endParaRPr sz="2800">
              <a:latin typeface="Georgia"/>
              <a:cs typeface="Georgia"/>
            </a:endParaRPr>
          </a:p>
          <a:p>
            <a:pPr marL="241300">
              <a:lnSpc>
                <a:spcPts val="3195"/>
              </a:lnSpc>
              <a:tabLst>
                <a:tab pos="685800" algn="l"/>
              </a:tabLst>
            </a:pPr>
            <a:r>
              <a:rPr sz="2800" i="1" spc="-5" dirty="0">
                <a:latin typeface="Georgia"/>
                <a:cs typeface="Georgia"/>
              </a:rPr>
              <a:t>N	peers</a:t>
            </a:r>
            <a:r>
              <a:rPr sz="2800" spc="-5" dirty="0">
                <a:latin typeface="Georgia"/>
                <a:cs typeface="Georgia"/>
              </a:rPr>
              <a:t>?</a:t>
            </a:r>
            <a:endParaRPr sz="2800">
              <a:latin typeface="Georgia"/>
              <a:cs typeface="Georgia"/>
            </a:endParaRPr>
          </a:p>
          <a:p>
            <a:pPr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Georgia"/>
                <a:cs typeface="Georgia"/>
              </a:rPr>
              <a:t>peer upload/download capacity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limited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resource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529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distribution: client-server </a:t>
            </a:r>
            <a:r>
              <a:rPr sz="3600" dirty="0"/>
              <a:t>vs</a:t>
            </a:r>
            <a:r>
              <a:rPr sz="3600" spc="-145" dirty="0"/>
              <a:t> </a:t>
            </a:r>
            <a:r>
              <a:rPr sz="3600" dirty="0"/>
              <a:t>P2P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26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41370" y="4044822"/>
            <a:ext cx="4188460" cy="1777364"/>
            <a:chOff x="3341370" y="4044822"/>
            <a:chExt cx="4188460" cy="1777364"/>
          </a:xfrm>
        </p:grpSpPr>
        <p:sp>
          <p:nvSpPr>
            <p:cNvPr id="7" name="object 7"/>
            <p:cNvSpPr/>
            <p:nvPr/>
          </p:nvSpPr>
          <p:spPr>
            <a:xfrm>
              <a:off x="3858067" y="4096567"/>
              <a:ext cx="3671570" cy="1725930"/>
            </a:xfrm>
            <a:custGeom>
              <a:avLst/>
              <a:gdLst/>
              <a:ahLst/>
              <a:cxnLst/>
              <a:rect l="l" t="t" r="r" b="b"/>
              <a:pathLst>
                <a:path w="3671570" h="1725929">
                  <a:moveTo>
                    <a:pt x="684507" y="0"/>
                  </a:moveTo>
                  <a:lnTo>
                    <a:pt x="571943" y="4064"/>
                  </a:lnTo>
                  <a:lnTo>
                    <a:pt x="501953" y="9954"/>
                  </a:lnTo>
                  <a:lnTo>
                    <a:pt x="438253" y="18166"/>
                  </a:lnTo>
                  <a:lnTo>
                    <a:pt x="380415" y="28622"/>
                  </a:lnTo>
                  <a:lnTo>
                    <a:pt x="328007" y="41241"/>
                  </a:lnTo>
                  <a:lnTo>
                    <a:pt x="280600" y="55941"/>
                  </a:lnTo>
                  <a:lnTo>
                    <a:pt x="237764" y="72643"/>
                  </a:lnTo>
                  <a:lnTo>
                    <a:pt x="199068" y="91266"/>
                  </a:lnTo>
                  <a:lnTo>
                    <a:pt x="164082" y="111730"/>
                  </a:lnTo>
                  <a:lnTo>
                    <a:pt x="132377" y="133954"/>
                  </a:lnTo>
                  <a:lnTo>
                    <a:pt x="77088" y="183361"/>
                  </a:lnTo>
                  <a:lnTo>
                    <a:pt x="28994" y="245913"/>
                  </a:lnTo>
                  <a:lnTo>
                    <a:pt x="13075" y="286255"/>
                  </a:lnTo>
                  <a:lnTo>
                    <a:pt x="3779" y="330539"/>
                  </a:lnTo>
                  <a:lnTo>
                    <a:pt x="0" y="377897"/>
                  </a:lnTo>
                  <a:lnTo>
                    <a:pt x="632" y="427458"/>
                  </a:lnTo>
                  <a:lnTo>
                    <a:pt x="4569" y="478355"/>
                  </a:lnTo>
                  <a:lnTo>
                    <a:pt x="10705" y="529717"/>
                  </a:lnTo>
                  <a:lnTo>
                    <a:pt x="25150" y="630364"/>
                  </a:lnTo>
                  <a:lnTo>
                    <a:pt x="31246" y="677911"/>
                  </a:lnTo>
                  <a:lnTo>
                    <a:pt x="35117" y="722447"/>
                  </a:lnTo>
                  <a:lnTo>
                    <a:pt x="36370" y="770325"/>
                  </a:lnTo>
                  <a:lnTo>
                    <a:pt x="35678" y="819360"/>
                  </a:lnTo>
                  <a:lnTo>
                    <a:pt x="34250" y="868695"/>
                  </a:lnTo>
                  <a:lnTo>
                    <a:pt x="33295" y="917474"/>
                  </a:lnTo>
                  <a:lnTo>
                    <a:pt x="34022" y="964842"/>
                  </a:lnTo>
                  <a:lnTo>
                    <a:pt x="37641" y="1009943"/>
                  </a:lnTo>
                  <a:lnTo>
                    <a:pt x="45361" y="1051922"/>
                  </a:lnTo>
                  <a:lnTo>
                    <a:pt x="58392" y="1089922"/>
                  </a:lnTo>
                  <a:lnTo>
                    <a:pt x="77942" y="1123088"/>
                  </a:lnTo>
                  <a:lnTo>
                    <a:pt x="105221" y="1150564"/>
                  </a:lnTo>
                  <a:lnTo>
                    <a:pt x="163249" y="1178184"/>
                  </a:lnTo>
                  <a:lnTo>
                    <a:pt x="233190" y="1186237"/>
                  </a:lnTo>
                  <a:lnTo>
                    <a:pt x="273163" y="1185838"/>
                  </a:lnTo>
                  <a:lnTo>
                    <a:pt x="364182" y="1182020"/>
                  </a:lnTo>
                  <a:lnTo>
                    <a:pt x="415656" y="1180931"/>
                  </a:lnTo>
                  <a:lnTo>
                    <a:pt x="471392" y="1181943"/>
                  </a:lnTo>
                  <a:lnTo>
                    <a:pt x="531603" y="1186221"/>
                  </a:lnTo>
                  <a:lnTo>
                    <a:pt x="596504" y="1194931"/>
                  </a:lnTo>
                  <a:lnTo>
                    <a:pt x="666307" y="1209238"/>
                  </a:lnTo>
                  <a:lnTo>
                    <a:pt x="703629" y="1218673"/>
                  </a:lnTo>
                  <a:lnTo>
                    <a:pt x="743189" y="1229410"/>
                  </a:lnTo>
                  <a:lnTo>
                    <a:pt x="784819" y="1241337"/>
                  </a:lnTo>
                  <a:lnTo>
                    <a:pt x="828352" y="1254344"/>
                  </a:lnTo>
                  <a:lnTo>
                    <a:pt x="873620" y="1268320"/>
                  </a:lnTo>
                  <a:lnTo>
                    <a:pt x="920456" y="1283154"/>
                  </a:lnTo>
                  <a:lnTo>
                    <a:pt x="1018163" y="1314949"/>
                  </a:lnTo>
                  <a:lnTo>
                    <a:pt x="1331507" y="1419366"/>
                  </a:lnTo>
                  <a:lnTo>
                    <a:pt x="1438232" y="1454220"/>
                  </a:lnTo>
                  <a:lnTo>
                    <a:pt x="1491268" y="1471156"/>
                  </a:lnTo>
                  <a:lnTo>
                    <a:pt x="1543863" y="1487617"/>
                  </a:lnTo>
                  <a:lnTo>
                    <a:pt x="1595850" y="1503492"/>
                  </a:lnTo>
                  <a:lnTo>
                    <a:pt x="1647062" y="1518669"/>
                  </a:lnTo>
                  <a:lnTo>
                    <a:pt x="1697330" y="1533038"/>
                  </a:lnTo>
                  <a:lnTo>
                    <a:pt x="1746488" y="1546488"/>
                  </a:lnTo>
                  <a:lnTo>
                    <a:pt x="1794368" y="1558907"/>
                  </a:lnTo>
                  <a:lnTo>
                    <a:pt x="1840803" y="1570184"/>
                  </a:lnTo>
                  <a:lnTo>
                    <a:pt x="2005906" y="1608551"/>
                  </a:lnTo>
                  <a:lnTo>
                    <a:pt x="2115973" y="1633331"/>
                  </a:lnTo>
                  <a:lnTo>
                    <a:pt x="2170710" y="1645208"/>
                  </a:lnTo>
                  <a:lnTo>
                    <a:pt x="2225118" y="1656622"/>
                  </a:lnTo>
                  <a:lnTo>
                    <a:pt x="2279098" y="1667480"/>
                  </a:lnTo>
                  <a:lnTo>
                    <a:pt x="2332551" y="1677693"/>
                  </a:lnTo>
                  <a:lnTo>
                    <a:pt x="2385379" y="1687167"/>
                  </a:lnTo>
                  <a:lnTo>
                    <a:pt x="2437484" y="1695813"/>
                  </a:lnTo>
                  <a:lnTo>
                    <a:pt x="2488765" y="1703539"/>
                  </a:lnTo>
                  <a:lnTo>
                    <a:pt x="2539126" y="1710253"/>
                  </a:lnTo>
                  <a:lnTo>
                    <a:pt x="2588467" y="1715864"/>
                  </a:lnTo>
                  <a:lnTo>
                    <a:pt x="2636689" y="1720282"/>
                  </a:lnTo>
                  <a:lnTo>
                    <a:pt x="2683693" y="1723414"/>
                  </a:lnTo>
                  <a:lnTo>
                    <a:pt x="2729382" y="1725169"/>
                  </a:lnTo>
                  <a:lnTo>
                    <a:pt x="2773656" y="1725457"/>
                  </a:lnTo>
                  <a:lnTo>
                    <a:pt x="2816417" y="1724186"/>
                  </a:lnTo>
                  <a:lnTo>
                    <a:pt x="2857565" y="1721264"/>
                  </a:lnTo>
                  <a:lnTo>
                    <a:pt x="2914020" y="1714830"/>
                  </a:lnTo>
                  <a:lnTo>
                    <a:pt x="2968185" y="1706287"/>
                  </a:lnTo>
                  <a:lnTo>
                    <a:pt x="3020098" y="1695577"/>
                  </a:lnTo>
                  <a:lnTo>
                    <a:pt x="3069798" y="1682647"/>
                  </a:lnTo>
                  <a:lnTo>
                    <a:pt x="3117323" y="1667441"/>
                  </a:lnTo>
                  <a:lnTo>
                    <a:pt x="3162713" y="1649903"/>
                  </a:lnTo>
                  <a:lnTo>
                    <a:pt x="3206006" y="1629979"/>
                  </a:lnTo>
                  <a:lnTo>
                    <a:pt x="3247240" y="1607613"/>
                  </a:lnTo>
                  <a:lnTo>
                    <a:pt x="3286454" y="1582750"/>
                  </a:lnTo>
                  <a:lnTo>
                    <a:pt x="3323687" y="1555334"/>
                  </a:lnTo>
                  <a:lnTo>
                    <a:pt x="3358977" y="1525311"/>
                  </a:lnTo>
                  <a:lnTo>
                    <a:pt x="3392363" y="1492624"/>
                  </a:lnTo>
                  <a:lnTo>
                    <a:pt x="3423883" y="1457220"/>
                  </a:lnTo>
                  <a:lnTo>
                    <a:pt x="3453576" y="1419042"/>
                  </a:lnTo>
                  <a:lnTo>
                    <a:pt x="3476671" y="1383985"/>
                  </a:lnTo>
                  <a:lnTo>
                    <a:pt x="3498478" y="1344390"/>
                  </a:lnTo>
                  <a:lnTo>
                    <a:pt x="3518988" y="1300854"/>
                  </a:lnTo>
                  <a:lnTo>
                    <a:pt x="3538191" y="1253978"/>
                  </a:lnTo>
                  <a:lnTo>
                    <a:pt x="3556075" y="1204361"/>
                  </a:lnTo>
                  <a:lnTo>
                    <a:pt x="3572630" y="1152602"/>
                  </a:lnTo>
                  <a:lnTo>
                    <a:pt x="3587846" y="1099301"/>
                  </a:lnTo>
                  <a:lnTo>
                    <a:pt x="3601712" y="1045057"/>
                  </a:lnTo>
                  <a:lnTo>
                    <a:pt x="3614217" y="990470"/>
                  </a:lnTo>
                  <a:lnTo>
                    <a:pt x="3625352" y="936140"/>
                  </a:lnTo>
                  <a:lnTo>
                    <a:pt x="3635104" y="882665"/>
                  </a:lnTo>
                  <a:lnTo>
                    <a:pt x="3643465" y="830645"/>
                  </a:lnTo>
                  <a:lnTo>
                    <a:pt x="3650422" y="780680"/>
                  </a:lnTo>
                  <a:lnTo>
                    <a:pt x="3655967" y="733368"/>
                  </a:lnTo>
                  <a:lnTo>
                    <a:pt x="3660088" y="689311"/>
                  </a:lnTo>
                  <a:lnTo>
                    <a:pt x="3662774" y="649106"/>
                  </a:lnTo>
                  <a:lnTo>
                    <a:pt x="3665911" y="564897"/>
                  </a:lnTo>
                  <a:lnTo>
                    <a:pt x="3671321" y="484343"/>
                  </a:lnTo>
                  <a:lnTo>
                    <a:pt x="3667822" y="421315"/>
                  </a:lnTo>
                  <a:lnTo>
                    <a:pt x="3642138" y="370668"/>
                  </a:lnTo>
                  <a:lnTo>
                    <a:pt x="3580990" y="327260"/>
                  </a:lnTo>
                  <a:lnTo>
                    <a:pt x="3532969" y="306663"/>
                  </a:lnTo>
                  <a:lnTo>
                    <a:pt x="3471102" y="285948"/>
                  </a:lnTo>
                  <a:lnTo>
                    <a:pt x="3408920" y="269930"/>
                  </a:lnTo>
                  <a:lnTo>
                    <a:pt x="3336145" y="255903"/>
                  </a:lnTo>
                  <a:lnTo>
                    <a:pt x="3296173" y="249554"/>
                  </a:lnTo>
                  <a:lnTo>
                    <a:pt x="3254017" y="243603"/>
                  </a:lnTo>
                  <a:lnTo>
                    <a:pt x="3209834" y="238016"/>
                  </a:lnTo>
                  <a:lnTo>
                    <a:pt x="3163776" y="232761"/>
                  </a:lnTo>
                  <a:lnTo>
                    <a:pt x="3116001" y="227805"/>
                  </a:lnTo>
                  <a:lnTo>
                    <a:pt x="3066662" y="223114"/>
                  </a:lnTo>
                  <a:lnTo>
                    <a:pt x="3015915" y="218655"/>
                  </a:lnTo>
                  <a:lnTo>
                    <a:pt x="2910815" y="210299"/>
                  </a:lnTo>
                  <a:lnTo>
                    <a:pt x="2746477" y="198673"/>
                  </a:lnTo>
                  <a:lnTo>
                    <a:pt x="2521382" y="183470"/>
                  </a:lnTo>
                  <a:lnTo>
                    <a:pt x="2409062" y="175397"/>
                  </a:lnTo>
                  <a:lnTo>
                    <a:pt x="2298548" y="166656"/>
                  </a:lnTo>
                  <a:lnTo>
                    <a:pt x="2244355" y="161952"/>
                  </a:lnTo>
                  <a:lnTo>
                    <a:pt x="2191078" y="156980"/>
                  </a:lnTo>
                  <a:lnTo>
                    <a:pt x="2138872" y="151709"/>
                  </a:lnTo>
                  <a:lnTo>
                    <a:pt x="2043275" y="141121"/>
                  </a:lnTo>
                  <a:lnTo>
                    <a:pt x="1942955" y="129184"/>
                  </a:lnTo>
                  <a:lnTo>
                    <a:pt x="1404327" y="60760"/>
                  </a:lnTo>
                  <a:lnTo>
                    <a:pt x="1295960" y="47623"/>
                  </a:lnTo>
                  <a:lnTo>
                    <a:pt x="1189634" y="35434"/>
                  </a:lnTo>
                  <a:lnTo>
                    <a:pt x="1137538" y="29797"/>
                  </a:lnTo>
                  <a:lnTo>
                    <a:pt x="1086315" y="24521"/>
                  </a:lnTo>
                  <a:lnTo>
                    <a:pt x="1036086" y="19645"/>
                  </a:lnTo>
                  <a:lnTo>
                    <a:pt x="986970" y="15212"/>
                  </a:lnTo>
                  <a:lnTo>
                    <a:pt x="939090" y="11261"/>
                  </a:lnTo>
                  <a:lnTo>
                    <a:pt x="892565" y="7835"/>
                  </a:lnTo>
                  <a:lnTo>
                    <a:pt x="847518" y="4974"/>
                  </a:lnTo>
                  <a:lnTo>
                    <a:pt x="804067" y="2719"/>
                  </a:lnTo>
                  <a:lnTo>
                    <a:pt x="762335" y="1110"/>
                  </a:lnTo>
                  <a:lnTo>
                    <a:pt x="722441" y="190"/>
                  </a:lnTo>
                  <a:lnTo>
                    <a:pt x="68450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1370" y="4044822"/>
              <a:ext cx="805815" cy="326390"/>
            </a:xfrm>
            <a:custGeom>
              <a:avLst/>
              <a:gdLst/>
              <a:ahLst/>
              <a:cxnLst/>
              <a:rect l="l" t="t" r="r" b="b"/>
              <a:pathLst>
                <a:path w="805814" h="326389">
                  <a:moveTo>
                    <a:pt x="732147" y="296648"/>
                  </a:moveTo>
                  <a:lnTo>
                    <a:pt x="720597" y="326263"/>
                  </a:lnTo>
                  <a:lnTo>
                    <a:pt x="805433" y="318388"/>
                  </a:lnTo>
                  <a:lnTo>
                    <a:pt x="789910" y="301244"/>
                  </a:lnTo>
                  <a:lnTo>
                    <a:pt x="743965" y="301244"/>
                  </a:lnTo>
                  <a:lnTo>
                    <a:pt x="732147" y="296648"/>
                  </a:lnTo>
                  <a:close/>
                </a:path>
                <a:path w="805814" h="326389">
                  <a:moveTo>
                    <a:pt x="736749" y="284846"/>
                  </a:moveTo>
                  <a:lnTo>
                    <a:pt x="732147" y="296648"/>
                  </a:lnTo>
                  <a:lnTo>
                    <a:pt x="743965" y="301244"/>
                  </a:lnTo>
                  <a:lnTo>
                    <a:pt x="748538" y="289432"/>
                  </a:lnTo>
                  <a:lnTo>
                    <a:pt x="736749" y="284846"/>
                  </a:lnTo>
                  <a:close/>
                </a:path>
                <a:path w="805814" h="326389">
                  <a:moveTo>
                    <a:pt x="748283" y="255269"/>
                  </a:moveTo>
                  <a:lnTo>
                    <a:pt x="736749" y="284846"/>
                  </a:lnTo>
                  <a:lnTo>
                    <a:pt x="748538" y="289432"/>
                  </a:lnTo>
                  <a:lnTo>
                    <a:pt x="743965" y="301244"/>
                  </a:lnTo>
                  <a:lnTo>
                    <a:pt x="789910" y="301244"/>
                  </a:lnTo>
                  <a:lnTo>
                    <a:pt x="748283" y="255269"/>
                  </a:lnTo>
                  <a:close/>
                </a:path>
                <a:path w="805814" h="326389">
                  <a:moveTo>
                    <a:pt x="4571" y="0"/>
                  </a:moveTo>
                  <a:lnTo>
                    <a:pt x="0" y="11937"/>
                  </a:lnTo>
                  <a:lnTo>
                    <a:pt x="732147" y="296648"/>
                  </a:lnTo>
                  <a:lnTo>
                    <a:pt x="736749" y="284846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1348" y="3877436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0172" y="4924044"/>
            <a:ext cx="1059180" cy="224154"/>
          </a:xfrm>
          <a:custGeom>
            <a:avLst/>
            <a:gdLst/>
            <a:ahLst/>
            <a:cxnLst/>
            <a:rect l="l" t="t" r="r" b="b"/>
            <a:pathLst>
              <a:path w="1059179" h="224154">
                <a:moveTo>
                  <a:pt x="1016508" y="38100"/>
                </a:moveTo>
                <a:lnTo>
                  <a:pt x="1003808" y="31750"/>
                </a:lnTo>
                <a:lnTo>
                  <a:pt x="940308" y="0"/>
                </a:lnTo>
                <a:lnTo>
                  <a:pt x="940308" y="31750"/>
                </a:lnTo>
                <a:lnTo>
                  <a:pt x="0" y="31750"/>
                </a:lnTo>
                <a:lnTo>
                  <a:pt x="0" y="44450"/>
                </a:lnTo>
                <a:lnTo>
                  <a:pt x="940308" y="44450"/>
                </a:lnTo>
                <a:lnTo>
                  <a:pt x="940308" y="76200"/>
                </a:lnTo>
                <a:lnTo>
                  <a:pt x="1003808" y="44450"/>
                </a:lnTo>
                <a:lnTo>
                  <a:pt x="1016508" y="38100"/>
                </a:lnTo>
                <a:close/>
              </a:path>
              <a:path w="1059179" h="224154">
                <a:moveTo>
                  <a:pt x="1059180" y="179578"/>
                </a:moveTo>
                <a:lnTo>
                  <a:pt x="132588" y="179578"/>
                </a:lnTo>
                <a:lnTo>
                  <a:pt x="132588" y="147828"/>
                </a:lnTo>
                <a:lnTo>
                  <a:pt x="56388" y="185928"/>
                </a:lnTo>
                <a:lnTo>
                  <a:pt x="132588" y="224028"/>
                </a:lnTo>
                <a:lnTo>
                  <a:pt x="132588" y="192278"/>
                </a:lnTo>
                <a:lnTo>
                  <a:pt x="1059180" y="192278"/>
                </a:lnTo>
                <a:lnTo>
                  <a:pt x="1059180" y="179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3895" y="4601717"/>
            <a:ext cx="33210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6842" y="4099941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1284" y="4626991"/>
            <a:ext cx="2384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 (with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abundant</a:t>
            </a:r>
            <a:endParaRPr sz="180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bandwidth)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854" y="3853688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file, </a:t>
            </a:r>
            <a:r>
              <a:rPr sz="1600" i="1" spc="-15" dirty="0">
                <a:latin typeface="Arial"/>
                <a:cs typeface="Arial"/>
              </a:rPr>
              <a:t>size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9970" y="2712211"/>
            <a:ext cx="1822450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server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5331" y="5478271"/>
            <a:ext cx="1717039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1839"/>
              </a:lnSpc>
              <a:spcBef>
                <a:spcPts val="425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u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peer i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upload  capacity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6356" y="3609213"/>
            <a:ext cx="200469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00"/>
              </a:lnSpc>
              <a:spcBef>
                <a:spcPts val="100"/>
              </a:spcBef>
            </a:pP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800" b="1" i="1" baseline="-20833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peer i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download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000"/>
              </a:lnSpc>
            </a:pPr>
            <a:r>
              <a:rPr sz="1800" spc="-5" dirty="0">
                <a:latin typeface="Arial"/>
                <a:cs typeface="Arial"/>
              </a:rPr>
              <a:t>capacity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2761" y="3265741"/>
            <a:ext cx="602615" cy="590550"/>
            <a:chOff x="2282761" y="3265741"/>
            <a:chExt cx="602615" cy="590550"/>
          </a:xfrm>
        </p:grpSpPr>
        <p:sp>
          <p:nvSpPr>
            <p:cNvPr id="19" name="object 19"/>
            <p:cNvSpPr/>
            <p:nvPr/>
          </p:nvSpPr>
          <p:spPr>
            <a:xfrm>
              <a:off x="2287523" y="3270503"/>
              <a:ext cx="592836" cy="5806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7523" y="3270503"/>
              <a:ext cx="593090" cy="581025"/>
            </a:xfrm>
            <a:custGeom>
              <a:avLst/>
              <a:gdLst/>
              <a:ahLst/>
              <a:cxnLst/>
              <a:rect l="l" t="t" r="r" b="b"/>
              <a:pathLst>
                <a:path w="593089" h="581025">
                  <a:moveTo>
                    <a:pt x="592836" y="58674"/>
                  </a:moveTo>
                  <a:lnTo>
                    <a:pt x="562707" y="84468"/>
                  </a:lnTo>
                  <a:lnTo>
                    <a:pt x="481810" y="104451"/>
                  </a:lnTo>
                  <a:lnTo>
                    <a:pt x="426773" y="111380"/>
                  </a:lnTo>
                  <a:lnTo>
                    <a:pt x="364382" y="115797"/>
                  </a:lnTo>
                  <a:lnTo>
                    <a:pt x="296418" y="117348"/>
                  </a:lnTo>
                  <a:lnTo>
                    <a:pt x="228453" y="115797"/>
                  </a:lnTo>
                  <a:lnTo>
                    <a:pt x="166062" y="111380"/>
                  </a:lnTo>
                  <a:lnTo>
                    <a:pt x="111025" y="104451"/>
                  </a:lnTo>
                  <a:lnTo>
                    <a:pt x="65121" y="95363"/>
                  </a:lnTo>
                  <a:lnTo>
                    <a:pt x="7828" y="72121"/>
                  </a:lnTo>
                  <a:lnTo>
                    <a:pt x="0" y="58674"/>
                  </a:lnTo>
                  <a:lnTo>
                    <a:pt x="7828" y="45226"/>
                  </a:lnTo>
                  <a:lnTo>
                    <a:pt x="65121" y="21984"/>
                  </a:lnTo>
                  <a:lnTo>
                    <a:pt x="111025" y="12896"/>
                  </a:lnTo>
                  <a:lnTo>
                    <a:pt x="166062" y="5967"/>
                  </a:lnTo>
                  <a:lnTo>
                    <a:pt x="228453" y="1550"/>
                  </a:lnTo>
                  <a:lnTo>
                    <a:pt x="296418" y="0"/>
                  </a:lnTo>
                  <a:lnTo>
                    <a:pt x="364382" y="1550"/>
                  </a:lnTo>
                  <a:lnTo>
                    <a:pt x="426773" y="5967"/>
                  </a:lnTo>
                  <a:lnTo>
                    <a:pt x="481810" y="12896"/>
                  </a:lnTo>
                  <a:lnTo>
                    <a:pt x="527714" y="21984"/>
                  </a:lnTo>
                  <a:lnTo>
                    <a:pt x="585007" y="45226"/>
                  </a:lnTo>
                  <a:lnTo>
                    <a:pt x="592836" y="58674"/>
                  </a:lnTo>
                  <a:lnTo>
                    <a:pt x="592836" y="521970"/>
                  </a:lnTo>
                  <a:lnTo>
                    <a:pt x="562707" y="547764"/>
                  </a:lnTo>
                  <a:lnTo>
                    <a:pt x="481810" y="567747"/>
                  </a:lnTo>
                  <a:lnTo>
                    <a:pt x="426773" y="574676"/>
                  </a:lnTo>
                  <a:lnTo>
                    <a:pt x="364382" y="579093"/>
                  </a:lnTo>
                  <a:lnTo>
                    <a:pt x="296418" y="580644"/>
                  </a:lnTo>
                  <a:lnTo>
                    <a:pt x="228453" y="579093"/>
                  </a:lnTo>
                  <a:lnTo>
                    <a:pt x="166062" y="574676"/>
                  </a:lnTo>
                  <a:lnTo>
                    <a:pt x="111025" y="567747"/>
                  </a:lnTo>
                  <a:lnTo>
                    <a:pt x="65121" y="558659"/>
                  </a:lnTo>
                  <a:lnTo>
                    <a:pt x="7828" y="535417"/>
                  </a:lnTo>
                  <a:lnTo>
                    <a:pt x="0" y="521970"/>
                  </a:lnTo>
                  <a:lnTo>
                    <a:pt x="0" y="586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12128" y="3856685"/>
            <a:ext cx="28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75832" y="3665854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17" y="4826"/>
                </a:moveTo>
                <a:lnTo>
                  <a:pt x="317246" y="0"/>
                </a:lnTo>
                <a:lnTo>
                  <a:pt x="29362" y="696163"/>
                </a:lnTo>
                <a:lnTo>
                  <a:pt x="0" y="684022"/>
                </a:lnTo>
                <a:lnTo>
                  <a:pt x="6096" y="768985"/>
                </a:lnTo>
                <a:lnTo>
                  <a:pt x="70358" y="713105"/>
                </a:lnTo>
                <a:lnTo>
                  <a:pt x="69430" y="712724"/>
                </a:lnTo>
                <a:lnTo>
                  <a:pt x="41046" y="701001"/>
                </a:lnTo>
                <a:lnTo>
                  <a:pt x="328917" y="4826"/>
                </a:lnTo>
                <a:close/>
              </a:path>
              <a:path w="476250" h="788670">
                <a:moveTo>
                  <a:pt x="475996" y="96647"/>
                </a:moveTo>
                <a:lnTo>
                  <a:pt x="474243" y="67437"/>
                </a:lnTo>
                <a:lnTo>
                  <a:pt x="470916" y="11557"/>
                </a:lnTo>
                <a:lnTo>
                  <a:pt x="405892" y="66675"/>
                </a:lnTo>
                <a:lnTo>
                  <a:pt x="435152" y="79197"/>
                </a:lnTo>
                <a:lnTo>
                  <a:pt x="134366" y="783209"/>
                </a:lnTo>
                <a:lnTo>
                  <a:pt x="146050" y="788289"/>
                </a:lnTo>
                <a:lnTo>
                  <a:pt x="446824" y="84188"/>
                </a:lnTo>
                <a:lnTo>
                  <a:pt x="475996" y="96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05651" y="3928364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6697" y="373570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1036" y="3545471"/>
            <a:ext cx="476250" cy="788670"/>
          </a:xfrm>
          <a:custGeom>
            <a:avLst/>
            <a:gdLst/>
            <a:ahLst/>
            <a:cxnLst/>
            <a:rect l="l" t="t" r="r" b="b"/>
            <a:pathLst>
              <a:path w="476250" h="788670">
                <a:moveTo>
                  <a:pt x="328930" y="4813"/>
                </a:moveTo>
                <a:lnTo>
                  <a:pt x="317246" y="0"/>
                </a:lnTo>
                <a:lnTo>
                  <a:pt x="29362" y="696137"/>
                </a:lnTo>
                <a:lnTo>
                  <a:pt x="0" y="684009"/>
                </a:lnTo>
                <a:lnTo>
                  <a:pt x="6096" y="768972"/>
                </a:lnTo>
                <a:lnTo>
                  <a:pt x="70485" y="713092"/>
                </a:lnTo>
                <a:lnTo>
                  <a:pt x="69557" y="712711"/>
                </a:lnTo>
                <a:lnTo>
                  <a:pt x="41046" y="700951"/>
                </a:lnTo>
                <a:lnTo>
                  <a:pt x="328930" y="4813"/>
                </a:lnTo>
                <a:close/>
              </a:path>
              <a:path w="476250" h="788670">
                <a:moveTo>
                  <a:pt x="475996" y="96634"/>
                </a:moveTo>
                <a:lnTo>
                  <a:pt x="474243" y="67424"/>
                </a:lnTo>
                <a:lnTo>
                  <a:pt x="470916" y="11544"/>
                </a:lnTo>
                <a:lnTo>
                  <a:pt x="405892" y="66662"/>
                </a:lnTo>
                <a:lnTo>
                  <a:pt x="435152" y="79184"/>
                </a:lnTo>
                <a:lnTo>
                  <a:pt x="134366" y="783196"/>
                </a:lnTo>
                <a:lnTo>
                  <a:pt x="146050" y="788276"/>
                </a:lnTo>
                <a:lnTo>
                  <a:pt x="446824" y="84175"/>
                </a:lnTo>
                <a:lnTo>
                  <a:pt x="475996" y="96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5873" y="380822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2365" y="39408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55230" y="4729733"/>
            <a:ext cx="1173480" cy="228600"/>
          </a:xfrm>
          <a:custGeom>
            <a:avLst/>
            <a:gdLst/>
            <a:ahLst/>
            <a:cxnLst/>
            <a:rect l="l" t="t" r="r" b="b"/>
            <a:pathLst>
              <a:path w="1173479" h="228600">
                <a:moveTo>
                  <a:pt x="1165860" y="38100"/>
                </a:moveTo>
                <a:lnTo>
                  <a:pt x="1146810" y="28575"/>
                </a:lnTo>
                <a:lnTo>
                  <a:pt x="1089660" y="0"/>
                </a:lnTo>
                <a:lnTo>
                  <a:pt x="1089660" y="28575"/>
                </a:lnTo>
                <a:lnTo>
                  <a:pt x="0" y="28575"/>
                </a:lnTo>
                <a:lnTo>
                  <a:pt x="0" y="47625"/>
                </a:lnTo>
                <a:lnTo>
                  <a:pt x="1089660" y="47625"/>
                </a:lnTo>
                <a:lnTo>
                  <a:pt x="1089660" y="76200"/>
                </a:lnTo>
                <a:lnTo>
                  <a:pt x="1146810" y="47625"/>
                </a:lnTo>
                <a:lnTo>
                  <a:pt x="1165860" y="38100"/>
                </a:lnTo>
                <a:close/>
              </a:path>
              <a:path w="1173479" h="228600">
                <a:moveTo>
                  <a:pt x="1173480" y="180975"/>
                </a:moveTo>
                <a:lnTo>
                  <a:pt x="85344" y="180975"/>
                </a:lnTo>
                <a:lnTo>
                  <a:pt x="85344" y="152400"/>
                </a:lnTo>
                <a:lnTo>
                  <a:pt x="9144" y="190500"/>
                </a:lnTo>
                <a:lnTo>
                  <a:pt x="85344" y="228600"/>
                </a:lnTo>
                <a:lnTo>
                  <a:pt x="85344" y="200025"/>
                </a:lnTo>
                <a:lnTo>
                  <a:pt x="1173480" y="200025"/>
                </a:lnTo>
                <a:lnTo>
                  <a:pt x="1173480" y="180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69606" y="4384040"/>
            <a:ext cx="26098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d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039"/>
              </a:spcBef>
            </a:pPr>
            <a:r>
              <a:rPr sz="1800" i="1" spc="-5" dirty="0">
                <a:latin typeface="Arial"/>
                <a:cs typeface="Arial"/>
              </a:rPr>
              <a:t>u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2458" y="2816351"/>
            <a:ext cx="7487920" cy="2701925"/>
            <a:chOff x="2142458" y="2816351"/>
            <a:chExt cx="7487920" cy="2701925"/>
          </a:xfrm>
        </p:grpSpPr>
        <p:sp>
          <p:nvSpPr>
            <p:cNvPr id="31" name="object 31"/>
            <p:cNvSpPr/>
            <p:nvPr/>
          </p:nvSpPr>
          <p:spPr>
            <a:xfrm>
              <a:off x="3789425" y="3233165"/>
              <a:ext cx="4615180" cy="2275840"/>
            </a:xfrm>
            <a:custGeom>
              <a:avLst/>
              <a:gdLst/>
              <a:ahLst/>
              <a:cxnLst/>
              <a:rect l="l" t="t" r="r" b="b"/>
              <a:pathLst>
                <a:path w="4615180" h="2275840">
                  <a:moveTo>
                    <a:pt x="0" y="0"/>
                  </a:moveTo>
                  <a:lnTo>
                    <a:pt x="0" y="662940"/>
                  </a:lnTo>
                </a:path>
                <a:path w="4615180" h="2275840">
                  <a:moveTo>
                    <a:pt x="4584192" y="914400"/>
                  </a:moveTo>
                  <a:lnTo>
                    <a:pt x="4213859" y="1328928"/>
                  </a:lnTo>
                </a:path>
                <a:path w="4615180" h="2275840">
                  <a:moveTo>
                    <a:pt x="4614672" y="2275332"/>
                  </a:moveTo>
                  <a:lnTo>
                    <a:pt x="4244340" y="1860804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1527" y="3331463"/>
              <a:ext cx="438912" cy="7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83051" y="3421379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58311" y="3412235"/>
              <a:ext cx="190500" cy="48895"/>
            </a:xfrm>
            <a:custGeom>
              <a:avLst/>
              <a:gdLst/>
              <a:ahLst/>
              <a:cxnLst/>
              <a:rect l="l" t="t" r="r" b="b"/>
              <a:pathLst>
                <a:path w="190500" h="48895">
                  <a:moveTo>
                    <a:pt x="166115" y="0"/>
                  </a:moveTo>
                  <a:lnTo>
                    <a:pt x="24384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4" y="48767"/>
                  </a:lnTo>
                  <a:lnTo>
                    <a:pt x="166115" y="48767"/>
                  </a:lnTo>
                  <a:lnTo>
                    <a:pt x="175605" y="46851"/>
                  </a:lnTo>
                  <a:lnTo>
                    <a:pt x="183356" y="41624"/>
                  </a:lnTo>
                  <a:lnTo>
                    <a:pt x="188583" y="33873"/>
                  </a:lnTo>
                  <a:lnTo>
                    <a:pt x="190500" y="24384"/>
                  </a:lnTo>
                  <a:lnTo>
                    <a:pt x="188583" y="14894"/>
                  </a:lnTo>
                  <a:lnTo>
                    <a:pt x="183356" y="7143"/>
                  </a:lnTo>
                  <a:lnTo>
                    <a:pt x="175605" y="1916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62883" y="3418331"/>
              <a:ext cx="179831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195072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5072" y="1523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6099" y="3531107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56787" y="3520439"/>
              <a:ext cx="189230" cy="45720"/>
            </a:xfrm>
            <a:custGeom>
              <a:avLst/>
              <a:gdLst/>
              <a:ahLst/>
              <a:cxnLst/>
              <a:rect l="l" t="t" r="r" b="b"/>
              <a:pathLst>
                <a:path w="189229" h="45720">
                  <a:moveTo>
                    <a:pt x="166115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66115" y="45720"/>
                  </a:lnTo>
                  <a:lnTo>
                    <a:pt x="174992" y="43916"/>
                  </a:lnTo>
                  <a:lnTo>
                    <a:pt x="182260" y="39004"/>
                  </a:lnTo>
                  <a:lnTo>
                    <a:pt x="187172" y="31736"/>
                  </a:lnTo>
                  <a:lnTo>
                    <a:pt x="188975" y="22860"/>
                  </a:lnTo>
                  <a:lnTo>
                    <a:pt x="187172" y="13983"/>
                  </a:lnTo>
                  <a:lnTo>
                    <a:pt x="182260" y="6715"/>
                  </a:lnTo>
                  <a:lnTo>
                    <a:pt x="174992" y="1803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2883" y="3526535"/>
              <a:ext cx="178307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19354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3548" y="15239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4575" y="3643883"/>
              <a:ext cx="193675" cy="15240"/>
            </a:xfrm>
            <a:custGeom>
              <a:avLst/>
              <a:gdLst/>
              <a:ahLst/>
              <a:cxnLst/>
              <a:rect l="l" t="t" r="r" b="b"/>
              <a:pathLst>
                <a:path w="193675" h="15239">
                  <a:moveTo>
                    <a:pt x="0" y="15239"/>
                  </a:moveTo>
                  <a:lnTo>
                    <a:pt x="193548" y="15239"/>
                  </a:lnTo>
                  <a:lnTo>
                    <a:pt x="19354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195072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95072" y="16763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87623" y="3742943"/>
              <a:ext cx="195580" cy="17145"/>
            </a:xfrm>
            <a:custGeom>
              <a:avLst/>
              <a:gdLst/>
              <a:ahLst/>
              <a:cxnLst/>
              <a:rect l="l" t="t" r="r" b="b"/>
              <a:pathLst>
                <a:path w="195579" h="17145">
                  <a:moveTo>
                    <a:pt x="0" y="16763"/>
                  </a:moveTo>
                  <a:lnTo>
                    <a:pt x="195072" y="16763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52215" y="3733799"/>
              <a:ext cx="190500" cy="50800"/>
            </a:xfrm>
            <a:custGeom>
              <a:avLst/>
              <a:gdLst/>
              <a:ahLst/>
              <a:cxnLst/>
              <a:rect l="l" t="t" r="r" b="b"/>
              <a:pathLst>
                <a:path w="190500" h="50800">
                  <a:moveTo>
                    <a:pt x="165354" y="0"/>
                  </a:moveTo>
                  <a:lnTo>
                    <a:pt x="25146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6" y="50292"/>
                  </a:lnTo>
                  <a:lnTo>
                    <a:pt x="165354" y="50292"/>
                  </a:lnTo>
                  <a:lnTo>
                    <a:pt x="175123" y="48309"/>
                  </a:lnTo>
                  <a:lnTo>
                    <a:pt x="183118" y="42910"/>
                  </a:lnTo>
                  <a:lnTo>
                    <a:pt x="188517" y="34915"/>
                  </a:lnTo>
                  <a:lnTo>
                    <a:pt x="190500" y="25145"/>
                  </a:lnTo>
                  <a:lnTo>
                    <a:pt x="188517" y="15376"/>
                  </a:lnTo>
                  <a:lnTo>
                    <a:pt x="183118" y="7381"/>
                  </a:lnTo>
                  <a:lnTo>
                    <a:pt x="175123" y="1982"/>
                  </a:lnTo>
                  <a:lnTo>
                    <a:pt x="165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56787" y="3739895"/>
              <a:ext cx="181356" cy="38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33571" y="3642359"/>
              <a:ext cx="86867" cy="624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53739" y="3633215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16687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66877" y="47243"/>
                  </a:lnTo>
                  <a:lnTo>
                    <a:pt x="176087" y="45392"/>
                  </a:lnTo>
                  <a:lnTo>
                    <a:pt x="183594" y="40338"/>
                  </a:lnTo>
                  <a:lnTo>
                    <a:pt x="188648" y="32831"/>
                  </a:lnTo>
                  <a:lnTo>
                    <a:pt x="190500" y="23621"/>
                  </a:lnTo>
                  <a:lnTo>
                    <a:pt x="188648" y="14412"/>
                  </a:lnTo>
                  <a:lnTo>
                    <a:pt x="183594" y="6905"/>
                  </a:lnTo>
                  <a:lnTo>
                    <a:pt x="176087" y="1851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9835" y="3331463"/>
              <a:ext cx="182879" cy="7680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1379" y="3331463"/>
              <a:ext cx="21590" cy="768350"/>
            </a:xfrm>
            <a:custGeom>
              <a:avLst/>
              <a:gdLst/>
              <a:ahLst/>
              <a:cxnLst/>
              <a:rect l="l" t="t" r="r" b="b"/>
              <a:pathLst>
                <a:path w="21589" h="768350">
                  <a:moveTo>
                    <a:pt x="0" y="768096"/>
                  </a:moveTo>
                  <a:lnTo>
                    <a:pt x="21336" y="768096"/>
                  </a:lnTo>
                  <a:lnTo>
                    <a:pt x="21336" y="0"/>
                  </a:lnTo>
                  <a:lnTo>
                    <a:pt x="0" y="0"/>
                  </a:lnTo>
                  <a:lnTo>
                    <a:pt x="0" y="7680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41191" y="3526535"/>
              <a:ext cx="77724" cy="701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42715" y="3416807"/>
              <a:ext cx="79248" cy="79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38144" y="4064507"/>
              <a:ext cx="86995" cy="67310"/>
            </a:xfrm>
            <a:custGeom>
              <a:avLst/>
              <a:gdLst/>
              <a:ahLst/>
              <a:cxnLst/>
              <a:rect l="l" t="t" r="r" b="b"/>
              <a:pathLst>
                <a:path w="86995" h="67310">
                  <a:moveTo>
                    <a:pt x="86868" y="7112"/>
                  </a:moveTo>
                  <a:lnTo>
                    <a:pt x="83058" y="0"/>
                  </a:lnTo>
                  <a:lnTo>
                    <a:pt x="79248" y="0"/>
                  </a:lnTo>
                  <a:lnTo>
                    <a:pt x="73914" y="0"/>
                  </a:lnTo>
                  <a:lnTo>
                    <a:pt x="72567" y="2501"/>
                  </a:lnTo>
                  <a:lnTo>
                    <a:pt x="0" y="29591"/>
                  </a:lnTo>
                  <a:lnTo>
                    <a:pt x="508" y="67056"/>
                  </a:lnTo>
                  <a:lnTo>
                    <a:pt x="77965" y="32004"/>
                  </a:lnTo>
                  <a:lnTo>
                    <a:pt x="83058" y="32004"/>
                  </a:lnTo>
                  <a:lnTo>
                    <a:pt x="86868" y="24892"/>
                  </a:lnTo>
                  <a:lnTo>
                    <a:pt x="86868" y="71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368045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1982" y="34915"/>
                  </a:lnTo>
                  <a:lnTo>
                    <a:pt x="7381" y="42910"/>
                  </a:lnTo>
                  <a:lnTo>
                    <a:pt x="15376" y="48309"/>
                  </a:lnTo>
                  <a:lnTo>
                    <a:pt x="25145" y="50291"/>
                  </a:lnTo>
                  <a:lnTo>
                    <a:pt x="368045" y="50291"/>
                  </a:lnTo>
                  <a:lnTo>
                    <a:pt x="377815" y="48309"/>
                  </a:lnTo>
                  <a:lnTo>
                    <a:pt x="385810" y="42910"/>
                  </a:lnTo>
                  <a:lnTo>
                    <a:pt x="391209" y="34915"/>
                  </a:lnTo>
                  <a:lnTo>
                    <a:pt x="393192" y="25145"/>
                  </a:lnTo>
                  <a:lnTo>
                    <a:pt x="391209" y="15376"/>
                  </a:lnTo>
                  <a:lnTo>
                    <a:pt x="385810" y="7381"/>
                  </a:lnTo>
                  <a:lnTo>
                    <a:pt x="377815" y="1982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58667" y="4085843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393700" h="50800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368045" y="0"/>
                  </a:lnTo>
                  <a:lnTo>
                    <a:pt x="377815" y="1982"/>
                  </a:lnTo>
                  <a:lnTo>
                    <a:pt x="385810" y="7381"/>
                  </a:lnTo>
                  <a:lnTo>
                    <a:pt x="391209" y="15376"/>
                  </a:lnTo>
                  <a:lnTo>
                    <a:pt x="393192" y="25145"/>
                  </a:lnTo>
                  <a:lnTo>
                    <a:pt x="391209" y="34915"/>
                  </a:lnTo>
                  <a:lnTo>
                    <a:pt x="385810" y="42910"/>
                  </a:lnTo>
                  <a:lnTo>
                    <a:pt x="377815" y="48309"/>
                  </a:lnTo>
                  <a:lnTo>
                    <a:pt x="368045" y="50291"/>
                  </a:lnTo>
                  <a:lnTo>
                    <a:pt x="25145" y="50291"/>
                  </a:lnTo>
                  <a:lnTo>
                    <a:pt x="15376" y="48309"/>
                  </a:lnTo>
                  <a:lnTo>
                    <a:pt x="7381" y="42910"/>
                  </a:lnTo>
                  <a:lnTo>
                    <a:pt x="1982" y="34915"/>
                  </a:lnTo>
                  <a:lnTo>
                    <a:pt x="0" y="25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1527" y="4096511"/>
              <a:ext cx="348996" cy="2743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81527" y="4096511"/>
              <a:ext cx="349250" cy="27940"/>
            </a:xfrm>
            <a:custGeom>
              <a:avLst/>
              <a:gdLst/>
              <a:ahLst/>
              <a:cxnLst/>
              <a:rect l="l" t="t" r="r" b="b"/>
              <a:pathLst>
                <a:path w="349250" h="27939">
                  <a:moveTo>
                    <a:pt x="0" y="13715"/>
                  </a:moveTo>
                  <a:lnTo>
                    <a:pt x="0" y="6095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335280" y="0"/>
                  </a:lnTo>
                  <a:lnTo>
                    <a:pt x="342900" y="0"/>
                  </a:lnTo>
                  <a:lnTo>
                    <a:pt x="348996" y="6095"/>
                  </a:lnTo>
                  <a:lnTo>
                    <a:pt x="348996" y="13715"/>
                  </a:lnTo>
                  <a:lnTo>
                    <a:pt x="348996" y="21336"/>
                  </a:lnTo>
                  <a:lnTo>
                    <a:pt x="342900" y="27431"/>
                  </a:lnTo>
                  <a:lnTo>
                    <a:pt x="335280" y="27431"/>
                  </a:lnTo>
                  <a:lnTo>
                    <a:pt x="13716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5055" y="3988307"/>
              <a:ext cx="50800" cy="47625"/>
            </a:xfrm>
            <a:custGeom>
              <a:avLst/>
              <a:gdLst/>
              <a:ahLst/>
              <a:cxnLst/>
              <a:rect l="l" t="t" r="r" b="b"/>
              <a:pathLst>
                <a:path w="50800" h="47625">
                  <a:moveTo>
                    <a:pt x="25145" y="0"/>
                  </a:moveTo>
                  <a:lnTo>
                    <a:pt x="15376" y="1851"/>
                  </a:lnTo>
                  <a:lnTo>
                    <a:pt x="7381" y="6905"/>
                  </a:lnTo>
                  <a:lnTo>
                    <a:pt x="1982" y="14412"/>
                  </a:lnTo>
                  <a:lnTo>
                    <a:pt x="0" y="23622"/>
                  </a:lnTo>
                  <a:lnTo>
                    <a:pt x="1982" y="32831"/>
                  </a:lnTo>
                  <a:lnTo>
                    <a:pt x="7381" y="40338"/>
                  </a:lnTo>
                  <a:lnTo>
                    <a:pt x="15376" y="45392"/>
                  </a:lnTo>
                  <a:lnTo>
                    <a:pt x="25145" y="47244"/>
                  </a:lnTo>
                  <a:lnTo>
                    <a:pt x="34915" y="45392"/>
                  </a:lnTo>
                  <a:lnTo>
                    <a:pt x="42910" y="40338"/>
                  </a:lnTo>
                  <a:lnTo>
                    <a:pt x="48309" y="32831"/>
                  </a:lnTo>
                  <a:lnTo>
                    <a:pt x="50292" y="23622"/>
                  </a:lnTo>
                  <a:lnTo>
                    <a:pt x="48309" y="14412"/>
                  </a:lnTo>
                  <a:lnTo>
                    <a:pt x="42910" y="6905"/>
                  </a:lnTo>
                  <a:lnTo>
                    <a:pt x="34915" y="185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71443" y="3988307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69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29355" y="3986783"/>
              <a:ext cx="52069" cy="47625"/>
            </a:xfrm>
            <a:custGeom>
              <a:avLst/>
              <a:gdLst/>
              <a:ahLst/>
              <a:cxnLst/>
              <a:rect l="l" t="t" r="r" b="b"/>
              <a:pathLst>
                <a:path w="52070" h="47625">
                  <a:moveTo>
                    <a:pt x="25907" y="0"/>
                  </a:moveTo>
                  <a:lnTo>
                    <a:pt x="15805" y="1851"/>
                  </a:lnTo>
                  <a:lnTo>
                    <a:pt x="7572" y="6905"/>
                  </a:lnTo>
                  <a:lnTo>
                    <a:pt x="2030" y="14412"/>
                  </a:lnTo>
                  <a:lnTo>
                    <a:pt x="0" y="23622"/>
                  </a:lnTo>
                  <a:lnTo>
                    <a:pt x="2030" y="32831"/>
                  </a:lnTo>
                  <a:lnTo>
                    <a:pt x="7572" y="40338"/>
                  </a:lnTo>
                  <a:lnTo>
                    <a:pt x="15805" y="45392"/>
                  </a:lnTo>
                  <a:lnTo>
                    <a:pt x="25907" y="47244"/>
                  </a:lnTo>
                  <a:lnTo>
                    <a:pt x="36010" y="45392"/>
                  </a:lnTo>
                  <a:lnTo>
                    <a:pt x="44243" y="40338"/>
                  </a:lnTo>
                  <a:lnTo>
                    <a:pt x="49785" y="32831"/>
                  </a:lnTo>
                  <a:lnTo>
                    <a:pt x="51816" y="23622"/>
                  </a:lnTo>
                  <a:lnTo>
                    <a:pt x="49785" y="14412"/>
                  </a:lnTo>
                  <a:lnTo>
                    <a:pt x="44243" y="6905"/>
                  </a:lnTo>
                  <a:lnTo>
                    <a:pt x="36010" y="1851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27432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27432" y="25450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60419" y="3803903"/>
              <a:ext cx="27940" cy="254635"/>
            </a:xfrm>
            <a:custGeom>
              <a:avLst/>
              <a:gdLst/>
              <a:ahLst/>
              <a:cxnLst/>
              <a:rect l="l" t="t" r="r" b="b"/>
              <a:pathLst>
                <a:path w="27939" h="254635">
                  <a:moveTo>
                    <a:pt x="0" y="254508"/>
                  </a:moveTo>
                  <a:lnTo>
                    <a:pt x="27432" y="254508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2458" y="4667205"/>
              <a:ext cx="732345" cy="7123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62199" y="4712207"/>
              <a:ext cx="451104" cy="364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9219" y="2816351"/>
              <a:ext cx="926591" cy="7955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583936" y="2892551"/>
              <a:ext cx="449579" cy="3642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34683" y="2958083"/>
              <a:ext cx="925067" cy="795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27875" y="3034283"/>
              <a:ext cx="451103" cy="3642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703563" y="4405883"/>
              <a:ext cx="926592" cy="7955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785859" y="4482083"/>
              <a:ext cx="449580" cy="3642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5507"/>
            <a:ext cx="523938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determine the distribution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for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client-server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architecture-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15175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b="1" spc="-220" dirty="0">
                <a:latin typeface="Arial"/>
                <a:cs typeface="Arial"/>
              </a:rPr>
              <a:t>Distribution </a:t>
            </a:r>
            <a:r>
              <a:rPr sz="3200" b="1" spc="-204" dirty="0">
                <a:latin typeface="Arial"/>
                <a:cs typeface="Arial"/>
              </a:rPr>
              <a:t>time </a:t>
            </a:r>
            <a:r>
              <a:rPr sz="3200" b="1" spc="-235" dirty="0">
                <a:latin typeface="Arial"/>
                <a:cs typeface="Arial"/>
              </a:rPr>
              <a:t>for </a:t>
            </a:r>
            <a:r>
              <a:rPr sz="3200" b="1" spc="-210" dirty="0">
                <a:latin typeface="Arial"/>
                <a:cs typeface="Arial"/>
              </a:rPr>
              <a:t>the </a:t>
            </a:r>
            <a:r>
              <a:rPr sz="3200" b="1" spc="-155" dirty="0">
                <a:latin typeface="Arial"/>
                <a:cs typeface="Arial"/>
              </a:rPr>
              <a:t>client-  </a:t>
            </a:r>
            <a:r>
              <a:rPr sz="3200" b="1" spc="-220" dirty="0">
                <a:latin typeface="Arial"/>
                <a:cs typeface="Arial"/>
              </a:rPr>
              <a:t>server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220" dirty="0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142" y="5185917"/>
            <a:ext cx="1030541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and the peers are connected to the Internet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access links. </a:t>
            </a:r>
            <a:r>
              <a:rPr sz="1800" spc="-5" dirty="0">
                <a:latin typeface="Times New Roman"/>
                <a:cs typeface="Times New Roman"/>
              </a:rPr>
              <a:t>Denote </a:t>
            </a:r>
            <a:r>
              <a:rPr sz="1800" dirty="0">
                <a:latin typeface="Times New Roman"/>
                <a:cs typeface="Times New Roman"/>
              </a:rPr>
              <a:t>the upload rate of the </a:t>
            </a:r>
            <a:r>
              <a:rPr sz="1800" spc="-10" dirty="0">
                <a:latin typeface="Times New Roman"/>
                <a:cs typeface="Times New Roman"/>
              </a:rPr>
              <a:t>server’s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i="1" spc="-5" dirty="0">
                <a:latin typeface="Times New Roman"/>
                <a:cs typeface="Times New Roman"/>
              </a:rPr>
              <a:t>u</a:t>
            </a:r>
            <a:r>
              <a:rPr sz="800" i="1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, the upload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he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pee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-100" dirty="0">
                <a:latin typeface="Times New Roman"/>
                <a:cs typeface="Times New Roman"/>
              </a:rPr>
              <a:t>’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i="1" dirty="0">
                <a:latin typeface="Times New Roman"/>
                <a:cs typeface="Times New Roman"/>
              </a:rPr>
              <a:t>u</a:t>
            </a:r>
            <a:r>
              <a:rPr sz="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,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10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nload rate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pee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-100" dirty="0">
                <a:latin typeface="Times New Roman"/>
                <a:cs typeface="Times New Roman"/>
              </a:rPr>
              <a:t>’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ss  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</a:t>
            </a:r>
            <a:r>
              <a:rPr sz="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si</a:t>
            </a:r>
            <a:r>
              <a:rPr sz="1800" spc="5" dirty="0">
                <a:latin typeface="Times New Roman"/>
                <a:cs typeface="Times New Roman"/>
              </a:rPr>
              <a:t>z</a:t>
            </a:r>
            <a:r>
              <a:rPr sz="1800" dirty="0">
                <a:latin typeface="Times New Roman"/>
                <a:cs typeface="Times New Roman"/>
              </a:rPr>
              <a:t>e of the fi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di</a:t>
            </a:r>
            <a:r>
              <a:rPr sz="1800" spc="-5" dirty="0">
                <a:latin typeface="Times New Roman"/>
                <a:cs typeface="Times New Roman"/>
              </a:rPr>
              <a:t>str</a:t>
            </a:r>
            <a:r>
              <a:rPr sz="1800" dirty="0">
                <a:latin typeface="Times New Roman"/>
                <a:cs typeface="Times New Roman"/>
              </a:rPr>
              <a:t>ibu</a:t>
            </a:r>
            <a:r>
              <a:rPr sz="1800" spc="5" dirty="0">
                <a:latin typeface="Times New Roman"/>
                <a:cs typeface="Times New Roman"/>
              </a:rPr>
              <a:t>te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 bits) 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the nu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Times New Roman"/>
                <a:cs typeface="Times New Roman"/>
              </a:rPr>
              <a:t>peers that </a:t>
            </a:r>
            <a:r>
              <a:rPr sz="1800" spc="-5" dirty="0">
                <a:latin typeface="Times New Roman"/>
                <a:cs typeface="Times New Roman"/>
              </a:rPr>
              <a:t>want </a:t>
            </a:r>
            <a:r>
              <a:rPr sz="1800" dirty="0">
                <a:latin typeface="Times New Roman"/>
                <a:cs typeface="Times New Roman"/>
              </a:rPr>
              <a:t>to obtain a copy of the file 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819" y="1940521"/>
            <a:ext cx="6107998" cy="256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4800" y="4288004"/>
            <a:ext cx="370967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An </a:t>
            </a:r>
            <a:r>
              <a:rPr sz="1800" dirty="0">
                <a:latin typeface="Gothic Uralic"/>
                <a:cs typeface="Gothic Uralic"/>
              </a:rPr>
              <a:t>illustrative </a:t>
            </a:r>
            <a:r>
              <a:rPr sz="1800" spc="5" dirty="0">
                <a:latin typeface="Gothic Uralic"/>
                <a:cs typeface="Gothic Uralic"/>
              </a:rPr>
              <a:t>file</a:t>
            </a:r>
            <a:r>
              <a:rPr sz="1800" spc="-13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distribution</a:t>
            </a:r>
          </a:p>
          <a:p>
            <a:pPr marL="12700">
              <a:lnSpc>
                <a:spcPts val="2130"/>
              </a:lnSpc>
            </a:pPr>
            <a:r>
              <a:rPr sz="1800" spc="-5" dirty="0">
                <a:latin typeface="Gothic Uralic"/>
                <a:cs typeface="Gothic Uralic"/>
              </a:rPr>
              <a:t>problem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208" y="54102"/>
            <a:ext cx="586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rebuchet MS"/>
                <a:cs typeface="Trebuchet MS"/>
              </a:rPr>
              <a:t>The </a:t>
            </a:r>
            <a:r>
              <a:rPr sz="1800" b="1" spc="-125" dirty="0">
                <a:latin typeface="Arial"/>
                <a:cs typeface="Arial"/>
              </a:rPr>
              <a:t>distribution </a:t>
            </a:r>
            <a:r>
              <a:rPr sz="1800" b="1" spc="-120" dirty="0">
                <a:latin typeface="Arial"/>
                <a:cs typeface="Arial"/>
              </a:rPr>
              <a:t>time </a:t>
            </a:r>
            <a:r>
              <a:rPr sz="1800" spc="-30" dirty="0">
                <a:latin typeface="Trebuchet MS"/>
                <a:cs typeface="Trebuchet MS"/>
              </a:rPr>
              <a:t>is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time </a:t>
            </a:r>
            <a:r>
              <a:rPr sz="1800" spc="-180" dirty="0">
                <a:latin typeface="Trebuchet MS"/>
                <a:cs typeface="Trebuchet MS"/>
              </a:rPr>
              <a:t>it </a:t>
            </a:r>
            <a:r>
              <a:rPr sz="1800" spc="-120" dirty="0">
                <a:latin typeface="Trebuchet MS"/>
                <a:cs typeface="Trebuchet MS"/>
              </a:rPr>
              <a:t>takes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20" dirty="0">
                <a:latin typeface="Trebuchet MS"/>
                <a:cs typeface="Trebuchet MS"/>
              </a:rPr>
              <a:t>get </a:t>
            </a:r>
            <a:r>
              <a:rPr sz="1800" spc="-140" dirty="0">
                <a:latin typeface="Trebuchet MS"/>
                <a:cs typeface="Trebuchet MS"/>
              </a:rPr>
              <a:t>a </a:t>
            </a:r>
            <a:r>
              <a:rPr sz="1800" spc="-90" dirty="0">
                <a:latin typeface="Trebuchet MS"/>
                <a:cs typeface="Trebuchet MS"/>
              </a:rPr>
              <a:t>copy </a:t>
            </a:r>
            <a:r>
              <a:rPr sz="1800" spc="-114" dirty="0">
                <a:latin typeface="Trebuchet MS"/>
                <a:cs typeface="Trebuchet MS"/>
              </a:rPr>
              <a:t>of </a:t>
            </a:r>
            <a:r>
              <a:rPr sz="1800" spc="-150" dirty="0">
                <a:latin typeface="Trebuchet MS"/>
                <a:cs typeface="Trebuchet MS"/>
              </a:rPr>
              <a:t>the </a:t>
            </a:r>
            <a:r>
              <a:rPr sz="1800" spc="-155" dirty="0">
                <a:latin typeface="Trebuchet MS"/>
                <a:cs typeface="Trebuchet MS"/>
              </a:rPr>
              <a:t>file  </a:t>
            </a:r>
            <a:r>
              <a:rPr sz="1800" spc="-145" dirty="0">
                <a:latin typeface="Trebuchet MS"/>
                <a:cs typeface="Trebuchet MS"/>
              </a:rPr>
              <a:t>to </a:t>
            </a:r>
            <a:r>
              <a:rPr sz="1800" spc="-155" dirty="0">
                <a:latin typeface="Trebuchet MS"/>
                <a:cs typeface="Trebuchet MS"/>
              </a:rPr>
              <a:t>all </a:t>
            </a:r>
            <a:r>
              <a:rPr sz="1800" i="1" spc="-5" dirty="0">
                <a:latin typeface="Karla"/>
                <a:cs typeface="Karla"/>
              </a:rPr>
              <a:t>N</a:t>
            </a:r>
            <a:r>
              <a:rPr sz="1800" i="1" spc="330" dirty="0">
                <a:latin typeface="Karla"/>
                <a:cs typeface="Karla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peers.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150" y="4554473"/>
            <a:ext cx="5992495" cy="646430"/>
          </a:xfrm>
          <a:prstGeom prst="rect">
            <a:avLst/>
          </a:prstGeom>
          <a:ln w="25400">
            <a:solidFill>
              <a:srgbClr val="2E528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1800" b="1" spc="-170" dirty="0">
                <a:latin typeface="Arial"/>
                <a:cs typeface="Arial"/>
              </a:rPr>
              <a:t>The </a:t>
            </a:r>
            <a:r>
              <a:rPr sz="1800" b="1" spc="-125" dirty="0">
                <a:latin typeface="Arial"/>
                <a:cs typeface="Arial"/>
              </a:rPr>
              <a:t>distribution </a:t>
            </a:r>
            <a:r>
              <a:rPr sz="1800" b="1" spc="-120" dirty="0">
                <a:latin typeface="Arial"/>
                <a:cs typeface="Arial"/>
              </a:rPr>
              <a:t>time </a:t>
            </a:r>
            <a:r>
              <a:rPr sz="1800" b="1" spc="-140" dirty="0">
                <a:latin typeface="Arial"/>
                <a:cs typeface="Arial"/>
              </a:rPr>
              <a:t>increases </a:t>
            </a:r>
            <a:r>
              <a:rPr sz="1800" b="1" spc="-110" dirty="0">
                <a:latin typeface="Arial"/>
                <a:cs typeface="Arial"/>
              </a:rPr>
              <a:t>linearly </a:t>
            </a:r>
            <a:r>
              <a:rPr sz="1800" b="1" spc="-125" dirty="0">
                <a:latin typeface="Arial"/>
                <a:cs typeface="Arial"/>
              </a:rPr>
              <a:t>with </a:t>
            </a:r>
            <a:r>
              <a:rPr sz="1800" b="1" spc="-120" dirty="0">
                <a:latin typeface="Arial"/>
                <a:cs typeface="Arial"/>
              </a:rPr>
              <a:t>the </a:t>
            </a:r>
            <a:r>
              <a:rPr sz="1800" b="1" spc="-165" dirty="0">
                <a:latin typeface="Arial"/>
                <a:cs typeface="Arial"/>
              </a:rPr>
              <a:t>number</a:t>
            </a:r>
            <a:r>
              <a:rPr sz="1800" b="1" spc="155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800" b="1" spc="-130" dirty="0">
                <a:latin typeface="Arial"/>
                <a:cs typeface="Arial"/>
              </a:rPr>
              <a:t>peers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i="1" spc="10" dirty="0">
                <a:latin typeface="Trebuchet MS"/>
                <a:cs typeface="Trebuchet MS"/>
              </a:rPr>
              <a:t>N</a:t>
            </a:r>
            <a:r>
              <a:rPr sz="1800" b="1" spc="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9B019-C226-44AC-9182-C948E075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15" y="711682"/>
            <a:ext cx="4826445" cy="34927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9962"/>
            <a:ext cx="9314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 dirty="0">
                <a:latin typeface="Georgia"/>
                <a:cs typeface="Georgia"/>
              </a:rPr>
              <a:t>must sequentially send (upload) </a:t>
            </a:r>
            <a:r>
              <a:rPr sz="2400" i="1" dirty="0">
                <a:latin typeface="Georgia"/>
                <a:cs typeface="Georgia"/>
              </a:rPr>
              <a:t>N </a:t>
            </a:r>
            <a:r>
              <a:rPr sz="2400" spc="-5" dirty="0">
                <a:latin typeface="Georgia"/>
                <a:cs typeface="Georgia"/>
              </a:rPr>
              <a:t>file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copies</a:t>
            </a:r>
            <a:r>
              <a:rPr sz="2600" spc="-5" dirty="0">
                <a:latin typeface="Georgia"/>
                <a:cs typeface="Georgia"/>
              </a:rPr>
              <a:t>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82293"/>
            <a:ext cx="337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sz="2000" spc="-5" dirty="0">
                <a:latin typeface="Georgia"/>
                <a:cs typeface="Georgia"/>
              </a:rPr>
              <a:t>time to send one copy: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F/u</a:t>
            </a:r>
            <a:r>
              <a:rPr sz="1950" i="1" baseline="-21367" dirty="0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439" y="1951101"/>
            <a:ext cx="341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Georgia"/>
                <a:cs typeface="Georgia"/>
              </a:rPr>
              <a:t>time to send </a:t>
            </a:r>
            <a:r>
              <a:rPr sz="2000" i="1" dirty="0">
                <a:latin typeface="Georgia"/>
                <a:cs typeface="Georgia"/>
              </a:rPr>
              <a:t>N </a:t>
            </a:r>
            <a:r>
              <a:rPr sz="2000" spc="-5" dirty="0">
                <a:latin typeface="Georgia"/>
                <a:cs typeface="Georgia"/>
              </a:rPr>
              <a:t>copies: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NF/u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451" y="2098928"/>
            <a:ext cx="984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0" dirty="0">
                <a:latin typeface="Georgia"/>
                <a:cs typeface="Georgia"/>
              </a:rPr>
              <a:t>s</a:t>
            </a:r>
            <a:endParaRPr sz="13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7099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 time:</a:t>
            </a:r>
            <a:r>
              <a:rPr sz="3600" spc="-114" dirty="0"/>
              <a:t> </a:t>
            </a:r>
            <a:r>
              <a:rPr sz="3600" spc="-5" dirty="0"/>
              <a:t>client-server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71004" y="5369052"/>
            <a:ext cx="429895" cy="692150"/>
          </a:xfrm>
          <a:custGeom>
            <a:avLst/>
            <a:gdLst/>
            <a:ahLst/>
            <a:cxnLst/>
            <a:rect l="l" t="t" r="r" b="b"/>
            <a:pathLst>
              <a:path w="429895" h="692150">
                <a:moveTo>
                  <a:pt x="0" y="691896"/>
                </a:moveTo>
                <a:lnTo>
                  <a:pt x="429768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88505" y="5988811"/>
            <a:ext cx="2508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increases linearly 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3944" y="4628134"/>
            <a:ext cx="2562860" cy="85216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indent="381000" algn="r">
              <a:lnSpc>
                <a:spcPct val="85500"/>
              </a:lnSpc>
              <a:spcBef>
                <a:spcPts val="450"/>
              </a:spcBef>
              <a:tabLst>
                <a:tab pos="1294130" algn="l"/>
              </a:tabLst>
            </a:pPr>
            <a:r>
              <a:rPr sz="2000" i="1" spc="-5" dirty="0">
                <a:latin typeface="Arial"/>
                <a:cs typeface="Arial"/>
              </a:rPr>
              <a:t>time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	</a:t>
            </a:r>
            <a:r>
              <a:rPr sz="2000" i="1" dirty="0">
                <a:latin typeface="Arial"/>
                <a:cs typeface="Arial"/>
              </a:rPr>
              <a:t>distribute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  to 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clients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using  client-server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1477" y="4592573"/>
            <a:ext cx="7033259" cy="1234440"/>
          </a:xfrm>
          <a:custGeom>
            <a:avLst/>
            <a:gdLst/>
            <a:ahLst/>
            <a:cxnLst/>
            <a:rect l="l" t="t" r="r" b="b"/>
            <a:pathLst>
              <a:path w="7033259" h="1234439">
                <a:moveTo>
                  <a:pt x="0" y="1234439"/>
                </a:moveTo>
                <a:lnTo>
                  <a:pt x="7033259" y="1234439"/>
                </a:lnTo>
                <a:lnTo>
                  <a:pt x="7033259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23559" y="4930521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 dirty="0">
                <a:latin typeface="Arial"/>
                <a:cs typeface="Arial"/>
              </a:rPr>
              <a:t>D</a:t>
            </a:r>
            <a:r>
              <a:rPr sz="2775" i="1" spc="7" baseline="-21021" dirty="0">
                <a:latin typeface="Arial"/>
                <a:cs typeface="Arial"/>
              </a:rPr>
              <a:t>c-s </a:t>
            </a:r>
            <a:r>
              <a:rPr sz="2800" i="1" spc="-5" dirty="0">
                <a:latin typeface="Arial"/>
                <a:cs typeface="Arial"/>
              </a:rPr>
              <a:t>&gt;</a:t>
            </a:r>
            <a:r>
              <a:rPr sz="2800" i="1" spc="-3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max{NF/u</a:t>
            </a:r>
            <a:r>
              <a:rPr sz="2775" i="1" baseline="-21021" dirty="0">
                <a:latin typeface="Arial"/>
                <a:cs typeface="Arial"/>
              </a:rPr>
              <a:t>s,</a:t>
            </a:r>
            <a:r>
              <a:rPr sz="2800" i="1" dirty="0">
                <a:latin typeface="Arial"/>
                <a:cs typeface="Arial"/>
              </a:rPr>
              <a:t>,F/d</a:t>
            </a:r>
            <a:r>
              <a:rPr sz="2775" i="1" baseline="-21021" dirty="0">
                <a:latin typeface="Arial"/>
                <a:cs typeface="Arial"/>
              </a:rPr>
              <a:t>min</a:t>
            </a:r>
            <a:r>
              <a:rPr sz="2800" i="1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1322" y="3048127"/>
            <a:ext cx="4159885" cy="12230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105727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 dirty="0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50" dirty="0">
                <a:latin typeface="Trebuchet MS"/>
                <a:cs typeface="Trebuchet MS"/>
              </a:rPr>
              <a:t>client </a:t>
            </a:r>
            <a:r>
              <a:rPr sz="2400" spc="-125" dirty="0">
                <a:latin typeface="Trebuchet MS"/>
                <a:cs typeface="Trebuchet MS"/>
              </a:rPr>
              <a:t>must  </a:t>
            </a:r>
            <a:r>
              <a:rPr sz="2400" spc="-100" dirty="0">
                <a:latin typeface="Trebuchet MS"/>
                <a:cs typeface="Trebuchet MS"/>
              </a:rPr>
              <a:t>download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838200" lvl="1" indent="-342900">
              <a:lnSpc>
                <a:spcPts val="1864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i="1" spc="-120" dirty="0">
                <a:latin typeface="Trebuchet MS"/>
                <a:cs typeface="Trebuchet MS"/>
              </a:rPr>
              <a:t>d</a:t>
            </a:r>
            <a:r>
              <a:rPr sz="1950" i="1" spc="-179" baseline="-21367" dirty="0">
                <a:latin typeface="Trebuchet MS"/>
                <a:cs typeface="Trebuchet MS"/>
              </a:rPr>
              <a:t>mi</a:t>
            </a:r>
            <a:r>
              <a:rPr sz="1950" spc="-179" baseline="-21367" dirty="0">
                <a:latin typeface="Trebuchet MS"/>
                <a:cs typeface="Trebuchet MS"/>
              </a:rPr>
              <a:t>n </a:t>
            </a:r>
            <a:r>
              <a:rPr sz="2000" spc="120" dirty="0">
                <a:latin typeface="Trebuchet MS"/>
                <a:cs typeface="Trebuchet MS"/>
              </a:rPr>
              <a:t>= </a:t>
            </a: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5" dirty="0">
                <a:latin typeface="Trebuchet MS"/>
                <a:cs typeface="Trebuchet MS"/>
              </a:rPr>
              <a:t>download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  <a:p>
            <a:pPr marL="838200" lvl="1" indent="-342900">
              <a:lnSpc>
                <a:spcPts val="2220"/>
              </a:lnSpc>
              <a:buClr>
                <a:srgbClr val="000099"/>
              </a:buClr>
              <a:buFont typeface="Arial"/>
              <a:buChar char="•"/>
              <a:tabLst>
                <a:tab pos="837565" algn="l"/>
                <a:tab pos="838200" algn="l"/>
              </a:tabLst>
            </a:pP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0" dirty="0">
                <a:latin typeface="Trebuchet MS"/>
                <a:cs typeface="Trebuchet MS"/>
              </a:rPr>
              <a:t>download </a:t>
            </a:r>
            <a:r>
              <a:rPr sz="2000" spc="-160" dirty="0">
                <a:latin typeface="Trebuchet MS"/>
                <a:cs typeface="Trebuchet MS"/>
              </a:rPr>
              <a:t>time: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i="1" spc="-204" dirty="0">
                <a:latin typeface="Trebuchet MS"/>
                <a:cs typeface="Trebuchet MS"/>
              </a:rPr>
              <a:t>F/d</a:t>
            </a:r>
            <a:r>
              <a:rPr sz="1950" i="1" spc="-307" baseline="-21367" dirty="0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68034" y="5334761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26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768" y="1005351"/>
            <a:ext cx="6512152" cy="494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0240" y="286257"/>
            <a:ext cx="4789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File distribution time:</a:t>
            </a:r>
            <a:r>
              <a:rPr sz="3200" spc="-9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P2P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4981" y="2491139"/>
            <a:ext cx="3575111" cy="95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68082" y="4644644"/>
            <a:ext cx="459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Scalability of </a:t>
            </a:r>
            <a:r>
              <a:rPr sz="2800" b="1" spc="-10" dirty="0">
                <a:latin typeface="Carlito"/>
                <a:cs typeface="Carlito"/>
              </a:rPr>
              <a:t>P2P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Architectures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4534"/>
            <a:ext cx="71539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server transmission: </a:t>
            </a:r>
            <a:r>
              <a:rPr sz="2400" spc="-5" dirty="0">
                <a:latin typeface="Georgia"/>
                <a:cs typeface="Georgia"/>
              </a:rPr>
              <a:t>must upload </a:t>
            </a:r>
            <a:r>
              <a:rPr sz="2400" dirty="0">
                <a:latin typeface="Georgia"/>
                <a:cs typeface="Georgia"/>
              </a:rPr>
              <a:t>at </a:t>
            </a:r>
            <a:r>
              <a:rPr sz="2400" spc="-5" dirty="0">
                <a:latin typeface="Georgia"/>
                <a:cs typeface="Georgia"/>
              </a:rPr>
              <a:t>least one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copy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039" y="1554861"/>
            <a:ext cx="337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255" indent="-22479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2255" algn="l"/>
                <a:tab pos="262890" algn="l"/>
              </a:tabLst>
            </a:pPr>
            <a:r>
              <a:rPr sz="2000" spc="-5" dirty="0">
                <a:latin typeface="Georgia"/>
                <a:cs typeface="Georgia"/>
              </a:rPr>
              <a:t>time to send one copy: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F/u</a:t>
            </a:r>
            <a:r>
              <a:rPr sz="1950" i="1" baseline="-21367" dirty="0">
                <a:latin typeface="Georgia"/>
                <a:cs typeface="Georgia"/>
              </a:rPr>
              <a:t>s</a:t>
            </a:r>
            <a:endParaRPr sz="1950" baseline="-21367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537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File distribution time:</a:t>
            </a:r>
            <a:r>
              <a:rPr sz="3600" spc="-150" dirty="0"/>
              <a:t> </a:t>
            </a:r>
            <a:r>
              <a:rPr sz="3600" dirty="0"/>
              <a:t>P2P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179" y="4429201"/>
            <a:ext cx="2181860" cy="8528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28600" marR="5080" indent="-216535" algn="r">
              <a:lnSpc>
                <a:spcPct val="85500"/>
              </a:lnSpc>
              <a:spcBef>
                <a:spcPts val="455"/>
              </a:spcBef>
              <a:tabLst>
                <a:tab pos="912494" algn="l"/>
              </a:tabLst>
            </a:pPr>
            <a:r>
              <a:rPr sz="2000" i="1" spc="-5" dirty="0">
                <a:latin typeface="Arial"/>
                <a:cs typeface="Arial"/>
              </a:rPr>
              <a:t>time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to	</a:t>
            </a:r>
            <a:r>
              <a:rPr sz="2000" i="1" dirty="0">
                <a:latin typeface="Arial"/>
                <a:cs typeface="Arial"/>
              </a:rPr>
              <a:t>distribute</a:t>
            </a:r>
            <a:r>
              <a:rPr sz="2000" i="1" spc="-1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  to 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clients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using  P2P</a:t>
            </a:r>
            <a:r>
              <a:rPr sz="2000" i="1" spc="-1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2694" y="4373117"/>
            <a:ext cx="8726805" cy="1234440"/>
          </a:xfrm>
          <a:custGeom>
            <a:avLst/>
            <a:gdLst/>
            <a:ahLst/>
            <a:cxnLst/>
            <a:rect l="l" t="t" r="r" b="b"/>
            <a:pathLst>
              <a:path w="8726805" h="1234439">
                <a:moveTo>
                  <a:pt x="0" y="1234439"/>
                </a:moveTo>
                <a:lnTo>
                  <a:pt x="8726424" y="1234439"/>
                </a:lnTo>
                <a:lnTo>
                  <a:pt x="8726424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859905" y="2080641"/>
            <a:ext cx="2371090" cy="1225550"/>
            <a:chOff x="6859905" y="2080641"/>
            <a:chExt cx="2371090" cy="1225550"/>
          </a:xfrm>
        </p:grpSpPr>
        <p:sp>
          <p:nvSpPr>
            <p:cNvPr id="10" name="object 10"/>
            <p:cNvSpPr/>
            <p:nvPr/>
          </p:nvSpPr>
          <p:spPr>
            <a:xfrm>
              <a:off x="7152840" y="2117127"/>
              <a:ext cx="2078355" cy="1189355"/>
            </a:xfrm>
            <a:custGeom>
              <a:avLst/>
              <a:gdLst/>
              <a:ahLst/>
              <a:cxnLst/>
              <a:rect l="l" t="t" r="r" b="b"/>
              <a:pathLst>
                <a:path w="2078354" h="1189354">
                  <a:moveTo>
                    <a:pt x="403698" y="0"/>
                  </a:moveTo>
                  <a:lnTo>
                    <a:pt x="298483" y="5090"/>
                  </a:lnTo>
                  <a:lnTo>
                    <a:pt x="239529" y="14123"/>
                  </a:lnTo>
                  <a:lnTo>
                    <a:pt x="189174" y="27204"/>
                  </a:lnTo>
                  <a:lnTo>
                    <a:pt x="146373" y="44095"/>
                  </a:lnTo>
                  <a:lnTo>
                    <a:pt x="110078" y="64557"/>
                  </a:lnTo>
                  <a:lnTo>
                    <a:pt x="79243" y="88354"/>
                  </a:lnTo>
                  <a:lnTo>
                    <a:pt x="29771" y="144996"/>
                  </a:lnTo>
                  <a:lnTo>
                    <a:pt x="10727" y="184987"/>
                  </a:lnTo>
                  <a:lnTo>
                    <a:pt x="1615" y="232327"/>
                  </a:lnTo>
                  <a:lnTo>
                    <a:pt x="0" y="284692"/>
                  </a:lnTo>
                  <a:lnTo>
                    <a:pt x="3450" y="339759"/>
                  </a:lnTo>
                  <a:lnTo>
                    <a:pt x="9532" y="395203"/>
                  </a:lnTo>
                  <a:lnTo>
                    <a:pt x="15815" y="448701"/>
                  </a:lnTo>
                  <a:lnTo>
                    <a:pt x="19865" y="497929"/>
                  </a:lnTo>
                  <a:lnTo>
                    <a:pt x="20383" y="553376"/>
                  </a:lnTo>
                  <a:lnTo>
                    <a:pt x="19103" y="609948"/>
                  </a:lnTo>
                  <a:lnTo>
                    <a:pt x="19198" y="664918"/>
                  </a:lnTo>
                  <a:lnTo>
                    <a:pt x="23844" y="715560"/>
                  </a:lnTo>
                  <a:lnTo>
                    <a:pt x="36216" y="759146"/>
                  </a:lnTo>
                  <a:lnTo>
                    <a:pt x="59489" y="792950"/>
                  </a:lnTo>
                  <a:lnTo>
                    <a:pt x="119845" y="816977"/>
                  </a:lnTo>
                  <a:lnTo>
                    <a:pt x="157913" y="817160"/>
                  </a:lnTo>
                  <a:lnTo>
                    <a:pt x="202053" y="814852"/>
                  </a:lnTo>
                  <a:lnTo>
                    <a:pt x="252873" y="814101"/>
                  </a:lnTo>
                  <a:lnTo>
                    <a:pt x="310982" y="818956"/>
                  </a:lnTo>
                  <a:lnTo>
                    <a:pt x="376989" y="833463"/>
                  </a:lnTo>
                  <a:lnTo>
                    <a:pt x="413989" y="845146"/>
                  </a:lnTo>
                  <a:lnTo>
                    <a:pt x="454512" y="859307"/>
                  </a:lnTo>
                  <a:lnTo>
                    <a:pt x="498081" y="875562"/>
                  </a:lnTo>
                  <a:lnTo>
                    <a:pt x="544218" y="893525"/>
                  </a:lnTo>
                  <a:lnTo>
                    <a:pt x="592446" y="912808"/>
                  </a:lnTo>
                  <a:lnTo>
                    <a:pt x="744904" y="974727"/>
                  </a:lnTo>
                  <a:lnTo>
                    <a:pt x="796723" y="995436"/>
                  </a:lnTo>
                  <a:lnTo>
                    <a:pt x="848246" y="1015536"/>
                  </a:lnTo>
                  <a:lnTo>
                    <a:pt x="898996" y="1034641"/>
                  </a:lnTo>
                  <a:lnTo>
                    <a:pt x="948495" y="1052366"/>
                  </a:lnTo>
                  <a:lnTo>
                    <a:pt x="996267" y="1068324"/>
                  </a:lnTo>
                  <a:lnTo>
                    <a:pt x="1041834" y="1082129"/>
                  </a:lnTo>
                  <a:lnTo>
                    <a:pt x="1145693" y="1111513"/>
                  </a:lnTo>
                  <a:lnTo>
                    <a:pt x="1197595" y="1125708"/>
                  </a:lnTo>
                  <a:lnTo>
                    <a:pt x="1249135" y="1139185"/>
                  </a:lnTo>
                  <a:lnTo>
                    <a:pt x="1300055" y="1151653"/>
                  </a:lnTo>
                  <a:lnTo>
                    <a:pt x="1350095" y="1162822"/>
                  </a:lnTo>
                  <a:lnTo>
                    <a:pt x="1398997" y="1172400"/>
                  </a:lnTo>
                  <a:lnTo>
                    <a:pt x="1446503" y="1180098"/>
                  </a:lnTo>
                  <a:lnTo>
                    <a:pt x="1492354" y="1185624"/>
                  </a:lnTo>
                  <a:lnTo>
                    <a:pt x="1536293" y="1188689"/>
                  </a:lnTo>
                  <a:lnTo>
                    <a:pt x="1578060" y="1189000"/>
                  </a:lnTo>
                  <a:lnTo>
                    <a:pt x="1617398" y="1186269"/>
                  </a:lnTo>
                  <a:lnTo>
                    <a:pt x="1672454" y="1177585"/>
                  </a:lnTo>
                  <a:lnTo>
                    <a:pt x="1723592" y="1164352"/>
                  </a:lnTo>
                  <a:lnTo>
                    <a:pt x="1770928" y="1146365"/>
                  </a:lnTo>
                  <a:lnTo>
                    <a:pt x="1814581" y="1123420"/>
                  </a:lnTo>
                  <a:lnTo>
                    <a:pt x="1854668" y="1095314"/>
                  </a:lnTo>
                  <a:lnTo>
                    <a:pt x="1891307" y="1061843"/>
                  </a:lnTo>
                  <a:lnTo>
                    <a:pt x="1924615" y="1022802"/>
                  </a:lnTo>
                  <a:lnTo>
                    <a:pt x="1954710" y="977989"/>
                  </a:lnTo>
                  <a:lnTo>
                    <a:pt x="1974594" y="939306"/>
                  </a:lnTo>
                  <a:lnTo>
                    <a:pt x="1992735" y="893684"/>
                  </a:lnTo>
                  <a:lnTo>
                    <a:pt x="2009112" y="842651"/>
                  </a:lnTo>
                  <a:lnTo>
                    <a:pt x="2023700" y="787730"/>
                  </a:lnTo>
                  <a:lnTo>
                    <a:pt x="2036478" y="730448"/>
                  </a:lnTo>
                  <a:lnTo>
                    <a:pt x="2047422" y="672331"/>
                  </a:lnTo>
                  <a:lnTo>
                    <a:pt x="2056510" y="614905"/>
                  </a:lnTo>
                  <a:lnTo>
                    <a:pt x="2063718" y="559695"/>
                  </a:lnTo>
                  <a:lnTo>
                    <a:pt x="2069024" y="508226"/>
                  </a:lnTo>
                  <a:lnTo>
                    <a:pt x="2072404" y="462026"/>
                  </a:lnTo>
                  <a:lnTo>
                    <a:pt x="2075857" y="371955"/>
                  </a:lnTo>
                  <a:lnTo>
                    <a:pt x="2078075" y="330294"/>
                  </a:lnTo>
                  <a:lnTo>
                    <a:pt x="2068532" y="267126"/>
                  </a:lnTo>
                  <a:lnTo>
                    <a:pt x="2016059" y="219411"/>
                  </a:lnTo>
                  <a:lnTo>
                    <a:pt x="1964616" y="197066"/>
                  </a:lnTo>
                  <a:lnTo>
                    <a:pt x="1896897" y="178179"/>
                  </a:lnTo>
                  <a:lnTo>
                    <a:pt x="1856182" y="170296"/>
                  </a:lnTo>
                  <a:lnTo>
                    <a:pt x="1811579" y="163273"/>
                  </a:lnTo>
                  <a:lnTo>
                    <a:pt x="1763598" y="156976"/>
                  </a:lnTo>
                  <a:lnTo>
                    <a:pt x="1712751" y="151273"/>
                  </a:lnTo>
                  <a:lnTo>
                    <a:pt x="1659549" y="146028"/>
                  </a:lnTo>
                  <a:lnTo>
                    <a:pt x="1604504" y="141108"/>
                  </a:lnTo>
                  <a:lnTo>
                    <a:pt x="1433414" y="126952"/>
                  </a:lnTo>
                  <a:lnTo>
                    <a:pt x="1376104" y="121988"/>
                  </a:lnTo>
                  <a:lnTo>
                    <a:pt x="1319506" y="116678"/>
                  </a:lnTo>
                  <a:lnTo>
                    <a:pt x="1264131" y="110888"/>
                  </a:lnTo>
                  <a:lnTo>
                    <a:pt x="1210490" y="104483"/>
                  </a:lnTo>
                  <a:lnTo>
                    <a:pt x="1162906" y="98098"/>
                  </a:lnTo>
                  <a:lnTo>
                    <a:pt x="1113191" y="90969"/>
                  </a:lnTo>
                  <a:lnTo>
                    <a:pt x="1008867" y="75100"/>
                  </a:lnTo>
                  <a:lnTo>
                    <a:pt x="845785" y="49600"/>
                  </a:lnTo>
                  <a:lnTo>
                    <a:pt x="791167" y="41268"/>
                  </a:lnTo>
                  <a:lnTo>
                    <a:pt x="737047" y="33279"/>
                  </a:lnTo>
                  <a:lnTo>
                    <a:pt x="683800" y="25788"/>
                  </a:lnTo>
                  <a:lnTo>
                    <a:pt x="631803" y="18951"/>
                  </a:lnTo>
                  <a:lnTo>
                    <a:pt x="581430" y="12922"/>
                  </a:lnTo>
                  <a:lnTo>
                    <a:pt x="533057" y="7857"/>
                  </a:lnTo>
                  <a:lnTo>
                    <a:pt x="487061" y="3912"/>
                  </a:lnTo>
                  <a:lnTo>
                    <a:pt x="443816" y="1241"/>
                  </a:lnTo>
                  <a:lnTo>
                    <a:pt x="403698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9905" y="2080641"/>
              <a:ext cx="458470" cy="221615"/>
            </a:xfrm>
            <a:custGeom>
              <a:avLst/>
              <a:gdLst/>
              <a:ahLst/>
              <a:cxnLst/>
              <a:rect l="l" t="t" r="r" b="b"/>
              <a:pathLst>
                <a:path w="458470" h="221614">
                  <a:moveTo>
                    <a:pt x="386631" y="192474"/>
                  </a:moveTo>
                  <a:lnTo>
                    <a:pt x="373125" y="221234"/>
                  </a:lnTo>
                  <a:lnTo>
                    <a:pt x="458343" y="219075"/>
                  </a:lnTo>
                  <a:lnTo>
                    <a:pt x="441569" y="197866"/>
                  </a:lnTo>
                  <a:lnTo>
                    <a:pt x="398145" y="197866"/>
                  </a:lnTo>
                  <a:lnTo>
                    <a:pt x="386631" y="192474"/>
                  </a:lnTo>
                  <a:close/>
                </a:path>
                <a:path w="458470" h="221614">
                  <a:moveTo>
                    <a:pt x="391993" y="181057"/>
                  </a:moveTo>
                  <a:lnTo>
                    <a:pt x="386631" y="192474"/>
                  </a:lnTo>
                  <a:lnTo>
                    <a:pt x="398145" y="197866"/>
                  </a:lnTo>
                  <a:lnTo>
                    <a:pt x="403478" y="186436"/>
                  </a:lnTo>
                  <a:lnTo>
                    <a:pt x="391993" y="181057"/>
                  </a:lnTo>
                  <a:close/>
                </a:path>
                <a:path w="458470" h="221614">
                  <a:moveTo>
                    <a:pt x="405511" y="152273"/>
                  </a:moveTo>
                  <a:lnTo>
                    <a:pt x="391993" y="181057"/>
                  </a:lnTo>
                  <a:lnTo>
                    <a:pt x="403478" y="186436"/>
                  </a:lnTo>
                  <a:lnTo>
                    <a:pt x="398145" y="197866"/>
                  </a:lnTo>
                  <a:lnTo>
                    <a:pt x="441569" y="197866"/>
                  </a:lnTo>
                  <a:lnTo>
                    <a:pt x="405511" y="152273"/>
                  </a:lnTo>
                  <a:close/>
                </a:path>
                <a:path w="458470" h="221614">
                  <a:moveTo>
                    <a:pt x="5334" y="0"/>
                  </a:moveTo>
                  <a:lnTo>
                    <a:pt x="0" y="11430"/>
                  </a:lnTo>
                  <a:lnTo>
                    <a:pt x="386631" y="192474"/>
                  </a:lnTo>
                  <a:lnTo>
                    <a:pt x="391993" y="181057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42455" y="1792604"/>
            <a:ext cx="25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u</a:t>
            </a:r>
            <a:r>
              <a:rPr sz="1575" i="1" baseline="-21164" dirty="0">
                <a:latin typeface="Arial"/>
                <a:cs typeface="Arial"/>
              </a:rPr>
              <a:t>s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4147" y="2674619"/>
            <a:ext cx="596265" cy="178435"/>
          </a:xfrm>
          <a:custGeom>
            <a:avLst/>
            <a:gdLst/>
            <a:ahLst/>
            <a:cxnLst/>
            <a:rect l="l" t="t" r="r" b="b"/>
            <a:pathLst>
              <a:path w="596265" h="178435">
                <a:moveTo>
                  <a:pt x="574560" y="38100"/>
                </a:moveTo>
                <a:lnTo>
                  <a:pt x="561860" y="31750"/>
                </a:lnTo>
                <a:lnTo>
                  <a:pt x="498360" y="0"/>
                </a:lnTo>
                <a:lnTo>
                  <a:pt x="498360" y="31750"/>
                </a:lnTo>
                <a:lnTo>
                  <a:pt x="0" y="31750"/>
                </a:lnTo>
                <a:lnTo>
                  <a:pt x="0" y="44450"/>
                </a:lnTo>
                <a:lnTo>
                  <a:pt x="498360" y="44450"/>
                </a:lnTo>
                <a:lnTo>
                  <a:pt x="498360" y="76200"/>
                </a:lnTo>
                <a:lnTo>
                  <a:pt x="561860" y="44450"/>
                </a:lnTo>
                <a:lnTo>
                  <a:pt x="574560" y="38100"/>
                </a:lnTo>
                <a:close/>
              </a:path>
              <a:path w="596265" h="178435">
                <a:moveTo>
                  <a:pt x="595896" y="133858"/>
                </a:moveTo>
                <a:lnTo>
                  <a:pt x="105168" y="133858"/>
                </a:lnTo>
                <a:lnTo>
                  <a:pt x="105168" y="102108"/>
                </a:lnTo>
                <a:lnTo>
                  <a:pt x="28968" y="140208"/>
                </a:lnTo>
                <a:lnTo>
                  <a:pt x="105168" y="178308"/>
                </a:lnTo>
                <a:lnTo>
                  <a:pt x="105168" y="146558"/>
                </a:lnTo>
                <a:lnTo>
                  <a:pt x="595896" y="146558"/>
                </a:lnTo>
                <a:lnTo>
                  <a:pt x="595896" y="133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9291" y="2489707"/>
            <a:ext cx="73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ork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58877" y="1557337"/>
            <a:ext cx="344805" cy="412115"/>
            <a:chOff x="6258877" y="1557337"/>
            <a:chExt cx="344805" cy="412115"/>
          </a:xfrm>
        </p:grpSpPr>
        <p:sp>
          <p:nvSpPr>
            <p:cNvPr id="16" name="object 16"/>
            <p:cNvSpPr/>
            <p:nvPr/>
          </p:nvSpPr>
          <p:spPr>
            <a:xfrm>
              <a:off x="6263640" y="1562100"/>
              <a:ext cx="335280" cy="402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3640" y="1562100"/>
              <a:ext cx="335280" cy="402590"/>
            </a:xfrm>
            <a:custGeom>
              <a:avLst/>
              <a:gdLst/>
              <a:ahLst/>
              <a:cxnLst/>
              <a:rect l="l" t="t" r="r" b="b"/>
              <a:pathLst>
                <a:path w="335279" h="402589">
                  <a:moveTo>
                    <a:pt x="335280" y="40639"/>
                  </a:moveTo>
                  <a:lnTo>
                    <a:pt x="286178" y="69389"/>
                  </a:lnTo>
                  <a:lnTo>
                    <a:pt x="232892" y="78091"/>
                  </a:lnTo>
                  <a:lnTo>
                    <a:pt x="167639" y="81279"/>
                  </a:lnTo>
                  <a:lnTo>
                    <a:pt x="102387" y="78091"/>
                  </a:lnTo>
                  <a:lnTo>
                    <a:pt x="49101" y="69389"/>
                  </a:lnTo>
                  <a:lnTo>
                    <a:pt x="13174" y="56473"/>
                  </a:lnTo>
                  <a:lnTo>
                    <a:pt x="0" y="40639"/>
                  </a:lnTo>
                  <a:lnTo>
                    <a:pt x="13174" y="24806"/>
                  </a:lnTo>
                  <a:lnTo>
                    <a:pt x="49101" y="11890"/>
                  </a:lnTo>
                  <a:lnTo>
                    <a:pt x="102387" y="3188"/>
                  </a:lnTo>
                  <a:lnTo>
                    <a:pt x="167639" y="0"/>
                  </a:lnTo>
                  <a:lnTo>
                    <a:pt x="232892" y="3188"/>
                  </a:lnTo>
                  <a:lnTo>
                    <a:pt x="286178" y="11890"/>
                  </a:lnTo>
                  <a:lnTo>
                    <a:pt x="322105" y="24806"/>
                  </a:lnTo>
                  <a:lnTo>
                    <a:pt x="335280" y="40639"/>
                  </a:lnTo>
                  <a:lnTo>
                    <a:pt x="335280" y="361696"/>
                  </a:lnTo>
                  <a:lnTo>
                    <a:pt x="322105" y="377529"/>
                  </a:lnTo>
                  <a:lnTo>
                    <a:pt x="286178" y="390445"/>
                  </a:lnTo>
                  <a:lnTo>
                    <a:pt x="232892" y="399147"/>
                  </a:lnTo>
                  <a:lnTo>
                    <a:pt x="167639" y="402336"/>
                  </a:lnTo>
                  <a:lnTo>
                    <a:pt x="102387" y="399147"/>
                  </a:lnTo>
                  <a:lnTo>
                    <a:pt x="49101" y="390445"/>
                  </a:lnTo>
                  <a:lnTo>
                    <a:pt x="13174" y="377529"/>
                  </a:lnTo>
                  <a:lnTo>
                    <a:pt x="0" y="361696"/>
                  </a:lnTo>
                  <a:lnTo>
                    <a:pt x="0" y="406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928483" y="1735327"/>
            <a:ext cx="1983105" cy="986155"/>
          </a:xfrm>
          <a:custGeom>
            <a:avLst/>
            <a:gdLst/>
            <a:ahLst/>
            <a:cxnLst/>
            <a:rect l="l" t="t" r="r" b="b"/>
            <a:pathLst>
              <a:path w="1983104" h="986155">
                <a:moveTo>
                  <a:pt x="197358" y="4064"/>
                </a:moveTo>
                <a:lnTo>
                  <a:pt x="185420" y="0"/>
                </a:lnTo>
                <a:lnTo>
                  <a:pt x="29984" y="458127"/>
                </a:lnTo>
                <a:lnTo>
                  <a:pt x="0" y="447929"/>
                </a:lnTo>
                <a:lnTo>
                  <a:pt x="11557" y="532384"/>
                </a:lnTo>
                <a:lnTo>
                  <a:pt x="70205" y="474345"/>
                </a:lnTo>
                <a:lnTo>
                  <a:pt x="72136" y="472440"/>
                </a:lnTo>
                <a:lnTo>
                  <a:pt x="42075" y="462229"/>
                </a:lnTo>
                <a:lnTo>
                  <a:pt x="197358" y="4064"/>
                </a:lnTo>
                <a:close/>
              </a:path>
              <a:path w="1983104" h="986155">
                <a:moveTo>
                  <a:pt x="284607" y="92583"/>
                </a:moveTo>
                <a:lnTo>
                  <a:pt x="281165" y="66040"/>
                </a:lnTo>
                <a:lnTo>
                  <a:pt x="273685" y="8128"/>
                </a:lnTo>
                <a:lnTo>
                  <a:pt x="212725" y="67564"/>
                </a:lnTo>
                <a:lnTo>
                  <a:pt x="242722" y="78016"/>
                </a:lnTo>
                <a:lnTo>
                  <a:pt x="81788" y="541020"/>
                </a:lnTo>
                <a:lnTo>
                  <a:pt x="93726" y="545084"/>
                </a:lnTo>
                <a:lnTo>
                  <a:pt x="254673" y="82169"/>
                </a:lnTo>
                <a:lnTo>
                  <a:pt x="284607" y="92583"/>
                </a:lnTo>
                <a:close/>
              </a:path>
              <a:path w="1983104" h="986155">
                <a:moveTo>
                  <a:pt x="784098" y="86360"/>
                </a:moveTo>
                <a:lnTo>
                  <a:pt x="772160" y="82296"/>
                </a:lnTo>
                <a:lnTo>
                  <a:pt x="615378" y="540499"/>
                </a:lnTo>
                <a:lnTo>
                  <a:pt x="585343" y="530225"/>
                </a:lnTo>
                <a:lnTo>
                  <a:pt x="596773" y="614680"/>
                </a:lnTo>
                <a:lnTo>
                  <a:pt x="655662" y="556641"/>
                </a:lnTo>
                <a:lnTo>
                  <a:pt x="657479" y="554863"/>
                </a:lnTo>
                <a:lnTo>
                  <a:pt x="627430" y="544601"/>
                </a:lnTo>
                <a:lnTo>
                  <a:pt x="784098" y="86360"/>
                </a:lnTo>
                <a:close/>
              </a:path>
              <a:path w="1983104" h="986155">
                <a:moveTo>
                  <a:pt x="872744" y="174879"/>
                </a:moveTo>
                <a:lnTo>
                  <a:pt x="869327" y="148209"/>
                </a:lnTo>
                <a:lnTo>
                  <a:pt x="861949" y="90424"/>
                </a:lnTo>
                <a:lnTo>
                  <a:pt x="800735" y="149733"/>
                </a:lnTo>
                <a:lnTo>
                  <a:pt x="830694" y="160197"/>
                </a:lnTo>
                <a:lnTo>
                  <a:pt x="668528" y="623189"/>
                </a:lnTo>
                <a:lnTo>
                  <a:pt x="680466" y="627507"/>
                </a:lnTo>
                <a:lnTo>
                  <a:pt x="842746" y="164414"/>
                </a:lnTo>
                <a:lnTo>
                  <a:pt x="872744" y="174879"/>
                </a:lnTo>
                <a:close/>
              </a:path>
              <a:path w="1983104" h="986155">
                <a:moveTo>
                  <a:pt x="1978279" y="845566"/>
                </a:moveTo>
                <a:lnTo>
                  <a:pt x="1959229" y="836041"/>
                </a:lnTo>
                <a:lnTo>
                  <a:pt x="1902079" y="807466"/>
                </a:lnTo>
                <a:lnTo>
                  <a:pt x="1902079" y="836041"/>
                </a:lnTo>
                <a:lnTo>
                  <a:pt x="1319911" y="836041"/>
                </a:lnTo>
                <a:lnTo>
                  <a:pt x="1319911" y="855091"/>
                </a:lnTo>
                <a:lnTo>
                  <a:pt x="1902079" y="855091"/>
                </a:lnTo>
                <a:lnTo>
                  <a:pt x="1902079" y="883666"/>
                </a:lnTo>
                <a:lnTo>
                  <a:pt x="1959229" y="855091"/>
                </a:lnTo>
                <a:lnTo>
                  <a:pt x="1978279" y="845566"/>
                </a:lnTo>
                <a:close/>
              </a:path>
              <a:path w="1983104" h="986155">
                <a:moveTo>
                  <a:pt x="1982851" y="938149"/>
                </a:moveTo>
                <a:lnTo>
                  <a:pt x="1399159" y="938149"/>
                </a:lnTo>
                <a:lnTo>
                  <a:pt x="1399159" y="909574"/>
                </a:lnTo>
                <a:lnTo>
                  <a:pt x="1322959" y="947674"/>
                </a:lnTo>
                <a:lnTo>
                  <a:pt x="1399159" y="985774"/>
                </a:lnTo>
                <a:lnTo>
                  <a:pt x="1399159" y="957199"/>
                </a:lnTo>
                <a:lnTo>
                  <a:pt x="1982851" y="957199"/>
                </a:lnTo>
                <a:lnTo>
                  <a:pt x="1982851" y="938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2157" y="2174824"/>
            <a:ext cx="219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d</a:t>
            </a:r>
            <a:r>
              <a:rPr sz="1575" i="1" spc="-7" baseline="-21164" dirty="0">
                <a:latin typeface="Arial"/>
                <a:cs typeface="Arial"/>
              </a:rPr>
              <a:t>i</a:t>
            </a:r>
            <a:endParaRPr sz="1575" baseline="-2116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3306" y="269303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46081" y="2808859"/>
            <a:ext cx="5588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i="1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1523" y="1642948"/>
            <a:ext cx="1346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5658" y="4663539"/>
            <a:ext cx="579945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spc="5" dirty="0">
                <a:latin typeface="Arial"/>
                <a:cs typeface="Arial"/>
              </a:rPr>
              <a:t>D</a:t>
            </a:r>
            <a:r>
              <a:rPr sz="2775" i="1" spc="7" baseline="-21021" dirty="0">
                <a:latin typeface="Arial"/>
                <a:cs typeface="Arial"/>
              </a:rPr>
              <a:t>P2P </a:t>
            </a:r>
            <a:r>
              <a:rPr sz="2800" i="1" spc="-5" dirty="0">
                <a:latin typeface="Arial"/>
                <a:cs typeface="Arial"/>
              </a:rPr>
              <a:t>&gt; </a:t>
            </a:r>
            <a:r>
              <a:rPr sz="2800" i="1" dirty="0">
                <a:latin typeface="Arial"/>
                <a:cs typeface="Arial"/>
              </a:rPr>
              <a:t>max{F/u</a:t>
            </a:r>
            <a:r>
              <a:rPr sz="2775" i="1" baseline="-21021" dirty="0">
                <a:latin typeface="Arial"/>
                <a:cs typeface="Arial"/>
              </a:rPr>
              <a:t>s,</a:t>
            </a:r>
            <a:r>
              <a:rPr sz="2800" i="1" dirty="0">
                <a:latin typeface="Arial"/>
                <a:cs typeface="Arial"/>
              </a:rPr>
              <a:t>,F/d</a:t>
            </a:r>
            <a:r>
              <a:rPr sz="2775" i="1" baseline="-21021" dirty="0">
                <a:latin typeface="Arial"/>
                <a:cs typeface="Arial"/>
              </a:rPr>
              <a:t>min,</a:t>
            </a:r>
            <a:r>
              <a:rPr sz="2800" i="1" dirty="0">
                <a:latin typeface="Arial"/>
                <a:cs typeface="Arial"/>
              </a:rPr>
              <a:t>,NF/(</a:t>
            </a:r>
            <a:r>
              <a:rPr sz="2400" i="1" dirty="0">
                <a:latin typeface="Arial"/>
                <a:cs typeface="Arial"/>
              </a:rPr>
              <a:t>u</a:t>
            </a:r>
            <a:r>
              <a:rPr sz="2400" i="1" baseline="-20833" dirty="0">
                <a:latin typeface="Arial"/>
                <a:cs typeface="Arial"/>
              </a:rPr>
              <a:t>s </a:t>
            </a:r>
            <a:r>
              <a:rPr sz="2400" i="1" dirty="0">
                <a:latin typeface="Arial"/>
                <a:cs typeface="Arial"/>
              </a:rPr>
              <a:t>+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950" i="1" spc="-20" dirty="0">
                <a:latin typeface="Symbol"/>
                <a:cs typeface="Symbol"/>
              </a:rPr>
              <a:t></a:t>
            </a:r>
            <a:r>
              <a:rPr sz="2400" i="1" spc="-20" dirty="0">
                <a:latin typeface="Arial"/>
                <a:cs typeface="Arial"/>
              </a:rPr>
              <a:t>u</a:t>
            </a:r>
            <a:r>
              <a:rPr sz="2400" i="1" spc="-30" baseline="-20833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)</a:t>
            </a:r>
            <a:r>
              <a:rPr sz="2800" i="1" spc="-2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11095" y="2276347"/>
            <a:ext cx="4041775" cy="9639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0" marR="93916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75" dirty="0">
                <a:solidFill>
                  <a:srgbClr val="CC0000"/>
                </a:solidFill>
                <a:latin typeface="Trebuchet MS"/>
                <a:cs typeface="Trebuchet MS"/>
              </a:rPr>
              <a:t>client: </a:t>
            </a:r>
            <a:r>
              <a:rPr sz="2400" spc="-165" dirty="0">
                <a:latin typeface="Trebuchet MS"/>
                <a:cs typeface="Trebuchet MS"/>
              </a:rPr>
              <a:t>each </a:t>
            </a:r>
            <a:r>
              <a:rPr sz="2400" spc="-150" dirty="0">
                <a:latin typeface="Trebuchet MS"/>
                <a:cs typeface="Trebuchet MS"/>
              </a:rPr>
              <a:t>client </a:t>
            </a:r>
            <a:r>
              <a:rPr sz="2400" spc="-125" dirty="0">
                <a:latin typeface="Trebuchet MS"/>
                <a:cs typeface="Trebuchet MS"/>
              </a:rPr>
              <a:t>must  </a:t>
            </a:r>
            <a:r>
              <a:rPr sz="2400" spc="-105" dirty="0">
                <a:latin typeface="Trebuchet MS"/>
                <a:cs typeface="Trebuchet MS"/>
              </a:rPr>
              <a:t>download </a:t>
            </a:r>
            <a:r>
              <a:rPr sz="2400" spc="-200" dirty="0">
                <a:latin typeface="Trebuchet MS"/>
                <a:cs typeface="Trebuchet MS"/>
              </a:rPr>
              <a:t>file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copy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04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14" dirty="0">
                <a:latin typeface="Trebuchet MS"/>
                <a:cs typeface="Trebuchet MS"/>
              </a:rPr>
              <a:t>min </a:t>
            </a:r>
            <a:r>
              <a:rPr sz="2000" spc="-125" dirty="0">
                <a:latin typeface="Trebuchet MS"/>
                <a:cs typeface="Trebuchet MS"/>
              </a:rPr>
              <a:t>client </a:t>
            </a:r>
            <a:r>
              <a:rPr sz="2000" spc="-80" dirty="0">
                <a:latin typeface="Trebuchet MS"/>
                <a:cs typeface="Trebuchet MS"/>
              </a:rPr>
              <a:t>download </a:t>
            </a:r>
            <a:r>
              <a:rPr sz="2000" spc="-160" dirty="0">
                <a:latin typeface="Trebuchet MS"/>
                <a:cs typeface="Trebuchet MS"/>
              </a:rPr>
              <a:t>time: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F/d</a:t>
            </a:r>
            <a:r>
              <a:rPr sz="1950" spc="-225" baseline="-21367" dirty="0">
                <a:latin typeface="Trebuchet MS"/>
                <a:cs typeface="Trebuchet MS"/>
              </a:rPr>
              <a:t>min</a:t>
            </a:r>
            <a:endParaRPr sz="1950" baseline="-21367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57038" y="5088445"/>
            <a:ext cx="4495800" cy="1003300"/>
            <a:chOff x="5257038" y="5088445"/>
            <a:chExt cx="4495800" cy="1003300"/>
          </a:xfrm>
        </p:grpSpPr>
        <p:sp>
          <p:nvSpPr>
            <p:cNvPr id="26" name="object 26"/>
            <p:cNvSpPr/>
            <p:nvPr/>
          </p:nvSpPr>
          <p:spPr>
            <a:xfrm>
              <a:off x="5257038" y="5125974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526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9748" y="5093208"/>
              <a:ext cx="1858010" cy="993775"/>
            </a:xfrm>
            <a:custGeom>
              <a:avLst/>
              <a:gdLst/>
              <a:ahLst/>
              <a:cxnLst/>
              <a:rect l="l" t="t" r="r" b="b"/>
              <a:pathLst>
                <a:path w="1858009" h="993775">
                  <a:moveTo>
                    <a:pt x="1284731" y="993648"/>
                  </a:moveTo>
                  <a:lnTo>
                    <a:pt x="1857755" y="44196"/>
                  </a:lnTo>
                </a:path>
                <a:path w="1858009" h="993775">
                  <a:moveTo>
                    <a:pt x="0" y="691896"/>
                  </a:moveTo>
                  <a:lnTo>
                    <a:pt x="429768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85442" y="3309569"/>
            <a:ext cx="655764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ts val="2645"/>
              </a:lnSpc>
              <a:spcBef>
                <a:spcPts val="100"/>
              </a:spcBef>
              <a:buClr>
                <a:srgbClr val="000099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400" i="1" spc="-254" dirty="0">
                <a:solidFill>
                  <a:srgbClr val="CC0000"/>
                </a:solidFill>
                <a:latin typeface="Trebuchet MS"/>
                <a:cs typeface="Trebuchet MS"/>
              </a:rPr>
              <a:t>clients: </a:t>
            </a:r>
            <a:r>
              <a:rPr sz="2400" spc="-145" dirty="0">
                <a:latin typeface="Trebuchet MS"/>
                <a:cs typeface="Trebuchet MS"/>
              </a:rPr>
              <a:t>as </a:t>
            </a:r>
            <a:r>
              <a:rPr sz="2400" spc="-175" dirty="0">
                <a:latin typeface="Trebuchet MS"/>
                <a:cs typeface="Trebuchet MS"/>
              </a:rPr>
              <a:t>aggregate </a:t>
            </a:r>
            <a:r>
              <a:rPr sz="2400" spc="-120" dirty="0">
                <a:latin typeface="Trebuchet MS"/>
                <a:cs typeface="Trebuchet MS"/>
              </a:rPr>
              <a:t>must </a:t>
            </a:r>
            <a:r>
              <a:rPr sz="2400" spc="-105" dirty="0">
                <a:latin typeface="Trebuchet MS"/>
                <a:cs typeface="Trebuchet MS"/>
              </a:rPr>
              <a:t>download </a:t>
            </a:r>
            <a:r>
              <a:rPr sz="2400" i="1" spc="-70" dirty="0">
                <a:latin typeface="Trebuchet MS"/>
                <a:cs typeface="Trebuchet MS"/>
              </a:rPr>
              <a:t>NF</a:t>
            </a:r>
            <a:r>
              <a:rPr sz="2400" i="1" spc="2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bits</a:t>
            </a:r>
            <a:endParaRPr sz="2400">
              <a:latin typeface="Trebuchet MS"/>
              <a:cs typeface="Trebuchet MS"/>
            </a:endParaRPr>
          </a:p>
          <a:p>
            <a:pPr marL="718820" lvl="1" indent="-224154">
              <a:lnSpc>
                <a:spcPts val="2765"/>
              </a:lnSpc>
              <a:buClr>
                <a:srgbClr val="000099"/>
              </a:buClr>
              <a:buFont typeface="Arial"/>
              <a:buChar char="•"/>
              <a:tabLst>
                <a:tab pos="718820" algn="l"/>
                <a:tab pos="719455" algn="l"/>
              </a:tabLst>
            </a:pPr>
            <a:r>
              <a:rPr sz="2000" spc="-105" dirty="0">
                <a:latin typeface="Trebuchet MS"/>
                <a:cs typeface="Trebuchet MS"/>
              </a:rPr>
              <a:t>max upload </a:t>
            </a:r>
            <a:r>
              <a:rPr sz="2000" spc="-110" dirty="0">
                <a:latin typeface="Trebuchet MS"/>
                <a:cs typeface="Trebuchet MS"/>
              </a:rPr>
              <a:t>rate </a:t>
            </a:r>
            <a:r>
              <a:rPr sz="2000" spc="-125" dirty="0">
                <a:latin typeface="Trebuchet MS"/>
                <a:cs typeface="Trebuchet MS"/>
              </a:rPr>
              <a:t>(limiting </a:t>
            </a:r>
            <a:r>
              <a:rPr sz="2000" spc="-105" dirty="0">
                <a:latin typeface="Trebuchet MS"/>
                <a:cs typeface="Trebuchet MS"/>
              </a:rPr>
              <a:t>max </a:t>
            </a:r>
            <a:r>
              <a:rPr sz="2000" spc="-85" dirty="0">
                <a:latin typeface="Trebuchet MS"/>
                <a:cs typeface="Trebuchet MS"/>
              </a:rPr>
              <a:t>download </a:t>
            </a:r>
            <a:r>
              <a:rPr sz="2000" spc="-105" dirty="0">
                <a:latin typeface="Trebuchet MS"/>
                <a:cs typeface="Trebuchet MS"/>
              </a:rPr>
              <a:t>rate)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i="1" spc="-120" dirty="0">
                <a:latin typeface="Trebuchet MS"/>
                <a:cs typeface="Trebuchet MS"/>
              </a:rPr>
              <a:t>u</a:t>
            </a:r>
            <a:r>
              <a:rPr sz="1950" i="1" spc="-179" baseline="-21367" dirty="0">
                <a:latin typeface="Trebuchet MS"/>
                <a:cs typeface="Trebuchet MS"/>
              </a:rPr>
              <a:t>s </a:t>
            </a:r>
            <a:r>
              <a:rPr sz="2000" i="1" spc="120" dirty="0">
                <a:latin typeface="Trebuchet MS"/>
                <a:cs typeface="Trebuchet MS"/>
              </a:rPr>
              <a:t>+</a:t>
            </a:r>
            <a:r>
              <a:rPr sz="2000" i="1" spc="195" dirty="0">
                <a:latin typeface="Trebuchet MS"/>
                <a:cs typeface="Trebuchet MS"/>
              </a:rPr>
              <a:t> </a:t>
            </a:r>
            <a:r>
              <a:rPr sz="2500" i="1" spc="-135" dirty="0">
                <a:latin typeface="Symbol"/>
                <a:cs typeface="Symbol"/>
              </a:rPr>
              <a:t></a:t>
            </a:r>
            <a:r>
              <a:rPr sz="2000" i="1" spc="-135" dirty="0">
                <a:latin typeface="Trebuchet MS"/>
                <a:cs typeface="Trebuchet MS"/>
              </a:rPr>
              <a:t>u</a:t>
            </a:r>
            <a:r>
              <a:rPr sz="1950" i="1" spc="-202" baseline="-21367" dirty="0">
                <a:latin typeface="Trebuchet MS"/>
                <a:cs typeface="Trebuchet MS"/>
              </a:rPr>
              <a:t>i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0270" y="5722111"/>
            <a:ext cx="6371590" cy="64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increases linearly in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Arial"/>
                <a:cs typeface="Arial"/>
              </a:rPr>
              <a:t>…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dirty="0">
                <a:latin typeface="Arial"/>
                <a:cs typeface="Arial"/>
              </a:rPr>
              <a:t>so </a:t>
            </a:r>
            <a:r>
              <a:rPr sz="2000" spc="-5" dirty="0">
                <a:latin typeface="Arial"/>
                <a:cs typeface="Arial"/>
              </a:rPr>
              <a:t>does </a:t>
            </a:r>
            <a:r>
              <a:rPr sz="2000" dirty="0">
                <a:latin typeface="Arial"/>
                <a:cs typeface="Arial"/>
              </a:rPr>
              <a:t>this,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peer brings </a:t>
            </a:r>
            <a:r>
              <a:rPr sz="2000" dirty="0">
                <a:latin typeface="Arial"/>
                <a:cs typeface="Arial"/>
              </a:rPr>
              <a:t>service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capacity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5415" y="1284732"/>
            <a:ext cx="4518660" cy="1720850"/>
            <a:chOff x="5995415" y="1284732"/>
            <a:chExt cx="4518660" cy="1720850"/>
          </a:xfrm>
        </p:grpSpPr>
        <p:sp>
          <p:nvSpPr>
            <p:cNvPr id="31" name="object 31"/>
            <p:cNvSpPr/>
            <p:nvPr/>
          </p:nvSpPr>
          <p:spPr>
            <a:xfrm>
              <a:off x="6653783" y="1690116"/>
              <a:ext cx="27432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12192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21920" y="9144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3783" y="1748028"/>
              <a:ext cx="121920" cy="9525"/>
            </a:xfrm>
            <a:custGeom>
              <a:avLst/>
              <a:gdLst/>
              <a:ahLst/>
              <a:cxnLst/>
              <a:rect l="l" t="t" r="r" b="b"/>
              <a:pathLst>
                <a:path w="121920" h="9525">
                  <a:moveTo>
                    <a:pt x="0" y="9144"/>
                  </a:moveTo>
                  <a:lnTo>
                    <a:pt x="121920" y="9144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5035" y="1743456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80">
                  <a:moveTo>
                    <a:pt x="112014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112014" y="30480"/>
                  </a:lnTo>
                  <a:lnTo>
                    <a:pt x="118872" y="23622"/>
                  </a:lnTo>
                  <a:lnTo>
                    <a:pt x="118872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8083" y="1746504"/>
              <a:ext cx="112775" cy="228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56831" y="181813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1987" y="1813560"/>
              <a:ext cx="120650" cy="27940"/>
            </a:xfrm>
            <a:custGeom>
              <a:avLst/>
              <a:gdLst/>
              <a:ahLst/>
              <a:cxnLst/>
              <a:rect l="l" t="t" r="r" b="b"/>
              <a:pathLst>
                <a:path w="120650" h="27939">
                  <a:moveTo>
                    <a:pt x="114300" y="0"/>
                  </a:moveTo>
                  <a:lnTo>
                    <a:pt x="6095" y="0"/>
                  </a:lnTo>
                  <a:lnTo>
                    <a:pt x="0" y="609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114300" y="27431"/>
                  </a:lnTo>
                  <a:lnTo>
                    <a:pt x="120395" y="21336"/>
                  </a:lnTo>
                  <a:lnTo>
                    <a:pt x="12039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6559" y="1816608"/>
              <a:ext cx="112775" cy="213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55307" y="1891284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121920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21920" y="10667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6831" y="1955292"/>
              <a:ext cx="121920" cy="10795"/>
            </a:xfrm>
            <a:custGeom>
              <a:avLst/>
              <a:gdLst/>
              <a:ahLst/>
              <a:cxnLst/>
              <a:rect l="l" t="t" r="r" b="b"/>
              <a:pathLst>
                <a:path w="121920" h="10794">
                  <a:moveTo>
                    <a:pt x="0" y="10667"/>
                  </a:moveTo>
                  <a:lnTo>
                    <a:pt x="121920" y="10667"/>
                  </a:lnTo>
                  <a:lnTo>
                    <a:pt x="121920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0463" y="1949196"/>
              <a:ext cx="120650" cy="33655"/>
            </a:xfrm>
            <a:custGeom>
              <a:avLst/>
              <a:gdLst/>
              <a:ahLst/>
              <a:cxnLst/>
              <a:rect l="l" t="t" r="r" b="b"/>
              <a:pathLst>
                <a:path w="120650" h="33655">
                  <a:moveTo>
                    <a:pt x="112902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12902" y="33527"/>
                  </a:lnTo>
                  <a:lnTo>
                    <a:pt x="120395" y="26034"/>
                  </a:lnTo>
                  <a:lnTo>
                    <a:pt x="120395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65035" y="1952244"/>
              <a:ext cx="112775" cy="259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74763" y="1889760"/>
              <a:ext cx="53339" cy="411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0463" y="1885188"/>
              <a:ext cx="120650" cy="29209"/>
            </a:xfrm>
            <a:custGeom>
              <a:avLst/>
              <a:gdLst/>
              <a:ahLst/>
              <a:cxnLst/>
              <a:rect l="l" t="t" r="r" b="b"/>
              <a:pathLst>
                <a:path w="120650" h="29210">
                  <a:moveTo>
                    <a:pt x="113918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2478"/>
                  </a:lnTo>
                  <a:lnTo>
                    <a:pt x="6476" y="28956"/>
                  </a:lnTo>
                  <a:lnTo>
                    <a:pt x="113918" y="28956"/>
                  </a:lnTo>
                  <a:lnTo>
                    <a:pt x="120395" y="22478"/>
                  </a:lnTo>
                  <a:lnTo>
                    <a:pt x="120395" y="6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65035" y="1690116"/>
              <a:ext cx="115824" cy="4937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65619" y="1690116"/>
              <a:ext cx="15240" cy="494030"/>
            </a:xfrm>
            <a:custGeom>
              <a:avLst/>
              <a:gdLst/>
              <a:ahLst/>
              <a:cxnLst/>
              <a:rect l="l" t="t" r="r" b="b"/>
              <a:pathLst>
                <a:path w="15240" h="494030">
                  <a:moveTo>
                    <a:pt x="0" y="493775"/>
                  </a:moveTo>
                  <a:lnTo>
                    <a:pt x="15240" y="493775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493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79335" y="1815084"/>
              <a:ext cx="48768" cy="457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79335" y="1744980"/>
              <a:ext cx="50292" cy="518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77812" y="216255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53340" y="4445"/>
                  </a:moveTo>
                  <a:lnTo>
                    <a:pt x="51308" y="0"/>
                  </a:lnTo>
                  <a:lnTo>
                    <a:pt x="47752" y="0"/>
                  </a:lnTo>
                  <a:lnTo>
                    <a:pt x="46228" y="0"/>
                  </a:lnTo>
                  <a:lnTo>
                    <a:pt x="45885" y="736"/>
                  </a:lnTo>
                  <a:lnTo>
                    <a:pt x="0" y="18796"/>
                  </a:lnTo>
                  <a:lnTo>
                    <a:pt x="381" y="42672"/>
                  </a:lnTo>
                  <a:lnTo>
                    <a:pt x="48234" y="19812"/>
                  </a:lnTo>
                  <a:lnTo>
                    <a:pt x="51308" y="19812"/>
                  </a:lnTo>
                  <a:lnTo>
                    <a:pt x="53340" y="15367"/>
                  </a:lnTo>
                  <a:lnTo>
                    <a:pt x="53340" y="44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23977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239775" y="32003"/>
                  </a:lnTo>
                  <a:lnTo>
                    <a:pt x="246887" y="24891"/>
                  </a:lnTo>
                  <a:lnTo>
                    <a:pt x="246887" y="711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38543" y="2176272"/>
              <a:ext cx="247015" cy="32384"/>
            </a:xfrm>
            <a:custGeom>
              <a:avLst/>
              <a:gdLst/>
              <a:ahLst/>
              <a:cxnLst/>
              <a:rect l="l" t="t" r="r" b="b"/>
              <a:pathLst>
                <a:path w="247015" h="32385">
                  <a:moveTo>
                    <a:pt x="0" y="16001"/>
                  </a:moveTo>
                  <a:lnTo>
                    <a:pt x="0" y="7112"/>
                  </a:lnTo>
                  <a:lnTo>
                    <a:pt x="7111" y="0"/>
                  </a:lnTo>
                  <a:lnTo>
                    <a:pt x="16001" y="0"/>
                  </a:lnTo>
                  <a:lnTo>
                    <a:pt x="230885" y="0"/>
                  </a:lnTo>
                  <a:lnTo>
                    <a:pt x="239775" y="0"/>
                  </a:lnTo>
                  <a:lnTo>
                    <a:pt x="246887" y="7112"/>
                  </a:lnTo>
                  <a:lnTo>
                    <a:pt x="246887" y="16001"/>
                  </a:lnTo>
                  <a:lnTo>
                    <a:pt x="246887" y="24891"/>
                  </a:lnTo>
                  <a:lnTo>
                    <a:pt x="239775" y="32003"/>
                  </a:lnTo>
                  <a:lnTo>
                    <a:pt x="230885" y="32003"/>
                  </a:lnTo>
                  <a:lnTo>
                    <a:pt x="16001" y="32003"/>
                  </a:lnTo>
                  <a:lnTo>
                    <a:pt x="7111" y="32003"/>
                  </a:lnTo>
                  <a:lnTo>
                    <a:pt x="0" y="24891"/>
                  </a:lnTo>
                  <a:lnTo>
                    <a:pt x="0" y="160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53783" y="2182368"/>
              <a:ext cx="217932" cy="198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53783" y="2182368"/>
              <a:ext cx="218440" cy="20320"/>
            </a:xfrm>
            <a:custGeom>
              <a:avLst/>
              <a:gdLst/>
              <a:ahLst/>
              <a:cxnLst/>
              <a:rect l="l" t="t" r="r" b="b"/>
              <a:pathLst>
                <a:path w="218440" h="20319">
                  <a:moveTo>
                    <a:pt x="0" y="9906"/>
                  </a:moveTo>
                  <a:lnTo>
                    <a:pt x="0" y="4445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208025" y="0"/>
                  </a:lnTo>
                  <a:lnTo>
                    <a:pt x="213487" y="0"/>
                  </a:lnTo>
                  <a:lnTo>
                    <a:pt x="217932" y="4445"/>
                  </a:lnTo>
                  <a:lnTo>
                    <a:pt x="217932" y="9906"/>
                  </a:lnTo>
                  <a:lnTo>
                    <a:pt x="217932" y="15367"/>
                  </a:lnTo>
                  <a:lnTo>
                    <a:pt x="213487" y="19812"/>
                  </a:lnTo>
                  <a:lnTo>
                    <a:pt x="208025" y="19812"/>
                  </a:lnTo>
                  <a:lnTo>
                    <a:pt x="9906" y="19812"/>
                  </a:lnTo>
                  <a:lnTo>
                    <a:pt x="4445" y="19812"/>
                  </a:lnTo>
                  <a:lnTo>
                    <a:pt x="0" y="15367"/>
                  </a:lnTo>
                  <a:lnTo>
                    <a:pt x="0" y="990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3595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10171" y="2112264"/>
              <a:ext cx="32384" cy="30480"/>
            </a:xfrm>
            <a:custGeom>
              <a:avLst/>
              <a:gdLst/>
              <a:ahLst/>
              <a:cxnLst/>
              <a:rect l="l" t="t" r="r" b="b"/>
              <a:pathLst>
                <a:path w="32384" h="30480">
                  <a:moveTo>
                    <a:pt x="24892" y="0"/>
                  </a:moveTo>
                  <a:lnTo>
                    <a:pt x="7111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111" y="30480"/>
                  </a:lnTo>
                  <a:lnTo>
                    <a:pt x="24892" y="30480"/>
                  </a:lnTo>
                  <a:lnTo>
                    <a:pt x="32003" y="23622"/>
                  </a:lnTo>
                  <a:lnTo>
                    <a:pt x="32003" y="68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45223" y="2112264"/>
              <a:ext cx="33655" cy="30480"/>
            </a:xfrm>
            <a:custGeom>
              <a:avLst/>
              <a:gdLst/>
              <a:ahLst/>
              <a:cxnLst/>
              <a:rect l="l" t="t" r="r" b="b"/>
              <a:pathLst>
                <a:path w="33654" h="30480">
                  <a:moveTo>
                    <a:pt x="26034" y="0"/>
                  </a:moveTo>
                  <a:lnTo>
                    <a:pt x="7493" y="0"/>
                  </a:lnTo>
                  <a:lnTo>
                    <a:pt x="0" y="6858"/>
                  </a:lnTo>
                  <a:lnTo>
                    <a:pt x="0" y="23622"/>
                  </a:lnTo>
                  <a:lnTo>
                    <a:pt x="7493" y="30480"/>
                  </a:lnTo>
                  <a:lnTo>
                    <a:pt x="26034" y="30480"/>
                  </a:lnTo>
                  <a:lnTo>
                    <a:pt x="33527" y="23622"/>
                  </a:lnTo>
                  <a:lnTo>
                    <a:pt x="33527" y="6858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18288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18288" y="166115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27519" y="1993392"/>
              <a:ext cx="18415" cy="166370"/>
            </a:xfrm>
            <a:custGeom>
              <a:avLst/>
              <a:gdLst/>
              <a:ahLst/>
              <a:cxnLst/>
              <a:rect l="l" t="t" r="r" b="b"/>
              <a:pathLst>
                <a:path w="18415" h="166369">
                  <a:moveTo>
                    <a:pt x="0" y="166115"/>
                  </a:moveTo>
                  <a:lnTo>
                    <a:pt x="18288" y="166115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893807" y="2362200"/>
              <a:ext cx="620268" cy="5120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947147" y="2410968"/>
              <a:ext cx="301751" cy="2346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24215" y="12847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89391" y="1333500"/>
              <a:ext cx="301751" cy="2346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33815" y="1360932"/>
              <a:ext cx="621791" cy="5120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698991" y="1409700"/>
              <a:ext cx="301751" cy="23469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95415" y="2491740"/>
              <a:ext cx="621791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60591" y="2542032"/>
              <a:ext cx="301752" cy="2346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6" ma:contentTypeDescription="Create a new document." ma:contentTypeScope="" ma:versionID="636b18c8d1cc6d2ec57879cd06a504b0">
  <xsd:schema xmlns:xsd="http://www.w3.org/2001/XMLSchema" xmlns:xs="http://www.w3.org/2001/XMLSchema" xmlns:p="http://schemas.microsoft.com/office/2006/metadata/properties" xmlns:ns2="0a5e08d4-347f-4eb6-8109-830a3db9c730" xmlns:ns3="12327039-10cd-496b-bcf3-3fed776b1258" targetNamespace="http://schemas.microsoft.com/office/2006/metadata/properties" ma:root="true" ma:fieldsID="ee93c0bc25864dc88bd9c6cf042add3e" ns2:_="" ns3:_="">
    <xsd:import namespace="0a5e08d4-347f-4eb6-8109-830a3db9c730"/>
    <xsd:import namespace="12327039-10cd-496b-bcf3-3fed776b12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27039-10cd-496b-bcf3-3fed776b12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EE388D-D91D-43B5-91E2-98E9DE7D7690}"/>
</file>

<file path=customXml/itemProps2.xml><?xml version="1.0" encoding="utf-8"?>
<ds:datastoreItem xmlns:ds="http://schemas.openxmlformats.org/officeDocument/2006/customXml" ds:itemID="{6EB5449F-7433-42F9-A390-D49A3239684E}"/>
</file>

<file path=customXml/itemProps3.xml><?xml version="1.0" encoding="utf-8"?>
<ds:datastoreItem xmlns:ds="http://schemas.openxmlformats.org/officeDocument/2006/customXml" ds:itemID="{66210FC7-FD37-447D-B13E-6A6ADF5334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1097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AoyagiKouzanFontT</vt:lpstr>
      <vt:lpstr>Arial</vt:lpstr>
      <vt:lpstr>Calibri</vt:lpstr>
      <vt:lpstr>Carlito</vt:lpstr>
      <vt:lpstr>Georgia</vt:lpstr>
      <vt:lpstr>Gothic Uralic</vt:lpstr>
      <vt:lpstr>Karla</vt:lpstr>
      <vt:lpstr>Symbol</vt:lpstr>
      <vt:lpstr>Tahoma</vt:lpstr>
      <vt:lpstr>Times New Roman</vt:lpstr>
      <vt:lpstr>Trebuchet MS</vt:lpstr>
      <vt:lpstr>Wingdings</vt:lpstr>
      <vt:lpstr>Office Theme</vt:lpstr>
      <vt:lpstr>19CSE301  COMPUTER NETWORKS 3-0-3 4</vt:lpstr>
      <vt:lpstr>PowerPoint Presentation</vt:lpstr>
      <vt:lpstr>Pure P2P architecture</vt:lpstr>
      <vt:lpstr>P2P File distribution</vt:lpstr>
      <vt:lpstr>File distribution: client-server vs P2P</vt:lpstr>
      <vt:lpstr>Distribution time for the client-  server architecture</vt:lpstr>
      <vt:lpstr>File distribution time: client-server</vt:lpstr>
      <vt:lpstr>PowerPoint Presentation</vt:lpstr>
      <vt:lpstr>File distribution time: P2P</vt:lpstr>
      <vt:lpstr>Client-server vs. P2P: example</vt:lpstr>
      <vt:lpstr>P2P file distribution: BitTorrent</vt:lpstr>
      <vt:lpstr>P2P file distribution: BitTorrent</vt:lpstr>
      <vt:lpstr>BitTorrent: requesting, sending file chunks</vt:lpstr>
      <vt:lpstr>BitTorrent: tit-for-tat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8</cp:revision>
  <dcterms:created xsi:type="dcterms:W3CDTF">2021-08-18T00:57:57Z</dcterms:created>
  <dcterms:modified xsi:type="dcterms:W3CDTF">2021-08-25T01:38:07Z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2021-08-18T00:00:00Z</vt:filetime>
  </property>
  <property fmtid="{D5CDD505-2E9C-101B-9397-08002B2CF9AE}" pid="5" name="ContentTypeId">
    <vt:lpwstr>0x010100A249A3F505756643BAAF4005DE8F9755</vt:lpwstr>
  </property>
</Properties>
</file>