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1035224"/>
            <a:ext cx="4657090" cy="473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98082" y="1435273"/>
            <a:ext cx="4577715" cy="459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953254" y="3652975"/>
            <a:ext cx="1901193" cy="203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954779" y="3188207"/>
            <a:ext cx="1900682" cy="472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83799" y="3652975"/>
            <a:ext cx="2003315" cy="2039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085170" y="3188207"/>
            <a:ext cx="2002443" cy="588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20"/>
            <a:ext cx="12191999" cy="487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6492" y="6490714"/>
            <a:ext cx="1781556" cy="3139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254253"/>
            <a:ext cx="43389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7776" y="1230478"/>
            <a:ext cx="5330825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chool.edu/someDept/pic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someSchool.edu/someDepartment/home.inde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mesite.com/animalsearch?monkeys&amp;ba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03" y="0"/>
            <a:ext cx="12160250" cy="6858000"/>
            <a:chOff x="32003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32003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6371" y="2196083"/>
              <a:ext cx="3442716" cy="1104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66" y="1264665"/>
            <a:ext cx="45135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2461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lang="en-US" dirty="0">
                <a:solidFill>
                  <a:srgbClr val="FFFFFF"/>
                </a:solidFill>
                <a:latin typeface="Carlito"/>
                <a:cs typeface="Carlito"/>
              </a:rPr>
              <a:t>9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CSE3</a:t>
            </a:r>
            <a:r>
              <a:rPr lang="en-US" dirty="0">
                <a:solidFill>
                  <a:srgbClr val="FFFFFF"/>
                </a:solidFill>
                <a:latin typeface="Carlito"/>
                <a:cs typeface="Carlito"/>
              </a:rPr>
              <a:t>01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COMPUTER</a:t>
            </a:r>
            <a:r>
              <a:rPr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NETWORKS</a:t>
            </a:r>
          </a:p>
          <a:p>
            <a:pPr marL="104139" algn="ctr">
              <a:lnSpc>
                <a:spcPct val="100000"/>
              </a:lnSpc>
            </a:pPr>
            <a:r>
              <a:rPr spc="-5">
                <a:solidFill>
                  <a:srgbClr val="FFFFFF"/>
                </a:solidFill>
                <a:latin typeface="Carlito"/>
                <a:cs typeface="Carlito"/>
              </a:rPr>
              <a:t>3-0-</a:t>
            </a:r>
            <a:r>
              <a:rPr lang="en-US" spc="-5">
                <a:solidFill>
                  <a:srgbClr val="FFFFFF"/>
                </a:solidFill>
                <a:latin typeface="Carlito"/>
                <a:cs typeface="Carlito"/>
              </a:rPr>
              <a:t>3</a:t>
            </a:r>
            <a:r>
              <a:rPr spc="-2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en-US" spc="-20" dirty="0">
                <a:solidFill>
                  <a:srgbClr val="FFFFFF"/>
                </a:solidFill>
                <a:latin typeface="Carlito"/>
                <a:cs typeface="Carlito"/>
              </a:rPr>
              <a:t>4</a:t>
            </a:r>
            <a:endParaRPr dirty="0">
              <a:solidFill>
                <a:srgbClr val="FFFFFF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003" y="280415"/>
            <a:ext cx="12160250" cy="6577965"/>
            <a:chOff x="32003" y="280415"/>
            <a:chExt cx="12160250" cy="6577965"/>
          </a:xfrm>
        </p:grpSpPr>
        <p:sp>
          <p:nvSpPr>
            <p:cNvPr id="7" name="object 7"/>
            <p:cNvSpPr/>
            <p:nvPr/>
          </p:nvSpPr>
          <p:spPr>
            <a:xfrm>
              <a:off x="6553199" y="1871471"/>
              <a:ext cx="0" cy="1637030"/>
            </a:xfrm>
            <a:custGeom>
              <a:avLst/>
              <a:gdLst/>
              <a:ahLst/>
              <a:cxnLst/>
              <a:rect l="l" t="t" r="r" b="b"/>
              <a:pathLst>
                <a:path h="1637029">
                  <a:moveTo>
                    <a:pt x="0" y="0"/>
                  </a:moveTo>
                  <a:lnTo>
                    <a:pt x="0" y="1636776"/>
                  </a:lnTo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9099" y="280415"/>
              <a:ext cx="2639568" cy="2639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003" y="3300982"/>
              <a:ext cx="12159996" cy="35570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825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A3123E"/>
                </a:solidFill>
              </a:rPr>
              <a:t>Addressing</a:t>
            </a:r>
            <a:r>
              <a:rPr sz="3200" spc="-245" dirty="0">
                <a:solidFill>
                  <a:srgbClr val="A3123E"/>
                </a:solidFill>
              </a:rPr>
              <a:t> </a:t>
            </a:r>
            <a:r>
              <a:rPr sz="3200" spc="-135" dirty="0">
                <a:solidFill>
                  <a:srgbClr val="A3123E"/>
                </a:solidFill>
              </a:rPr>
              <a:t>processes: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106170"/>
            <a:ext cx="482663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For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process to </a:t>
            </a:r>
            <a:r>
              <a:rPr sz="2400" dirty="0">
                <a:latin typeface="Georgia"/>
                <a:cs typeface="Georgia"/>
              </a:rPr>
              <a:t>receive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messages,  it must </a:t>
            </a:r>
            <a:r>
              <a:rPr sz="2400" spc="-5" dirty="0">
                <a:latin typeface="Georgia"/>
                <a:cs typeface="Georgia"/>
              </a:rPr>
              <a:t>have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identifier</a:t>
            </a:r>
            <a:endParaRPr sz="2400">
              <a:latin typeface="Georgia"/>
              <a:cs typeface="Georgia"/>
            </a:endParaRPr>
          </a:p>
          <a:p>
            <a:pPr marL="241300" marR="110489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Every host has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unique </a:t>
            </a:r>
            <a:r>
              <a:rPr sz="2400" dirty="0">
                <a:latin typeface="Georgia"/>
                <a:cs typeface="Georgia"/>
              </a:rPr>
              <a:t>32-bit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</a:t>
            </a:r>
            <a:endParaRPr sz="2400">
              <a:latin typeface="Georgia"/>
              <a:cs typeface="Georgia"/>
            </a:endParaRPr>
          </a:p>
          <a:p>
            <a:pPr marL="241300" marR="50800" indent="-228600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Q: </a:t>
            </a:r>
            <a:r>
              <a:rPr sz="2400" spc="-5" dirty="0">
                <a:latin typeface="Georgia"/>
                <a:cs typeface="Georgia"/>
              </a:rPr>
              <a:t>does the </a:t>
            </a:r>
            <a:r>
              <a:rPr sz="2400" dirty="0">
                <a:latin typeface="Georgia"/>
                <a:cs typeface="Georgia"/>
              </a:rPr>
              <a:t>IP address </a:t>
            </a:r>
            <a:r>
              <a:rPr sz="2400" spc="-5" dirty="0">
                <a:latin typeface="Georgia"/>
                <a:cs typeface="Georgia"/>
              </a:rPr>
              <a:t>of the host  on which the process </a:t>
            </a:r>
            <a:r>
              <a:rPr sz="2400" dirty="0">
                <a:latin typeface="Georgia"/>
                <a:cs typeface="Georgia"/>
              </a:rPr>
              <a:t>runs </a:t>
            </a:r>
            <a:r>
              <a:rPr sz="2400" spc="-5" dirty="0">
                <a:latin typeface="Georgia"/>
                <a:cs typeface="Georgia"/>
              </a:rPr>
              <a:t>suffice  for identifying the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process?</a:t>
            </a:r>
            <a:endParaRPr sz="2400">
              <a:latin typeface="Georgia"/>
              <a:cs typeface="Georgia"/>
            </a:endParaRPr>
          </a:p>
          <a:p>
            <a:pPr marL="241300" marR="177800" indent="-228600" algn="just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Answer: </a:t>
            </a:r>
            <a:r>
              <a:rPr sz="2400" spc="-5" dirty="0">
                <a:latin typeface="Georgia"/>
                <a:cs typeface="Georgia"/>
              </a:rPr>
              <a:t>No, </a:t>
            </a:r>
            <a:r>
              <a:rPr sz="2400" dirty="0">
                <a:latin typeface="Georgia"/>
                <a:cs typeface="Georgia"/>
              </a:rPr>
              <a:t>many </a:t>
            </a:r>
            <a:r>
              <a:rPr sz="2400" spc="-5" dirty="0">
                <a:latin typeface="Georgia"/>
                <a:cs typeface="Georgia"/>
              </a:rPr>
              <a:t>processes can  be </a:t>
            </a:r>
            <a:r>
              <a:rPr sz="2400" dirty="0">
                <a:latin typeface="Georgia"/>
                <a:cs typeface="Georgia"/>
              </a:rPr>
              <a:t>running </a:t>
            </a:r>
            <a:r>
              <a:rPr sz="2400" spc="-5" dirty="0">
                <a:latin typeface="Georgia"/>
                <a:cs typeface="Georgia"/>
              </a:rPr>
              <a:t>on same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host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2542" y="1106170"/>
            <a:ext cx="4323715" cy="2967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Identifier includes </a:t>
            </a:r>
            <a:r>
              <a:rPr sz="2400" spc="-5" dirty="0">
                <a:latin typeface="Georgia"/>
                <a:cs typeface="Georgia"/>
              </a:rPr>
              <a:t>both the </a:t>
            </a:r>
            <a:r>
              <a:rPr sz="2400" dirty="0">
                <a:latin typeface="Georgia"/>
                <a:cs typeface="Georgia"/>
              </a:rPr>
              <a:t>IP  </a:t>
            </a:r>
            <a:r>
              <a:rPr sz="2400" spc="-5" dirty="0">
                <a:latin typeface="Georgia"/>
                <a:cs typeface="Georgia"/>
              </a:rPr>
              <a:t>address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Georgia"/>
                <a:cs typeface="Georgia"/>
              </a:rPr>
              <a:t>port </a:t>
            </a:r>
            <a:r>
              <a:rPr sz="2400" dirty="0">
                <a:solidFill>
                  <a:srgbClr val="FF0000"/>
                </a:solidFill>
                <a:latin typeface="Georgia"/>
                <a:cs typeface="Georgia"/>
              </a:rPr>
              <a:t>numbers 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associated with the process on  the</a:t>
            </a:r>
            <a:r>
              <a:rPr sz="2400" spc="-10" dirty="0">
                <a:latin typeface="Georgia"/>
                <a:cs typeface="Georgia"/>
              </a:rPr>
              <a:t> host.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Example port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numbers: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HTTP </a:t>
            </a:r>
            <a:r>
              <a:rPr sz="2000" spc="-5" dirty="0">
                <a:latin typeface="Georgia"/>
                <a:cs typeface="Georgia"/>
              </a:rPr>
              <a:t>server: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80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Georgia"/>
                <a:cs typeface="Georgia"/>
              </a:rPr>
              <a:t>Mail server: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25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EC7C30"/>
                </a:solidFill>
                <a:latin typeface="Georgia"/>
                <a:cs typeface="Georgia"/>
              </a:rPr>
              <a:t>More on this later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93120" cy="27374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side pushes messages through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side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socket, 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responsibility of getting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 interface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process and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</a:t>
            </a:r>
            <a:r>
              <a:rPr sz="1800" spc="1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Classify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possible services along four</a:t>
            </a:r>
            <a:r>
              <a:rPr sz="1800" spc="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dimensions:</a:t>
            </a:r>
            <a:endParaRPr sz="18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Reliable </a:t>
            </a:r>
            <a:r>
              <a:rPr sz="2400" b="1" spc="-160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transfer,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Throughput,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0" dirty="0">
                <a:solidFill>
                  <a:srgbClr val="C00000"/>
                </a:solidFill>
                <a:latin typeface="Trebuchet MS"/>
                <a:cs typeface="Trebuchet MS"/>
              </a:rPr>
              <a:t>Timing,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Security.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320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40" dirty="0"/>
              <a:t>Services </a:t>
            </a:r>
            <a:r>
              <a:rPr sz="3200" spc="-195" dirty="0"/>
              <a:t>Available </a:t>
            </a:r>
            <a:r>
              <a:rPr sz="3200" spc="-270" dirty="0"/>
              <a:t>to</a:t>
            </a:r>
            <a:r>
              <a:rPr sz="3200" spc="-130" dirty="0"/>
              <a:t> </a:t>
            </a:r>
            <a:r>
              <a:rPr sz="3200" spc="-180" dirty="0"/>
              <a:t>Applications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921365" cy="46805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43815" indent="-228600">
              <a:lnSpc>
                <a:spcPts val="1939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something has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done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sent by one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is delivered  correctly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completely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other end of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If 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provides 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data  delivery 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is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reliable data</a:t>
            </a:r>
            <a:r>
              <a:rPr sz="1800" b="1" spc="5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transfer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a transport protocol provides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just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pass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into the socket  and know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complete confidence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arrive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without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errors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2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241300" marR="158750" indent="-228600">
              <a:lnSpc>
                <a:spcPct val="89900"/>
              </a:lnSpc>
              <a:spcBef>
                <a:spcPts val="9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transport-layer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provide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reliable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transfer,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 of the data sent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may never arrive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process. This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acceptable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loss-tolerant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, most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notably multimedia applications such as conversational audio/video that can tolerate  some amount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loss.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multimedia applications, lost data might result in a small glitch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audio/video—not a crucial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impairment.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370"/>
              </a:spcBef>
            </a:pPr>
            <a:r>
              <a:rPr sz="3200" b="1" spc="-210" dirty="0">
                <a:solidFill>
                  <a:srgbClr val="C00000"/>
                </a:solidFill>
                <a:latin typeface="Trebuchet MS"/>
                <a:cs typeface="Trebuchet MS"/>
              </a:rPr>
              <a:t>Timing</a:t>
            </a:r>
            <a:endParaRPr sz="320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 that every bit that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sender pumps into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 arrives at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receiver’s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socket</a:t>
            </a:r>
            <a:r>
              <a:rPr sz="1800" spc="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more than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100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msec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later.</a:t>
            </a:r>
            <a:endParaRPr sz="1800">
              <a:latin typeface="Arial"/>
              <a:cs typeface="Arial"/>
            </a:endParaRPr>
          </a:p>
          <a:p>
            <a:pPr marL="140335" marR="814069">
              <a:lnSpc>
                <a:spcPct val="98900"/>
              </a:lnSpc>
              <a:spcBef>
                <a:spcPts val="25"/>
              </a:spcBef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a service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appealing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interactive real-time applications, such as Internet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telephony,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virtual environments, teleconferencing, and multiplayer games, all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require tight timing  constraints on data delivery in order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800" spc="4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effective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3695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/>
              <a:t>Reliable </a:t>
            </a:r>
            <a:r>
              <a:rPr sz="3200" spc="-180" dirty="0"/>
              <a:t>Data</a:t>
            </a:r>
            <a:r>
              <a:rPr sz="3200" spc="-290" dirty="0"/>
              <a:t> </a:t>
            </a:r>
            <a:r>
              <a:rPr sz="3200" spc="-265" dirty="0"/>
              <a:t>Transfer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7030"/>
            <a:ext cx="10690860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communication session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processes along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is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rate</a:t>
            </a:r>
            <a:r>
              <a:rPr sz="1800" spc="29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 can deliver bits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</a:t>
            </a:r>
            <a:r>
              <a:rPr sz="1800" spc="8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241300" marR="5080" indent="-228600">
              <a:lnSpc>
                <a:spcPts val="1939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Because other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sharing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bandwidth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along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path, and because these other  sessions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coming and going, the available throughput can fluctuate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800" spc="2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 that a transport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layer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protocol could provide, 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namely,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available throughput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800" spc="3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some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specified rate.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service,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 could request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guaranteed throughput 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r</a:t>
            </a:r>
            <a:r>
              <a:rPr sz="1800" i="1" spc="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bits/sec,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have throughput requirements are said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bandwidth-sensitive</a:t>
            </a:r>
            <a:r>
              <a:rPr sz="1800" b="1" spc="17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1934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0" dirty="0"/>
              <a:t>Throughput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56894" y="3675710"/>
            <a:ext cx="1393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0" dirty="0">
                <a:solidFill>
                  <a:srgbClr val="C00000"/>
                </a:solidFill>
                <a:latin typeface="Trebuchet MS"/>
                <a:cs typeface="Trebuchet MS"/>
              </a:rPr>
              <a:t>Security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94" y="4607432"/>
            <a:ext cx="10135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host, a transport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encrypt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all data transmitted by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sending process,  and in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receiving host,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transport-layer protocol can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decrypt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before delivering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data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receiving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9129" y="1746913"/>
            <a:ext cx="8734055" cy="318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8044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Transport </a:t>
            </a:r>
            <a:r>
              <a:rPr sz="3200" spc="-175" dirty="0"/>
              <a:t>service </a:t>
            </a:r>
            <a:r>
              <a:rPr sz="3200" spc="-235" dirty="0"/>
              <a:t>requirements </a:t>
            </a:r>
            <a:r>
              <a:rPr sz="3200" spc="-250" dirty="0"/>
              <a:t>of </a:t>
            </a:r>
            <a:r>
              <a:rPr sz="3200" spc="-260" dirty="0"/>
              <a:t>common</a:t>
            </a:r>
            <a:r>
              <a:rPr sz="3200" spc="-65" dirty="0"/>
              <a:t> </a:t>
            </a:r>
            <a:r>
              <a:rPr sz="3200" spc="-125" dirty="0"/>
              <a:t>apps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6090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0" dirty="0"/>
              <a:t>Internet </a:t>
            </a:r>
            <a:r>
              <a:rPr sz="3200" spc="-220" dirty="0"/>
              <a:t>transport </a:t>
            </a:r>
            <a:r>
              <a:rPr sz="3200" spc="-195" dirty="0"/>
              <a:t>protocols </a:t>
            </a:r>
            <a:r>
              <a:rPr sz="3200" spc="-145" dirty="0"/>
              <a:t>services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0240" y="1008265"/>
            <a:ext cx="7635240" cy="556450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u="heavy" spc="-3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TCP</a:t>
            </a:r>
            <a:r>
              <a:rPr sz="2400" u="heavy" spc="-3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connection-oriented: </a:t>
            </a:r>
            <a:r>
              <a:rPr sz="2000" spc="-100" dirty="0">
                <a:latin typeface="Arial"/>
                <a:cs typeface="Arial"/>
              </a:rPr>
              <a:t>setup </a:t>
            </a:r>
            <a:r>
              <a:rPr sz="2000" spc="-95" dirty="0">
                <a:latin typeface="Arial"/>
                <a:cs typeface="Arial"/>
              </a:rPr>
              <a:t>required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server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95" dirty="0">
                <a:solidFill>
                  <a:srgbClr val="EC7C30"/>
                </a:solidFill>
                <a:latin typeface="Arial"/>
                <a:cs typeface="Arial"/>
              </a:rPr>
              <a:t>reliable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transport </a:t>
            </a:r>
            <a:r>
              <a:rPr sz="2000" spc="-120" dirty="0">
                <a:latin typeface="Arial"/>
                <a:cs typeface="Arial"/>
              </a:rPr>
              <a:t>between </a:t>
            </a:r>
            <a:r>
              <a:rPr sz="2000" spc="-110" dirty="0">
                <a:latin typeface="Arial"/>
                <a:cs typeface="Arial"/>
              </a:rPr>
              <a:t>sending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receiving</a:t>
            </a:r>
            <a:r>
              <a:rPr sz="2000" spc="32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65" dirty="0">
                <a:solidFill>
                  <a:srgbClr val="EC7C30"/>
                </a:solidFill>
                <a:latin typeface="Arial"/>
                <a:cs typeface="Arial"/>
              </a:rPr>
              <a:t>flow </a:t>
            </a: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80" dirty="0">
                <a:latin typeface="Arial"/>
                <a:cs typeface="Arial"/>
              </a:rPr>
              <a:t>won’t </a:t>
            </a:r>
            <a:r>
              <a:rPr sz="2000" spc="-100" dirty="0">
                <a:latin typeface="Arial"/>
                <a:cs typeface="Arial"/>
              </a:rPr>
              <a:t>overwhelm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EC7C30"/>
                </a:solidFill>
                <a:latin typeface="Arial"/>
                <a:cs typeface="Arial"/>
              </a:rPr>
              <a:t>congestion </a:t>
            </a:r>
            <a:r>
              <a:rPr sz="2000" i="1" spc="-70" dirty="0">
                <a:solidFill>
                  <a:srgbClr val="EC7C30"/>
                </a:solidFill>
                <a:latin typeface="Arial"/>
                <a:cs typeface="Arial"/>
              </a:rPr>
              <a:t>control: </a:t>
            </a:r>
            <a:r>
              <a:rPr sz="2000" spc="-60" dirty="0">
                <a:latin typeface="Arial"/>
                <a:cs typeface="Arial"/>
              </a:rPr>
              <a:t>throttle </a:t>
            </a:r>
            <a:r>
              <a:rPr sz="2000" spc="-110" dirty="0">
                <a:latin typeface="Arial"/>
                <a:cs typeface="Arial"/>
              </a:rPr>
              <a:t>sender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85" dirty="0">
                <a:latin typeface="Arial"/>
                <a:cs typeface="Arial"/>
              </a:rPr>
              <a:t>network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overloaded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solidFill>
                  <a:srgbClr val="BE9000"/>
                </a:solidFill>
                <a:latin typeface="Arial"/>
                <a:cs typeface="Arial"/>
              </a:rPr>
              <a:t>Encryption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TCP-enhanced-with-SSL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Reliable </a:t>
            </a:r>
            <a:r>
              <a:rPr sz="1800" spc="-130" dirty="0">
                <a:solidFill>
                  <a:srgbClr val="BE9000"/>
                </a:solidFill>
                <a:latin typeface="Arial"/>
                <a:cs typeface="Arial"/>
              </a:rPr>
              <a:t>data </a:t>
            </a:r>
            <a:r>
              <a:rPr sz="1800" spc="-75" dirty="0">
                <a:solidFill>
                  <a:srgbClr val="BE9000"/>
                </a:solidFill>
                <a:latin typeface="Arial"/>
                <a:cs typeface="Arial"/>
              </a:rPr>
              <a:t>transfer</a:t>
            </a: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BE9000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0" dirty="0">
                <a:solidFill>
                  <a:srgbClr val="BE9000"/>
                </a:solidFill>
                <a:latin typeface="Arial"/>
                <a:cs typeface="Arial"/>
              </a:rPr>
              <a:t>no </a:t>
            </a:r>
            <a:r>
              <a:rPr sz="1800" spc="-95" dirty="0">
                <a:solidFill>
                  <a:srgbClr val="BE9000"/>
                </a:solidFill>
                <a:latin typeface="Arial"/>
                <a:cs typeface="Arial"/>
              </a:rPr>
              <a:t>bandwidth </a:t>
            </a:r>
            <a:r>
              <a:rPr sz="1800" spc="-55" dirty="0">
                <a:solidFill>
                  <a:srgbClr val="BE9000"/>
                </a:solidFill>
                <a:latin typeface="Arial"/>
                <a:cs typeface="Arial"/>
              </a:rPr>
              <a:t>or </a:t>
            </a:r>
            <a:r>
              <a:rPr sz="1800" spc="-125" dirty="0">
                <a:solidFill>
                  <a:srgbClr val="BE9000"/>
                </a:solidFill>
                <a:latin typeface="Arial"/>
                <a:cs typeface="Arial"/>
              </a:rPr>
              <a:t>delay</a:t>
            </a:r>
            <a:r>
              <a:rPr sz="1800" spc="215" dirty="0">
                <a:solidFill>
                  <a:srgbClr val="BE9000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BE9000"/>
                </a:solidFill>
                <a:latin typeface="Arial"/>
                <a:cs typeface="Arial"/>
              </a:rPr>
              <a:t>guarantees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UDP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 </a:t>
            </a: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service: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unreliable data transfer </a:t>
            </a:r>
            <a:r>
              <a:rPr sz="2000" dirty="0">
                <a:latin typeface="Georgia"/>
                <a:cs typeface="Georgia"/>
              </a:rPr>
              <a:t>between sending and receiving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process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does </a:t>
            </a:r>
            <a:r>
              <a:rPr sz="2000" dirty="0">
                <a:solidFill>
                  <a:srgbClr val="C55A11"/>
                </a:solidFill>
                <a:latin typeface="Georgia"/>
                <a:cs typeface="Georgia"/>
              </a:rPr>
              <a:t>not </a:t>
            </a:r>
            <a:r>
              <a:rPr sz="2000" spc="-5" dirty="0">
                <a:solidFill>
                  <a:srgbClr val="C55A11"/>
                </a:solidFill>
                <a:latin typeface="Georgia"/>
                <a:cs typeface="Georgia"/>
              </a:rPr>
              <a:t>provide</a:t>
            </a:r>
            <a:r>
              <a:rPr sz="2000" spc="-5" dirty="0">
                <a:latin typeface="Georgia"/>
                <a:cs typeface="Georgia"/>
              </a:rPr>
              <a:t>: connection setup, reliability, flow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control,</a:t>
            </a:r>
            <a:endParaRPr sz="2000">
              <a:latin typeface="Georgia"/>
              <a:cs typeface="Georgia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Georgia"/>
                <a:cs typeface="Georgia"/>
              </a:rPr>
              <a:t>congestion </a:t>
            </a:r>
            <a:r>
              <a:rPr sz="2000" dirty="0">
                <a:latin typeface="Georgia"/>
                <a:cs typeface="Georgia"/>
              </a:rPr>
              <a:t>control, </a:t>
            </a:r>
            <a:r>
              <a:rPr sz="2000" spc="-5" dirty="0">
                <a:latin typeface="Georgia"/>
                <a:cs typeface="Georgia"/>
              </a:rPr>
              <a:t>timing, or </a:t>
            </a:r>
            <a:r>
              <a:rPr sz="2000" dirty="0">
                <a:latin typeface="Georgia"/>
                <a:cs typeface="Georgia"/>
              </a:rPr>
              <a:t>bandwidth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guarantee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Q: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bother? </a:t>
            </a:r>
            <a:r>
              <a:rPr sz="2000" spc="-10" dirty="0">
                <a:latin typeface="Carlito"/>
                <a:cs typeface="Carlito"/>
              </a:rPr>
              <a:t>Why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UDP?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3870" y="1661618"/>
            <a:ext cx="8266976" cy="37062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78174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0955" algn="l"/>
              </a:tabLst>
            </a:pPr>
            <a:r>
              <a:rPr sz="3200" spc="-240" dirty="0"/>
              <a:t>Internet</a:t>
            </a:r>
            <a:r>
              <a:rPr sz="3200" spc="-210" dirty="0"/>
              <a:t> </a:t>
            </a:r>
            <a:r>
              <a:rPr sz="3200" spc="-130" dirty="0"/>
              <a:t>apps:	</a:t>
            </a:r>
            <a:r>
              <a:rPr sz="3200" spc="-185" dirty="0"/>
              <a:t>application, </a:t>
            </a:r>
            <a:r>
              <a:rPr sz="3200" spc="-220" dirty="0"/>
              <a:t>transport</a:t>
            </a:r>
            <a:r>
              <a:rPr sz="3200" spc="-245" dirty="0"/>
              <a:t> </a:t>
            </a:r>
            <a:r>
              <a:rPr sz="3200" spc="-195" dirty="0"/>
              <a:t>protocols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694" y="2615946"/>
            <a:ext cx="3695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0" dirty="0"/>
              <a:t>and</a:t>
            </a:r>
            <a:r>
              <a:rPr sz="4800" spc="-225" dirty="0"/>
              <a:t> </a:t>
            </a:r>
            <a:r>
              <a:rPr sz="4800" spc="-385" dirty="0"/>
              <a:t>HTTP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8921" y="150621"/>
            <a:ext cx="36931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0" dirty="0"/>
              <a:t>Web </a:t>
            </a:r>
            <a:r>
              <a:rPr sz="4800" spc="-305" dirty="0"/>
              <a:t>and</a:t>
            </a:r>
            <a:r>
              <a:rPr sz="4800" spc="-220" dirty="0"/>
              <a:t> </a:t>
            </a:r>
            <a:r>
              <a:rPr sz="4800" spc="-385" dirty="0"/>
              <a:t>HTTP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846832" y="4218432"/>
            <a:ext cx="3106420" cy="201295"/>
          </a:xfrm>
          <a:custGeom>
            <a:avLst/>
            <a:gdLst/>
            <a:ahLst/>
            <a:cxnLst/>
            <a:rect l="l" t="t" r="r" b="b"/>
            <a:pathLst>
              <a:path w="3106420" h="201295">
                <a:moveTo>
                  <a:pt x="3105912" y="0"/>
                </a:moveTo>
                <a:lnTo>
                  <a:pt x="3064670" y="36332"/>
                </a:lnTo>
                <a:lnTo>
                  <a:pt x="2996138" y="57443"/>
                </a:lnTo>
                <a:lnTo>
                  <a:pt x="2951283" y="66780"/>
                </a:lnTo>
                <a:lnTo>
                  <a:pt x="2900136" y="75180"/>
                </a:lnTo>
                <a:lnTo>
                  <a:pt x="2843270" y="82548"/>
                </a:lnTo>
                <a:lnTo>
                  <a:pt x="2781260" y="88788"/>
                </a:lnTo>
                <a:lnTo>
                  <a:pt x="2714680" y="93807"/>
                </a:lnTo>
                <a:lnTo>
                  <a:pt x="2644104" y="97508"/>
                </a:lnTo>
                <a:lnTo>
                  <a:pt x="2570107" y="99799"/>
                </a:lnTo>
                <a:lnTo>
                  <a:pt x="2493264" y="100584"/>
                </a:lnTo>
                <a:lnTo>
                  <a:pt x="2165604" y="100584"/>
                </a:lnTo>
                <a:lnTo>
                  <a:pt x="2088760" y="101368"/>
                </a:lnTo>
                <a:lnTo>
                  <a:pt x="2014763" y="103659"/>
                </a:lnTo>
                <a:lnTo>
                  <a:pt x="1944187" y="107360"/>
                </a:lnTo>
                <a:lnTo>
                  <a:pt x="1877607" y="112379"/>
                </a:lnTo>
                <a:lnTo>
                  <a:pt x="1815597" y="118619"/>
                </a:lnTo>
                <a:lnTo>
                  <a:pt x="1758731" y="125987"/>
                </a:lnTo>
                <a:lnTo>
                  <a:pt x="1707584" y="134387"/>
                </a:lnTo>
                <a:lnTo>
                  <a:pt x="1662729" y="143724"/>
                </a:lnTo>
                <a:lnTo>
                  <a:pt x="1624742" y="153905"/>
                </a:lnTo>
                <a:lnTo>
                  <a:pt x="1571668" y="176418"/>
                </a:lnTo>
                <a:lnTo>
                  <a:pt x="1552956" y="201168"/>
                </a:lnTo>
                <a:lnTo>
                  <a:pt x="1548182" y="188561"/>
                </a:lnTo>
                <a:lnTo>
                  <a:pt x="1511714" y="164835"/>
                </a:lnTo>
                <a:lnTo>
                  <a:pt x="1443182" y="143724"/>
                </a:lnTo>
                <a:lnTo>
                  <a:pt x="1398327" y="134387"/>
                </a:lnTo>
                <a:lnTo>
                  <a:pt x="1347180" y="125987"/>
                </a:lnTo>
                <a:lnTo>
                  <a:pt x="1290314" y="118619"/>
                </a:lnTo>
                <a:lnTo>
                  <a:pt x="1228304" y="112379"/>
                </a:lnTo>
                <a:lnTo>
                  <a:pt x="1161724" y="107360"/>
                </a:lnTo>
                <a:lnTo>
                  <a:pt x="1091148" y="103659"/>
                </a:lnTo>
                <a:lnTo>
                  <a:pt x="1017151" y="101368"/>
                </a:lnTo>
                <a:lnTo>
                  <a:pt x="940307" y="100584"/>
                </a:lnTo>
                <a:lnTo>
                  <a:pt x="612647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6771" y="4218432"/>
            <a:ext cx="3104515" cy="201295"/>
          </a:xfrm>
          <a:custGeom>
            <a:avLst/>
            <a:gdLst/>
            <a:ahLst/>
            <a:cxnLst/>
            <a:rect l="l" t="t" r="r" b="b"/>
            <a:pathLst>
              <a:path w="3104515" h="201295">
                <a:moveTo>
                  <a:pt x="3104387" y="0"/>
                </a:moveTo>
                <a:lnTo>
                  <a:pt x="3063146" y="36332"/>
                </a:lnTo>
                <a:lnTo>
                  <a:pt x="2994614" y="57443"/>
                </a:lnTo>
                <a:lnTo>
                  <a:pt x="2949759" y="66780"/>
                </a:lnTo>
                <a:lnTo>
                  <a:pt x="2898612" y="75180"/>
                </a:lnTo>
                <a:lnTo>
                  <a:pt x="2841746" y="82548"/>
                </a:lnTo>
                <a:lnTo>
                  <a:pt x="2779736" y="88788"/>
                </a:lnTo>
                <a:lnTo>
                  <a:pt x="2713156" y="93807"/>
                </a:lnTo>
                <a:lnTo>
                  <a:pt x="2642580" y="97508"/>
                </a:lnTo>
                <a:lnTo>
                  <a:pt x="2568583" y="99799"/>
                </a:lnTo>
                <a:lnTo>
                  <a:pt x="2491739" y="100584"/>
                </a:lnTo>
                <a:lnTo>
                  <a:pt x="2164842" y="100584"/>
                </a:lnTo>
                <a:lnTo>
                  <a:pt x="2087998" y="101368"/>
                </a:lnTo>
                <a:lnTo>
                  <a:pt x="2014001" y="103659"/>
                </a:lnTo>
                <a:lnTo>
                  <a:pt x="1943425" y="107360"/>
                </a:lnTo>
                <a:lnTo>
                  <a:pt x="1876845" y="112379"/>
                </a:lnTo>
                <a:lnTo>
                  <a:pt x="1814835" y="118619"/>
                </a:lnTo>
                <a:lnTo>
                  <a:pt x="1757969" y="125987"/>
                </a:lnTo>
                <a:lnTo>
                  <a:pt x="1706822" y="134387"/>
                </a:lnTo>
                <a:lnTo>
                  <a:pt x="1661967" y="143724"/>
                </a:lnTo>
                <a:lnTo>
                  <a:pt x="1623980" y="153905"/>
                </a:lnTo>
                <a:lnTo>
                  <a:pt x="1570906" y="176418"/>
                </a:lnTo>
                <a:lnTo>
                  <a:pt x="1552194" y="201168"/>
                </a:lnTo>
                <a:lnTo>
                  <a:pt x="1547420" y="188561"/>
                </a:lnTo>
                <a:lnTo>
                  <a:pt x="1510952" y="164835"/>
                </a:lnTo>
                <a:lnTo>
                  <a:pt x="1442420" y="143724"/>
                </a:lnTo>
                <a:lnTo>
                  <a:pt x="1397565" y="134387"/>
                </a:lnTo>
                <a:lnTo>
                  <a:pt x="1346418" y="125987"/>
                </a:lnTo>
                <a:lnTo>
                  <a:pt x="1289552" y="118619"/>
                </a:lnTo>
                <a:lnTo>
                  <a:pt x="1227542" y="112379"/>
                </a:lnTo>
                <a:lnTo>
                  <a:pt x="1160962" y="107360"/>
                </a:lnTo>
                <a:lnTo>
                  <a:pt x="1090386" y="103659"/>
                </a:lnTo>
                <a:lnTo>
                  <a:pt x="1016389" y="101368"/>
                </a:lnTo>
                <a:lnTo>
                  <a:pt x="939546" y="100584"/>
                </a:lnTo>
                <a:lnTo>
                  <a:pt x="612648" y="100584"/>
                </a:lnTo>
                <a:lnTo>
                  <a:pt x="535804" y="99799"/>
                </a:lnTo>
                <a:lnTo>
                  <a:pt x="461807" y="97508"/>
                </a:lnTo>
                <a:lnTo>
                  <a:pt x="391231" y="93807"/>
                </a:lnTo>
                <a:lnTo>
                  <a:pt x="324651" y="88788"/>
                </a:lnTo>
                <a:lnTo>
                  <a:pt x="262641" y="82548"/>
                </a:lnTo>
                <a:lnTo>
                  <a:pt x="205775" y="75180"/>
                </a:lnTo>
                <a:lnTo>
                  <a:pt x="154628" y="66780"/>
                </a:lnTo>
                <a:lnTo>
                  <a:pt x="109773" y="57443"/>
                </a:lnTo>
                <a:lnTo>
                  <a:pt x="71786" y="47262"/>
                </a:lnTo>
                <a:lnTo>
                  <a:pt x="18712" y="24749"/>
                </a:lnTo>
                <a:lnTo>
                  <a:pt x="4773" y="126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820" y="1199858"/>
            <a:ext cx="10795000" cy="50774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18135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318770" algn="l"/>
              </a:tabLst>
            </a:pPr>
            <a:r>
              <a:rPr sz="2800" spc="-305" dirty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sz="2800" spc="-220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2800" spc="-120" dirty="0">
                <a:latin typeface="Arial"/>
                <a:cs typeface="Arial"/>
              </a:rPr>
              <a:t>consists </a:t>
            </a:r>
            <a:r>
              <a:rPr sz="2800" spc="-75" dirty="0">
                <a:latin typeface="Arial"/>
                <a:cs typeface="Arial"/>
              </a:rPr>
              <a:t>of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FF0000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318770" algn="l"/>
              </a:tabLst>
            </a:pPr>
            <a:r>
              <a:rPr sz="2400" spc="-150" dirty="0">
                <a:latin typeface="Arial"/>
                <a:cs typeface="Arial"/>
              </a:rPr>
              <a:t>Object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200" dirty="0">
                <a:latin typeface="Arial"/>
                <a:cs typeface="Arial"/>
              </a:rPr>
              <a:t>HTML </a:t>
            </a:r>
            <a:r>
              <a:rPr sz="2400" spc="-85" dirty="0">
                <a:latin typeface="Arial"/>
                <a:cs typeface="Arial"/>
              </a:rPr>
              <a:t>file, </a:t>
            </a:r>
            <a:r>
              <a:rPr sz="2400" spc="-305" dirty="0">
                <a:latin typeface="Arial"/>
                <a:cs typeface="Arial"/>
              </a:rPr>
              <a:t>JPEG </a:t>
            </a:r>
            <a:r>
              <a:rPr sz="2400" spc="-150" dirty="0">
                <a:latin typeface="Arial"/>
                <a:cs typeface="Arial"/>
              </a:rPr>
              <a:t>image, </a:t>
            </a:r>
            <a:r>
              <a:rPr sz="2400" spc="-195" dirty="0">
                <a:latin typeface="Arial"/>
                <a:cs typeface="Arial"/>
              </a:rPr>
              <a:t>Java </a:t>
            </a:r>
            <a:r>
              <a:rPr sz="2400" spc="-125" dirty="0">
                <a:latin typeface="Arial"/>
                <a:cs typeface="Arial"/>
              </a:rPr>
              <a:t>applet, </a:t>
            </a:r>
            <a:r>
              <a:rPr sz="2400" spc="-145" dirty="0">
                <a:latin typeface="Arial"/>
                <a:cs typeface="Arial"/>
              </a:rPr>
              <a:t>audio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file,…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318770" algn="l"/>
              </a:tabLst>
            </a:pPr>
            <a:r>
              <a:rPr sz="2400" spc="-260" dirty="0">
                <a:latin typeface="Arial"/>
                <a:cs typeface="Arial"/>
              </a:rPr>
              <a:t>Web </a:t>
            </a:r>
            <a:r>
              <a:rPr sz="2400" spc="-185" dirty="0">
                <a:latin typeface="Arial"/>
                <a:cs typeface="Arial"/>
              </a:rPr>
              <a:t>page </a:t>
            </a:r>
            <a:r>
              <a:rPr sz="2400" spc="-105" dirty="0">
                <a:latin typeface="Arial"/>
                <a:cs typeface="Arial"/>
              </a:rPr>
              <a:t>consists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FF0000"/>
                </a:solidFill>
                <a:latin typeface="Arial"/>
                <a:cs typeface="Arial"/>
              </a:rPr>
              <a:t>base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HTML-file </a:t>
            </a:r>
            <a:r>
              <a:rPr sz="2400" spc="-114" dirty="0">
                <a:latin typeface="Arial"/>
                <a:cs typeface="Arial"/>
              </a:rPr>
              <a:t>which </a:t>
            </a:r>
            <a:r>
              <a:rPr sz="2400" spc="-120" dirty="0">
                <a:latin typeface="Arial"/>
                <a:cs typeface="Arial"/>
              </a:rPr>
              <a:t>includes </a:t>
            </a:r>
            <a:r>
              <a:rPr sz="2400" spc="-145" dirty="0">
                <a:latin typeface="Arial"/>
                <a:cs typeface="Arial"/>
              </a:rPr>
              <a:t>several </a:t>
            </a:r>
            <a:r>
              <a:rPr sz="2400" spc="-135" dirty="0">
                <a:latin typeface="Arial"/>
                <a:cs typeface="Arial"/>
              </a:rPr>
              <a:t>referenced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229" dirty="0">
                <a:latin typeface="Arial"/>
                <a:cs typeface="Arial"/>
              </a:rPr>
              <a:t>Each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55" dirty="0">
                <a:latin typeface="Arial"/>
                <a:cs typeface="Arial"/>
              </a:rPr>
              <a:t>addressable </a:t>
            </a:r>
            <a:r>
              <a:rPr sz="2400" spc="-130" dirty="0">
                <a:latin typeface="Arial"/>
                <a:cs typeface="Arial"/>
              </a:rPr>
              <a:t>by </a:t>
            </a:r>
            <a:r>
              <a:rPr sz="2400" spc="-260" dirty="0">
                <a:latin typeface="Arial"/>
                <a:cs typeface="Arial"/>
              </a:rPr>
              <a:t>a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50" dirty="0">
                <a:solidFill>
                  <a:srgbClr val="FF0000"/>
                </a:solidFill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318135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318770" algn="l"/>
              </a:tabLst>
            </a:pPr>
            <a:r>
              <a:rPr sz="2400" spc="-190" dirty="0">
                <a:solidFill>
                  <a:srgbClr val="44536A"/>
                </a:solidFill>
                <a:latin typeface="Arial"/>
                <a:cs typeface="Arial"/>
              </a:rPr>
              <a:t>Example</a:t>
            </a:r>
            <a:r>
              <a:rPr sz="2400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44536A"/>
                </a:solidFill>
                <a:latin typeface="Arial"/>
                <a:cs typeface="Arial"/>
              </a:rPr>
              <a:t>URL:</a:t>
            </a:r>
            <a:endParaRPr sz="2400">
              <a:latin typeface="Arial"/>
              <a:cs typeface="Arial"/>
            </a:endParaRPr>
          </a:p>
          <a:p>
            <a:pPr marL="116839" algn="ctr">
              <a:lnSpc>
                <a:spcPct val="100000"/>
              </a:lnSpc>
              <a:spcBef>
                <a:spcPts val="459"/>
              </a:spcBef>
            </a:pPr>
            <a:r>
              <a:rPr sz="2400" spc="-10" dirty="0">
                <a:latin typeface="Courier New"/>
                <a:cs typeface="Courier New"/>
                <a:hlinkClick r:id="rId2"/>
              </a:rPr>
              <a:t>www.someschool.edu/someDept/pic.gif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Courier New"/>
              <a:cs typeface="Courier New"/>
            </a:endParaRPr>
          </a:p>
          <a:p>
            <a:pPr marR="17780" algn="ctr">
              <a:lnSpc>
                <a:spcPct val="100000"/>
              </a:lnSpc>
              <a:tabLst>
                <a:tab pos="3404235" algn="l"/>
              </a:tabLst>
            </a:pPr>
            <a:r>
              <a:rPr sz="2400" dirty="0">
                <a:latin typeface="Comic Sans MS"/>
                <a:cs typeface="Comic Sans MS"/>
              </a:rPr>
              <a:t>host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name	path name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90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(for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clicks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hyperlink),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sends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35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 server.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contain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50621"/>
            <a:ext cx="3747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85" dirty="0"/>
              <a:t>HTTP</a:t>
            </a:r>
            <a:r>
              <a:rPr sz="4800" spc="-320" dirty="0"/>
              <a:t> </a:t>
            </a:r>
            <a:r>
              <a:rPr sz="4800" spc="-365" dirty="0"/>
              <a:t>overview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775253" y="661738"/>
            <a:ext cx="3990301" cy="398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0240" y="1008265"/>
            <a:ext cx="10854055" cy="5042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HTTP: </a:t>
            </a:r>
            <a:r>
              <a:rPr sz="2400" spc="-105" dirty="0">
                <a:solidFill>
                  <a:srgbClr val="FF0000"/>
                </a:solidFill>
                <a:latin typeface="Arial"/>
                <a:cs typeface="Arial"/>
              </a:rPr>
              <a:t>hypertext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transfer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"/>
                <a:cs typeface="Arial"/>
              </a:rPr>
              <a:t>Web’s </a:t>
            </a:r>
            <a:r>
              <a:rPr sz="2000" spc="-95" dirty="0">
                <a:latin typeface="Arial"/>
                <a:cs typeface="Arial"/>
              </a:rPr>
              <a:t>application </a:t>
            </a:r>
            <a:r>
              <a:rPr sz="2000" spc="-114" dirty="0">
                <a:latin typeface="Arial"/>
                <a:cs typeface="Arial"/>
              </a:rPr>
              <a:t>layer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85" dirty="0">
                <a:latin typeface="Arial"/>
                <a:cs typeface="Arial"/>
              </a:rPr>
              <a:t>client/server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ts val="2280"/>
              </a:lnSpc>
              <a:spcBef>
                <a:spcPts val="26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75" dirty="0">
                <a:solidFill>
                  <a:srgbClr val="EC7C30"/>
                </a:solidFill>
                <a:latin typeface="Arial"/>
                <a:cs typeface="Arial"/>
              </a:rPr>
              <a:t>client: </a:t>
            </a:r>
            <a:r>
              <a:rPr sz="2000" spc="-95" dirty="0">
                <a:latin typeface="Arial"/>
                <a:cs typeface="Arial"/>
              </a:rPr>
              <a:t>browser </a:t>
            </a:r>
            <a:r>
              <a:rPr sz="2000" spc="-85" dirty="0">
                <a:latin typeface="Arial"/>
                <a:cs typeface="Arial"/>
              </a:rPr>
              <a:t>that </a:t>
            </a:r>
            <a:r>
              <a:rPr sz="2000" spc="-95" dirty="0">
                <a:latin typeface="Arial"/>
                <a:cs typeface="Arial"/>
              </a:rPr>
              <a:t>requests,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receives,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75" dirty="0">
                <a:latin typeface="Arial"/>
                <a:cs typeface="Arial"/>
              </a:rPr>
              <a:t>“displays” </a:t>
            </a:r>
            <a:r>
              <a:rPr sz="2000" spc="-215" dirty="0">
                <a:latin typeface="Arial"/>
                <a:cs typeface="Arial"/>
              </a:rPr>
              <a:t>Web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698500" marR="5242560" lvl="1" indent="-229235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i="1" spc="-80" dirty="0">
                <a:solidFill>
                  <a:srgbClr val="EC7C30"/>
                </a:solidFill>
                <a:latin typeface="Arial"/>
                <a:cs typeface="Arial"/>
              </a:rPr>
              <a:t>server: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90" dirty="0">
                <a:latin typeface="Arial"/>
                <a:cs typeface="Arial"/>
              </a:rPr>
              <a:t>objects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65" dirty="0">
                <a:latin typeface="Arial"/>
                <a:cs typeface="Arial"/>
              </a:rPr>
              <a:t>to  </a:t>
            </a:r>
            <a:r>
              <a:rPr sz="2000" spc="-1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1.0: </a:t>
            </a:r>
            <a:r>
              <a:rPr sz="2000" spc="-330" dirty="0">
                <a:latin typeface="Arial"/>
                <a:cs typeface="Arial"/>
              </a:rPr>
              <a:t>RFC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1945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25" dirty="0">
                <a:latin typeface="Arial"/>
                <a:cs typeface="Arial"/>
              </a:rPr>
              <a:t>HTTP  </a:t>
            </a:r>
            <a:r>
              <a:rPr sz="2000" spc="-85" dirty="0">
                <a:latin typeface="Arial"/>
                <a:cs typeface="Arial"/>
              </a:rPr>
              <a:t>1.1: </a:t>
            </a:r>
            <a:r>
              <a:rPr sz="2000" spc="-325" dirty="0">
                <a:latin typeface="Arial"/>
                <a:cs typeface="Arial"/>
              </a:rPr>
              <a:t>RFC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2616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implemented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two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programs: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program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program,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executing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systems,</a:t>
            </a:r>
            <a:r>
              <a:rPr sz="18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talk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exchanging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messages.</a:t>
            </a:r>
            <a:endParaRPr sz="1800">
              <a:latin typeface="Arial"/>
              <a:cs typeface="Arial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defines the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structure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these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exchange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954" y="328040"/>
            <a:ext cx="42043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APPLICATION</a:t>
            </a:r>
            <a:r>
              <a:rPr sz="320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LAYER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633" y="2040382"/>
            <a:ext cx="8873490" cy="3843020"/>
            <a:chOff x="2913633" y="2040382"/>
            <a:chExt cx="8873490" cy="3843020"/>
          </a:xfrm>
        </p:grpSpPr>
        <p:sp>
          <p:nvSpPr>
            <p:cNvPr id="4" name="object 4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8860536" y="0"/>
                  </a:moveTo>
                  <a:lnTo>
                    <a:pt x="0" y="0"/>
                  </a:lnTo>
                  <a:lnTo>
                    <a:pt x="0" y="3829812"/>
                  </a:lnTo>
                  <a:lnTo>
                    <a:pt x="8860536" y="3829812"/>
                  </a:lnTo>
                  <a:lnTo>
                    <a:pt x="8860536" y="0"/>
                  </a:lnTo>
                  <a:close/>
                </a:path>
              </a:pathLst>
            </a:custGeom>
            <a:solidFill>
              <a:srgbClr val="FCD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983" y="2046732"/>
              <a:ext cx="8860790" cy="3830320"/>
            </a:xfrm>
            <a:custGeom>
              <a:avLst/>
              <a:gdLst/>
              <a:ahLst/>
              <a:cxnLst/>
              <a:rect l="l" t="t" r="r" b="b"/>
              <a:pathLst>
                <a:path w="8860790" h="3830320">
                  <a:moveTo>
                    <a:pt x="0" y="3829812"/>
                  </a:moveTo>
                  <a:lnTo>
                    <a:pt x="8860536" y="3829812"/>
                  </a:lnTo>
                  <a:lnTo>
                    <a:pt x="8860536" y="0"/>
                  </a:lnTo>
                  <a:lnTo>
                    <a:pt x="0" y="0"/>
                  </a:lnTo>
                  <a:lnTo>
                    <a:pt x="0" y="38298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2313" y="2555240"/>
            <a:ext cx="73488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Conceptual, </a:t>
            </a:r>
            <a:r>
              <a:rPr sz="1800" b="1" dirty="0">
                <a:latin typeface="Times New Roman"/>
                <a:cs typeface="Times New Roman"/>
              </a:rPr>
              <a:t>implementation </a:t>
            </a:r>
            <a:r>
              <a:rPr sz="1800" b="1" spc="-5" dirty="0">
                <a:latin typeface="Times New Roman"/>
                <a:cs typeface="Times New Roman"/>
              </a:rPr>
              <a:t>aspects </a:t>
            </a:r>
            <a:r>
              <a:rPr sz="1800" b="1" dirty="0">
                <a:latin typeface="Times New Roman"/>
                <a:cs typeface="Times New Roman"/>
              </a:rPr>
              <a:t>of network </a:t>
            </a:r>
            <a:r>
              <a:rPr sz="1800" b="1" spc="-5" dirty="0">
                <a:latin typeface="Times New Roman"/>
                <a:cs typeface="Times New Roman"/>
              </a:rPr>
              <a:t>application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Transport-layer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dirty="0">
                <a:latin typeface="Times New Roman"/>
                <a:cs typeface="Times New Roman"/>
              </a:rPr>
              <a:t>client-server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peer-to-peer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paradigm</a:t>
            </a:r>
            <a:endParaRPr sz="1800">
              <a:latin typeface="Times New Roman"/>
              <a:cs typeface="Times New Roman"/>
            </a:endParaRPr>
          </a:p>
          <a:p>
            <a:pPr marL="342900" indent="-343535">
              <a:lnSpc>
                <a:spcPct val="100000"/>
              </a:lnSpc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1800" b="1" dirty="0">
                <a:latin typeface="Times New Roman"/>
                <a:cs typeface="Times New Roman"/>
              </a:rPr>
              <a:t>Learn </a:t>
            </a:r>
            <a:r>
              <a:rPr sz="1800" b="1" spc="-5" dirty="0">
                <a:latin typeface="Times New Roman"/>
                <a:cs typeface="Times New Roman"/>
              </a:rPr>
              <a:t>about protocols </a:t>
            </a:r>
            <a:r>
              <a:rPr sz="1800" b="1" dirty="0">
                <a:latin typeface="Times New Roman"/>
                <a:cs typeface="Times New Roman"/>
              </a:rPr>
              <a:t>by examining </a:t>
            </a:r>
            <a:r>
              <a:rPr sz="1800" b="1" spc="-5" dirty="0">
                <a:latin typeface="Times New Roman"/>
                <a:cs typeface="Times New Roman"/>
              </a:rPr>
              <a:t>popular </a:t>
            </a:r>
            <a:r>
              <a:rPr sz="1800" b="1" dirty="0">
                <a:latin typeface="Times New Roman"/>
                <a:cs typeface="Times New Roman"/>
              </a:rPr>
              <a:t>application-level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protocols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HTTP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FTP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5" dirty="0">
                <a:latin typeface="Times New Roman"/>
                <a:cs typeface="Times New Roman"/>
              </a:rPr>
              <a:t>SMTP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POP3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IMAP</a:t>
            </a:r>
            <a:endParaRPr sz="1800">
              <a:latin typeface="Times New Roman"/>
              <a:cs typeface="Times New Roman"/>
            </a:endParaRPr>
          </a:p>
          <a:p>
            <a:pPr marL="800100" lvl="1" indent="-343535">
              <a:lnSpc>
                <a:spcPct val="100000"/>
              </a:lnSpc>
              <a:buAutoNum type="arabicPeriod"/>
              <a:tabLst>
                <a:tab pos="800100" algn="l"/>
                <a:tab pos="800735" algn="l"/>
              </a:tabLst>
            </a:pPr>
            <a:r>
              <a:rPr sz="1800" spc="-10" dirty="0">
                <a:latin typeface="Times New Roman"/>
                <a:cs typeface="Times New Roman"/>
              </a:rPr>
              <a:t>DNS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57556"/>
            <a:ext cx="2639568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088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75" dirty="0"/>
              <a:t>overview</a:t>
            </a:r>
            <a:r>
              <a:rPr spc="-175" dirty="0"/>
              <a:t> </a:t>
            </a:r>
            <a:r>
              <a:rPr spc="-235" dirty="0"/>
              <a:t>(continued)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pc="-180" dirty="0"/>
              <a:t>Uses</a:t>
            </a:r>
            <a:r>
              <a:rPr spc="-25" dirty="0"/>
              <a:t> </a:t>
            </a:r>
            <a:r>
              <a:rPr spc="-285" dirty="0"/>
              <a:t>TCP:</a:t>
            </a:r>
          </a:p>
          <a:p>
            <a:pPr marL="241300" marR="271145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pc="-95" dirty="0">
                <a:solidFill>
                  <a:srgbClr val="000000"/>
                </a:solidFill>
              </a:rPr>
              <a:t>client initiates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5" dirty="0">
                <a:solidFill>
                  <a:srgbClr val="000000"/>
                </a:solidFill>
              </a:rPr>
              <a:t>connection  (creates socket) </a:t>
            </a:r>
            <a:r>
              <a:rPr spc="-75" dirty="0">
                <a:solidFill>
                  <a:srgbClr val="000000"/>
                </a:solidFill>
              </a:rPr>
              <a:t>to </a:t>
            </a:r>
            <a:r>
              <a:rPr spc="-125" dirty="0">
                <a:solidFill>
                  <a:srgbClr val="000000"/>
                </a:solidFill>
              </a:rPr>
              <a:t>server, </a:t>
            </a:r>
            <a:r>
              <a:rPr spc="-55" dirty="0">
                <a:solidFill>
                  <a:srgbClr val="000000"/>
                </a:solidFill>
              </a:rPr>
              <a:t>port</a:t>
            </a:r>
            <a:r>
              <a:rPr spc="340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80</a:t>
            </a: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40" dirty="0">
                <a:solidFill>
                  <a:srgbClr val="000000"/>
                </a:solidFill>
              </a:rPr>
              <a:t>accepts </a:t>
            </a: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 </a:t>
            </a:r>
            <a:r>
              <a:rPr spc="-80" dirty="0">
                <a:solidFill>
                  <a:srgbClr val="000000"/>
                </a:solidFill>
              </a:rPr>
              <a:t>from  </a:t>
            </a:r>
            <a:r>
              <a:rPr spc="-95" dirty="0">
                <a:solidFill>
                  <a:srgbClr val="000000"/>
                </a:solidFill>
              </a:rPr>
              <a:t>client</a:t>
            </a:r>
          </a:p>
          <a:p>
            <a:pPr marL="241300" marR="124460" indent="-228600">
              <a:lnSpc>
                <a:spcPct val="900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pc="-275" dirty="0">
                <a:solidFill>
                  <a:srgbClr val="000000"/>
                </a:solidFill>
              </a:rPr>
              <a:t>HTTP </a:t>
            </a:r>
            <a:r>
              <a:rPr spc="-170" dirty="0">
                <a:solidFill>
                  <a:srgbClr val="000000"/>
                </a:solidFill>
              </a:rPr>
              <a:t>messages </a:t>
            </a:r>
            <a:r>
              <a:rPr spc="-110" dirty="0">
                <a:solidFill>
                  <a:srgbClr val="000000"/>
                </a:solidFill>
              </a:rPr>
              <a:t>(application-layer  </a:t>
            </a:r>
            <a:r>
              <a:rPr spc="-95" dirty="0">
                <a:solidFill>
                  <a:srgbClr val="000000"/>
                </a:solidFill>
              </a:rPr>
              <a:t>protocol </a:t>
            </a:r>
            <a:r>
              <a:rPr spc="-150" dirty="0">
                <a:solidFill>
                  <a:srgbClr val="000000"/>
                </a:solidFill>
              </a:rPr>
              <a:t>messages) </a:t>
            </a:r>
            <a:r>
              <a:rPr spc="-170" dirty="0">
                <a:solidFill>
                  <a:srgbClr val="000000"/>
                </a:solidFill>
              </a:rPr>
              <a:t>exchanged  </a:t>
            </a:r>
            <a:r>
              <a:rPr spc="-150" dirty="0">
                <a:solidFill>
                  <a:srgbClr val="000000"/>
                </a:solidFill>
              </a:rPr>
              <a:t>between </a:t>
            </a:r>
            <a:r>
              <a:rPr spc="-110" dirty="0">
                <a:solidFill>
                  <a:srgbClr val="000000"/>
                </a:solidFill>
              </a:rPr>
              <a:t>browser </a:t>
            </a:r>
            <a:r>
              <a:rPr spc="-220" dirty="0">
                <a:solidFill>
                  <a:srgbClr val="000000"/>
                </a:solidFill>
              </a:rPr>
              <a:t>(HTTP </a:t>
            </a:r>
            <a:r>
              <a:rPr spc="-90" dirty="0">
                <a:solidFill>
                  <a:srgbClr val="000000"/>
                </a:solidFill>
              </a:rPr>
              <a:t>client) </a:t>
            </a:r>
            <a:r>
              <a:rPr spc="-175" dirty="0">
                <a:solidFill>
                  <a:srgbClr val="000000"/>
                </a:solidFill>
              </a:rPr>
              <a:t>and  </a:t>
            </a:r>
            <a:r>
              <a:rPr spc="-260" dirty="0">
                <a:solidFill>
                  <a:srgbClr val="000000"/>
                </a:solidFill>
              </a:rPr>
              <a:t>Web </a:t>
            </a: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220" dirty="0">
                <a:solidFill>
                  <a:srgbClr val="000000"/>
                </a:solidFill>
              </a:rPr>
              <a:t>(HTTP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0" dirty="0">
                <a:solidFill>
                  <a:srgbClr val="000000"/>
                </a:solidFill>
              </a:rPr>
              <a:t>server)</a:t>
            </a:r>
          </a:p>
          <a:p>
            <a:pPr marL="241300" marR="2794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pc="-355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provides </a:t>
            </a:r>
            <a:r>
              <a:rPr spc="-265" dirty="0">
                <a:solidFill>
                  <a:srgbClr val="000000"/>
                </a:solidFill>
              </a:rPr>
              <a:t>a </a:t>
            </a:r>
            <a:r>
              <a:rPr spc="-120" dirty="0">
                <a:solidFill>
                  <a:srgbClr val="000000"/>
                </a:solidFill>
              </a:rPr>
              <a:t>reliable </a:t>
            </a:r>
            <a:r>
              <a:rPr spc="-170" dirty="0">
                <a:solidFill>
                  <a:srgbClr val="000000"/>
                </a:solidFill>
              </a:rPr>
              <a:t>data </a:t>
            </a:r>
            <a:r>
              <a:rPr spc="-95" dirty="0">
                <a:solidFill>
                  <a:srgbClr val="000000"/>
                </a:solidFill>
              </a:rPr>
              <a:t>transfer  </a:t>
            </a:r>
            <a:r>
              <a:rPr spc="-114" dirty="0">
                <a:solidFill>
                  <a:srgbClr val="000000"/>
                </a:solidFill>
              </a:rPr>
              <a:t>service </a:t>
            </a:r>
            <a:r>
              <a:rPr spc="-75" dirty="0">
                <a:solidFill>
                  <a:srgbClr val="000000"/>
                </a:solidFill>
              </a:rPr>
              <a:t>to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spc="-275" dirty="0">
                <a:solidFill>
                  <a:srgbClr val="000000"/>
                </a:solidFill>
              </a:rPr>
              <a:t>HTTP</a:t>
            </a: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pc="-350" dirty="0">
                <a:solidFill>
                  <a:srgbClr val="000000"/>
                </a:solidFill>
              </a:rPr>
              <a:t>TCP </a:t>
            </a:r>
            <a:r>
              <a:rPr spc="-120" dirty="0">
                <a:solidFill>
                  <a:srgbClr val="000000"/>
                </a:solidFill>
              </a:rPr>
              <a:t>connection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30" dirty="0">
                <a:solidFill>
                  <a:srgbClr val="000000"/>
                </a:solidFill>
              </a:rPr>
              <a:t>closed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810"/>
              </a:spcBef>
            </a:pPr>
            <a:r>
              <a:rPr spc="-275" dirty="0"/>
              <a:t>HTTP </a:t>
            </a:r>
            <a:r>
              <a:rPr spc="-80" dirty="0"/>
              <a:t>is</a:t>
            </a:r>
            <a:r>
              <a:rPr spc="-145" dirty="0"/>
              <a:t> </a:t>
            </a:r>
            <a:r>
              <a:rPr spc="-95" dirty="0"/>
              <a:t>“stateless”</a:t>
            </a:r>
          </a:p>
          <a:p>
            <a:pPr marL="483870" marR="134874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484505" algn="l"/>
              </a:tabLst>
            </a:pPr>
            <a:r>
              <a:rPr spc="-110" dirty="0">
                <a:solidFill>
                  <a:srgbClr val="000000"/>
                </a:solidFill>
              </a:rPr>
              <a:t>server </a:t>
            </a:r>
            <a:r>
              <a:rPr spc="-130" dirty="0">
                <a:solidFill>
                  <a:srgbClr val="000000"/>
                </a:solidFill>
              </a:rPr>
              <a:t>maintains </a:t>
            </a:r>
            <a:r>
              <a:rPr spc="-135" dirty="0">
                <a:solidFill>
                  <a:srgbClr val="000000"/>
                </a:solidFill>
              </a:rPr>
              <a:t>no  </a:t>
            </a:r>
            <a:r>
              <a:rPr spc="-95" dirty="0">
                <a:solidFill>
                  <a:srgbClr val="000000"/>
                </a:solidFill>
              </a:rPr>
              <a:t>information </a:t>
            </a:r>
            <a:r>
              <a:rPr spc="-135" dirty="0">
                <a:solidFill>
                  <a:srgbClr val="000000"/>
                </a:solidFill>
              </a:rPr>
              <a:t>about past  </a:t>
            </a:r>
            <a:r>
              <a:rPr spc="-95" dirty="0">
                <a:solidFill>
                  <a:srgbClr val="000000"/>
                </a:solidFill>
              </a:rPr>
              <a:t>client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25" dirty="0">
                <a:solidFill>
                  <a:srgbClr val="000000"/>
                </a:solidFill>
              </a:rPr>
              <a:t>requests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14" dirty="0"/>
              <a:t>Protocols </a:t>
            </a:r>
            <a:r>
              <a:rPr spc="-110" dirty="0"/>
              <a:t>that </a:t>
            </a:r>
            <a:r>
              <a:rPr spc="-130" dirty="0"/>
              <a:t>maintain </a:t>
            </a:r>
            <a:r>
              <a:rPr spc="-90" dirty="0"/>
              <a:t>“state”</a:t>
            </a:r>
            <a:r>
              <a:rPr spc="305" dirty="0"/>
              <a:t> </a:t>
            </a:r>
            <a:r>
              <a:rPr spc="-165" dirty="0"/>
              <a:t>are</a:t>
            </a:r>
          </a:p>
          <a:p>
            <a:pPr marL="355600">
              <a:lnSpc>
                <a:spcPct val="100000"/>
              </a:lnSpc>
            </a:pPr>
            <a:r>
              <a:rPr spc="-125" dirty="0"/>
              <a:t>complex!</a:t>
            </a:r>
          </a:p>
          <a:p>
            <a:pPr marL="355600" marR="85344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35" dirty="0">
                <a:solidFill>
                  <a:srgbClr val="000000"/>
                </a:solidFill>
              </a:rPr>
              <a:t>past </a:t>
            </a:r>
            <a:r>
              <a:rPr spc="-75" dirty="0">
                <a:solidFill>
                  <a:srgbClr val="000000"/>
                </a:solidFill>
              </a:rPr>
              <a:t>history </a:t>
            </a:r>
            <a:r>
              <a:rPr spc="-100" dirty="0">
                <a:solidFill>
                  <a:srgbClr val="000000"/>
                </a:solidFill>
              </a:rPr>
              <a:t>(state)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  </a:t>
            </a:r>
            <a:r>
              <a:rPr spc="-140" dirty="0">
                <a:solidFill>
                  <a:srgbClr val="000000"/>
                </a:solidFill>
              </a:rPr>
              <a:t>maintained</a:t>
            </a:r>
          </a:p>
          <a:p>
            <a:pPr marL="355600" marR="508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pc="-15" dirty="0">
                <a:solidFill>
                  <a:srgbClr val="000000"/>
                </a:solidFill>
              </a:rPr>
              <a:t>if </a:t>
            </a:r>
            <a:r>
              <a:rPr spc="-100" dirty="0">
                <a:solidFill>
                  <a:srgbClr val="000000"/>
                </a:solidFill>
              </a:rPr>
              <a:t>server/client </a:t>
            </a:r>
            <a:r>
              <a:rPr spc="-140" dirty="0">
                <a:solidFill>
                  <a:srgbClr val="000000"/>
                </a:solidFill>
              </a:rPr>
              <a:t>crashes, </a:t>
            </a:r>
            <a:r>
              <a:rPr spc="-80" dirty="0">
                <a:solidFill>
                  <a:srgbClr val="000000"/>
                </a:solidFill>
              </a:rPr>
              <a:t>their </a:t>
            </a:r>
            <a:r>
              <a:rPr spc="-130" dirty="0">
                <a:solidFill>
                  <a:srgbClr val="000000"/>
                </a:solidFill>
              </a:rPr>
              <a:t>views  </a:t>
            </a:r>
            <a:r>
              <a:rPr spc="-70" dirty="0">
                <a:solidFill>
                  <a:srgbClr val="000000"/>
                </a:solidFill>
              </a:rPr>
              <a:t>of </a:t>
            </a:r>
            <a:r>
              <a:rPr spc="-90" dirty="0">
                <a:solidFill>
                  <a:srgbClr val="000000"/>
                </a:solidFill>
              </a:rPr>
              <a:t>“state” </a:t>
            </a:r>
            <a:r>
              <a:rPr spc="-195" dirty="0">
                <a:solidFill>
                  <a:srgbClr val="000000"/>
                </a:solidFill>
              </a:rPr>
              <a:t>may </a:t>
            </a:r>
            <a:r>
              <a:rPr spc="-170" dirty="0">
                <a:solidFill>
                  <a:srgbClr val="000000"/>
                </a:solidFill>
              </a:rPr>
              <a:t>be </a:t>
            </a:r>
            <a:r>
              <a:rPr spc="-100" dirty="0">
                <a:solidFill>
                  <a:srgbClr val="000000"/>
                </a:solidFill>
              </a:rPr>
              <a:t>inconsistent,  </a:t>
            </a:r>
            <a:r>
              <a:rPr spc="-105" dirty="0">
                <a:solidFill>
                  <a:srgbClr val="000000"/>
                </a:solidFill>
              </a:rPr>
              <a:t>must </a:t>
            </a:r>
            <a:r>
              <a:rPr spc="-170" dirty="0">
                <a:solidFill>
                  <a:srgbClr val="000000"/>
                </a:solidFill>
              </a:rPr>
              <a:t>be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120" dirty="0">
                <a:solidFill>
                  <a:srgbClr val="000000"/>
                </a:solidFill>
              </a:rPr>
              <a:t>reconciled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501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TCP </a:t>
            </a:r>
            <a:r>
              <a:rPr spc="-295" dirty="0"/>
              <a:t>3-way</a:t>
            </a:r>
            <a:r>
              <a:rPr spc="-145" dirty="0"/>
              <a:t> </a:t>
            </a:r>
            <a:r>
              <a:rPr spc="-190" dirty="0"/>
              <a:t>Handshaking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5148833"/>
            <a:ext cx="6156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worry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about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lost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details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how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recovers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loss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reordering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network.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job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65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lower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layers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protocol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stack.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5477" y="375361"/>
            <a:ext cx="4145279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60" dirty="0">
                <a:solidFill>
                  <a:srgbClr val="333333"/>
                </a:solidFill>
                <a:latin typeface="Trebuchet MS"/>
                <a:cs typeface="Trebuchet MS"/>
              </a:rPr>
              <a:t>SYN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synchronization. 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request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establishing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it 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means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wants 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establish </a:t>
            </a:r>
            <a:r>
              <a:rPr sz="1800" spc="-200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secure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 </a:t>
            </a:r>
            <a:r>
              <a:rPr sz="1800" b="1" spc="-80" dirty="0">
                <a:solidFill>
                  <a:srgbClr val="333333"/>
                </a:solidFill>
                <a:latin typeface="Trebuchet MS"/>
                <a:cs typeface="Trebuchet MS"/>
              </a:rPr>
              <a:t>Flag: </a:t>
            </a:r>
            <a:r>
              <a:rPr sz="1800" spc="-245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stands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for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acknowledgement.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described </a:t>
            </a:r>
            <a:r>
              <a:rPr sz="1800" spc="-15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response </a:t>
            </a:r>
            <a:r>
              <a:rPr sz="1800" spc="-5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80" dirty="0">
                <a:solidFill>
                  <a:srgbClr val="333333"/>
                </a:solidFill>
                <a:latin typeface="Arial"/>
                <a:cs typeface="Arial"/>
              </a:rPr>
              <a:t>SYN.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If </a:t>
            </a:r>
            <a:r>
              <a:rPr sz="1800" spc="-250" dirty="0">
                <a:solidFill>
                  <a:srgbClr val="333333"/>
                </a:solidFill>
                <a:latin typeface="Arial"/>
                <a:cs typeface="Arial"/>
              </a:rPr>
              <a:t>ACK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1,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device 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has  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received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220" dirty="0">
                <a:solidFill>
                  <a:srgbClr val="333333"/>
                </a:solidFill>
                <a:latin typeface="Arial"/>
                <a:cs typeface="Arial"/>
              </a:rPr>
              <a:t>SYN 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message and 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acknowledges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it,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else</a:t>
            </a:r>
            <a:r>
              <a:rPr sz="1800" spc="1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not.</a:t>
            </a:r>
            <a:endParaRPr sz="1800">
              <a:latin typeface="Arial"/>
              <a:cs typeface="Arial"/>
            </a:endParaRPr>
          </a:p>
          <a:p>
            <a:pPr marL="12700" marR="17780">
              <a:lnSpc>
                <a:spcPct val="100000"/>
              </a:lnSpc>
              <a:buSzPct val="94444"/>
              <a:buAutoNum type="arabicPeriod"/>
              <a:tabLst>
                <a:tab pos="204470" algn="l"/>
              </a:tabLst>
            </a:pPr>
            <a:r>
              <a:rPr sz="1800" b="1" spc="-110" dirty="0">
                <a:solidFill>
                  <a:srgbClr val="333333"/>
                </a:solidFill>
                <a:latin typeface="Trebuchet MS"/>
                <a:cs typeface="Trebuchet MS"/>
              </a:rPr>
              <a:t>Sequence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Generally, </a:t>
            </a:r>
            <a:r>
              <a:rPr sz="18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used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one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connection. 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transmission 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45" dirty="0">
                <a:solidFill>
                  <a:srgbClr val="333333"/>
                </a:solidFill>
                <a:latin typeface="Arial"/>
                <a:cs typeface="Arial"/>
              </a:rPr>
              <a:t>same 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connection, </a:t>
            </a:r>
            <a:r>
              <a:rPr sz="1800" spc="-120" dirty="0">
                <a:solidFill>
                  <a:srgbClr val="333333"/>
                </a:solidFill>
                <a:latin typeface="Arial"/>
                <a:cs typeface="Arial"/>
              </a:rPr>
              <a:t>some </a:t>
            </a: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1800" spc="-110" dirty="0">
                <a:solidFill>
                  <a:srgbClr val="333333"/>
                </a:solidFill>
                <a:latin typeface="Arial"/>
                <a:cs typeface="Arial"/>
              </a:rPr>
              <a:t>random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800" spc="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4470" algn="l"/>
              </a:tabLst>
            </a:pPr>
            <a:r>
              <a:rPr sz="1800" b="1" spc="-135" dirty="0">
                <a:solidFill>
                  <a:srgbClr val="333333"/>
                </a:solidFill>
                <a:latin typeface="Trebuchet MS"/>
                <a:cs typeface="Trebuchet MS"/>
              </a:rPr>
              <a:t>Acknowledgement </a:t>
            </a:r>
            <a:r>
              <a:rPr sz="1800" b="1" spc="-130" dirty="0">
                <a:solidFill>
                  <a:srgbClr val="333333"/>
                </a:solidFill>
                <a:latin typeface="Trebuchet MS"/>
                <a:cs typeface="Trebuchet MS"/>
              </a:rPr>
              <a:t>Number: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next  </a:t>
            </a:r>
            <a:r>
              <a:rPr sz="1800" spc="-125" dirty="0">
                <a:solidFill>
                  <a:srgbClr val="333333"/>
                </a:solidFill>
                <a:latin typeface="Arial"/>
                <a:cs typeface="Arial"/>
              </a:rPr>
              <a:t>sequence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number 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333333"/>
                </a:solidFill>
                <a:latin typeface="Arial"/>
                <a:cs typeface="Arial"/>
              </a:rPr>
              <a:t>acknowledgement  sending device expects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333333"/>
                </a:solidFill>
                <a:latin typeface="Arial"/>
                <a:cs typeface="Arial"/>
              </a:rPr>
              <a:t>sender.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146" y="1113366"/>
            <a:ext cx="5321350" cy="3907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396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</a:t>
            </a:r>
            <a:r>
              <a:rPr spc="-235" dirty="0"/>
              <a:t> </a:t>
            </a:r>
            <a:r>
              <a:rPr spc="-229" dirty="0"/>
              <a:t>connections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24"/>
            <a:ext cx="4043045" cy="205358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</a:t>
            </a: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60" dirty="0">
                <a:latin typeface="Arial"/>
                <a:cs typeface="Arial"/>
              </a:rPr>
              <a:t>At </a:t>
            </a:r>
            <a:r>
              <a:rPr sz="2400" spc="-105" dirty="0">
                <a:latin typeface="Arial"/>
                <a:cs typeface="Arial"/>
              </a:rPr>
              <a:t>most </a:t>
            </a:r>
            <a:r>
              <a:rPr sz="2400" spc="-160" dirty="0">
                <a:latin typeface="Arial"/>
                <a:cs typeface="Arial"/>
              </a:rPr>
              <a:t>one </a:t>
            </a:r>
            <a:r>
              <a:rPr sz="2400" spc="-110" dirty="0">
                <a:latin typeface="Arial"/>
                <a:cs typeface="Arial"/>
              </a:rPr>
              <a:t>object </a:t>
            </a:r>
            <a:r>
              <a:rPr sz="2400" spc="-80" dirty="0">
                <a:latin typeface="Arial"/>
                <a:cs typeface="Arial"/>
              </a:rPr>
              <a:t>is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265" dirty="0">
                <a:latin typeface="Arial"/>
                <a:cs typeface="Arial"/>
              </a:rPr>
              <a:t>a </a:t>
            </a:r>
            <a:r>
              <a:rPr sz="2400" spc="-350" dirty="0">
                <a:latin typeface="Arial"/>
                <a:cs typeface="Arial"/>
              </a:rPr>
              <a:t>TCP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connection.</a:t>
            </a:r>
            <a:endParaRPr sz="2400">
              <a:latin typeface="Arial"/>
              <a:cs typeface="Arial"/>
            </a:endParaRPr>
          </a:p>
          <a:p>
            <a:pPr marL="241300" marR="285115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190" dirty="0">
                <a:latin typeface="Arial"/>
                <a:cs typeface="Arial"/>
              </a:rPr>
              <a:t>HTTP/1.0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10" dirty="0">
                <a:latin typeface="Arial"/>
                <a:cs typeface="Arial"/>
              </a:rPr>
              <a:t>nonpersistent  </a:t>
            </a:r>
            <a:r>
              <a:rPr sz="2400" spc="-275" dirty="0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1859" y="1035224"/>
            <a:ext cx="4852035" cy="23831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</a:t>
            </a: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2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  <a:p>
            <a:pPr marL="241300" marR="87630" indent="-229235">
              <a:lnSpc>
                <a:spcPts val="2590"/>
              </a:lnSpc>
              <a:spcBef>
                <a:spcPts val="1040"/>
              </a:spcBef>
              <a:buChar char="•"/>
              <a:tabLst>
                <a:tab pos="241935" algn="l"/>
              </a:tabLst>
            </a:pPr>
            <a:r>
              <a:rPr sz="2400" spc="-95" dirty="0">
                <a:latin typeface="Arial"/>
                <a:cs typeface="Arial"/>
              </a:rPr>
              <a:t>Multiple </a:t>
            </a:r>
            <a:r>
              <a:rPr sz="2400" spc="-110" dirty="0">
                <a:latin typeface="Arial"/>
                <a:cs typeface="Arial"/>
              </a:rPr>
              <a:t>objects </a:t>
            </a:r>
            <a:r>
              <a:rPr sz="2400" spc="-170" dirty="0">
                <a:latin typeface="Arial"/>
                <a:cs typeface="Arial"/>
              </a:rPr>
              <a:t>can be </a:t>
            </a:r>
            <a:r>
              <a:rPr sz="2400" spc="-120" dirty="0">
                <a:latin typeface="Arial"/>
                <a:cs typeface="Arial"/>
              </a:rPr>
              <a:t>sent </a:t>
            </a:r>
            <a:r>
              <a:rPr sz="2400" spc="-125" dirty="0">
                <a:latin typeface="Arial"/>
                <a:cs typeface="Arial"/>
              </a:rPr>
              <a:t>over  </a:t>
            </a:r>
            <a:r>
              <a:rPr sz="2400" spc="-114" dirty="0">
                <a:latin typeface="Arial"/>
                <a:cs typeface="Arial"/>
              </a:rPr>
              <a:t>single </a:t>
            </a:r>
            <a:r>
              <a:rPr sz="2400" spc="-355" dirty="0">
                <a:latin typeface="Arial"/>
                <a:cs typeface="Arial"/>
              </a:rPr>
              <a:t>TCP </a:t>
            </a:r>
            <a:r>
              <a:rPr sz="2400" spc="-120" dirty="0">
                <a:latin typeface="Arial"/>
                <a:cs typeface="Arial"/>
              </a:rPr>
              <a:t>connection </a:t>
            </a:r>
            <a:r>
              <a:rPr sz="2400" spc="-150" dirty="0">
                <a:latin typeface="Arial"/>
                <a:cs typeface="Arial"/>
              </a:rPr>
              <a:t>between </a:t>
            </a:r>
            <a:r>
              <a:rPr sz="2400" spc="-95" dirty="0">
                <a:latin typeface="Arial"/>
                <a:cs typeface="Arial"/>
              </a:rPr>
              <a:t>client  </a:t>
            </a:r>
            <a:r>
              <a:rPr sz="2400" spc="-18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ts val="2735"/>
              </a:lnSpc>
              <a:spcBef>
                <a:spcPts val="685"/>
              </a:spcBef>
              <a:buChar char="•"/>
              <a:tabLst>
                <a:tab pos="241935" algn="l"/>
              </a:tabLst>
            </a:pPr>
            <a:r>
              <a:rPr sz="2400" spc="-190" dirty="0">
                <a:latin typeface="Arial"/>
                <a:cs typeface="Arial"/>
              </a:rPr>
              <a:t>HTTP/1.1 </a:t>
            </a:r>
            <a:r>
              <a:rPr sz="2400" spc="-150" dirty="0">
                <a:latin typeface="Arial"/>
                <a:cs typeface="Arial"/>
              </a:rPr>
              <a:t>uses </a:t>
            </a:r>
            <a:r>
              <a:rPr sz="2400" spc="-100" dirty="0">
                <a:latin typeface="Arial"/>
                <a:cs typeface="Arial"/>
              </a:rPr>
              <a:t>persistent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connections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85" dirty="0">
                <a:latin typeface="Arial"/>
                <a:cs typeface="Arial"/>
              </a:rPr>
              <a:t>in </a:t>
            </a:r>
            <a:r>
              <a:rPr sz="2400" spc="-120" dirty="0">
                <a:latin typeface="Arial"/>
                <a:cs typeface="Arial"/>
              </a:rPr>
              <a:t>default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7" y="3895090"/>
            <a:ext cx="96767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many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interaction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place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95" dirty="0">
                <a:solidFill>
                  <a:srgbClr val="525252"/>
                </a:solidFill>
                <a:latin typeface="Arial"/>
                <a:cs typeface="Arial"/>
              </a:rPr>
              <a:t>TCP,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extended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of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time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series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may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made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back-to-back,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periodically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regular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intervals,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application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developer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needs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make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important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decision—</a:t>
            </a:r>
            <a:endParaRPr sz="1800">
              <a:latin typeface="Arial"/>
              <a:cs typeface="Arial"/>
            </a:endParaRPr>
          </a:p>
          <a:p>
            <a:pPr marL="299085" marR="81470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request/response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i="1" spc="-120" dirty="0">
                <a:solidFill>
                  <a:srgbClr val="525252"/>
                </a:solidFill>
                <a:latin typeface="Arial"/>
                <a:cs typeface="Arial"/>
              </a:rPr>
              <a:t>separate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connection,-</a:t>
            </a:r>
            <a:r>
              <a:rPr sz="1800" b="1" spc="-40" dirty="0">
                <a:solidFill>
                  <a:srgbClr val="519FF7"/>
                </a:solidFill>
                <a:latin typeface="Arial"/>
                <a:cs typeface="Arial"/>
              </a:rPr>
              <a:t>non-persistent  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connections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;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should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their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corresponding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responses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be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over the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45" dirty="0">
                <a:solidFill>
                  <a:srgbClr val="525252"/>
                </a:solidFill>
                <a:latin typeface="Arial"/>
                <a:cs typeface="Arial"/>
              </a:rPr>
              <a:t>same </a:t>
            </a:r>
            <a:r>
              <a:rPr sz="1800" spc="-27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connection-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persistent</a:t>
            </a:r>
            <a:r>
              <a:rPr sz="1800" b="1" dirty="0">
                <a:solidFill>
                  <a:srgbClr val="519FF7"/>
                </a:solidFill>
                <a:latin typeface="Arial"/>
                <a:cs typeface="Arial"/>
              </a:rPr>
              <a:t> connections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763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</a:t>
            </a:r>
            <a:r>
              <a:rPr spc="-295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033" y="976860"/>
            <a:ext cx="3143250" cy="2556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65" dirty="0">
                <a:latin typeface="Arial"/>
                <a:cs typeface="Arial"/>
              </a:rPr>
              <a:t>Suppose </a:t>
            </a:r>
            <a:r>
              <a:rPr sz="2400" spc="-120" dirty="0">
                <a:latin typeface="Arial"/>
                <a:cs typeface="Arial"/>
              </a:rPr>
              <a:t>user </a:t>
            </a:r>
            <a:r>
              <a:rPr sz="2400" spc="-114" dirty="0">
                <a:latin typeface="Arial"/>
                <a:cs typeface="Arial"/>
              </a:rPr>
              <a:t>enters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URL</a:t>
            </a:r>
            <a:endParaRPr sz="2400">
              <a:latin typeface="Arial"/>
              <a:cs typeface="Arial"/>
            </a:endParaRPr>
          </a:p>
          <a:p>
            <a:pPr marL="137160" marR="1301115">
              <a:lnSpc>
                <a:spcPct val="100000"/>
              </a:lnSpc>
              <a:spcBef>
                <a:spcPts val="819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suppose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page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consists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95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45" dirty="0">
                <a:solidFill>
                  <a:srgbClr val="525252"/>
                </a:solidFill>
                <a:latin typeface="Arial"/>
                <a:cs typeface="Arial"/>
              </a:rPr>
              <a:t>base 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HTML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10  </a:t>
            </a:r>
            <a:r>
              <a:rPr sz="1800" spc="-229" dirty="0">
                <a:solidFill>
                  <a:srgbClr val="525252"/>
                </a:solidFill>
                <a:latin typeface="Arial"/>
                <a:cs typeface="Arial"/>
              </a:rPr>
              <a:t>JPEG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images,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all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11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these 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objects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reside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40" dirty="0">
                <a:solidFill>
                  <a:srgbClr val="525252"/>
                </a:solidFill>
                <a:latin typeface="Arial"/>
                <a:cs typeface="Arial"/>
              </a:rPr>
              <a:t>same</a:t>
            </a:r>
            <a:r>
              <a:rPr sz="1800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2661" y="1166876"/>
            <a:ext cx="6731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  <a:hlinkClick r:id="rId2"/>
              </a:rPr>
              <a:t>www.someSchool.edu/someDepartment/home.index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6551" y="1648201"/>
            <a:ext cx="7178148" cy="39187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5137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Nonpersistent </a:t>
            </a:r>
            <a:r>
              <a:rPr spc="-290" dirty="0"/>
              <a:t>HTTP</a:t>
            </a:r>
            <a:r>
              <a:rPr spc="-260" dirty="0"/>
              <a:t> </a:t>
            </a:r>
            <a:r>
              <a:rPr spc="-21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25727"/>
            <a:ext cx="3295015" cy="579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4. </a:t>
            </a:r>
            <a:r>
              <a:rPr sz="2000" dirty="0">
                <a:latin typeface="Comic Sans MS"/>
                <a:cs typeface="Comic Sans MS"/>
              </a:rPr>
              <a:t>HTTP </a:t>
            </a:r>
            <a:r>
              <a:rPr sz="1800" dirty="0">
                <a:latin typeface="Comic Sans MS"/>
                <a:cs typeface="Comic Sans MS"/>
              </a:rPr>
              <a:t>server </a:t>
            </a:r>
            <a:r>
              <a:rPr sz="1800" spc="-5" dirty="0">
                <a:latin typeface="Comic Sans MS"/>
                <a:cs typeface="Comic Sans MS"/>
              </a:rPr>
              <a:t>closes</a:t>
            </a:r>
            <a:r>
              <a:rPr sz="1800" spc="-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TCP</a:t>
            </a:r>
            <a:endParaRPr sz="1800">
              <a:latin typeface="Comic Sans MS"/>
              <a:cs typeface="Comic Sans MS"/>
            </a:endParaRPr>
          </a:p>
          <a:p>
            <a:pPr marL="355600">
              <a:lnSpc>
                <a:spcPts val="2055"/>
              </a:lnSpc>
            </a:pPr>
            <a:r>
              <a:rPr sz="1800" spc="-5" dirty="0">
                <a:latin typeface="Comic Sans MS"/>
                <a:cs typeface="Comic Sans MS"/>
              </a:rPr>
              <a:t>connection.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4446" y="1378077"/>
            <a:ext cx="1625600" cy="799465"/>
          </a:xfrm>
          <a:custGeom>
            <a:avLst/>
            <a:gdLst/>
            <a:ahLst/>
            <a:cxnLst/>
            <a:rect l="l" t="t" r="r" b="b"/>
            <a:pathLst>
              <a:path w="1625600" h="799464">
                <a:moveTo>
                  <a:pt x="1514008" y="764922"/>
                </a:moveTo>
                <a:lnTo>
                  <a:pt x="1497456" y="799211"/>
                </a:lnTo>
                <a:lnTo>
                  <a:pt x="1625218" y="797433"/>
                </a:lnTo>
                <a:lnTo>
                  <a:pt x="1606477" y="773176"/>
                </a:lnTo>
                <a:lnTo>
                  <a:pt x="1531112" y="773176"/>
                </a:lnTo>
                <a:lnTo>
                  <a:pt x="1514008" y="764922"/>
                </a:lnTo>
                <a:close/>
              </a:path>
              <a:path w="1625600" h="799464">
                <a:moveTo>
                  <a:pt x="1530576" y="730599"/>
                </a:moveTo>
                <a:lnTo>
                  <a:pt x="1514008" y="764922"/>
                </a:lnTo>
                <a:lnTo>
                  <a:pt x="1531112" y="773176"/>
                </a:lnTo>
                <a:lnTo>
                  <a:pt x="1547749" y="738886"/>
                </a:lnTo>
                <a:lnTo>
                  <a:pt x="1530576" y="730599"/>
                </a:lnTo>
                <a:close/>
              </a:path>
              <a:path w="1625600" h="799464">
                <a:moveTo>
                  <a:pt x="1547114" y="696340"/>
                </a:moveTo>
                <a:lnTo>
                  <a:pt x="1530576" y="730599"/>
                </a:lnTo>
                <a:lnTo>
                  <a:pt x="1547749" y="738886"/>
                </a:lnTo>
                <a:lnTo>
                  <a:pt x="1531112" y="773176"/>
                </a:lnTo>
                <a:lnTo>
                  <a:pt x="1606477" y="773176"/>
                </a:lnTo>
                <a:lnTo>
                  <a:pt x="1547114" y="696340"/>
                </a:lnTo>
                <a:close/>
              </a:path>
              <a:path w="1625600" h="799464">
                <a:moveTo>
                  <a:pt x="16510" y="0"/>
                </a:moveTo>
                <a:lnTo>
                  <a:pt x="0" y="34289"/>
                </a:lnTo>
                <a:lnTo>
                  <a:pt x="1514008" y="764922"/>
                </a:lnTo>
                <a:lnTo>
                  <a:pt x="1530576" y="730599"/>
                </a:lnTo>
                <a:lnTo>
                  <a:pt x="16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9017" y="2249551"/>
            <a:ext cx="3877310" cy="10464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marR="5080" indent="-228600">
              <a:lnSpc>
                <a:spcPct val="90200"/>
              </a:lnSpc>
              <a:spcBef>
                <a:spcPts val="135"/>
              </a:spcBef>
            </a:pP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r>
              <a:rPr sz="1800" dirty="0">
                <a:latin typeface="Carlito"/>
                <a:cs typeface="Carlito"/>
              </a:rPr>
              <a:t>HTTP </a:t>
            </a:r>
            <a:r>
              <a:rPr sz="1800" spc="-5" dirty="0">
                <a:latin typeface="Carlito"/>
                <a:cs typeface="Carlito"/>
              </a:rPr>
              <a:t>client </a:t>
            </a:r>
            <a:r>
              <a:rPr sz="1800" spc="-10" dirty="0">
                <a:latin typeface="Carlito"/>
                <a:cs typeface="Carlito"/>
              </a:rPr>
              <a:t>receives </a:t>
            </a:r>
            <a:r>
              <a:rPr sz="1800" spc="-5" dirty="0">
                <a:latin typeface="Carlito"/>
                <a:cs typeface="Carlito"/>
              </a:rPr>
              <a:t>response message  </a:t>
            </a:r>
            <a:r>
              <a:rPr sz="1800" spc="-10" dirty="0">
                <a:latin typeface="Carlito"/>
                <a:cs typeface="Carlito"/>
              </a:rPr>
              <a:t>containing </a:t>
            </a:r>
            <a:r>
              <a:rPr sz="1800" spc="-5" dirty="0">
                <a:latin typeface="Carlito"/>
                <a:cs typeface="Carlito"/>
              </a:rPr>
              <a:t>html file, </a:t>
            </a:r>
            <a:r>
              <a:rPr sz="1800" spc="-10" dirty="0">
                <a:latin typeface="Carlito"/>
                <a:cs typeface="Carlito"/>
              </a:rPr>
              <a:t>displays </a:t>
            </a:r>
            <a:r>
              <a:rPr sz="1800" spc="-5" dirty="0">
                <a:latin typeface="Carlito"/>
                <a:cs typeface="Carlito"/>
              </a:rPr>
              <a:t>html.  </a:t>
            </a:r>
            <a:r>
              <a:rPr sz="1800" spc="-15" dirty="0">
                <a:latin typeface="Carlito"/>
                <a:cs typeface="Carlito"/>
              </a:rPr>
              <a:t>Parsing </a:t>
            </a:r>
            <a:r>
              <a:rPr sz="1800" spc="-5" dirty="0">
                <a:latin typeface="Carlito"/>
                <a:cs typeface="Carlito"/>
              </a:rPr>
              <a:t>html file, finds </a:t>
            </a:r>
            <a:r>
              <a:rPr sz="1800" dirty="0">
                <a:latin typeface="Carlito"/>
                <a:cs typeface="Carlito"/>
              </a:rPr>
              <a:t>10 </a:t>
            </a:r>
            <a:r>
              <a:rPr sz="1800" spc="-15" dirty="0">
                <a:latin typeface="Carlito"/>
                <a:cs typeface="Carlito"/>
              </a:rPr>
              <a:t>referenced  </a:t>
            </a:r>
            <a:r>
              <a:rPr sz="1800" spc="-5" dirty="0">
                <a:latin typeface="Carlito"/>
                <a:cs typeface="Carlito"/>
              </a:rPr>
              <a:t>jpeg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261" y="1137666"/>
            <a:ext cx="76200" cy="3523615"/>
          </a:xfrm>
          <a:custGeom>
            <a:avLst/>
            <a:gdLst/>
            <a:ahLst/>
            <a:cxnLst/>
            <a:rect l="l" t="t" r="r" b="b"/>
            <a:pathLst>
              <a:path w="76200" h="3523615">
                <a:moveTo>
                  <a:pt x="28578" y="3447319"/>
                </a:moveTo>
                <a:lnTo>
                  <a:pt x="0" y="3447415"/>
                </a:lnTo>
                <a:lnTo>
                  <a:pt x="38468" y="3523488"/>
                </a:lnTo>
                <a:lnTo>
                  <a:pt x="69859" y="3459988"/>
                </a:lnTo>
                <a:lnTo>
                  <a:pt x="28638" y="3459988"/>
                </a:lnTo>
                <a:lnTo>
                  <a:pt x="28578" y="3447319"/>
                </a:lnTo>
                <a:close/>
              </a:path>
              <a:path w="76200" h="3523615">
                <a:moveTo>
                  <a:pt x="76200" y="3447161"/>
                </a:moveTo>
                <a:lnTo>
                  <a:pt x="28578" y="3447319"/>
                </a:lnTo>
                <a:lnTo>
                  <a:pt x="28638" y="3459988"/>
                </a:lnTo>
                <a:lnTo>
                  <a:pt x="47688" y="3459988"/>
                </a:lnTo>
                <a:lnTo>
                  <a:pt x="47627" y="3447256"/>
                </a:lnTo>
                <a:lnTo>
                  <a:pt x="76152" y="3447256"/>
                </a:lnTo>
                <a:close/>
              </a:path>
              <a:path w="76200" h="3523615">
                <a:moveTo>
                  <a:pt x="76152" y="3447256"/>
                </a:moveTo>
                <a:lnTo>
                  <a:pt x="47627" y="3447256"/>
                </a:lnTo>
                <a:lnTo>
                  <a:pt x="47688" y="3459988"/>
                </a:lnTo>
                <a:lnTo>
                  <a:pt x="69859" y="3459988"/>
                </a:lnTo>
                <a:lnTo>
                  <a:pt x="76152" y="3447256"/>
                </a:lnTo>
                <a:close/>
              </a:path>
              <a:path w="76200" h="3523615">
                <a:moveTo>
                  <a:pt x="31229" y="0"/>
                </a:moveTo>
                <a:lnTo>
                  <a:pt x="12179" y="0"/>
                </a:lnTo>
                <a:lnTo>
                  <a:pt x="28578" y="3447319"/>
                </a:lnTo>
                <a:lnTo>
                  <a:pt x="47627" y="3447256"/>
                </a:lnTo>
                <a:lnTo>
                  <a:pt x="3122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701" y="3403219"/>
            <a:ext cx="657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C7C30"/>
                </a:solidFill>
                <a:latin typeface="Comic Sans MS"/>
                <a:cs typeface="Comic Sans MS"/>
              </a:rPr>
              <a:t>ti</a:t>
            </a:r>
            <a:r>
              <a:rPr sz="2400" spc="-10" dirty="0">
                <a:solidFill>
                  <a:srgbClr val="EC7C30"/>
                </a:solidFill>
                <a:latin typeface="Comic Sans MS"/>
                <a:cs typeface="Comic Sans MS"/>
              </a:rPr>
              <a:t>m</a:t>
            </a:r>
            <a:r>
              <a:rPr sz="2400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742" y="3614673"/>
            <a:ext cx="3367404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6. </a:t>
            </a:r>
            <a:r>
              <a:rPr sz="1800" spc="-5" dirty="0">
                <a:latin typeface="Comic Sans MS"/>
                <a:cs typeface="Comic Sans MS"/>
              </a:rPr>
              <a:t>Steps </a:t>
            </a:r>
            <a:r>
              <a:rPr sz="1800" dirty="0">
                <a:latin typeface="Comic Sans MS"/>
                <a:cs typeface="Comic Sans MS"/>
              </a:rPr>
              <a:t>1-5 </a:t>
            </a:r>
            <a:r>
              <a:rPr sz="1800" spc="-5" dirty="0">
                <a:latin typeface="Comic Sans MS"/>
                <a:cs typeface="Comic Sans MS"/>
              </a:rPr>
              <a:t>repeated for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each</a:t>
            </a:r>
            <a:endParaRPr sz="1800">
              <a:latin typeface="Comic Sans MS"/>
              <a:cs typeface="Comic Sans MS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10 jpeg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objects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5205" y="2629916"/>
            <a:ext cx="1624965" cy="940435"/>
          </a:xfrm>
          <a:custGeom>
            <a:avLst/>
            <a:gdLst/>
            <a:ahLst/>
            <a:cxnLst/>
            <a:rect l="l" t="t" r="r" b="b"/>
            <a:pathLst>
              <a:path w="1624964" h="940435">
                <a:moveTo>
                  <a:pt x="70866" y="833755"/>
                </a:moveTo>
                <a:lnTo>
                  <a:pt x="0" y="940054"/>
                </a:lnTo>
                <a:lnTo>
                  <a:pt x="127635" y="932942"/>
                </a:lnTo>
                <a:lnTo>
                  <a:pt x="114115" y="909320"/>
                </a:lnTo>
                <a:lnTo>
                  <a:pt x="92202" y="909320"/>
                </a:lnTo>
                <a:lnTo>
                  <a:pt x="73279" y="876300"/>
                </a:lnTo>
                <a:lnTo>
                  <a:pt x="89807" y="866850"/>
                </a:lnTo>
                <a:lnTo>
                  <a:pt x="70866" y="833755"/>
                </a:lnTo>
                <a:close/>
              </a:path>
              <a:path w="1624964" h="940435">
                <a:moveTo>
                  <a:pt x="89807" y="866850"/>
                </a:moveTo>
                <a:lnTo>
                  <a:pt x="73279" y="876300"/>
                </a:lnTo>
                <a:lnTo>
                  <a:pt x="92202" y="909320"/>
                </a:lnTo>
                <a:lnTo>
                  <a:pt x="108712" y="899880"/>
                </a:lnTo>
                <a:lnTo>
                  <a:pt x="89807" y="866850"/>
                </a:lnTo>
                <a:close/>
              </a:path>
              <a:path w="1624964" h="940435">
                <a:moveTo>
                  <a:pt x="108712" y="899880"/>
                </a:moveTo>
                <a:lnTo>
                  <a:pt x="92202" y="909320"/>
                </a:lnTo>
                <a:lnTo>
                  <a:pt x="114115" y="909320"/>
                </a:lnTo>
                <a:lnTo>
                  <a:pt x="108712" y="899880"/>
                </a:lnTo>
                <a:close/>
              </a:path>
              <a:path w="1624964" h="940435">
                <a:moveTo>
                  <a:pt x="1606042" y="0"/>
                </a:moveTo>
                <a:lnTo>
                  <a:pt x="89807" y="866850"/>
                </a:lnTo>
                <a:lnTo>
                  <a:pt x="108712" y="899880"/>
                </a:lnTo>
                <a:lnTo>
                  <a:pt x="1624838" y="33020"/>
                </a:lnTo>
                <a:lnTo>
                  <a:pt x="160604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270" y="5005196"/>
            <a:ext cx="94151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Users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configure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modern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control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degree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parallelism.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default modes,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most 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open 5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10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connections, and each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these connections handles one  request-response transaction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(some of the JPEGs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are obtained over parallel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TCP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connections.)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5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Response </a:t>
            </a:r>
            <a:r>
              <a:rPr spc="-300" dirty="0"/>
              <a:t>time</a:t>
            </a:r>
            <a:r>
              <a:rPr spc="-285" dirty="0"/>
              <a:t> </a:t>
            </a:r>
            <a:r>
              <a:rPr spc="-21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776" y="1051940"/>
            <a:ext cx="542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Definition 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700" b="1" spc="-125" dirty="0">
                <a:solidFill>
                  <a:srgbClr val="519FF7"/>
                </a:solidFill>
                <a:latin typeface="Trebuchet MS"/>
                <a:cs typeface="Trebuchet MS"/>
              </a:rPr>
              <a:t>round-trip </a:t>
            </a:r>
            <a:r>
              <a:rPr sz="1700" b="1" spc="-145" dirty="0">
                <a:solidFill>
                  <a:srgbClr val="519FF7"/>
                </a:solidFill>
                <a:latin typeface="Trebuchet MS"/>
                <a:cs typeface="Trebuchet MS"/>
              </a:rPr>
              <a:t>time </a:t>
            </a:r>
            <a:r>
              <a:rPr sz="1700" b="1" spc="-90" dirty="0">
                <a:solidFill>
                  <a:srgbClr val="519FF7"/>
                </a:solidFill>
                <a:latin typeface="Trebuchet MS"/>
                <a:cs typeface="Trebuchet MS"/>
              </a:rPr>
              <a:t>(RTT)</a:t>
            </a:r>
            <a:r>
              <a:rPr sz="1700" spc="-90" dirty="0">
                <a:solidFill>
                  <a:srgbClr val="525252"/>
                </a:solidFill>
                <a:latin typeface="Arial"/>
                <a:cs typeface="Arial"/>
              </a:rPr>
              <a:t>,</a:t>
            </a:r>
            <a:r>
              <a:rPr sz="2000" spc="-9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000" spc="-85" dirty="0">
                <a:latin typeface="Arial"/>
                <a:cs typeface="Arial"/>
              </a:rPr>
              <a:t>time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25" dirty="0">
                <a:latin typeface="Arial"/>
                <a:cs typeface="Arial"/>
              </a:rPr>
              <a:t>send 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small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75"/>
              </a:spcBef>
            </a:pPr>
            <a:r>
              <a:rPr spc="-130" dirty="0"/>
              <a:t>packet </a:t>
            </a:r>
            <a:r>
              <a:rPr spc="-60" dirty="0"/>
              <a:t>to </a:t>
            </a:r>
            <a:r>
              <a:rPr spc="-95" dirty="0"/>
              <a:t>travel </a:t>
            </a:r>
            <a:r>
              <a:rPr spc="-65" dirty="0"/>
              <a:t>from </a:t>
            </a:r>
            <a:r>
              <a:rPr spc="-75" dirty="0"/>
              <a:t>client </a:t>
            </a:r>
            <a:r>
              <a:rPr spc="-60" dirty="0"/>
              <a:t>to </a:t>
            </a:r>
            <a:r>
              <a:rPr spc="-90" dirty="0"/>
              <a:t>server </a:t>
            </a:r>
            <a:r>
              <a:rPr spc="-145" dirty="0"/>
              <a:t>and</a:t>
            </a:r>
            <a:r>
              <a:rPr spc="-65" dirty="0"/>
              <a:t> </a:t>
            </a:r>
            <a:r>
              <a:rPr spc="-120" dirty="0"/>
              <a:t>back.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u="sng" spc="-1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Response</a:t>
            </a:r>
            <a:r>
              <a:rPr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time:</a:t>
            </a: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240665" algn="l"/>
                <a:tab pos="241300" algn="l"/>
              </a:tabLst>
            </a:pPr>
            <a:r>
              <a:rPr spc="-130" dirty="0"/>
              <a:t>one </a:t>
            </a:r>
            <a:r>
              <a:rPr spc="-254" dirty="0"/>
              <a:t>RTT </a:t>
            </a:r>
            <a:r>
              <a:rPr spc="-60" dirty="0"/>
              <a:t>to </a:t>
            </a:r>
            <a:r>
              <a:rPr spc="-75" dirty="0"/>
              <a:t>initiate </a:t>
            </a:r>
            <a:r>
              <a:rPr spc="-290" dirty="0"/>
              <a:t>TCP</a:t>
            </a:r>
            <a:r>
              <a:rPr spc="-180" dirty="0"/>
              <a:t> </a:t>
            </a:r>
            <a:r>
              <a:rPr spc="-100" dirty="0"/>
              <a:t>connection</a:t>
            </a:r>
          </a:p>
          <a:p>
            <a:pPr marL="697865" marR="390525" lvl="1" indent="-228600">
              <a:lnSpc>
                <a:spcPts val="1630"/>
              </a:lnSpc>
              <a:spcBef>
                <a:spcPts val="45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60" dirty="0">
                <a:latin typeface="Arial"/>
                <a:cs typeface="Arial"/>
              </a:rPr>
              <a:t>this </a:t>
            </a:r>
            <a:r>
              <a:rPr sz="1700" spc="-85" dirty="0">
                <a:latin typeface="Arial"/>
                <a:cs typeface="Arial"/>
              </a:rPr>
              <a:t>involves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70" dirty="0">
                <a:latin typeface="Arial"/>
                <a:cs typeface="Arial"/>
              </a:rPr>
              <a:t>“three-way </a:t>
            </a:r>
            <a:r>
              <a:rPr sz="1700" spc="-114" dirty="0">
                <a:latin typeface="Arial"/>
                <a:cs typeface="Arial"/>
              </a:rPr>
              <a:t>handshake”—the </a:t>
            </a:r>
            <a:r>
              <a:rPr sz="1700" spc="-70" dirty="0">
                <a:latin typeface="Arial"/>
                <a:cs typeface="Arial"/>
              </a:rPr>
              <a:t>client  </a:t>
            </a:r>
            <a:r>
              <a:rPr sz="1700" spc="-105" dirty="0">
                <a:latin typeface="Arial"/>
                <a:cs typeface="Arial"/>
              </a:rPr>
              <a:t>sends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85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</a:t>
            </a:r>
            <a:r>
              <a:rPr sz="1700" spc="-100" dirty="0">
                <a:latin typeface="Arial"/>
                <a:cs typeface="Arial"/>
              </a:rPr>
              <a:t>segment </a:t>
            </a:r>
            <a:r>
              <a:rPr sz="1700" spc="-55" dirty="0">
                <a:latin typeface="Arial"/>
                <a:cs typeface="Arial"/>
              </a:rPr>
              <a:t>to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90" dirty="0">
                <a:latin typeface="Arial"/>
                <a:cs typeface="Arial"/>
              </a:rPr>
              <a:t>server,</a:t>
            </a:r>
            <a:r>
              <a:rPr sz="1700" spc="204" dirty="0">
                <a:latin typeface="Arial"/>
                <a:cs typeface="Arial"/>
              </a:rPr>
              <a:t> </a:t>
            </a:r>
            <a:r>
              <a:rPr sz="1700" spc="-8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L="697865" marR="5080" lvl="1" indent="-228600">
              <a:lnSpc>
                <a:spcPts val="1630"/>
              </a:lnSpc>
              <a:spcBef>
                <a:spcPts val="509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-75" dirty="0">
                <a:latin typeface="Arial"/>
                <a:cs typeface="Arial"/>
              </a:rPr>
              <a:t>server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95" dirty="0">
                <a:latin typeface="Arial"/>
                <a:cs typeface="Arial"/>
              </a:rPr>
              <a:t>responds </a:t>
            </a:r>
            <a:r>
              <a:rPr sz="1700" spc="-60" dirty="0">
                <a:latin typeface="Arial"/>
                <a:cs typeface="Arial"/>
              </a:rPr>
              <a:t>with </a:t>
            </a:r>
            <a:r>
              <a:rPr sz="1700" spc="-185" dirty="0">
                <a:latin typeface="Arial"/>
                <a:cs typeface="Arial"/>
              </a:rPr>
              <a:t>a </a:t>
            </a:r>
            <a:r>
              <a:rPr sz="1700" spc="-90" dirty="0">
                <a:latin typeface="Arial"/>
                <a:cs typeface="Arial"/>
              </a:rPr>
              <a:t>small </a:t>
            </a:r>
            <a:r>
              <a:rPr sz="1700" spc="-250" dirty="0">
                <a:latin typeface="Arial"/>
                <a:cs typeface="Arial"/>
              </a:rPr>
              <a:t>TCP  </a:t>
            </a:r>
            <a:r>
              <a:rPr sz="1700" spc="-95" dirty="0">
                <a:latin typeface="Arial"/>
                <a:cs typeface="Arial"/>
              </a:rPr>
              <a:t>segment, </a:t>
            </a:r>
            <a:r>
              <a:rPr sz="1700" spc="-110" dirty="0">
                <a:latin typeface="Arial"/>
                <a:cs typeface="Arial"/>
              </a:rPr>
              <a:t>and, </a:t>
            </a:r>
            <a:r>
              <a:rPr sz="1700" spc="-80" dirty="0">
                <a:latin typeface="Arial"/>
                <a:cs typeface="Arial"/>
              </a:rPr>
              <a:t>finally, </a:t>
            </a:r>
            <a:r>
              <a:rPr sz="1700" spc="-85" dirty="0">
                <a:latin typeface="Arial"/>
                <a:cs typeface="Arial"/>
              </a:rPr>
              <a:t>the </a:t>
            </a:r>
            <a:r>
              <a:rPr sz="1700" spc="-70" dirty="0">
                <a:latin typeface="Arial"/>
                <a:cs typeface="Arial"/>
              </a:rPr>
              <a:t>client </a:t>
            </a:r>
            <a:r>
              <a:rPr sz="1700" spc="-105" dirty="0">
                <a:latin typeface="Arial"/>
                <a:cs typeface="Arial"/>
              </a:rPr>
              <a:t>acknowledges </a:t>
            </a:r>
            <a:r>
              <a:rPr sz="1700" spc="-114" dirty="0">
                <a:latin typeface="Arial"/>
                <a:cs typeface="Arial"/>
              </a:rPr>
              <a:t>back </a:t>
            </a:r>
            <a:r>
              <a:rPr sz="1700" spc="-55" dirty="0">
                <a:latin typeface="Arial"/>
                <a:cs typeface="Arial"/>
              </a:rPr>
              <a:t>to  </a:t>
            </a:r>
            <a:r>
              <a:rPr sz="1700" spc="-85" dirty="0">
                <a:latin typeface="Arial"/>
                <a:cs typeface="Arial"/>
              </a:rPr>
              <a:t>the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server.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975" y="3401059"/>
            <a:ext cx="46850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55" dirty="0">
                <a:latin typeface="Arial"/>
                <a:cs typeface="Arial"/>
              </a:rPr>
              <a:t>The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70" dirty="0">
                <a:latin typeface="Arial"/>
                <a:cs typeface="Arial"/>
              </a:rPr>
              <a:t>two parts </a:t>
            </a:r>
            <a:r>
              <a:rPr sz="1700" spc="-50" dirty="0">
                <a:latin typeface="Arial"/>
                <a:cs typeface="Arial"/>
              </a:rPr>
              <a:t>of </a:t>
            </a:r>
            <a:r>
              <a:rPr sz="1700" spc="-85" dirty="0">
                <a:latin typeface="Arial"/>
                <a:cs typeface="Arial"/>
              </a:rPr>
              <a:t>the three-way </a:t>
            </a:r>
            <a:r>
              <a:rPr sz="1700" spc="-125" dirty="0">
                <a:latin typeface="Arial"/>
                <a:cs typeface="Arial"/>
              </a:rPr>
              <a:t>handshake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120" dirty="0">
                <a:latin typeface="Arial"/>
                <a:cs typeface="Arial"/>
              </a:rPr>
              <a:t>take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575" y="3582415"/>
            <a:ext cx="7416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14" dirty="0">
                <a:latin typeface="Arial"/>
                <a:cs typeface="Arial"/>
              </a:rPr>
              <a:t>one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220" dirty="0">
                <a:latin typeface="Arial"/>
                <a:cs typeface="Arial"/>
              </a:rPr>
              <a:t>RTT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776" y="3876547"/>
            <a:ext cx="4651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00" dirty="0">
                <a:latin typeface="Arial"/>
                <a:cs typeface="Arial"/>
              </a:rPr>
              <a:t>request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375" y="4089603"/>
            <a:ext cx="4620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combined </a:t>
            </a:r>
            <a:r>
              <a:rPr sz="2000" spc="-65" dirty="0">
                <a:latin typeface="Arial"/>
                <a:cs typeface="Arial"/>
              </a:rPr>
              <a:t>with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55" dirty="0">
                <a:latin typeface="Arial"/>
                <a:cs typeface="Arial"/>
              </a:rPr>
              <a:t>third </a:t>
            </a:r>
            <a:r>
              <a:rPr sz="2000" spc="-70" dirty="0">
                <a:latin typeface="Arial"/>
                <a:cs typeface="Arial"/>
              </a:rPr>
              <a:t>part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three-way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6375" y="4303521"/>
            <a:ext cx="4720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latin typeface="Arial"/>
                <a:cs typeface="Arial"/>
              </a:rPr>
              <a:t>handshake </a:t>
            </a:r>
            <a:r>
              <a:rPr sz="2000" spc="-75" dirty="0">
                <a:latin typeface="Arial"/>
                <a:cs typeface="Arial"/>
              </a:rPr>
              <a:t>(the </a:t>
            </a:r>
            <a:r>
              <a:rPr sz="2000" spc="-114" dirty="0">
                <a:latin typeface="Arial"/>
                <a:cs typeface="Arial"/>
              </a:rPr>
              <a:t>acknowledgment) </a:t>
            </a:r>
            <a:r>
              <a:rPr sz="2000" spc="-65" dirty="0">
                <a:latin typeface="Arial"/>
                <a:cs typeface="Arial"/>
              </a:rPr>
              <a:t>into </a:t>
            </a:r>
            <a:r>
              <a:rPr sz="2000" spc="-100" dirty="0">
                <a:latin typeface="Arial"/>
                <a:cs typeface="Arial"/>
              </a:rPr>
              <a:t>the</a:t>
            </a:r>
            <a:r>
              <a:rPr sz="2000" spc="24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4516882"/>
            <a:ext cx="1134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975" y="4807965"/>
            <a:ext cx="49123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700" spc="-114" dirty="0">
                <a:latin typeface="Arial"/>
                <a:cs typeface="Arial"/>
              </a:rPr>
              <a:t>one </a:t>
            </a:r>
            <a:r>
              <a:rPr sz="1700" spc="-220" dirty="0">
                <a:latin typeface="Arial"/>
                <a:cs typeface="Arial"/>
              </a:rPr>
              <a:t>RTT </a:t>
            </a:r>
            <a:r>
              <a:rPr sz="1700" spc="-35" dirty="0">
                <a:latin typeface="Arial"/>
                <a:cs typeface="Arial"/>
              </a:rPr>
              <a:t>for </a:t>
            </a:r>
            <a:r>
              <a:rPr sz="1700" spc="-195" dirty="0">
                <a:latin typeface="Arial"/>
                <a:cs typeface="Arial"/>
              </a:rPr>
              <a:t>HTTP </a:t>
            </a:r>
            <a:r>
              <a:rPr sz="1700" spc="-90" dirty="0">
                <a:latin typeface="Arial"/>
                <a:cs typeface="Arial"/>
              </a:rPr>
              <a:t>request </a:t>
            </a:r>
            <a:r>
              <a:rPr sz="1700" spc="-125" dirty="0">
                <a:latin typeface="Arial"/>
                <a:cs typeface="Arial"/>
              </a:rPr>
              <a:t>and </a:t>
            </a:r>
            <a:r>
              <a:rPr sz="1700" spc="-30" dirty="0">
                <a:latin typeface="Arial"/>
                <a:cs typeface="Arial"/>
              </a:rPr>
              <a:t>first </a:t>
            </a:r>
            <a:r>
              <a:rPr sz="1700" spc="-80" dirty="0">
                <a:latin typeface="Arial"/>
                <a:cs typeface="Arial"/>
              </a:rPr>
              <a:t>few bytes </a:t>
            </a:r>
            <a:r>
              <a:rPr sz="1700" spc="-50" dirty="0">
                <a:latin typeface="Arial"/>
                <a:cs typeface="Arial"/>
              </a:rPr>
              <a:t>of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HTTP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776" y="4960035"/>
            <a:ext cx="2710815" cy="99441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334"/>
              </a:spcBef>
            </a:pPr>
            <a:r>
              <a:rPr sz="1700" spc="-100" dirty="0">
                <a:latin typeface="Arial"/>
                <a:cs typeface="Arial"/>
              </a:rPr>
              <a:t>response </a:t>
            </a:r>
            <a:r>
              <a:rPr sz="1700" spc="-55" dirty="0">
                <a:latin typeface="Arial"/>
                <a:cs typeface="Arial"/>
              </a:rPr>
              <a:t>to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return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transmission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75" dirty="0">
                <a:solidFill>
                  <a:srgbClr val="FF0000"/>
                </a:solidFill>
                <a:latin typeface="Arial"/>
                <a:cs typeface="Arial"/>
              </a:rPr>
              <a:t>total </a:t>
            </a:r>
            <a:r>
              <a:rPr sz="2000" spc="-165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2RTT+transmit</a:t>
            </a:r>
            <a:r>
              <a:rPr sz="2000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7037" y="618740"/>
            <a:ext cx="4066482" cy="4409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80075" y="5567273"/>
            <a:ext cx="638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235" dirty="0">
                <a:solidFill>
                  <a:srgbClr val="525252"/>
                </a:solidFill>
                <a:latin typeface="Arial"/>
                <a:cs typeface="Arial"/>
              </a:rPr>
              <a:t>RTT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includes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packet-propagation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delays,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queuing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intermediate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routers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switches,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packet-processing</a:t>
            </a:r>
            <a:r>
              <a:rPr sz="18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delays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302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Persistent</a:t>
            </a:r>
            <a:r>
              <a:rPr spc="-220" dirty="0"/>
              <a:t> </a:t>
            </a:r>
            <a:r>
              <a:rPr spc="-290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5281"/>
            <a:ext cx="4931410" cy="4946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Nonpersistent 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issues: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95" dirty="0">
                <a:latin typeface="Arial"/>
                <a:cs typeface="Arial"/>
              </a:rPr>
              <a:t>requires </a:t>
            </a:r>
            <a:r>
              <a:rPr sz="2000" spc="-110" dirty="0">
                <a:latin typeface="Arial"/>
                <a:cs typeface="Arial"/>
              </a:rPr>
              <a:t>2 </a:t>
            </a:r>
            <a:r>
              <a:rPr sz="2000" spc="-260" dirty="0">
                <a:latin typeface="Arial"/>
                <a:cs typeface="Arial"/>
              </a:rPr>
              <a:t>RTTs </a:t>
            </a:r>
            <a:r>
              <a:rPr sz="2000" spc="-90" dirty="0">
                <a:latin typeface="Arial"/>
                <a:cs typeface="Arial"/>
              </a:rPr>
              <a:t>per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46355" indent="-228600">
              <a:lnSpc>
                <a:spcPts val="1920"/>
              </a:lnSpc>
              <a:spcBef>
                <a:spcPts val="98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85" dirty="0">
                <a:latin typeface="Arial"/>
                <a:cs typeface="Arial"/>
              </a:rPr>
              <a:t>OS </a:t>
            </a:r>
            <a:r>
              <a:rPr sz="2000" spc="-85" dirty="0">
                <a:latin typeface="Arial"/>
                <a:cs typeface="Arial"/>
              </a:rPr>
              <a:t>must work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110" dirty="0">
                <a:latin typeface="Arial"/>
                <a:cs typeface="Arial"/>
              </a:rPr>
              <a:t>allocate </a:t>
            </a:r>
            <a:r>
              <a:rPr sz="2000" spc="-85" dirty="0">
                <a:latin typeface="Arial"/>
                <a:cs typeface="Arial"/>
              </a:rPr>
              <a:t>host </a:t>
            </a:r>
            <a:r>
              <a:rPr sz="2000" spc="-105" dirty="0">
                <a:latin typeface="Arial"/>
                <a:cs typeface="Arial"/>
              </a:rPr>
              <a:t>resources </a:t>
            </a:r>
            <a:r>
              <a:rPr sz="2000" spc="-35" dirty="0">
                <a:latin typeface="Arial"/>
                <a:cs typeface="Arial"/>
              </a:rPr>
              <a:t>for  </a:t>
            </a:r>
            <a:r>
              <a:rPr sz="2000" spc="-150" dirty="0">
                <a:latin typeface="Arial"/>
                <a:cs typeface="Arial"/>
              </a:rPr>
              <a:t>each </a:t>
            </a:r>
            <a:r>
              <a:rPr sz="2000" spc="-290" dirty="0">
                <a:latin typeface="Arial"/>
                <a:cs typeface="Arial"/>
              </a:rPr>
              <a:t>TCP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but </a:t>
            </a:r>
            <a:r>
              <a:rPr sz="2000" spc="-95" dirty="0">
                <a:latin typeface="Arial"/>
                <a:cs typeface="Arial"/>
              </a:rPr>
              <a:t>browsers </a:t>
            </a:r>
            <a:r>
              <a:rPr sz="2000" spc="-80" dirty="0">
                <a:latin typeface="Arial"/>
                <a:cs typeface="Arial"/>
              </a:rPr>
              <a:t>often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105" dirty="0">
                <a:latin typeface="Arial"/>
                <a:cs typeface="Arial"/>
              </a:rPr>
              <a:t>parallel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160"/>
              </a:lnSpc>
            </a:pPr>
            <a:r>
              <a:rPr sz="2000" spc="-100" dirty="0">
                <a:latin typeface="Arial"/>
                <a:cs typeface="Arial"/>
              </a:rPr>
              <a:t>connections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fetch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1154430" algn="l"/>
              </a:tabLst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	</a:t>
            </a:r>
            <a:r>
              <a:rPr sz="2000" u="sng" spc="-2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79705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0" dirty="0">
                <a:latin typeface="Arial"/>
                <a:cs typeface="Arial"/>
              </a:rPr>
              <a:t>Server </a:t>
            </a:r>
            <a:r>
              <a:rPr sz="2000" spc="-135" dirty="0">
                <a:latin typeface="Arial"/>
                <a:cs typeface="Arial"/>
              </a:rPr>
              <a:t>leaves </a:t>
            </a:r>
            <a:r>
              <a:rPr sz="2000" spc="-100" dirty="0">
                <a:latin typeface="Arial"/>
                <a:cs typeface="Arial"/>
              </a:rPr>
              <a:t>connection </a:t>
            </a:r>
            <a:r>
              <a:rPr sz="2000" spc="-130" dirty="0">
                <a:latin typeface="Arial"/>
                <a:cs typeface="Arial"/>
              </a:rPr>
              <a:t>open </a:t>
            </a:r>
            <a:r>
              <a:rPr sz="2000" spc="-85" dirty="0">
                <a:latin typeface="Arial"/>
                <a:cs typeface="Arial"/>
              </a:rPr>
              <a:t>after </a:t>
            </a:r>
            <a:r>
              <a:rPr sz="2000" spc="-105" dirty="0">
                <a:latin typeface="Arial"/>
                <a:cs typeface="Arial"/>
              </a:rPr>
              <a:t>sending  </a:t>
            </a:r>
            <a:r>
              <a:rPr sz="2000" spc="-114" dirty="0">
                <a:latin typeface="Arial"/>
                <a:cs typeface="Arial"/>
              </a:rPr>
              <a:t>response</a:t>
            </a:r>
            <a:endParaRPr sz="2000">
              <a:latin typeface="Arial"/>
              <a:cs typeface="Arial"/>
            </a:endParaRPr>
          </a:p>
          <a:p>
            <a:pPr marL="241300" marR="50673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Multiple </a:t>
            </a:r>
            <a:r>
              <a:rPr sz="2000" spc="-215" dirty="0">
                <a:latin typeface="Arial"/>
                <a:cs typeface="Arial"/>
              </a:rPr>
              <a:t>Web </a:t>
            </a:r>
            <a:r>
              <a:rPr sz="2000" spc="-140" dirty="0">
                <a:latin typeface="Arial"/>
                <a:cs typeface="Arial"/>
              </a:rPr>
              <a:t>pages </a:t>
            </a:r>
            <a:r>
              <a:rPr sz="2000" spc="-90" dirty="0">
                <a:latin typeface="Arial"/>
                <a:cs typeface="Arial"/>
              </a:rPr>
              <a:t>residing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40" dirty="0">
                <a:latin typeface="Arial"/>
                <a:cs typeface="Arial"/>
              </a:rPr>
              <a:t>can be </a:t>
            </a:r>
            <a:r>
              <a:rPr sz="2000" spc="-100" dirty="0">
                <a:latin typeface="Arial"/>
                <a:cs typeface="Arial"/>
              </a:rPr>
              <a:t>sent </a:t>
            </a:r>
            <a:r>
              <a:rPr sz="2000" spc="-65" dirty="0">
                <a:latin typeface="Arial"/>
                <a:cs typeface="Arial"/>
              </a:rPr>
              <a:t>from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00" dirty="0">
                <a:latin typeface="Arial"/>
                <a:cs typeface="Arial"/>
              </a:rPr>
              <a:t>the 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0" dirty="0">
                <a:latin typeface="Arial"/>
                <a:cs typeface="Arial"/>
              </a:rPr>
              <a:t>over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85" dirty="0">
                <a:latin typeface="Arial"/>
                <a:cs typeface="Arial"/>
              </a:rPr>
              <a:t>persistent </a:t>
            </a:r>
            <a:r>
              <a:rPr sz="2000" spc="-290" dirty="0">
                <a:latin typeface="Arial"/>
                <a:cs typeface="Arial"/>
              </a:rPr>
              <a:t>TCP  </a:t>
            </a:r>
            <a:r>
              <a:rPr sz="2000" spc="-95" dirty="0">
                <a:latin typeface="Arial"/>
                <a:cs typeface="Arial"/>
              </a:rPr>
              <a:t>connection.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ct val="80100"/>
              </a:lnSpc>
              <a:spcBef>
                <a:spcPts val="10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Typically,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90" dirty="0">
                <a:latin typeface="Arial"/>
                <a:cs typeface="Arial"/>
              </a:rPr>
              <a:t>server </a:t>
            </a:r>
            <a:r>
              <a:rPr sz="2000" spc="-105" dirty="0">
                <a:latin typeface="Arial"/>
                <a:cs typeface="Arial"/>
              </a:rPr>
              <a:t>closes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00" dirty="0">
                <a:latin typeface="Arial"/>
                <a:cs typeface="Arial"/>
              </a:rPr>
              <a:t>connection  </a:t>
            </a:r>
            <a:r>
              <a:rPr sz="2000" spc="-125" dirty="0">
                <a:latin typeface="Arial"/>
                <a:cs typeface="Arial"/>
              </a:rPr>
              <a:t>when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55" dirty="0">
                <a:latin typeface="Arial"/>
                <a:cs typeface="Arial"/>
              </a:rPr>
              <a:t>isn’t </a:t>
            </a:r>
            <a:r>
              <a:rPr sz="2000" spc="-125" dirty="0">
                <a:latin typeface="Arial"/>
                <a:cs typeface="Arial"/>
              </a:rPr>
              <a:t>used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certain time </a:t>
            </a:r>
            <a:r>
              <a:rPr sz="2000" spc="-114" dirty="0">
                <a:latin typeface="Arial"/>
                <a:cs typeface="Arial"/>
              </a:rPr>
              <a:t>(a  </a:t>
            </a:r>
            <a:r>
              <a:rPr sz="2000" spc="-100" dirty="0">
                <a:latin typeface="Arial"/>
                <a:cs typeface="Arial"/>
              </a:rPr>
              <a:t>configurable </a:t>
            </a:r>
            <a:r>
              <a:rPr sz="2000" spc="-80" dirty="0">
                <a:latin typeface="Arial"/>
                <a:cs typeface="Arial"/>
              </a:rPr>
              <a:t>timeout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interval).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7965" y="1030325"/>
            <a:ext cx="4954905" cy="51593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without</a:t>
            </a:r>
            <a:r>
              <a:rPr sz="2000" u="sng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marR="110489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05" dirty="0">
                <a:latin typeface="Arial"/>
                <a:cs typeface="Arial"/>
              </a:rPr>
              <a:t>issues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90" dirty="0">
                <a:latin typeface="Arial"/>
                <a:cs typeface="Arial"/>
              </a:rPr>
              <a:t>only </a:t>
            </a:r>
            <a:r>
              <a:rPr sz="2000" spc="-130" dirty="0">
                <a:latin typeface="Arial"/>
                <a:cs typeface="Arial"/>
              </a:rPr>
              <a:t>when </a:t>
            </a:r>
            <a:r>
              <a:rPr sz="2000" spc="-100" dirty="0">
                <a:latin typeface="Arial"/>
                <a:cs typeface="Arial"/>
              </a:rPr>
              <a:t>previous 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5" dirty="0">
                <a:latin typeface="Arial"/>
                <a:cs typeface="Arial"/>
              </a:rPr>
              <a:t>has </a:t>
            </a:r>
            <a:r>
              <a:rPr sz="2000" spc="-140" dirty="0">
                <a:latin typeface="Arial"/>
                <a:cs typeface="Arial"/>
              </a:rPr>
              <a:t>been</a:t>
            </a:r>
            <a:r>
              <a:rPr sz="2000" spc="1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received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40" dirty="0">
                <a:latin typeface="Arial"/>
                <a:cs typeface="Arial"/>
              </a:rPr>
              <a:t>for </a:t>
            </a:r>
            <a:r>
              <a:rPr sz="2000" spc="-155" dirty="0">
                <a:latin typeface="Arial"/>
                <a:cs typeface="Arial"/>
              </a:rPr>
              <a:t>each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u="sng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Persistent </a:t>
            </a:r>
            <a:r>
              <a:rPr sz="2000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2000" u="sng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pipelining: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"/>
                <a:cs typeface="Arial"/>
              </a:rPr>
              <a:t>default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HTTP/1.1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client </a:t>
            </a:r>
            <a:r>
              <a:rPr sz="2000" spc="-120" dirty="0">
                <a:latin typeface="Arial"/>
                <a:cs typeface="Arial"/>
              </a:rPr>
              <a:t>sends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10" dirty="0">
                <a:latin typeface="Arial"/>
                <a:cs typeface="Arial"/>
              </a:rPr>
              <a:t>soon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it </a:t>
            </a:r>
            <a:r>
              <a:rPr sz="2000" spc="-100" dirty="0">
                <a:latin typeface="Arial"/>
                <a:cs typeface="Arial"/>
              </a:rPr>
              <a:t>encounters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referenced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241300" marR="610870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45" dirty="0">
                <a:latin typeface="Arial"/>
                <a:cs typeface="Arial"/>
              </a:rPr>
              <a:t>little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254" dirty="0">
                <a:latin typeface="Arial"/>
                <a:cs typeface="Arial"/>
              </a:rPr>
              <a:t>RTT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95" dirty="0">
                <a:latin typeface="Arial"/>
                <a:cs typeface="Arial"/>
              </a:rPr>
              <a:t>all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10" dirty="0">
                <a:latin typeface="Arial"/>
                <a:cs typeface="Arial"/>
              </a:rPr>
              <a:t>referenced  </a:t>
            </a:r>
            <a:r>
              <a:rPr sz="2000" spc="-90" dirty="0">
                <a:latin typeface="Arial"/>
                <a:cs typeface="Arial"/>
              </a:rPr>
              <a:t>objects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Arial"/>
                <a:cs typeface="Arial"/>
              </a:rPr>
              <a:t>recently, </a:t>
            </a:r>
            <a:r>
              <a:rPr sz="2000" spc="-180" dirty="0">
                <a:latin typeface="Arial"/>
                <a:cs typeface="Arial"/>
              </a:rPr>
              <a:t>HTTP/2 </a:t>
            </a:r>
            <a:r>
              <a:rPr sz="2000" spc="-215" dirty="0">
                <a:latin typeface="Arial"/>
                <a:cs typeface="Arial"/>
              </a:rPr>
              <a:t>[RFC </a:t>
            </a:r>
            <a:r>
              <a:rPr sz="2000" spc="-65" dirty="0">
                <a:latin typeface="Arial"/>
                <a:cs typeface="Arial"/>
              </a:rPr>
              <a:t>7540] </a:t>
            </a:r>
            <a:r>
              <a:rPr sz="2000" spc="-85" dirty="0">
                <a:latin typeface="Arial"/>
                <a:cs typeface="Arial"/>
              </a:rPr>
              <a:t>builds </a:t>
            </a:r>
            <a:r>
              <a:rPr sz="2000" spc="-114" dirty="0">
                <a:latin typeface="Arial"/>
                <a:cs typeface="Arial"/>
              </a:rPr>
              <a:t>on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1300" marR="100965">
              <a:lnSpc>
                <a:spcPts val="2160"/>
              </a:lnSpc>
              <a:spcBef>
                <a:spcPts val="150"/>
              </a:spcBef>
            </a:pPr>
            <a:r>
              <a:rPr sz="2000" spc="-90" dirty="0">
                <a:latin typeface="Arial"/>
                <a:cs typeface="Arial"/>
              </a:rPr>
              <a:t>1.1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95" dirty="0">
                <a:latin typeface="Arial"/>
                <a:cs typeface="Arial"/>
              </a:rPr>
              <a:t>allowing </a:t>
            </a:r>
            <a:r>
              <a:rPr sz="2000" spc="-80" dirty="0">
                <a:latin typeface="Arial"/>
                <a:cs typeface="Arial"/>
              </a:rPr>
              <a:t>multiple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140" dirty="0">
                <a:latin typeface="Arial"/>
                <a:cs typeface="Arial"/>
              </a:rPr>
              <a:t>be </a:t>
            </a:r>
            <a:r>
              <a:rPr sz="2000" spc="-105" dirty="0">
                <a:latin typeface="Arial"/>
                <a:cs typeface="Arial"/>
              </a:rPr>
              <a:t>interleaved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00" dirty="0">
                <a:latin typeface="Arial"/>
                <a:cs typeface="Arial"/>
              </a:rPr>
              <a:t>the </a:t>
            </a:r>
            <a:r>
              <a:rPr sz="2000" spc="-155" dirty="0">
                <a:latin typeface="Arial"/>
                <a:cs typeface="Arial"/>
              </a:rPr>
              <a:t>same </a:t>
            </a:r>
            <a:r>
              <a:rPr sz="2000" spc="-95" dirty="0">
                <a:latin typeface="Arial"/>
                <a:cs typeface="Arial"/>
              </a:rPr>
              <a:t>connection, </a:t>
            </a:r>
            <a:r>
              <a:rPr sz="2000" spc="-145" dirty="0">
                <a:latin typeface="Arial"/>
                <a:cs typeface="Arial"/>
              </a:rPr>
              <a:t>and  </a:t>
            </a:r>
            <a:r>
              <a:rPr sz="2000" spc="-215" dirty="0">
                <a:latin typeface="Arial"/>
                <a:cs typeface="Arial"/>
              </a:rPr>
              <a:t>a </a:t>
            </a:r>
            <a:r>
              <a:rPr sz="2000" spc="-120" dirty="0">
                <a:latin typeface="Arial"/>
                <a:cs typeface="Arial"/>
              </a:rPr>
              <a:t>mechanism </a:t>
            </a:r>
            <a:r>
              <a:rPr sz="2000" spc="-35" dirty="0">
                <a:latin typeface="Arial"/>
                <a:cs typeface="Arial"/>
              </a:rPr>
              <a:t>for </a:t>
            </a:r>
            <a:r>
              <a:rPr sz="2000" spc="-70" dirty="0">
                <a:latin typeface="Arial"/>
                <a:cs typeface="Arial"/>
              </a:rPr>
              <a:t>prioritizing </a:t>
            </a:r>
            <a:r>
              <a:rPr sz="2000" spc="-225" dirty="0">
                <a:latin typeface="Arial"/>
                <a:cs typeface="Arial"/>
              </a:rPr>
              <a:t>HTTP </a:t>
            </a:r>
            <a:r>
              <a:rPr sz="2000" spc="-145" dirty="0">
                <a:latin typeface="Arial"/>
                <a:cs typeface="Arial"/>
              </a:rPr>
              <a:t>message  </a:t>
            </a:r>
            <a:r>
              <a:rPr sz="2000" spc="-100" dirty="0">
                <a:latin typeface="Arial"/>
                <a:cs typeface="Arial"/>
              </a:rPr>
              <a:t>requests </a:t>
            </a:r>
            <a:r>
              <a:rPr sz="2000" spc="-145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replies </a:t>
            </a:r>
            <a:r>
              <a:rPr sz="2000" spc="-70" dirty="0">
                <a:latin typeface="Arial"/>
                <a:cs typeface="Arial"/>
              </a:rPr>
              <a:t>within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connection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801751"/>
            <a:ext cx="4953635" cy="1515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two </a:t>
            </a:r>
            <a:r>
              <a:rPr sz="2400" spc="-114" dirty="0">
                <a:latin typeface="Arial"/>
                <a:cs typeface="Arial"/>
              </a:rPr>
              <a:t>types </a:t>
            </a:r>
            <a:r>
              <a:rPr sz="2400" spc="-70" dirty="0">
                <a:latin typeface="Arial"/>
                <a:cs typeface="Arial"/>
              </a:rPr>
              <a:t>of </a:t>
            </a:r>
            <a:r>
              <a:rPr sz="2400" spc="-275" dirty="0">
                <a:latin typeface="Arial"/>
                <a:cs typeface="Arial"/>
              </a:rPr>
              <a:t>HTTP </a:t>
            </a:r>
            <a:r>
              <a:rPr sz="2400" spc="-160" dirty="0">
                <a:latin typeface="Arial"/>
                <a:cs typeface="Arial"/>
              </a:rPr>
              <a:t>messages: </a:t>
            </a:r>
            <a:r>
              <a:rPr sz="2400" i="1" spc="-110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,  </a:t>
            </a:r>
            <a:r>
              <a:rPr sz="2400" i="1" spc="-13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275" dirty="0">
                <a:solidFill>
                  <a:srgbClr val="FF0000"/>
                </a:solidFill>
                <a:latin typeface="Arial"/>
                <a:cs typeface="Arial"/>
              </a:rPr>
              <a:t>HTTP 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FF0000"/>
                </a:solidFill>
                <a:latin typeface="Arial"/>
                <a:cs typeface="Arial"/>
              </a:rPr>
              <a:t>message: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85" dirty="0">
                <a:latin typeface="Arial"/>
                <a:cs typeface="Arial"/>
              </a:rPr>
              <a:t>ASCII </a:t>
            </a:r>
            <a:r>
              <a:rPr sz="2000" spc="-114" dirty="0">
                <a:latin typeface="Arial"/>
                <a:cs typeface="Arial"/>
              </a:rPr>
              <a:t>(human-readable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format)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</a:t>
            </a:r>
            <a:r>
              <a:rPr spc="-155" dirty="0"/>
              <a:t> </a:t>
            </a:r>
            <a:r>
              <a:rPr spc="-135" dirty="0"/>
              <a:t>message</a:t>
            </a:r>
          </a:p>
        </p:txBody>
      </p:sp>
      <p:sp>
        <p:nvSpPr>
          <p:cNvPr id="4" name="object 4"/>
          <p:cNvSpPr/>
          <p:nvPr/>
        </p:nvSpPr>
        <p:spPr>
          <a:xfrm>
            <a:off x="133603" y="2524264"/>
            <a:ext cx="6247923" cy="3070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87159" y="124149"/>
            <a:ext cx="5483225" cy="59817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454025">
              <a:lnSpc>
                <a:spcPct val="101899"/>
              </a:lnSpc>
              <a:spcBef>
                <a:spcPts val="17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Connection: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close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line,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telling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that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doesn’t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bother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persistent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connections;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wants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close the  connection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after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sending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</a:t>
            </a:r>
            <a:r>
              <a:rPr sz="1800" spc="-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Useragent:</a:t>
            </a:r>
            <a:endParaRPr sz="1800">
              <a:latin typeface="Courier New"/>
              <a:cs typeface="Courier New"/>
            </a:endParaRPr>
          </a:p>
          <a:p>
            <a:pPr marL="12700" marR="1480820" algn="just">
              <a:lnSpc>
                <a:spcPct val="100000"/>
              </a:lnSpc>
              <a:spcBef>
                <a:spcPts val="120"/>
              </a:spcBef>
            </a:pP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line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specifies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agent,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is, 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type that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making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 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685"/>
              </a:spcBef>
            </a:pPr>
            <a:r>
              <a:rPr sz="1800" i="1" spc="-10" dirty="0">
                <a:solidFill>
                  <a:srgbClr val="429F6A"/>
                </a:solidFill>
                <a:latin typeface="Courier New"/>
                <a:cs typeface="Courier New"/>
              </a:rPr>
              <a:t>Accept-language: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header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indicates</a:t>
            </a:r>
            <a:r>
              <a:rPr sz="1800" spc="9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endParaRPr sz="1800">
              <a:latin typeface="Arial"/>
              <a:cs typeface="Arial"/>
            </a:endParaRPr>
          </a:p>
          <a:p>
            <a:pPr marL="67310" marR="156845">
              <a:lnSpc>
                <a:spcPct val="100000"/>
              </a:lnSpc>
              <a:spcBef>
                <a:spcPts val="120"/>
              </a:spcBef>
            </a:pP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user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prefers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receive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French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version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if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such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exists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spc="1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67310" marR="161290">
              <a:lnSpc>
                <a:spcPct val="100000"/>
              </a:lnSpc>
              <a:spcBef>
                <a:spcPts val="755"/>
              </a:spcBef>
            </a:pP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 </a:t>
            </a:r>
            <a:r>
              <a:rPr sz="1800" spc="-1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take </a:t>
            </a:r>
            <a:r>
              <a:rPr sz="1800" spc="-105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several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different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values,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including </a:t>
            </a:r>
            <a:r>
              <a:rPr sz="1800" i="1" spc="-250" dirty="0">
                <a:solidFill>
                  <a:srgbClr val="429F6A"/>
                </a:solidFill>
                <a:latin typeface="Arial"/>
                <a:cs typeface="Arial"/>
              </a:rPr>
              <a:t>GET, </a:t>
            </a:r>
            <a:r>
              <a:rPr sz="1800" i="1" spc="-229" dirty="0">
                <a:solidFill>
                  <a:srgbClr val="429F6A"/>
                </a:solidFill>
                <a:latin typeface="Arial"/>
                <a:cs typeface="Arial"/>
              </a:rPr>
              <a:t>POST, </a:t>
            </a:r>
            <a:r>
              <a:rPr sz="1800" i="1" spc="-190" dirty="0">
                <a:solidFill>
                  <a:srgbClr val="429F6A"/>
                </a:solidFill>
                <a:latin typeface="Arial"/>
                <a:cs typeface="Arial"/>
              </a:rPr>
              <a:t>HEAD, </a:t>
            </a:r>
            <a:r>
              <a:rPr sz="1800" i="1" spc="-204" dirty="0">
                <a:solidFill>
                  <a:srgbClr val="429F6A"/>
                </a:solidFill>
                <a:latin typeface="Arial"/>
                <a:cs typeface="Arial"/>
              </a:rPr>
              <a:t>PUT, </a:t>
            </a:r>
            <a:r>
              <a:rPr sz="1800" spc="-13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DELETE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1800" spc="-16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great 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majority </a:t>
            </a:r>
            <a:r>
              <a:rPr sz="1800" spc="-5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request </a:t>
            </a:r>
            <a:r>
              <a:rPr sz="1800" spc="-130" dirty="0">
                <a:solidFill>
                  <a:srgbClr val="525252"/>
                </a:solidFill>
                <a:latin typeface="Arial"/>
                <a:cs typeface="Arial"/>
              </a:rPr>
              <a:t>messages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method.  </a:t>
            </a:r>
            <a:r>
              <a:rPr sz="1800" spc="-16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75" dirty="0">
                <a:solidFill>
                  <a:srgbClr val="429F6A"/>
                </a:solidFill>
                <a:latin typeface="Arial"/>
                <a:cs typeface="Arial"/>
              </a:rPr>
              <a:t>GET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6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browser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800" spc="-150" dirty="0">
                <a:solidFill>
                  <a:srgbClr val="525252"/>
                </a:solidFill>
                <a:latin typeface="Arial"/>
                <a:cs typeface="Arial"/>
              </a:rPr>
              <a:t>an 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object,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requested </a:t>
            </a:r>
            <a:r>
              <a:rPr sz="1800" spc="-80" dirty="0">
                <a:solidFill>
                  <a:srgbClr val="525252"/>
                </a:solidFill>
                <a:latin typeface="Arial"/>
                <a:cs typeface="Arial"/>
              </a:rPr>
              <a:t>object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identified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90" dirty="0">
                <a:solidFill>
                  <a:srgbClr val="525252"/>
                </a:solidFill>
                <a:latin typeface="Arial"/>
                <a:cs typeface="Arial"/>
              </a:rPr>
              <a:t>URL  </a:t>
            </a:r>
            <a:r>
              <a:rPr sz="1800" spc="-65" dirty="0">
                <a:solidFill>
                  <a:srgbClr val="525252"/>
                </a:solidFill>
                <a:latin typeface="Arial"/>
                <a:cs typeface="Arial"/>
              </a:rPr>
              <a:t>field.</a:t>
            </a:r>
            <a:endParaRPr sz="1800">
              <a:latin typeface="Arial"/>
              <a:cs typeface="Arial"/>
            </a:endParaRPr>
          </a:p>
          <a:p>
            <a:pPr marL="67310" marR="5080">
              <a:lnSpc>
                <a:spcPct val="100000"/>
              </a:lnSpc>
              <a:spcBef>
                <a:spcPts val="680"/>
              </a:spcBef>
            </a:pPr>
            <a:r>
              <a:rPr sz="1800" spc="-15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210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7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240" dirty="0">
                <a:solidFill>
                  <a:srgbClr val="429F6A"/>
                </a:solidFill>
                <a:latin typeface="Arial"/>
                <a:cs typeface="Arial"/>
              </a:rPr>
              <a:t>POST </a:t>
            </a:r>
            <a:r>
              <a:rPr sz="1800" spc="-100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when </a:t>
            </a:r>
            <a:r>
              <a:rPr sz="1800" spc="-95" dirty="0">
                <a:solidFill>
                  <a:srgbClr val="525252"/>
                </a:solidFill>
                <a:latin typeface="Arial"/>
                <a:cs typeface="Arial"/>
              </a:rPr>
              <a:t>the user  </a:t>
            </a:r>
            <a:r>
              <a:rPr sz="1800" spc="-40" dirty="0">
                <a:solidFill>
                  <a:srgbClr val="525252"/>
                </a:solidFill>
                <a:latin typeface="Arial"/>
                <a:cs typeface="Arial"/>
              </a:rPr>
              <a:t>fills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out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75" dirty="0">
                <a:solidFill>
                  <a:srgbClr val="525252"/>
                </a:solidFill>
                <a:latin typeface="Arial"/>
                <a:cs typeface="Arial"/>
              </a:rPr>
              <a:t>form—for </a:t>
            </a:r>
            <a:r>
              <a:rPr sz="1800" spc="-120" dirty="0">
                <a:solidFill>
                  <a:srgbClr val="525252"/>
                </a:solidFill>
                <a:latin typeface="Arial"/>
                <a:cs typeface="Arial"/>
              </a:rPr>
              <a:t>example, when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user</a:t>
            </a:r>
            <a:r>
              <a:rPr sz="1800" spc="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525252"/>
                </a:solidFill>
                <a:latin typeface="Arial"/>
                <a:cs typeface="Arial"/>
              </a:rPr>
              <a:t>provides</a:t>
            </a:r>
            <a:endParaRPr sz="180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</a:pP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800" spc="-85" dirty="0">
                <a:solidFill>
                  <a:srgbClr val="525252"/>
                </a:solidFill>
                <a:latin typeface="Arial"/>
                <a:cs typeface="Arial"/>
              </a:rPr>
              <a:t>words </a:t>
            </a:r>
            <a:r>
              <a:rPr sz="1800" spc="-55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2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110" dirty="0">
                <a:solidFill>
                  <a:srgbClr val="525252"/>
                </a:solidFill>
                <a:latin typeface="Arial"/>
                <a:cs typeface="Arial"/>
              </a:rPr>
              <a:t>search</a:t>
            </a:r>
            <a:r>
              <a:rPr sz="1800" spc="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525252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3863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215" dirty="0"/>
              <a:t>request</a:t>
            </a:r>
            <a:r>
              <a:rPr sz="3200" spc="-185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26591" y="1280540"/>
            <a:ext cx="8827135" cy="393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similar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method. When a server receives a request 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responds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5" dirty="0">
                <a:solidFill>
                  <a:srgbClr val="525252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message but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leaves out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requested object. Application developers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HEAD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for</a:t>
            </a:r>
            <a:r>
              <a:rPr sz="18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debugging.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25252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99085" marR="95250" indent="-287020">
              <a:lnSpc>
                <a:spcPct val="101899"/>
              </a:lnSpc>
              <a:spcBef>
                <a:spcPts val="5"/>
              </a:spcBef>
              <a:buClr>
                <a:srgbClr val="525252"/>
              </a:buClr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dirty="0"/>
              <a:t>	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often used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conjunction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with Web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publishing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tools.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upload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an object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 specific path (directory) on a specific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429F6A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PUT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is also used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applications that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need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upload objects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servers.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25252"/>
              </a:buClr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429F6A"/>
                </a:solidFill>
                <a:latin typeface="Courier New"/>
                <a:cs typeface="Courier New"/>
              </a:rPr>
              <a:t>DELETE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allows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25" dirty="0">
                <a:solidFill>
                  <a:srgbClr val="525252"/>
                </a:solidFill>
                <a:latin typeface="Arial"/>
                <a:cs typeface="Arial"/>
              </a:rPr>
              <a:t>user,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delete an object on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800" spc="1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25252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20"/>
              </a:spcBef>
            </a:pP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363220" marR="1854835" indent="-363220">
              <a:lnSpc>
                <a:spcPct val="99100"/>
              </a:lnSpc>
              <a:spcBef>
                <a:spcPts val="20"/>
              </a:spcBef>
              <a:buChar char="•"/>
              <a:tabLst>
                <a:tab pos="363220" algn="l"/>
                <a:tab pos="363855" algn="l"/>
              </a:tabLst>
            </a:pP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Uses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GET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method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Input is uploaded in URL field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request line: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  <a:hlinkClick r:id="rId2"/>
              </a:rPr>
              <a:t>www.somesite.com/animalsearch?monkeys&amp;ban </a:t>
            </a:r>
            <a:r>
              <a:rPr sz="2000" spc="-5" dirty="0">
                <a:latin typeface="Courier New"/>
                <a:cs typeface="Courier New"/>
              </a:rPr>
              <a:t> ana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7336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245" dirty="0"/>
              <a:t>request </a:t>
            </a:r>
            <a:r>
              <a:rPr spc="-140" dirty="0"/>
              <a:t>message: </a:t>
            </a:r>
            <a:r>
              <a:rPr spc="-215" dirty="0"/>
              <a:t>general</a:t>
            </a:r>
            <a:r>
              <a:rPr spc="-105" dirty="0"/>
              <a:t> </a:t>
            </a:r>
            <a:r>
              <a:rPr spc="-310" dirty="0"/>
              <a:t>format</a:t>
            </a:r>
          </a:p>
        </p:txBody>
      </p:sp>
      <p:sp>
        <p:nvSpPr>
          <p:cNvPr id="3" name="object 3"/>
          <p:cNvSpPr/>
          <p:nvPr/>
        </p:nvSpPr>
        <p:spPr>
          <a:xfrm>
            <a:off x="1999488" y="1368552"/>
            <a:ext cx="7337036" cy="4120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2254"/>
            <a:ext cx="10906125" cy="47364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40"/>
              </a:spcBef>
            </a:pP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Process: </a:t>
            </a:r>
            <a:r>
              <a:rPr sz="2800" spc="-150" dirty="0">
                <a:latin typeface="Arial"/>
                <a:cs typeface="Arial"/>
              </a:rPr>
              <a:t>program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within </a:t>
            </a:r>
            <a:r>
              <a:rPr sz="2800" spc="-30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host.</a:t>
            </a:r>
            <a:endParaRPr sz="2800">
              <a:latin typeface="Arial"/>
              <a:cs typeface="Arial"/>
            </a:endParaRPr>
          </a:p>
          <a:p>
            <a:pPr marL="241300" marR="1169035" indent="-228600">
              <a:lnSpc>
                <a:spcPct val="80000"/>
              </a:lnSpc>
              <a:spcBef>
                <a:spcPts val="1010"/>
              </a:spcBef>
              <a:buChar char="•"/>
              <a:tabLst>
                <a:tab pos="241300" algn="l"/>
                <a:tab pos="7971790" algn="l"/>
              </a:tabLst>
            </a:pPr>
            <a:r>
              <a:rPr sz="2800" spc="-160" dirty="0">
                <a:latin typeface="Arial"/>
                <a:cs typeface="Arial"/>
              </a:rPr>
              <a:t>w</a:t>
            </a:r>
            <a:r>
              <a:rPr sz="2800" spc="-85" dirty="0">
                <a:latin typeface="Arial"/>
                <a:cs typeface="Arial"/>
              </a:rPr>
              <a:t>ithin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40" dirty="0">
                <a:latin typeface="Arial"/>
                <a:cs typeface="Arial"/>
              </a:rPr>
              <a:t>ame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</a:t>
            </a:r>
            <a:r>
              <a:rPr sz="2800" spc="-155" dirty="0">
                <a:latin typeface="Arial"/>
                <a:cs typeface="Arial"/>
              </a:rPr>
              <a:t>o</a:t>
            </a:r>
            <a:r>
              <a:rPr sz="2800" spc="-90" dirty="0">
                <a:latin typeface="Arial"/>
                <a:cs typeface="Arial"/>
              </a:rPr>
              <a:t>st</a:t>
            </a:r>
            <a:r>
              <a:rPr sz="2800" spc="-65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</a:t>
            </a:r>
            <a:r>
              <a:rPr sz="2800" spc="-120" dirty="0">
                <a:latin typeface="Arial"/>
                <a:cs typeface="Arial"/>
              </a:rPr>
              <a:t>w</a:t>
            </a:r>
            <a:r>
              <a:rPr sz="2800" spc="-16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</a:t>
            </a:r>
            <a:r>
              <a:rPr sz="2800" spc="-80" dirty="0">
                <a:latin typeface="Arial"/>
                <a:cs typeface="Arial"/>
              </a:rPr>
              <a:t>r</a:t>
            </a:r>
            <a:r>
              <a:rPr sz="2800" spc="-185" dirty="0">
                <a:latin typeface="Arial"/>
                <a:cs typeface="Arial"/>
              </a:rPr>
              <a:t>oce</a:t>
            </a:r>
            <a:r>
              <a:rPr sz="2800" spc="-150" dirty="0">
                <a:latin typeface="Arial"/>
                <a:cs typeface="Arial"/>
              </a:rPr>
              <a:t>s</a:t>
            </a:r>
            <a:r>
              <a:rPr sz="2800" spc="-140" dirty="0">
                <a:latin typeface="Arial"/>
                <a:cs typeface="Arial"/>
              </a:rPr>
              <a:t>s</a:t>
            </a:r>
            <a:r>
              <a:rPr sz="2800" spc="-210" dirty="0">
                <a:latin typeface="Arial"/>
                <a:cs typeface="Arial"/>
              </a:rPr>
              <a:t>e</a:t>
            </a:r>
            <a:r>
              <a:rPr sz="2800" spc="-185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</a:t>
            </a:r>
            <a:r>
              <a:rPr sz="2800" spc="-195" dirty="0">
                <a:latin typeface="Arial"/>
                <a:cs typeface="Arial"/>
              </a:rPr>
              <a:t>m</a:t>
            </a:r>
            <a:r>
              <a:rPr sz="2800" spc="-200" dirty="0">
                <a:latin typeface="Arial"/>
                <a:cs typeface="Arial"/>
              </a:rPr>
              <a:t>m</a:t>
            </a:r>
            <a:r>
              <a:rPr sz="2800" spc="-125" dirty="0">
                <a:latin typeface="Arial"/>
                <a:cs typeface="Arial"/>
              </a:rPr>
              <a:t>u</a:t>
            </a:r>
            <a:r>
              <a:rPr sz="2800" spc="-105" dirty="0">
                <a:latin typeface="Arial"/>
                <a:cs typeface="Arial"/>
              </a:rPr>
              <a:t>ni</a:t>
            </a:r>
            <a:r>
              <a:rPr sz="2800" spc="-130" dirty="0">
                <a:latin typeface="Arial"/>
                <a:cs typeface="Arial"/>
              </a:rPr>
              <a:t>c</a:t>
            </a:r>
            <a:r>
              <a:rPr sz="2800" spc="-185" dirty="0">
                <a:latin typeface="Arial"/>
                <a:cs typeface="Arial"/>
              </a:rPr>
              <a:t>ate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using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inte</a:t>
            </a:r>
            <a:r>
              <a:rPr sz="2800" spc="-7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5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9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2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120" dirty="0">
                <a:solidFill>
                  <a:srgbClr val="FF0000"/>
                </a:solidFill>
                <a:latin typeface="Arial"/>
                <a:cs typeface="Arial"/>
              </a:rPr>
              <a:t>ss 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communication </a:t>
            </a:r>
            <a:r>
              <a:rPr sz="2800" spc="-130" dirty="0">
                <a:latin typeface="Arial"/>
                <a:cs typeface="Arial"/>
              </a:rPr>
              <a:t>(defined </a:t>
            </a:r>
            <a:r>
              <a:rPr sz="2800" spc="-160" dirty="0">
                <a:latin typeface="Arial"/>
                <a:cs typeface="Arial"/>
              </a:rPr>
              <a:t>by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OS).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processes </a:t>
            </a:r>
            <a:r>
              <a:rPr sz="2800" spc="-120" dirty="0">
                <a:latin typeface="Arial"/>
                <a:cs typeface="Arial"/>
              </a:rPr>
              <a:t>running </a:t>
            </a:r>
            <a:r>
              <a:rPr sz="2800" spc="-100" dirty="0">
                <a:latin typeface="Arial"/>
                <a:cs typeface="Arial"/>
              </a:rPr>
              <a:t>in </a:t>
            </a:r>
            <a:r>
              <a:rPr sz="2800" spc="-95" dirty="0">
                <a:latin typeface="Arial"/>
                <a:cs typeface="Arial"/>
              </a:rPr>
              <a:t>different </a:t>
            </a:r>
            <a:r>
              <a:rPr sz="2800" spc="-125" dirty="0">
                <a:latin typeface="Arial"/>
                <a:cs typeface="Arial"/>
              </a:rPr>
              <a:t>hosts </a:t>
            </a:r>
            <a:r>
              <a:rPr sz="2800" spc="-155" dirty="0">
                <a:latin typeface="Arial"/>
                <a:cs typeface="Arial"/>
              </a:rPr>
              <a:t>communicate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235" dirty="0">
                <a:latin typeface="Arial"/>
                <a:cs typeface="Arial"/>
              </a:rPr>
              <a:t>an </a:t>
            </a:r>
            <a:r>
              <a:rPr sz="2800" spc="-140" dirty="0">
                <a:solidFill>
                  <a:srgbClr val="FF0000"/>
                </a:solidFill>
                <a:latin typeface="Arial"/>
                <a:cs typeface="Arial"/>
              </a:rPr>
              <a:t>application-layer  </a:t>
            </a:r>
            <a:r>
              <a:rPr sz="2800" spc="-110" dirty="0">
                <a:solidFill>
                  <a:srgbClr val="FF0000"/>
                </a:solidFill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175" dirty="0">
                <a:solidFill>
                  <a:srgbClr val="FF0000"/>
                </a:solidFill>
                <a:latin typeface="Arial"/>
                <a:cs typeface="Arial"/>
              </a:rPr>
              <a:t>User 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agent: </a:t>
            </a:r>
            <a:r>
              <a:rPr sz="2800" spc="-125" dirty="0">
                <a:latin typeface="Arial"/>
                <a:cs typeface="Arial"/>
              </a:rPr>
              <a:t>interfaces </a:t>
            </a:r>
            <a:r>
              <a:rPr sz="2800" spc="-95" dirty="0">
                <a:latin typeface="Arial"/>
                <a:cs typeface="Arial"/>
              </a:rPr>
              <a:t>with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50" dirty="0">
                <a:latin typeface="Arial"/>
                <a:cs typeface="Arial"/>
              </a:rPr>
              <a:t>“above” </a:t>
            </a:r>
            <a:r>
              <a:rPr sz="2800" spc="-210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network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“below”.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275"/>
              </a:lnSpc>
              <a:spcBef>
                <a:spcPts val="325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implements </a:t>
            </a:r>
            <a:r>
              <a:rPr sz="2800" spc="-135" dirty="0">
                <a:latin typeface="Arial"/>
                <a:cs typeface="Arial"/>
              </a:rPr>
              <a:t>user </a:t>
            </a:r>
            <a:r>
              <a:rPr sz="2800" spc="-125" dirty="0">
                <a:latin typeface="Arial"/>
                <a:cs typeface="Arial"/>
              </a:rPr>
              <a:t>interface </a:t>
            </a:r>
            <a:r>
              <a:rPr sz="2800" spc="-110" dirty="0">
                <a:latin typeface="Arial"/>
                <a:cs typeface="Arial"/>
              </a:rPr>
              <a:t>&amp; </a:t>
            </a:r>
            <a:r>
              <a:rPr sz="2800" spc="-135" dirty="0">
                <a:latin typeface="Arial"/>
                <a:cs typeface="Arial"/>
              </a:rPr>
              <a:t>application-level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protocol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250" dirty="0">
                <a:latin typeface="Arial"/>
                <a:cs typeface="Arial"/>
              </a:rPr>
              <a:t>Web: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browser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185"/>
              </a:lnSpc>
              <a:buChar char="•"/>
              <a:tabLst>
                <a:tab pos="699135" algn="l"/>
              </a:tabLst>
            </a:pPr>
            <a:r>
              <a:rPr sz="2800" spc="-170" dirty="0">
                <a:latin typeface="Arial"/>
                <a:cs typeface="Arial"/>
              </a:rPr>
              <a:t>E-mail: </a:t>
            </a:r>
            <a:r>
              <a:rPr sz="2800" spc="-145" dirty="0">
                <a:latin typeface="Arial"/>
                <a:cs typeface="Arial"/>
              </a:rPr>
              <a:t>mail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reader</a:t>
            </a:r>
            <a:endParaRPr sz="2800">
              <a:latin typeface="Arial"/>
              <a:cs typeface="Arial"/>
            </a:endParaRPr>
          </a:p>
          <a:p>
            <a:pPr marL="698500" lvl="1" indent="-229235">
              <a:lnSpc>
                <a:spcPts val="3275"/>
              </a:lnSpc>
              <a:buChar char="•"/>
              <a:tabLst>
                <a:tab pos="699135" algn="l"/>
              </a:tabLst>
            </a:pPr>
            <a:r>
              <a:rPr sz="2800" spc="-145" dirty="0">
                <a:latin typeface="Arial"/>
                <a:cs typeface="Arial"/>
              </a:rPr>
              <a:t>streaming </a:t>
            </a:r>
            <a:r>
              <a:rPr sz="2800" spc="-150" dirty="0">
                <a:latin typeface="Arial"/>
                <a:cs typeface="Arial"/>
              </a:rPr>
              <a:t>audio/video: </a:t>
            </a:r>
            <a:r>
              <a:rPr sz="2800" spc="-185" dirty="0">
                <a:latin typeface="Arial"/>
                <a:cs typeface="Arial"/>
              </a:rPr>
              <a:t>media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player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3633" y="287782"/>
            <a:ext cx="5815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solidFill>
                  <a:srgbClr val="A3123E"/>
                </a:solidFill>
              </a:rPr>
              <a:t>Network </a:t>
            </a:r>
            <a:r>
              <a:rPr sz="3200" spc="-165" dirty="0">
                <a:solidFill>
                  <a:srgbClr val="A3123E"/>
                </a:solidFill>
              </a:rPr>
              <a:t>applications: </a:t>
            </a:r>
            <a:r>
              <a:rPr sz="3200" spc="-180" dirty="0">
                <a:solidFill>
                  <a:srgbClr val="A3123E"/>
                </a:solidFill>
              </a:rPr>
              <a:t>some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204" dirty="0">
                <a:solidFill>
                  <a:srgbClr val="A3123E"/>
                </a:solidFill>
              </a:rPr>
              <a:t>jargon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257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Method</a:t>
            </a:r>
            <a:r>
              <a:rPr spc="-270" dirty="0"/>
              <a:t> </a:t>
            </a:r>
            <a:r>
              <a:rPr spc="-2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33699"/>
            <a:ext cx="3268345" cy="27387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Georgia"/>
                <a:cs typeface="Georgia"/>
              </a:rPr>
              <a:t>HTTP/1.0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Georgia"/>
                <a:cs typeface="Georgia"/>
              </a:rPr>
              <a:t>GET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POST</a:t>
            </a:r>
            <a:endParaRPr sz="24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HEAD</a:t>
            </a:r>
            <a:endParaRPr sz="2400">
              <a:latin typeface="Georgia"/>
              <a:cs typeface="Georgia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Georgia"/>
                <a:cs typeface="Georgia"/>
              </a:rPr>
              <a:t>asks server to </a:t>
            </a:r>
            <a:r>
              <a:rPr sz="2000" dirty="0">
                <a:latin typeface="Georgia"/>
                <a:cs typeface="Georgia"/>
              </a:rPr>
              <a:t>leave  </a:t>
            </a:r>
            <a:r>
              <a:rPr sz="2000" spc="-5" dirty="0">
                <a:latin typeface="Georgia"/>
                <a:cs typeface="Georgia"/>
              </a:rPr>
              <a:t>requested </a:t>
            </a:r>
            <a:r>
              <a:rPr sz="2000" dirty="0">
                <a:latin typeface="Georgia"/>
                <a:cs typeface="Georgia"/>
              </a:rPr>
              <a:t>object </a:t>
            </a:r>
            <a:r>
              <a:rPr sz="2000" spc="-5" dirty="0">
                <a:latin typeface="Georgia"/>
                <a:cs typeface="Georgia"/>
              </a:rPr>
              <a:t>out</a:t>
            </a:r>
            <a:r>
              <a:rPr sz="2000" spc="-9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of  response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027" y="1021506"/>
            <a:ext cx="3478529" cy="335470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rlito"/>
                <a:cs typeface="Carlito"/>
              </a:rPr>
              <a:t>HTTP/1.1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65" dirty="0">
                <a:latin typeface="Carlito"/>
                <a:cs typeface="Carlito"/>
              </a:rPr>
              <a:t>GET, </a:t>
            </a:r>
            <a:r>
              <a:rPr sz="2400" spc="-60" dirty="0">
                <a:latin typeface="Carlito"/>
                <a:cs typeface="Carlito"/>
              </a:rPr>
              <a:t>POST,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HEAD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PUT</a:t>
            </a:r>
            <a:endParaRPr sz="2400">
              <a:latin typeface="Carlito"/>
              <a:cs typeface="Carlito"/>
            </a:endParaRPr>
          </a:p>
          <a:p>
            <a:pPr marL="698500" marR="93980" lvl="1" indent="-228600">
              <a:lnSpc>
                <a:spcPct val="90100"/>
              </a:lnSpc>
              <a:spcBef>
                <a:spcPts val="5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rlito"/>
                <a:cs typeface="Carlito"/>
              </a:rPr>
              <a:t>uploads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entity body 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path specified </a:t>
            </a:r>
            <a:r>
              <a:rPr sz="2000" dirty="0">
                <a:latin typeface="Carlito"/>
                <a:cs typeface="Carlito"/>
              </a:rPr>
              <a:t>in URL 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DELETE</a:t>
            </a:r>
            <a:endParaRPr sz="2400">
              <a:latin typeface="Carlito"/>
              <a:cs typeface="Carlito"/>
            </a:endParaRPr>
          </a:p>
          <a:p>
            <a:pPr marL="698500" lvl="1" indent="-241935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85165" algn="l"/>
                <a:tab pos="698500" algn="l"/>
              </a:tabLst>
            </a:pPr>
            <a:r>
              <a:rPr sz="2000" spc="-10" dirty="0">
                <a:latin typeface="Carlito"/>
                <a:cs typeface="Carlito"/>
              </a:rPr>
              <a:t>deletes </a:t>
            </a:r>
            <a:r>
              <a:rPr sz="2000" spc="-5" dirty="0">
                <a:latin typeface="Carlito"/>
                <a:cs typeface="Carlito"/>
              </a:rPr>
              <a:t>file specified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URL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field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488" y="1400944"/>
            <a:ext cx="8020403" cy="385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54253"/>
            <a:ext cx="464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HTTP </a:t>
            </a:r>
            <a:r>
              <a:rPr spc="-190" dirty="0"/>
              <a:t>response</a:t>
            </a:r>
            <a:r>
              <a:rPr spc="-130" dirty="0"/>
              <a:t> </a:t>
            </a:r>
            <a:r>
              <a:rPr spc="-135" dirty="0"/>
              <a:t>message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87782"/>
            <a:ext cx="41325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</a:t>
            </a:r>
            <a:r>
              <a:rPr sz="3200" spc="-170" dirty="0"/>
              <a:t> </a:t>
            </a:r>
            <a:r>
              <a:rPr sz="3200" spc="-114" dirty="0"/>
              <a:t>message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670653" y="1376621"/>
            <a:ext cx="6412981" cy="395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531" y="1027063"/>
            <a:ext cx="9177020" cy="50590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90" dirty="0">
                <a:latin typeface="Arial"/>
                <a:cs typeface="Arial"/>
              </a:rPr>
              <a:t>In </a:t>
            </a:r>
            <a:r>
              <a:rPr sz="2000" spc="-30" dirty="0">
                <a:latin typeface="Arial"/>
                <a:cs typeface="Arial"/>
              </a:rPr>
              <a:t>first </a:t>
            </a:r>
            <a:r>
              <a:rPr sz="2000" spc="-85" dirty="0">
                <a:latin typeface="Arial"/>
                <a:cs typeface="Arial"/>
              </a:rPr>
              <a:t>line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90" dirty="0">
                <a:latin typeface="Arial"/>
                <a:cs typeface="Arial"/>
              </a:rPr>
              <a:t>server-&gt;client </a:t>
            </a:r>
            <a:r>
              <a:rPr sz="2000" spc="-114" dirty="0">
                <a:latin typeface="Arial"/>
                <a:cs typeface="Arial"/>
              </a:rPr>
              <a:t>response </a:t>
            </a:r>
            <a:r>
              <a:rPr sz="2000" spc="-140" dirty="0">
                <a:latin typeface="Arial"/>
                <a:cs typeface="Arial"/>
              </a:rPr>
              <a:t>message.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-The status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code and associated</a:t>
            </a:r>
            <a:r>
              <a:rPr sz="1800" spc="4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phrase</a:t>
            </a:r>
            <a:endParaRPr sz="18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935" algn="l"/>
              </a:tabLst>
            </a:pPr>
            <a:r>
              <a:rPr sz="2000" spc="-229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few </a:t>
            </a:r>
            <a:r>
              <a:rPr sz="2000" spc="-125" dirty="0">
                <a:latin typeface="Arial"/>
                <a:cs typeface="Arial"/>
              </a:rPr>
              <a:t>sample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codes: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08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200</a:t>
            </a:r>
            <a:r>
              <a:rPr sz="2400" b="1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OK</a:t>
            </a:r>
            <a:endParaRPr sz="2400">
              <a:latin typeface="Trebuchet MS"/>
              <a:cs typeface="Trebuchet MS"/>
            </a:endParaRPr>
          </a:p>
          <a:p>
            <a:pPr marL="1307465" lvl="1" indent="-229235">
              <a:lnSpc>
                <a:spcPts val="228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25" dirty="0">
                <a:latin typeface="Arial"/>
                <a:cs typeface="Arial"/>
              </a:rPr>
              <a:t>succeeded, </a:t>
            </a: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307465">
              <a:lnSpc>
                <a:spcPts val="2280"/>
              </a:lnSpc>
            </a:pPr>
            <a:r>
              <a:rPr sz="2000" spc="-145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301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Moved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Permanently</a:t>
            </a:r>
            <a:endParaRPr sz="2400">
              <a:latin typeface="Trebuchet MS"/>
              <a:cs typeface="Trebuchet MS"/>
            </a:endParaRPr>
          </a:p>
          <a:p>
            <a:pPr marL="1307465" marR="2296160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90" dirty="0">
                <a:latin typeface="Arial"/>
                <a:cs typeface="Arial"/>
              </a:rPr>
              <a:t>object </a:t>
            </a:r>
            <a:r>
              <a:rPr sz="2000" spc="-114" dirty="0">
                <a:latin typeface="Arial"/>
                <a:cs typeface="Arial"/>
              </a:rPr>
              <a:t>moved, </a:t>
            </a:r>
            <a:r>
              <a:rPr sz="2000" spc="-130" dirty="0">
                <a:latin typeface="Arial"/>
                <a:cs typeface="Arial"/>
              </a:rPr>
              <a:t>new </a:t>
            </a:r>
            <a:r>
              <a:rPr sz="2000" spc="-90" dirty="0">
                <a:latin typeface="Arial"/>
                <a:cs typeface="Arial"/>
              </a:rPr>
              <a:t>location </a:t>
            </a:r>
            <a:r>
              <a:rPr sz="2000" spc="-95" dirty="0">
                <a:latin typeface="Arial"/>
                <a:cs typeface="Arial"/>
              </a:rPr>
              <a:t>specified </a:t>
            </a:r>
            <a:r>
              <a:rPr sz="2000" spc="-85" dirty="0">
                <a:latin typeface="Arial"/>
                <a:cs typeface="Arial"/>
              </a:rPr>
              <a:t>later </a:t>
            </a:r>
            <a:r>
              <a:rPr sz="2000" spc="-70" dirty="0">
                <a:latin typeface="Arial"/>
                <a:cs typeface="Arial"/>
              </a:rPr>
              <a:t>in  </a:t>
            </a:r>
            <a:r>
              <a:rPr sz="2000" spc="-65" dirty="0">
                <a:latin typeface="Arial"/>
                <a:cs typeface="Arial"/>
              </a:rPr>
              <a:t>this </a:t>
            </a:r>
            <a:r>
              <a:rPr sz="2000" spc="-145" dirty="0">
                <a:latin typeface="Arial"/>
                <a:cs typeface="Arial"/>
              </a:rPr>
              <a:t>message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(Location:)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670"/>
              </a:spcBef>
            </a:pPr>
            <a:r>
              <a:rPr sz="2400" b="1" spc="-204" dirty="0">
                <a:solidFill>
                  <a:srgbClr val="FF0000"/>
                </a:solidFill>
                <a:latin typeface="Trebuchet MS"/>
                <a:cs typeface="Trebuchet MS"/>
              </a:rPr>
              <a:t>400 </a:t>
            </a:r>
            <a:r>
              <a:rPr sz="2400" b="1" spc="-120" dirty="0">
                <a:solidFill>
                  <a:srgbClr val="FF0000"/>
                </a:solidFill>
                <a:latin typeface="Trebuchet MS"/>
                <a:cs typeface="Trebuchet MS"/>
              </a:rPr>
              <a:t>Bad</a:t>
            </a:r>
            <a:r>
              <a:rPr sz="24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Request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00" dirty="0">
                <a:latin typeface="Arial"/>
                <a:cs typeface="Arial"/>
              </a:rPr>
              <a:t>request </a:t>
            </a:r>
            <a:r>
              <a:rPr sz="2000" spc="-145" dirty="0">
                <a:latin typeface="Arial"/>
                <a:cs typeface="Arial"/>
              </a:rPr>
              <a:t>message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5" dirty="0">
                <a:latin typeface="Arial"/>
                <a:cs typeface="Arial"/>
              </a:rPr>
              <a:t>understood </a:t>
            </a:r>
            <a:r>
              <a:rPr sz="2000" spc="-110" dirty="0">
                <a:latin typeface="Arial"/>
                <a:cs typeface="Arial"/>
              </a:rPr>
              <a:t>by</a:t>
            </a:r>
            <a:r>
              <a:rPr sz="2000" spc="25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0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404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Found</a:t>
            </a:r>
            <a:endParaRPr sz="2400">
              <a:latin typeface="Trebuchet MS"/>
              <a:cs typeface="Trebuchet MS"/>
            </a:endParaRPr>
          </a:p>
          <a:p>
            <a:pPr marL="1307465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1307465" algn="l"/>
                <a:tab pos="1308100" algn="l"/>
              </a:tabLst>
            </a:pPr>
            <a:r>
              <a:rPr sz="2000" spc="-110" dirty="0">
                <a:latin typeface="Arial"/>
                <a:cs typeface="Arial"/>
              </a:rPr>
              <a:t>requested </a:t>
            </a:r>
            <a:r>
              <a:rPr sz="2000" spc="-105" dirty="0">
                <a:latin typeface="Arial"/>
                <a:cs typeface="Arial"/>
              </a:rPr>
              <a:t>document </a:t>
            </a:r>
            <a:r>
              <a:rPr sz="2000" spc="-75" dirty="0">
                <a:latin typeface="Arial"/>
                <a:cs typeface="Arial"/>
              </a:rPr>
              <a:t>not </a:t>
            </a:r>
            <a:r>
              <a:rPr sz="2000" spc="-90" dirty="0">
                <a:latin typeface="Arial"/>
                <a:cs typeface="Arial"/>
              </a:rPr>
              <a:t>found </a:t>
            </a:r>
            <a:r>
              <a:rPr sz="2000" spc="-114" dirty="0">
                <a:latin typeface="Arial"/>
                <a:cs typeface="Arial"/>
              </a:rPr>
              <a:t>on </a:t>
            </a:r>
            <a:r>
              <a:rPr sz="2000" spc="-65" dirty="0">
                <a:latin typeface="Arial"/>
                <a:cs typeface="Arial"/>
              </a:rPr>
              <a:t>this</a:t>
            </a:r>
            <a:r>
              <a:rPr sz="2000" spc="3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705"/>
              </a:spcBef>
            </a:pPr>
            <a:r>
              <a:rPr sz="2400" b="1" spc="-210" dirty="0">
                <a:solidFill>
                  <a:srgbClr val="FF0000"/>
                </a:solidFill>
                <a:latin typeface="Trebuchet MS"/>
                <a:cs typeface="Trebuchet MS"/>
              </a:rPr>
              <a:t>505 </a:t>
            </a: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HTTP </a:t>
            </a:r>
            <a:r>
              <a:rPr sz="2400" b="1" spc="-160" dirty="0">
                <a:solidFill>
                  <a:srgbClr val="FF0000"/>
                </a:solidFill>
                <a:latin typeface="Trebuchet MS"/>
                <a:cs typeface="Trebuchet MS"/>
              </a:rPr>
              <a:t>Version </a:t>
            </a: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2400" b="1" spc="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50" dirty="0">
                <a:solidFill>
                  <a:srgbClr val="FF0000"/>
                </a:solidFill>
                <a:latin typeface="Trebuchet MS"/>
                <a:cs typeface="Trebuchet MS"/>
              </a:rPr>
              <a:t>Supported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745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/>
              <a:t>HTTP </a:t>
            </a:r>
            <a:r>
              <a:rPr sz="3200" spc="-165" dirty="0"/>
              <a:t>response </a:t>
            </a:r>
            <a:r>
              <a:rPr sz="3200" spc="-155" dirty="0"/>
              <a:t>status</a:t>
            </a:r>
            <a:r>
              <a:rPr sz="3200" spc="-160" dirty="0"/>
              <a:t> </a:t>
            </a:r>
            <a:r>
              <a:rPr sz="3200" spc="-155" dirty="0"/>
              <a:t>codes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4471" y="349092"/>
            <a:ext cx="5157820" cy="598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69291"/>
            <a:ext cx="569404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80" dirty="0">
                <a:solidFill>
                  <a:srgbClr val="A3123E"/>
                </a:solidFill>
              </a:rPr>
              <a:t>Applications </a:t>
            </a:r>
            <a:r>
              <a:rPr sz="3200" spc="-200" dirty="0">
                <a:solidFill>
                  <a:srgbClr val="A3123E"/>
                </a:solidFill>
              </a:rPr>
              <a:t>and application-layer  </a:t>
            </a:r>
            <a:r>
              <a:rPr sz="3200" spc="-195" dirty="0">
                <a:solidFill>
                  <a:srgbClr val="A3123E"/>
                </a:solidFill>
              </a:rPr>
              <a:t>protocols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50240" y="1125423"/>
            <a:ext cx="5663565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Application: communicating,</a:t>
            </a:r>
            <a:r>
              <a:rPr sz="24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distributed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698500" marR="725170" indent="-229235">
              <a:lnSpc>
                <a:spcPts val="2160"/>
              </a:lnSpc>
              <a:spcBef>
                <a:spcPts val="54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05" dirty="0">
                <a:latin typeface="Arial"/>
                <a:cs typeface="Arial"/>
              </a:rPr>
              <a:t>e.g., </a:t>
            </a:r>
            <a:r>
              <a:rPr sz="2000" spc="-80" dirty="0">
                <a:latin typeface="Arial"/>
                <a:cs typeface="Arial"/>
              </a:rPr>
              <a:t>e-mail, </a:t>
            </a:r>
            <a:r>
              <a:rPr sz="2000" spc="-175" dirty="0">
                <a:latin typeface="Arial"/>
                <a:cs typeface="Arial"/>
              </a:rPr>
              <a:t>Web, </a:t>
            </a:r>
            <a:r>
              <a:rPr sz="2000" spc="-200" dirty="0">
                <a:latin typeface="Arial"/>
                <a:cs typeface="Arial"/>
              </a:rPr>
              <a:t>P2P </a:t>
            </a:r>
            <a:r>
              <a:rPr sz="2000" spc="-60" dirty="0">
                <a:latin typeface="Arial"/>
                <a:cs typeface="Arial"/>
              </a:rPr>
              <a:t>file </a:t>
            </a:r>
            <a:r>
              <a:rPr sz="2000" spc="-95" dirty="0">
                <a:latin typeface="Arial"/>
                <a:cs typeface="Arial"/>
              </a:rPr>
              <a:t>sharing, </a:t>
            </a:r>
            <a:r>
              <a:rPr sz="2000" spc="-85" dirty="0">
                <a:latin typeface="Arial"/>
                <a:cs typeface="Arial"/>
              </a:rPr>
              <a:t>instant  </a:t>
            </a:r>
            <a:r>
              <a:rPr sz="2000" spc="-125" dirty="0">
                <a:latin typeface="Arial"/>
                <a:cs typeface="Arial"/>
              </a:rPr>
              <a:t>messaging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85" dirty="0">
                <a:latin typeface="Arial"/>
                <a:cs typeface="Arial"/>
              </a:rPr>
              <a:t>running </a:t>
            </a:r>
            <a:r>
              <a:rPr sz="2000" spc="-70" dirty="0">
                <a:latin typeface="Arial"/>
                <a:cs typeface="Arial"/>
              </a:rPr>
              <a:t>in </a:t>
            </a:r>
            <a:r>
              <a:rPr sz="2000" spc="-130" dirty="0">
                <a:latin typeface="Arial"/>
                <a:cs typeface="Arial"/>
              </a:rPr>
              <a:t>end </a:t>
            </a:r>
            <a:r>
              <a:rPr sz="2000" spc="-105" dirty="0">
                <a:latin typeface="Arial"/>
                <a:cs typeface="Arial"/>
              </a:rPr>
              <a:t>systems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(hosts)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5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45" dirty="0">
                <a:latin typeface="Arial"/>
                <a:cs typeface="Arial"/>
              </a:rPr>
              <a:t>exchange </a:t>
            </a:r>
            <a:r>
              <a:rPr sz="2000" spc="-140" dirty="0">
                <a:latin typeface="Arial"/>
                <a:cs typeface="Arial"/>
              </a:rPr>
              <a:t>messages </a:t>
            </a:r>
            <a:r>
              <a:rPr sz="2000" spc="-60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implement</a:t>
            </a:r>
            <a:r>
              <a:rPr sz="2000" spc="2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application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114" dirty="0">
                <a:solidFill>
                  <a:srgbClr val="FF0000"/>
                </a:solidFill>
                <a:latin typeface="Arial"/>
                <a:cs typeface="Arial"/>
              </a:rPr>
              <a:t>Application-layer</a:t>
            </a:r>
            <a:r>
              <a:rPr sz="2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one </a:t>
            </a:r>
            <a:r>
              <a:rPr sz="2000" spc="-80" dirty="0">
                <a:latin typeface="Arial"/>
                <a:cs typeface="Arial"/>
              </a:rPr>
              <a:t>“piece” </a:t>
            </a:r>
            <a:r>
              <a:rPr sz="2000" spc="-55" dirty="0">
                <a:latin typeface="Arial"/>
                <a:cs typeface="Arial"/>
              </a:rPr>
              <a:t>of </a:t>
            </a:r>
            <a:r>
              <a:rPr sz="2000" spc="-165" dirty="0">
                <a:latin typeface="Arial"/>
                <a:cs typeface="Arial"/>
              </a:rPr>
              <a:t>an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app</a:t>
            </a:r>
            <a:endParaRPr sz="2000">
              <a:latin typeface="Arial"/>
              <a:cs typeface="Arial"/>
            </a:endParaRPr>
          </a:p>
          <a:p>
            <a:pPr marL="698500" indent="-229235">
              <a:lnSpc>
                <a:spcPts val="2280"/>
              </a:lnSpc>
              <a:spcBef>
                <a:spcPts val="26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95" dirty="0">
                <a:latin typeface="Arial"/>
                <a:cs typeface="Arial"/>
              </a:rPr>
              <a:t>define </a:t>
            </a:r>
            <a:r>
              <a:rPr sz="2000" spc="-140" dirty="0">
                <a:latin typeface="Arial"/>
                <a:cs typeface="Arial"/>
              </a:rPr>
              <a:t>messages exchanged </a:t>
            </a:r>
            <a:r>
              <a:rPr sz="2000" spc="-114" dirty="0">
                <a:latin typeface="Arial"/>
                <a:cs typeface="Arial"/>
              </a:rPr>
              <a:t>by </a:t>
            </a:r>
            <a:r>
              <a:rPr sz="2000" spc="-135" dirty="0">
                <a:latin typeface="Arial"/>
                <a:cs typeface="Arial"/>
              </a:rPr>
              <a:t>apps </a:t>
            </a:r>
            <a:r>
              <a:rPr sz="2000" spc="-145" dirty="0">
                <a:latin typeface="Arial"/>
                <a:cs typeface="Arial"/>
              </a:rPr>
              <a:t>and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actions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-135" dirty="0">
                <a:latin typeface="Arial"/>
                <a:cs typeface="Arial"/>
              </a:rPr>
              <a:t>taken</a:t>
            </a:r>
            <a:endParaRPr sz="2000">
              <a:latin typeface="Arial"/>
              <a:cs typeface="Arial"/>
            </a:endParaRPr>
          </a:p>
          <a:p>
            <a:pPr marL="698500" marR="194945" indent="-229235">
              <a:lnSpc>
                <a:spcPts val="2160"/>
              </a:lnSpc>
              <a:spcBef>
                <a:spcPts val="535"/>
              </a:spcBef>
              <a:buChar char="•"/>
              <a:tabLst>
                <a:tab pos="698500" algn="l"/>
                <a:tab pos="699135" algn="l"/>
              </a:tabLst>
            </a:pPr>
            <a:r>
              <a:rPr sz="2000" spc="-130" dirty="0">
                <a:latin typeface="Arial"/>
                <a:cs typeface="Arial"/>
              </a:rPr>
              <a:t>use </a:t>
            </a:r>
            <a:r>
              <a:rPr sz="2000" spc="-100" dirty="0">
                <a:latin typeface="Arial"/>
                <a:cs typeface="Arial"/>
              </a:rPr>
              <a:t>communication services provided </a:t>
            </a:r>
            <a:r>
              <a:rPr sz="2000" spc="-110" dirty="0">
                <a:latin typeface="Arial"/>
                <a:cs typeface="Arial"/>
              </a:rPr>
              <a:t>by </a:t>
            </a:r>
            <a:r>
              <a:rPr sz="2000" spc="-85" dirty="0">
                <a:latin typeface="Arial"/>
                <a:cs typeface="Arial"/>
              </a:rPr>
              <a:t>lower  </a:t>
            </a:r>
            <a:r>
              <a:rPr sz="2000" spc="-114" dirty="0">
                <a:latin typeface="Arial"/>
                <a:cs typeface="Arial"/>
              </a:rPr>
              <a:t>layer </a:t>
            </a:r>
            <a:r>
              <a:rPr sz="2000" spc="-80" dirty="0">
                <a:latin typeface="Arial"/>
                <a:cs typeface="Arial"/>
              </a:rPr>
              <a:t>protocols </a:t>
            </a:r>
            <a:r>
              <a:rPr sz="2000" spc="-250" dirty="0">
                <a:latin typeface="Arial"/>
                <a:cs typeface="Arial"/>
              </a:rPr>
              <a:t>(TCP,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UDP)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035859"/>
            <a:ext cx="9744710" cy="45885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har char="•"/>
              <a:tabLst>
                <a:tab pos="241300" algn="l"/>
              </a:tabLst>
            </a:pPr>
            <a:r>
              <a:rPr sz="2400" spc="-215" dirty="0">
                <a:latin typeface="Arial"/>
                <a:cs typeface="Arial"/>
              </a:rPr>
              <a:t>Types </a:t>
            </a:r>
            <a:r>
              <a:rPr sz="2400" spc="-65" dirty="0">
                <a:latin typeface="Arial"/>
                <a:cs typeface="Arial"/>
              </a:rPr>
              <a:t>of </a:t>
            </a:r>
            <a:r>
              <a:rPr sz="2400" spc="-170" dirty="0">
                <a:latin typeface="Arial"/>
                <a:cs typeface="Arial"/>
              </a:rPr>
              <a:t>messages </a:t>
            </a:r>
            <a:r>
              <a:rPr sz="2400" spc="-160" dirty="0">
                <a:latin typeface="Arial"/>
                <a:cs typeface="Arial"/>
              </a:rPr>
              <a:t>exchanged, </a:t>
            </a:r>
            <a:r>
              <a:rPr sz="2400" spc="-125" dirty="0">
                <a:latin typeface="Arial"/>
                <a:cs typeface="Arial"/>
              </a:rPr>
              <a:t>e.g., request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40" dirty="0">
                <a:latin typeface="Arial"/>
                <a:cs typeface="Arial"/>
              </a:rPr>
              <a:t>response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55" dirty="0">
                <a:latin typeface="Arial"/>
                <a:cs typeface="Arial"/>
              </a:rPr>
              <a:t>Syntax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message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types: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what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&amp;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how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are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delineated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50" dirty="0">
                <a:latin typeface="Arial"/>
                <a:cs typeface="Arial"/>
              </a:rPr>
              <a:t>Semantics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fields,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i.e.,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meaning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75" dirty="0">
                <a:latin typeface="Arial"/>
                <a:cs typeface="Arial"/>
              </a:rPr>
              <a:t>Rules </a:t>
            </a:r>
            <a:r>
              <a:rPr sz="2400" spc="-45" dirty="0">
                <a:latin typeface="Arial"/>
                <a:cs typeface="Arial"/>
              </a:rPr>
              <a:t>for </a:t>
            </a:r>
            <a:r>
              <a:rPr sz="2400" spc="-160" dirty="0">
                <a:latin typeface="Arial"/>
                <a:cs typeface="Arial"/>
              </a:rPr>
              <a:t>when </a:t>
            </a:r>
            <a:r>
              <a:rPr sz="2400" spc="-175" dirty="0">
                <a:latin typeface="Arial"/>
                <a:cs typeface="Arial"/>
              </a:rPr>
              <a:t>and </a:t>
            </a:r>
            <a:r>
              <a:rPr sz="2400" spc="-140" dirty="0">
                <a:latin typeface="Arial"/>
                <a:cs typeface="Arial"/>
              </a:rPr>
              <a:t>how </a:t>
            </a:r>
            <a:r>
              <a:rPr sz="2400" spc="-135" dirty="0">
                <a:latin typeface="Arial"/>
                <a:cs typeface="Arial"/>
              </a:rPr>
              <a:t>processes </a:t>
            </a:r>
            <a:r>
              <a:rPr sz="2400" spc="-155" dirty="0">
                <a:latin typeface="Arial"/>
                <a:cs typeface="Arial"/>
              </a:rPr>
              <a:t>send </a:t>
            </a:r>
            <a:r>
              <a:rPr sz="2400" spc="-90" dirty="0">
                <a:latin typeface="Arial"/>
                <a:cs typeface="Arial"/>
              </a:rPr>
              <a:t>&amp; </a:t>
            </a:r>
            <a:r>
              <a:rPr sz="2400" spc="-130" dirty="0">
                <a:latin typeface="Arial"/>
                <a:cs typeface="Arial"/>
              </a:rPr>
              <a:t>respond </a:t>
            </a:r>
            <a:r>
              <a:rPr sz="2400" spc="-75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messages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Public-domain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30" dirty="0">
                <a:latin typeface="Arial"/>
                <a:cs typeface="Arial"/>
              </a:rPr>
              <a:t>defined </a:t>
            </a:r>
            <a:r>
              <a:rPr sz="2400" spc="-85" dirty="0">
                <a:latin typeface="Arial"/>
                <a:cs typeface="Arial"/>
              </a:rPr>
              <a:t>in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325" dirty="0">
                <a:latin typeface="Arial"/>
                <a:cs typeface="Arial"/>
              </a:rPr>
              <a:t>RFCs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0" dirty="0">
                <a:latin typeface="Arial"/>
                <a:cs typeface="Arial"/>
              </a:rPr>
              <a:t>allows </a:t>
            </a:r>
            <a:r>
              <a:rPr sz="2400" spc="-45" dirty="0">
                <a:latin typeface="Arial"/>
                <a:cs typeface="Arial"/>
              </a:rPr>
              <a:t>for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interoperability</a:t>
            </a:r>
            <a:endParaRPr sz="2400">
              <a:latin typeface="Arial"/>
              <a:cs typeface="Arial"/>
            </a:endParaRPr>
          </a:p>
          <a:p>
            <a:pPr marL="12700" marR="7090409">
              <a:lnSpc>
                <a:spcPts val="3600"/>
              </a:lnSpc>
              <a:spcBef>
                <a:spcPts val="229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 </a:t>
            </a:r>
            <a:r>
              <a:rPr sz="2400" spc="-320" dirty="0">
                <a:latin typeface="Arial"/>
                <a:cs typeface="Arial"/>
              </a:rPr>
              <a:t>HTTP, </a:t>
            </a:r>
            <a:r>
              <a:rPr sz="2400" spc="-245" dirty="0">
                <a:latin typeface="Arial"/>
                <a:cs typeface="Arial"/>
              </a:rPr>
              <a:t>SMTP </a:t>
            </a:r>
            <a:r>
              <a:rPr sz="2400" spc="-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Proprietary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Arial"/>
                <a:cs typeface="Arial"/>
              </a:rPr>
              <a:t>protocols: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eg,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KaZaA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8134" y="289306"/>
            <a:ext cx="5634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4" dirty="0">
                <a:solidFill>
                  <a:srgbClr val="A3123E"/>
                </a:solidFill>
              </a:rPr>
              <a:t>Application-layer </a:t>
            </a:r>
            <a:r>
              <a:rPr sz="3200" spc="-225" dirty="0">
                <a:solidFill>
                  <a:srgbClr val="A3123E"/>
                </a:solidFill>
              </a:rPr>
              <a:t>protocol</a:t>
            </a:r>
            <a:r>
              <a:rPr sz="3200" spc="-26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defines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1069670"/>
            <a:ext cx="11196320" cy="520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320" indent="-229235">
              <a:lnSpc>
                <a:spcPts val="3485"/>
              </a:lnSpc>
              <a:spcBef>
                <a:spcPts val="100"/>
              </a:spcBef>
              <a:buFont typeface="Arial"/>
              <a:buChar char="•"/>
              <a:tabLst>
                <a:tab pos="401955" algn="l"/>
              </a:tabLst>
            </a:pPr>
            <a:r>
              <a:rPr sz="3000" b="1" spc="-240" dirty="0">
                <a:solidFill>
                  <a:srgbClr val="C00000"/>
                </a:solidFill>
                <a:latin typeface="Trebuchet MS"/>
                <a:cs typeface="Trebuchet MS"/>
              </a:rPr>
              <a:t>Types</a:t>
            </a:r>
            <a:endParaRPr sz="3000">
              <a:latin typeface="Trebuchet MS"/>
              <a:cs typeface="Trebuchet MS"/>
            </a:endParaRPr>
          </a:p>
          <a:p>
            <a:pPr marL="858519" lvl="1" indent="-229235">
              <a:lnSpc>
                <a:spcPts val="3379"/>
              </a:lnSpc>
              <a:buChar char="•"/>
              <a:tabLst>
                <a:tab pos="859155" algn="l"/>
              </a:tabLst>
            </a:pPr>
            <a:r>
              <a:rPr sz="3000" spc="-170" dirty="0">
                <a:latin typeface="Arial"/>
                <a:cs typeface="Arial"/>
              </a:rPr>
              <a:t>Client </a:t>
            </a:r>
            <a:r>
              <a:rPr sz="3000" spc="-165" dirty="0">
                <a:latin typeface="Arial"/>
                <a:cs typeface="Arial"/>
              </a:rPr>
              <a:t>Server</a:t>
            </a:r>
            <a:r>
              <a:rPr sz="3000" spc="155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  <a:p>
            <a:pPr marL="858519" lvl="1" indent="-229235">
              <a:lnSpc>
                <a:spcPts val="3490"/>
              </a:lnSpc>
              <a:buChar char="•"/>
              <a:tabLst>
                <a:tab pos="859155" algn="l"/>
              </a:tabLst>
            </a:pPr>
            <a:r>
              <a:rPr sz="3000" spc="-215" dirty="0">
                <a:latin typeface="Arial"/>
                <a:cs typeface="Arial"/>
              </a:rPr>
              <a:t>Peer- </a:t>
            </a:r>
            <a:r>
              <a:rPr sz="3000" spc="-90" dirty="0">
                <a:latin typeface="Arial"/>
                <a:cs typeface="Arial"/>
              </a:rPr>
              <a:t>to </a:t>
            </a:r>
            <a:r>
              <a:rPr sz="3000" spc="-240" dirty="0">
                <a:latin typeface="Arial"/>
                <a:cs typeface="Arial"/>
              </a:rPr>
              <a:t>Peer</a:t>
            </a:r>
            <a:r>
              <a:rPr sz="3000" spc="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Architecture</a:t>
            </a:r>
            <a:endParaRPr sz="3000">
              <a:latin typeface="Arial"/>
              <a:cs typeface="Arial"/>
            </a:endParaRPr>
          </a:p>
          <a:p>
            <a:pPr marL="401320" indent="-229235">
              <a:lnSpc>
                <a:spcPct val="100000"/>
              </a:lnSpc>
              <a:spcBef>
                <a:spcPts val="3020"/>
              </a:spcBef>
              <a:buFont typeface="Arial"/>
              <a:buChar char="•"/>
              <a:tabLst>
                <a:tab pos="401955" algn="l"/>
              </a:tabLst>
            </a:pPr>
            <a:r>
              <a:rPr sz="2600" b="1" spc="-180" dirty="0">
                <a:solidFill>
                  <a:srgbClr val="C00000"/>
                </a:solidFill>
                <a:latin typeface="Trebuchet MS"/>
                <a:cs typeface="Trebuchet MS"/>
              </a:rPr>
              <a:t>Client </a:t>
            </a:r>
            <a:r>
              <a:rPr sz="2600" b="1" spc="-155" dirty="0">
                <a:solidFill>
                  <a:srgbClr val="C00000"/>
                </a:solidFill>
                <a:latin typeface="Trebuchet MS"/>
                <a:cs typeface="Trebuchet MS"/>
              </a:rPr>
              <a:t>Server </a:t>
            </a:r>
            <a:r>
              <a:rPr sz="2600" b="1" spc="-165" dirty="0">
                <a:solidFill>
                  <a:srgbClr val="C00000"/>
                </a:solidFill>
                <a:latin typeface="Trebuchet MS"/>
                <a:cs typeface="Trebuchet MS"/>
              </a:rPr>
              <a:t>Application </a:t>
            </a:r>
            <a:r>
              <a:rPr sz="1900" b="1" spc="-70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900" b="1" spc="-175" dirty="0">
                <a:solidFill>
                  <a:srgbClr val="525252"/>
                </a:solidFill>
                <a:latin typeface="Trebuchet MS"/>
                <a:cs typeface="Trebuchet MS"/>
              </a:rPr>
              <a:t>There </a:t>
            </a:r>
            <a:r>
              <a:rPr sz="1900" b="1" spc="-25" dirty="0">
                <a:solidFill>
                  <a:srgbClr val="525252"/>
                </a:solidFill>
                <a:latin typeface="Trebuchet MS"/>
                <a:cs typeface="Trebuchet MS"/>
              </a:rPr>
              <a:t>is </a:t>
            </a:r>
            <a:r>
              <a:rPr sz="1900" b="1" spc="-125" dirty="0">
                <a:solidFill>
                  <a:srgbClr val="525252"/>
                </a:solidFill>
                <a:latin typeface="Trebuchet MS"/>
                <a:cs typeface="Trebuchet MS"/>
              </a:rPr>
              <a:t>an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always-on </a:t>
            </a:r>
            <a:r>
              <a:rPr sz="1900" b="1" spc="-100" dirty="0">
                <a:solidFill>
                  <a:srgbClr val="525252"/>
                </a:solidFill>
                <a:latin typeface="Trebuchet MS"/>
                <a:cs typeface="Trebuchet MS"/>
              </a:rPr>
              <a:t>host, </a:t>
            </a:r>
            <a:r>
              <a:rPr sz="1900" b="1" spc="-105" dirty="0">
                <a:solidFill>
                  <a:srgbClr val="525252"/>
                </a:solidFill>
                <a:latin typeface="Trebuchet MS"/>
                <a:cs typeface="Trebuchet MS"/>
              </a:rPr>
              <a:t>called </a:t>
            </a:r>
            <a:r>
              <a:rPr sz="1900" b="1" spc="-165" dirty="0">
                <a:solidFill>
                  <a:srgbClr val="525252"/>
                </a:solidFill>
                <a:latin typeface="Trebuchet MS"/>
                <a:cs typeface="Trebuchet MS"/>
              </a:rPr>
              <a:t>the </a:t>
            </a:r>
            <a:r>
              <a:rPr sz="1900" b="1" i="1" spc="-12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r>
              <a:rPr sz="1900" b="1" spc="-120" dirty="0">
                <a:solidFill>
                  <a:srgbClr val="525252"/>
                </a:solidFill>
                <a:latin typeface="Trebuchet MS"/>
                <a:cs typeface="Trebuchet MS"/>
              </a:rPr>
              <a:t>, </a:t>
            </a:r>
            <a:r>
              <a:rPr sz="1900" b="1" spc="-150" dirty="0">
                <a:solidFill>
                  <a:srgbClr val="525252"/>
                </a:solidFill>
                <a:latin typeface="Trebuchet MS"/>
                <a:cs typeface="Trebuchet MS"/>
              </a:rPr>
              <a:t>which </a:t>
            </a:r>
            <a:r>
              <a:rPr sz="1900" b="1" spc="-90" dirty="0">
                <a:solidFill>
                  <a:srgbClr val="525252"/>
                </a:solidFill>
                <a:latin typeface="Trebuchet MS"/>
                <a:cs typeface="Trebuchet MS"/>
              </a:rPr>
              <a:t>services</a:t>
            </a:r>
            <a:r>
              <a:rPr sz="1900" b="1" spc="290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525252"/>
                </a:solidFill>
                <a:latin typeface="Trebuchet MS"/>
                <a:cs typeface="Trebuchet MS"/>
              </a:rPr>
              <a:t>requests</a:t>
            </a:r>
            <a:endParaRPr sz="1900">
              <a:latin typeface="Trebuchet MS"/>
              <a:cs typeface="Trebuchet MS"/>
            </a:endParaRPr>
          </a:p>
          <a:p>
            <a:pPr marL="858519" marR="5080" lvl="1" indent="-229235">
              <a:lnSpc>
                <a:spcPts val="1820"/>
              </a:lnSpc>
              <a:spcBef>
                <a:spcPts val="509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215" dirty="0">
                <a:solidFill>
                  <a:srgbClr val="525252"/>
                </a:solidFill>
                <a:latin typeface="Arial"/>
                <a:cs typeface="Arial"/>
              </a:rPr>
              <a:t>Eg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: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900" spc="-40" dirty="0">
                <a:solidFill>
                  <a:srgbClr val="525252"/>
                </a:solidFill>
                <a:latin typeface="Arial"/>
                <a:cs typeface="Arial"/>
              </a:rPr>
              <a:t>for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which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always-on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services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browsers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running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on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hosts.any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other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i="1" spc="-55" dirty="0">
                <a:solidFill>
                  <a:srgbClr val="525252"/>
                </a:solidFill>
                <a:latin typeface="Arial"/>
                <a:cs typeface="Arial"/>
              </a:rPr>
              <a:t>clients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.-Web,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FTP, </a:t>
            </a:r>
            <a:r>
              <a:rPr sz="1900" spc="-35" dirty="0">
                <a:solidFill>
                  <a:srgbClr val="525252"/>
                </a:solidFill>
                <a:latin typeface="Arial"/>
                <a:cs typeface="Arial"/>
              </a:rPr>
              <a:t>Telnet,</a:t>
            </a:r>
            <a:r>
              <a:rPr sz="1900" spc="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and e-mail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Clients do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not directly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communicate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with</a:t>
            </a:r>
            <a:r>
              <a:rPr sz="1900" spc="27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each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other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3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has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fixed,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well-known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address,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called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an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spc="3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50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always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contact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by sending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packet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server’s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IP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address.</a:t>
            </a:r>
            <a:endParaRPr sz="1900">
              <a:latin typeface="Arial"/>
              <a:cs typeface="Arial"/>
            </a:endParaRPr>
          </a:p>
          <a:p>
            <a:pPr marL="858519" marR="27305" lvl="1" indent="-229235">
              <a:lnSpc>
                <a:spcPts val="1820"/>
              </a:lnSpc>
              <a:spcBef>
                <a:spcPts val="49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Often </a:t>
            </a:r>
            <a:r>
              <a:rPr sz="1900" spc="-70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application,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single-server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incapable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keeping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up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with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all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requests 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from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clients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1900" spc="-95" dirty="0">
                <a:solidFill>
                  <a:srgbClr val="525252"/>
                </a:solidFill>
                <a:latin typeface="Arial"/>
                <a:cs typeface="Arial"/>
              </a:rPr>
              <a:t>popular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services—such </a:t>
            </a:r>
            <a:r>
              <a:rPr sz="1900" spc="-160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search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engines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Google, </a:t>
            </a:r>
            <a:r>
              <a:rPr sz="1900" spc="-105" dirty="0">
                <a:solidFill>
                  <a:srgbClr val="525252"/>
                </a:solidFill>
                <a:latin typeface="Arial"/>
                <a:cs typeface="Arial"/>
              </a:rPr>
              <a:t>Bing, Baidu),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Internet 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commerce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Amazon, </a:t>
            </a:r>
            <a:r>
              <a:rPr sz="1900" spc="-180" dirty="0">
                <a:solidFill>
                  <a:srgbClr val="525252"/>
                </a:solidFill>
                <a:latin typeface="Arial"/>
                <a:cs typeface="Arial"/>
              </a:rPr>
              <a:t>eBay,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Alibaba),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Web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based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e-mail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1900" spc="-140" dirty="0">
                <a:solidFill>
                  <a:srgbClr val="525252"/>
                </a:solidFill>
                <a:latin typeface="Arial"/>
                <a:cs typeface="Arial"/>
              </a:rPr>
              <a:t>Gmail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85" dirty="0">
                <a:solidFill>
                  <a:srgbClr val="525252"/>
                </a:solidFill>
                <a:latin typeface="Arial"/>
                <a:cs typeface="Arial"/>
              </a:rPr>
              <a:t>Yahoo </a:t>
            </a:r>
            <a:r>
              <a:rPr sz="1900" spc="-75" dirty="0">
                <a:solidFill>
                  <a:srgbClr val="525252"/>
                </a:solidFill>
                <a:latin typeface="Arial"/>
                <a:cs typeface="Arial"/>
              </a:rPr>
              <a:t>Mail),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social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networking 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(e.g.,. </a:t>
            </a:r>
            <a:r>
              <a:rPr sz="1900" spc="-150" dirty="0">
                <a:solidFill>
                  <a:srgbClr val="525252"/>
                </a:solidFill>
                <a:latin typeface="Arial"/>
                <a:cs typeface="Arial"/>
              </a:rPr>
              <a:t>Facebook,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Instagram, </a:t>
            </a:r>
            <a:r>
              <a:rPr sz="1900" spc="-120" dirty="0">
                <a:solidFill>
                  <a:srgbClr val="525252"/>
                </a:solidFill>
                <a:latin typeface="Arial"/>
                <a:cs typeface="Arial"/>
              </a:rPr>
              <a:t>Twitter, </a:t>
            </a:r>
            <a:r>
              <a:rPr sz="19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1900" spc="-175" dirty="0">
                <a:solidFill>
                  <a:srgbClr val="525252"/>
                </a:solidFill>
                <a:latin typeface="Arial"/>
                <a:cs typeface="Arial"/>
              </a:rPr>
              <a:t>WeChat)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858519" lvl="1" indent="-229235">
              <a:lnSpc>
                <a:spcPct val="100000"/>
              </a:lnSpc>
              <a:spcBef>
                <a:spcPts val="65"/>
              </a:spcBef>
              <a:buChar char="•"/>
              <a:tabLst>
                <a:tab pos="858519" algn="l"/>
                <a:tab pos="859155" algn="l"/>
              </a:tabLst>
            </a:pPr>
            <a:r>
              <a:rPr sz="1900" spc="-155" dirty="0">
                <a:solidFill>
                  <a:srgbClr val="525252"/>
                </a:solidFill>
                <a:latin typeface="Arial"/>
                <a:cs typeface="Arial"/>
              </a:rPr>
              <a:t>Hence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525252"/>
                </a:solidFill>
                <a:latin typeface="Arial"/>
                <a:cs typeface="Arial"/>
              </a:rPr>
              <a:t>data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center,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housing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0" dirty="0">
                <a:solidFill>
                  <a:srgbClr val="525252"/>
                </a:solidFill>
                <a:latin typeface="Arial"/>
                <a:cs typeface="Arial"/>
              </a:rPr>
              <a:t>large</a:t>
            </a:r>
            <a:r>
              <a:rPr sz="19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00" dirty="0">
                <a:solidFill>
                  <a:srgbClr val="525252"/>
                </a:solidFill>
                <a:latin typeface="Arial"/>
                <a:cs typeface="Arial"/>
              </a:rPr>
              <a:t>number</a:t>
            </a:r>
            <a:r>
              <a:rPr sz="1900" spc="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525252"/>
                </a:solidFill>
                <a:latin typeface="Arial"/>
                <a:cs typeface="Arial"/>
              </a:rPr>
              <a:t>of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5" dirty="0">
                <a:solidFill>
                  <a:srgbClr val="525252"/>
                </a:solidFill>
                <a:latin typeface="Arial"/>
                <a:cs typeface="Arial"/>
              </a:rPr>
              <a:t>hosts,</a:t>
            </a:r>
            <a:r>
              <a:rPr sz="1900" spc="-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often</a:t>
            </a:r>
            <a:r>
              <a:rPr sz="1900" spc="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25" dirty="0">
                <a:solidFill>
                  <a:srgbClr val="525252"/>
                </a:solidFill>
                <a:latin typeface="Arial"/>
                <a:cs typeface="Arial"/>
              </a:rPr>
              <a:t>used</a:t>
            </a:r>
            <a:r>
              <a:rPr sz="1900" spc="1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900" spc="-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525252"/>
                </a:solidFill>
                <a:latin typeface="Arial"/>
                <a:cs typeface="Arial"/>
              </a:rPr>
              <a:t>create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210" dirty="0">
                <a:solidFill>
                  <a:srgbClr val="525252"/>
                </a:solidFill>
                <a:latin typeface="Arial"/>
                <a:cs typeface="Arial"/>
              </a:rPr>
              <a:t>a</a:t>
            </a:r>
            <a:r>
              <a:rPr sz="190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80" dirty="0">
                <a:solidFill>
                  <a:srgbClr val="525252"/>
                </a:solidFill>
                <a:latin typeface="Arial"/>
                <a:cs typeface="Arial"/>
              </a:rPr>
              <a:t>powerful</a:t>
            </a:r>
            <a:r>
              <a:rPr sz="19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525252"/>
                </a:solidFill>
                <a:latin typeface="Arial"/>
                <a:cs typeface="Arial"/>
              </a:rPr>
              <a:t>virtual</a:t>
            </a:r>
            <a:r>
              <a:rPr sz="1900" spc="2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525252"/>
                </a:solidFill>
                <a:latin typeface="Arial"/>
                <a:cs typeface="Arial"/>
              </a:rPr>
              <a:t>server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200" spc="-10" dirty="0">
                <a:solidFill>
                  <a:srgbClr val="525252"/>
                </a:solidFill>
                <a:latin typeface="Arial"/>
                <a:cs typeface="Arial"/>
              </a:rPr>
              <a:t>application’s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architecture is distinctly different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from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network architecture.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It dictates how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is structured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over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various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end</a:t>
            </a:r>
            <a:r>
              <a:rPr sz="1200" spc="-1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systems.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5676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/>
              <a:t>Network </a:t>
            </a:r>
            <a:r>
              <a:rPr sz="3200" spc="-200" dirty="0"/>
              <a:t>Application</a:t>
            </a:r>
            <a:r>
              <a:rPr sz="3200" spc="-160" dirty="0"/>
              <a:t> </a:t>
            </a:r>
            <a:r>
              <a:rPr sz="3200" spc="-235" dirty="0"/>
              <a:t>Architectures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" y="256719"/>
            <a:ext cx="6496685" cy="9366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360"/>
              </a:spcBef>
            </a:pPr>
            <a:r>
              <a:rPr sz="3200" spc="-195" dirty="0">
                <a:solidFill>
                  <a:srgbClr val="A3123E"/>
                </a:solidFill>
              </a:rPr>
              <a:t>Client-server</a:t>
            </a:r>
            <a:r>
              <a:rPr sz="3200" spc="-210" dirty="0">
                <a:solidFill>
                  <a:srgbClr val="A3123E"/>
                </a:solidFill>
              </a:rPr>
              <a:t> </a:t>
            </a:r>
            <a:r>
              <a:rPr sz="3200" spc="-185" dirty="0">
                <a:solidFill>
                  <a:srgbClr val="A3123E"/>
                </a:solidFill>
              </a:rPr>
              <a:t>paradigm</a:t>
            </a:r>
            <a:endParaRPr sz="3200"/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400" b="0" spc="-170" dirty="0">
                <a:solidFill>
                  <a:srgbClr val="000000"/>
                </a:solidFill>
                <a:latin typeface="Arial"/>
                <a:cs typeface="Arial"/>
              </a:rPr>
              <a:t>Typical 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network </a:t>
            </a:r>
            <a:r>
              <a:rPr sz="2400" b="0" spc="-175" dirty="0">
                <a:solidFill>
                  <a:srgbClr val="000000"/>
                </a:solidFill>
                <a:latin typeface="Arial"/>
                <a:cs typeface="Arial"/>
              </a:rPr>
              <a:t>app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has </a:t>
            </a:r>
            <a:r>
              <a:rPr sz="2400" b="0" spc="-95" dirty="0">
                <a:solidFill>
                  <a:srgbClr val="000000"/>
                </a:solidFill>
                <a:latin typeface="Arial"/>
                <a:cs typeface="Arial"/>
              </a:rPr>
              <a:t>two </a:t>
            </a:r>
            <a:r>
              <a:rPr sz="2400" b="0" spc="-135" dirty="0">
                <a:solidFill>
                  <a:srgbClr val="000000"/>
                </a:solidFill>
                <a:latin typeface="Arial"/>
                <a:cs typeface="Arial"/>
              </a:rPr>
              <a:t>pieces: </a:t>
            </a:r>
            <a:r>
              <a:rPr sz="2400" b="0" i="1" spc="-95" dirty="0">
                <a:solidFill>
                  <a:srgbClr val="EC7C30"/>
                </a:solidFill>
                <a:latin typeface="Arial"/>
                <a:cs typeface="Arial"/>
              </a:rPr>
              <a:t>client </a:t>
            </a:r>
            <a:r>
              <a:rPr sz="2400" b="0" spc="-18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i="1" spc="-105" dirty="0">
                <a:solidFill>
                  <a:srgbClr val="EC7C30"/>
                </a:solidFill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765" y="1855978"/>
            <a:ext cx="4966970" cy="415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Client:</a:t>
            </a:r>
            <a:endParaRPr sz="24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initiates </a:t>
            </a:r>
            <a:r>
              <a:rPr sz="2000" dirty="0">
                <a:latin typeface="Comic Sans MS"/>
                <a:cs typeface="Comic Sans MS"/>
              </a:rPr>
              <a:t>contact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(“speaks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first”)</a:t>
            </a:r>
            <a:endParaRPr sz="2000">
              <a:latin typeface="Comic Sans MS"/>
              <a:cs typeface="Comic Sans MS"/>
            </a:endParaRPr>
          </a:p>
          <a:p>
            <a:pPr marL="396875" indent="-344170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spc="-5" dirty="0">
                <a:latin typeface="Comic Sans MS"/>
                <a:cs typeface="Comic Sans MS"/>
              </a:rPr>
              <a:t>typically requests service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from</a:t>
            </a:r>
            <a:endParaRPr sz="2000">
              <a:latin typeface="Comic Sans MS"/>
              <a:cs typeface="Comic Sans MS"/>
            </a:endParaRPr>
          </a:p>
          <a:p>
            <a:pPr marL="39687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server,</a:t>
            </a:r>
            <a:endParaRPr sz="2000">
              <a:latin typeface="Comic Sans MS"/>
              <a:cs typeface="Comic Sans MS"/>
            </a:endParaRPr>
          </a:p>
          <a:p>
            <a:pPr marL="396875" marR="951230" indent="-343535">
              <a:lnSpc>
                <a:spcPct val="100000"/>
              </a:lnSpc>
              <a:buFont typeface="Wingdings"/>
              <a:buChar char=""/>
              <a:tabLst>
                <a:tab pos="397510" algn="l"/>
              </a:tabLst>
            </a:pPr>
            <a:r>
              <a:rPr sz="2000" dirty="0">
                <a:latin typeface="Comic Sans MS"/>
                <a:cs typeface="Comic Sans MS"/>
              </a:rPr>
              <a:t>Web: </a:t>
            </a:r>
            <a:r>
              <a:rPr sz="2000" spc="-5" dirty="0">
                <a:latin typeface="Comic Sans MS"/>
                <a:cs typeface="Comic Sans MS"/>
              </a:rPr>
              <a:t>client implemented in  browser; </a:t>
            </a:r>
            <a:r>
              <a:rPr sz="2000" dirty="0">
                <a:latin typeface="Comic Sans MS"/>
                <a:cs typeface="Comic Sans MS"/>
              </a:rPr>
              <a:t>e-mail: in </a:t>
            </a:r>
            <a:r>
              <a:rPr sz="2000" spc="-5" dirty="0">
                <a:latin typeface="Comic Sans MS"/>
                <a:cs typeface="Comic Sans MS"/>
              </a:rPr>
              <a:t>mail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reader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"/>
            </a:pPr>
            <a:endParaRPr sz="3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Server: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Wingdings"/>
              <a:buChar char="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provides </a:t>
            </a:r>
            <a:r>
              <a:rPr sz="2000" spc="-5" dirty="0">
                <a:latin typeface="Comic Sans MS"/>
                <a:cs typeface="Comic Sans MS"/>
              </a:rPr>
              <a:t>requested service to</a:t>
            </a:r>
            <a:r>
              <a:rPr sz="2000" dirty="0">
                <a:latin typeface="Comic Sans MS"/>
                <a:cs typeface="Comic Sans MS"/>
              </a:rPr>
              <a:t> client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"/>
              <a:tabLst>
                <a:tab pos="355600" algn="l"/>
              </a:tabLst>
            </a:pPr>
            <a:r>
              <a:rPr sz="2000" spc="-5" dirty="0">
                <a:latin typeface="Comic Sans MS"/>
                <a:cs typeface="Comic Sans MS"/>
              </a:rPr>
              <a:t>e.g., </a:t>
            </a:r>
            <a:r>
              <a:rPr sz="2000" dirty="0">
                <a:latin typeface="Comic Sans MS"/>
                <a:cs typeface="Comic Sans MS"/>
              </a:rPr>
              <a:t>Web </a:t>
            </a:r>
            <a:r>
              <a:rPr sz="2000" spc="-5" dirty="0">
                <a:latin typeface="Comic Sans MS"/>
                <a:cs typeface="Comic Sans MS"/>
              </a:rPr>
              <a:t>server sends requested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Web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mic Sans MS"/>
                <a:cs typeface="Comic Sans MS"/>
              </a:rPr>
              <a:t>page, </a:t>
            </a:r>
            <a:r>
              <a:rPr sz="2000" dirty="0">
                <a:latin typeface="Comic Sans MS"/>
                <a:cs typeface="Comic Sans MS"/>
              </a:rPr>
              <a:t>mail </a:t>
            </a:r>
            <a:r>
              <a:rPr sz="2000" spc="-5" dirty="0">
                <a:latin typeface="Comic Sans MS"/>
                <a:cs typeface="Comic Sans MS"/>
              </a:rPr>
              <a:t>server </a:t>
            </a:r>
            <a:r>
              <a:rPr sz="2000" dirty="0">
                <a:latin typeface="Comic Sans MS"/>
                <a:cs typeface="Comic Sans MS"/>
              </a:rPr>
              <a:t>delivers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e-mail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1731" y="580713"/>
            <a:ext cx="4060275" cy="568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1132458"/>
            <a:ext cx="6299200" cy="41325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241935" indent="-228600">
              <a:lnSpc>
                <a:spcPct val="900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There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minimal 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(or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no)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reliance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on dedicated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servers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 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data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centers.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Instead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application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exploits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direct 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2000" spc="-120" dirty="0">
                <a:solidFill>
                  <a:srgbClr val="525252"/>
                </a:solidFill>
                <a:latin typeface="Arial"/>
                <a:cs typeface="Arial"/>
              </a:rPr>
              <a:t>between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pairs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70" dirty="0">
                <a:solidFill>
                  <a:srgbClr val="525252"/>
                </a:solidFill>
                <a:latin typeface="Arial"/>
                <a:cs typeface="Arial"/>
              </a:rPr>
              <a:t>intermittently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connected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hosts,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called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i="1" spc="-11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100" dirty="0">
                <a:solidFill>
                  <a:srgbClr val="525252"/>
                </a:solidFill>
                <a:latin typeface="Arial"/>
                <a:cs typeface="Arial"/>
              </a:rPr>
              <a:t>peers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. </a:t>
            </a:r>
            <a:r>
              <a:rPr sz="2000" spc="-17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peers </a:t>
            </a: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not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owned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by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service provider,</a:t>
            </a:r>
            <a:r>
              <a:rPr sz="2000" spc="30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but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135" dirty="0">
                <a:solidFill>
                  <a:srgbClr val="525252"/>
                </a:solidFill>
                <a:latin typeface="Arial"/>
                <a:cs typeface="Arial"/>
              </a:rPr>
              <a:t>are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instead desktops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laptops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controlled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2000" spc="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241300" marR="4572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70" dirty="0">
                <a:solidFill>
                  <a:srgbClr val="525252"/>
                </a:solidFill>
                <a:latin typeface="Arial"/>
                <a:cs typeface="Arial"/>
              </a:rPr>
              <a:t>Eg: </a:t>
            </a:r>
            <a:r>
              <a:rPr sz="2000" spc="-60" dirty="0">
                <a:solidFill>
                  <a:srgbClr val="525252"/>
                </a:solidFill>
                <a:latin typeface="Arial"/>
                <a:cs typeface="Arial"/>
              </a:rPr>
              <a:t>file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sharing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BitTorrent),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peer-assisted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download 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acceleration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Xunlei),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Internet </a:t>
            </a:r>
            <a:r>
              <a:rPr sz="2000" spc="-105" dirty="0">
                <a:solidFill>
                  <a:srgbClr val="525252"/>
                </a:solidFill>
                <a:latin typeface="Arial"/>
                <a:cs typeface="Arial"/>
              </a:rPr>
              <a:t>telephony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110" dirty="0">
                <a:solidFill>
                  <a:srgbClr val="525252"/>
                </a:solidFill>
                <a:latin typeface="Arial"/>
                <a:cs typeface="Arial"/>
              </a:rPr>
              <a:t>video  conference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(e.g.,</a:t>
            </a:r>
            <a:r>
              <a:rPr sz="2000" spc="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525252"/>
                </a:solidFill>
                <a:latin typeface="Arial"/>
                <a:cs typeface="Arial"/>
              </a:rPr>
              <a:t>Skype).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One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most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compelling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features </a:t>
            </a:r>
            <a:r>
              <a:rPr sz="2000" spc="-5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2000" spc="-195" dirty="0">
                <a:solidFill>
                  <a:srgbClr val="525252"/>
                </a:solidFill>
                <a:latin typeface="Arial"/>
                <a:cs typeface="Arial"/>
              </a:rPr>
              <a:t>P2P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architectures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spc="-65" dirty="0">
                <a:solidFill>
                  <a:srgbClr val="525252"/>
                </a:solidFill>
                <a:latin typeface="Arial"/>
                <a:cs typeface="Arial"/>
              </a:rPr>
              <a:t>their</a:t>
            </a:r>
            <a:r>
              <a:rPr sz="2000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519FF7"/>
                </a:solidFill>
                <a:latin typeface="Trebuchet MS"/>
                <a:cs typeface="Trebuchet MS"/>
              </a:rPr>
              <a:t>self-scalability</a:t>
            </a:r>
            <a:endParaRPr sz="2000">
              <a:latin typeface="Trebuchet MS"/>
              <a:cs typeface="Trebuchet MS"/>
            </a:endParaRPr>
          </a:p>
          <a:p>
            <a:pPr marL="241300" marR="396875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60" dirty="0">
                <a:solidFill>
                  <a:srgbClr val="525252"/>
                </a:solidFill>
                <a:latin typeface="Arial"/>
                <a:cs typeface="Arial"/>
              </a:rPr>
              <a:t>Some </a:t>
            </a:r>
            <a:r>
              <a:rPr sz="2000" spc="-100" dirty="0">
                <a:solidFill>
                  <a:srgbClr val="525252"/>
                </a:solidFill>
                <a:latin typeface="Arial"/>
                <a:cs typeface="Arial"/>
              </a:rPr>
              <a:t>applications </a:t>
            </a:r>
            <a:r>
              <a:rPr sz="2000" spc="-155" dirty="0">
                <a:solidFill>
                  <a:srgbClr val="525252"/>
                </a:solidFill>
                <a:latin typeface="Arial"/>
                <a:cs typeface="Arial"/>
              </a:rPr>
              <a:t>have </a:t>
            </a:r>
            <a:r>
              <a:rPr sz="2000" spc="-80" dirty="0">
                <a:solidFill>
                  <a:srgbClr val="525252"/>
                </a:solidFill>
                <a:latin typeface="Arial"/>
                <a:cs typeface="Arial"/>
              </a:rPr>
              <a:t>hybrid </a:t>
            </a:r>
            <a:r>
              <a:rPr sz="2000" spc="-90" dirty="0">
                <a:solidFill>
                  <a:srgbClr val="525252"/>
                </a:solidFill>
                <a:latin typeface="Arial"/>
                <a:cs typeface="Arial"/>
              </a:rPr>
              <a:t>architectures, </a:t>
            </a:r>
            <a:r>
              <a:rPr sz="2000" spc="-95" dirty="0">
                <a:solidFill>
                  <a:srgbClr val="525252"/>
                </a:solidFill>
                <a:latin typeface="Arial"/>
                <a:cs typeface="Arial"/>
              </a:rPr>
              <a:t>combining  </a:t>
            </a:r>
            <a:r>
              <a:rPr sz="2000" spc="-85" dirty="0">
                <a:solidFill>
                  <a:srgbClr val="525252"/>
                </a:solidFill>
                <a:latin typeface="Arial"/>
                <a:cs typeface="Arial"/>
              </a:rPr>
              <a:t>both </a:t>
            </a:r>
            <a:r>
              <a:rPr sz="2000" spc="-75" dirty="0">
                <a:solidFill>
                  <a:srgbClr val="525252"/>
                </a:solidFill>
                <a:latin typeface="Arial"/>
                <a:cs typeface="Arial"/>
              </a:rPr>
              <a:t>client-server </a:t>
            </a:r>
            <a:r>
              <a:rPr sz="2000" spc="-145" dirty="0">
                <a:solidFill>
                  <a:srgbClr val="525252"/>
                </a:solidFill>
                <a:latin typeface="Arial"/>
                <a:cs typeface="Arial"/>
              </a:rPr>
              <a:t>and </a:t>
            </a:r>
            <a:r>
              <a:rPr sz="2000" spc="-200" dirty="0">
                <a:solidFill>
                  <a:srgbClr val="525252"/>
                </a:solidFill>
                <a:latin typeface="Arial"/>
                <a:cs typeface="Arial"/>
              </a:rPr>
              <a:t>P2P</a:t>
            </a:r>
            <a:r>
              <a:rPr sz="2000" spc="-1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25252"/>
                </a:solidFill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289306"/>
            <a:ext cx="4197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35" dirty="0">
                <a:solidFill>
                  <a:srgbClr val="A3123E"/>
                </a:solidFill>
              </a:rPr>
              <a:t>Peer </a:t>
            </a:r>
            <a:r>
              <a:rPr sz="3200" spc="-270" dirty="0">
                <a:solidFill>
                  <a:srgbClr val="A3123E"/>
                </a:solidFill>
              </a:rPr>
              <a:t>to </a:t>
            </a:r>
            <a:r>
              <a:rPr sz="3200" spc="-235" dirty="0">
                <a:solidFill>
                  <a:srgbClr val="A3123E"/>
                </a:solidFill>
              </a:rPr>
              <a:t>Peer</a:t>
            </a:r>
            <a:r>
              <a:rPr sz="3200" spc="-70" dirty="0">
                <a:solidFill>
                  <a:srgbClr val="A3123E"/>
                </a:solidFill>
              </a:rPr>
              <a:t> </a:t>
            </a:r>
            <a:r>
              <a:rPr sz="3200" spc="-260" dirty="0">
                <a:solidFill>
                  <a:srgbClr val="A3123E"/>
                </a:solidFill>
              </a:rPr>
              <a:t>Architecture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295388" y="187485"/>
            <a:ext cx="4301255" cy="6056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165862"/>
            <a:ext cx="11181715" cy="764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90"/>
              </a:spcBef>
            </a:pPr>
            <a:r>
              <a:rPr sz="3200" spc="-120" dirty="0">
                <a:solidFill>
                  <a:srgbClr val="A3123E"/>
                </a:solidFill>
              </a:rPr>
              <a:t>Processes </a:t>
            </a:r>
            <a:r>
              <a:rPr sz="3200" spc="-215" dirty="0">
                <a:solidFill>
                  <a:srgbClr val="A3123E"/>
                </a:solidFill>
              </a:rPr>
              <a:t>communicating </a:t>
            </a:r>
            <a:r>
              <a:rPr sz="3200" spc="-125" dirty="0">
                <a:solidFill>
                  <a:srgbClr val="A3123E"/>
                </a:solidFill>
              </a:rPr>
              <a:t>across </a:t>
            </a:r>
            <a:r>
              <a:rPr sz="3200" spc="-260" dirty="0">
                <a:solidFill>
                  <a:srgbClr val="A3123E"/>
                </a:solidFill>
              </a:rPr>
              <a:t>network- </a:t>
            </a:r>
            <a:r>
              <a:rPr sz="1800" spc="-160" dirty="0">
                <a:solidFill>
                  <a:srgbClr val="525252"/>
                </a:solidFill>
              </a:rPr>
              <a:t>how the </a:t>
            </a:r>
            <a:r>
              <a:rPr sz="1800" spc="-100" dirty="0">
                <a:solidFill>
                  <a:srgbClr val="525252"/>
                </a:solidFill>
              </a:rPr>
              <a:t>programs, </a:t>
            </a:r>
            <a:r>
              <a:rPr sz="1800" spc="-120" dirty="0">
                <a:solidFill>
                  <a:srgbClr val="525252"/>
                </a:solidFill>
              </a:rPr>
              <a:t>running </a:t>
            </a:r>
            <a:r>
              <a:rPr sz="1800" spc="-114" dirty="0">
                <a:solidFill>
                  <a:srgbClr val="525252"/>
                </a:solidFill>
              </a:rPr>
              <a:t>in </a:t>
            </a:r>
            <a:r>
              <a:rPr sz="1800" spc="-130" dirty="0">
                <a:solidFill>
                  <a:srgbClr val="525252"/>
                </a:solidFill>
              </a:rPr>
              <a:t>multiple end  </a:t>
            </a:r>
            <a:r>
              <a:rPr sz="1800" spc="-80" dirty="0">
                <a:solidFill>
                  <a:srgbClr val="525252"/>
                </a:solidFill>
              </a:rPr>
              <a:t>systems, </a:t>
            </a:r>
            <a:r>
              <a:rPr sz="1800" spc="-135" dirty="0">
                <a:solidFill>
                  <a:srgbClr val="525252"/>
                </a:solidFill>
              </a:rPr>
              <a:t>communicate </a:t>
            </a:r>
            <a:r>
              <a:rPr sz="1800" spc="-160" dirty="0">
                <a:solidFill>
                  <a:srgbClr val="525252"/>
                </a:solidFill>
              </a:rPr>
              <a:t>with </a:t>
            </a:r>
            <a:r>
              <a:rPr sz="1800" spc="-120" dirty="0">
                <a:solidFill>
                  <a:srgbClr val="525252"/>
                </a:solidFill>
              </a:rPr>
              <a:t>each</a:t>
            </a:r>
            <a:r>
              <a:rPr sz="1800" spc="-30" dirty="0">
                <a:solidFill>
                  <a:srgbClr val="525252"/>
                </a:solidFill>
              </a:rPr>
              <a:t> </a:t>
            </a:r>
            <a:r>
              <a:rPr sz="1800" spc="-160" dirty="0">
                <a:solidFill>
                  <a:srgbClr val="525252"/>
                </a:solidFill>
              </a:rPr>
              <a:t>other.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6981443" y="1863851"/>
            <a:ext cx="4599432" cy="393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451" y="1136396"/>
            <a:ext cx="11111865" cy="49644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03530" marR="5080" indent="-228600">
              <a:lnSpc>
                <a:spcPct val="89800"/>
              </a:lnSpc>
              <a:spcBef>
                <a:spcPts val="320"/>
              </a:spcBef>
              <a:buFont typeface="Arial"/>
              <a:buChar char="•"/>
              <a:tabLst>
                <a:tab pos="303530" algn="l"/>
                <a:tab pos="304165" algn="l"/>
              </a:tabLst>
            </a:pP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the context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 communication session between a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pair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processes,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initiates the 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communication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(that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is,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initially contacts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other process at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beginning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session)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is </a:t>
            </a:r>
            <a:r>
              <a:rPr sz="1800" i="1" spc="-10" dirty="0">
                <a:solidFill>
                  <a:srgbClr val="525252"/>
                </a:solidFill>
                <a:latin typeface="Arial"/>
                <a:cs typeface="Arial"/>
              </a:rPr>
              <a:t>labeled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as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client.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process that waits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 contacted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to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begin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525252"/>
                </a:solidFill>
                <a:latin typeface="Arial"/>
                <a:cs typeface="Arial"/>
              </a:rPr>
              <a:t>session is </a:t>
            </a:r>
            <a:r>
              <a:rPr sz="1800" i="1" dirty="0">
                <a:solidFill>
                  <a:srgbClr val="525252"/>
                </a:solidFill>
                <a:latin typeface="Arial"/>
                <a:cs typeface="Arial"/>
              </a:rPr>
              <a:t>the</a:t>
            </a:r>
            <a:r>
              <a:rPr sz="1800" i="1" spc="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2"/>
                </a:solidFill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 marL="299085" marR="5067935" indent="-287020">
              <a:lnSpc>
                <a:spcPts val="2160"/>
              </a:lnSpc>
              <a:spcBef>
                <a:spcPts val="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process sends messages into, and receives messages  </a:t>
            </a:r>
            <a:r>
              <a:rPr sz="1800" dirty="0">
                <a:solidFill>
                  <a:srgbClr val="525252"/>
                </a:solidFill>
                <a:latin typeface="Arial"/>
                <a:cs typeface="Arial"/>
              </a:rPr>
              <a:t>from,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network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through a </a:t>
            </a:r>
            <a:r>
              <a:rPr sz="1800" spc="-10" dirty="0">
                <a:solidFill>
                  <a:srgbClr val="525252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525252"/>
                </a:solidFill>
                <a:latin typeface="Arial"/>
                <a:cs typeface="Arial"/>
              </a:rPr>
              <a:t>interface called a </a:t>
            </a:r>
            <a:r>
              <a:rPr sz="1800" spc="-5" dirty="0">
                <a:solidFill>
                  <a:srgbClr val="519FF7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19FF7"/>
                </a:solidFill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7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socket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analogous </a:t>
            </a:r>
            <a:r>
              <a:rPr sz="2400" spc="-20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door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shoves </a:t>
            </a:r>
            <a:r>
              <a:rPr sz="2000" spc="-5" dirty="0">
                <a:latin typeface="Carlito"/>
                <a:cs typeface="Carlito"/>
              </a:rPr>
              <a:t>message out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door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sending </a:t>
            </a:r>
            <a:r>
              <a:rPr sz="2000" spc="-10" dirty="0">
                <a:latin typeface="Carlito"/>
                <a:cs typeface="Carlito"/>
              </a:rPr>
              <a:t>process </a:t>
            </a:r>
            <a:r>
              <a:rPr sz="2000" spc="-5" dirty="0">
                <a:latin typeface="Carlito"/>
                <a:cs typeface="Carlito"/>
              </a:rPr>
              <a:t>assumes transport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infrastructure</a:t>
            </a:r>
            <a:endParaRPr sz="2000">
              <a:latin typeface="Carlito"/>
              <a:cs typeface="Carlito"/>
            </a:endParaRPr>
          </a:p>
          <a:p>
            <a:pPr marL="868680" lvl="1" indent="-399415">
              <a:lnSpc>
                <a:spcPct val="100000"/>
              </a:lnSpc>
              <a:buFont typeface="Arial"/>
              <a:buChar char="•"/>
              <a:tabLst>
                <a:tab pos="868680" algn="l"/>
                <a:tab pos="869315" algn="l"/>
              </a:tabLst>
            </a:pPr>
            <a:r>
              <a:rPr sz="2000" spc="-5" dirty="0">
                <a:latin typeface="Carlito"/>
                <a:cs typeface="Carlito"/>
              </a:rPr>
              <a:t>on other side of door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5" dirty="0">
                <a:latin typeface="Carlito"/>
                <a:cs typeface="Carlito"/>
              </a:rPr>
              <a:t>brings message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socket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receiving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process</a:t>
            </a:r>
            <a:endParaRPr sz="2000">
              <a:latin typeface="Carlito"/>
              <a:cs typeface="Carlito"/>
            </a:endParaRPr>
          </a:p>
          <a:p>
            <a:pPr marL="74930" marR="5441315">
              <a:lnSpc>
                <a:spcPct val="100000"/>
              </a:lnSpc>
              <a:spcBef>
                <a:spcPts val="434"/>
              </a:spcBef>
              <a:buSzPct val="94444"/>
              <a:buFont typeface="Wingdings"/>
              <a:buChar char=""/>
              <a:tabLst>
                <a:tab pos="280035" algn="l"/>
              </a:tabLst>
            </a:pPr>
            <a:r>
              <a:rPr sz="1800" dirty="0">
                <a:latin typeface="Carlito"/>
                <a:cs typeface="Carlito"/>
              </a:rPr>
              <a:t>API: </a:t>
            </a:r>
            <a:r>
              <a:rPr sz="1800" spc="-5" dirty="0">
                <a:latin typeface="Carlito"/>
                <a:cs typeface="Carlito"/>
              </a:rPr>
              <a:t>(1) </a:t>
            </a:r>
            <a:r>
              <a:rPr sz="1800" spc="-10" dirty="0">
                <a:latin typeface="Carlito"/>
                <a:cs typeface="Carlito"/>
              </a:rPr>
              <a:t>choice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transport </a:t>
            </a:r>
            <a:r>
              <a:rPr sz="1800" spc="-15" dirty="0">
                <a:latin typeface="Carlito"/>
                <a:cs typeface="Carlito"/>
              </a:rPr>
              <a:t>protocol; </a:t>
            </a:r>
            <a:r>
              <a:rPr sz="1800" spc="-5" dirty="0">
                <a:latin typeface="Carlito"/>
                <a:cs typeface="Carlito"/>
              </a:rPr>
              <a:t>(2) ability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fix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few  </a:t>
            </a:r>
            <a:r>
              <a:rPr sz="1800" spc="-15" dirty="0">
                <a:latin typeface="Carlito"/>
                <a:cs typeface="Carlito"/>
              </a:rPr>
              <a:t>parameters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(lots more </a:t>
            </a:r>
            <a:r>
              <a:rPr sz="1800" spc="-5" dirty="0">
                <a:solidFill>
                  <a:srgbClr val="EC7C30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rgbClr val="EC7C30"/>
                </a:solidFill>
                <a:latin typeface="Carlito"/>
                <a:cs typeface="Carlito"/>
              </a:rPr>
              <a:t>this</a:t>
            </a:r>
            <a:r>
              <a:rPr sz="1800" spc="85" dirty="0">
                <a:solidFill>
                  <a:srgbClr val="EC7C3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arlito"/>
                <a:cs typeface="Carlito"/>
              </a:rPr>
              <a:t>later)</a:t>
            </a:r>
            <a:endParaRPr sz="1800">
              <a:latin typeface="Carlito"/>
              <a:cs typeface="Carlito"/>
            </a:endParaRPr>
          </a:p>
          <a:p>
            <a:pPr marL="74930" marR="476631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everything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layer 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socket 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but has little control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the</a:t>
            </a:r>
            <a:r>
              <a:rPr sz="1200" spc="-12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socket.</a:t>
            </a:r>
            <a:endParaRPr sz="1200">
              <a:latin typeface="Arial"/>
              <a:cs typeface="Arial"/>
            </a:endParaRPr>
          </a:p>
          <a:p>
            <a:pPr marL="114935">
              <a:lnSpc>
                <a:spcPct val="100000"/>
              </a:lnSpc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only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control that 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application developer has on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side</a:t>
            </a:r>
            <a:r>
              <a:rPr sz="1200" spc="-229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ct val="100000"/>
              </a:lnSpc>
              <a:buAutoNum type="arabicParenBoth"/>
              <a:tabLst>
                <a:tab pos="304165" algn="l"/>
              </a:tabLst>
            </a:pP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choice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of transport protocol</a:t>
            </a:r>
            <a:r>
              <a:rPr sz="1200" spc="-11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303530" indent="-229235">
              <a:lnSpc>
                <a:spcPts val="1425"/>
              </a:lnSpc>
              <a:buAutoNum type="arabicParenBoth"/>
              <a:tabLst>
                <a:tab pos="304165" algn="l"/>
              </a:tabLst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perhaps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the ability to fix a few transport-layer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parameters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such as maximum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buffer</a:t>
            </a:r>
            <a:r>
              <a:rPr sz="1200" spc="-2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74930">
              <a:lnSpc>
                <a:spcPts val="1425"/>
              </a:lnSpc>
            </a:pP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maximum segment</a:t>
            </a:r>
            <a:r>
              <a:rPr sz="1200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525252"/>
                </a:solidFill>
                <a:latin typeface="Arial"/>
                <a:cs typeface="Arial"/>
              </a:rPr>
              <a:t>sizes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9A3F505756643BAAF4005DE8F9755" ma:contentTypeVersion="4" ma:contentTypeDescription="Create a new document." ma:contentTypeScope="" ma:versionID="3a52b0899691431fae67f0cae20ea50f">
  <xsd:schema xmlns:xsd="http://www.w3.org/2001/XMLSchema" xmlns:xs="http://www.w3.org/2001/XMLSchema" xmlns:p="http://schemas.microsoft.com/office/2006/metadata/properties" xmlns:ns2="0a5e08d4-347f-4eb6-8109-830a3db9c730" targetNamespace="http://schemas.microsoft.com/office/2006/metadata/properties" ma:root="true" ma:fieldsID="02c817d7e8d2b3446edd972b1c980628" ns2:_="">
    <xsd:import namespace="0a5e08d4-347f-4eb6-8109-830a3db9c7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e08d4-347f-4eb6-8109-830a3d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286D0-68C0-42B9-A874-FE364ED71B96}"/>
</file>

<file path=customXml/itemProps2.xml><?xml version="1.0" encoding="utf-8"?>
<ds:datastoreItem xmlns:ds="http://schemas.openxmlformats.org/officeDocument/2006/customXml" ds:itemID="{6EBF355D-9950-4559-A55F-B8459FB02EB2}"/>
</file>

<file path=customXml/itemProps3.xml><?xml version="1.0" encoding="utf-8"?>
<ds:datastoreItem xmlns:ds="http://schemas.openxmlformats.org/officeDocument/2006/customXml" ds:itemID="{E063BDCD-9F51-45FC-8306-86A79EB143A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3087</Words>
  <Application>Microsoft Office PowerPoint</Application>
  <PresentationFormat>Widescreen</PresentationFormat>
  <Paragraphs>299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Carlito</vt:lpstr>
      <vt:lpstr>Comic Sans MS</vt:lpstr>
      <vt:lpstr>Courier New</vt:lpstr>
      <vt:lpstr>Georgia</vt:lpstr>
      <vt:lpstr>Times New Roman</vt:lpstr>
      <vt:lpstr>Trebuchet MS</vt:lpstr>
      <vt:lpstr>Wingdings</vt:lpstr>
      <vt:lpstr>Office Theme</vt:lpstr>
      <vt:lpstr>19CSE301 COMPUTER NETWORKS 3-0-3 4</vt:lpstr>
      <vt:lpstr>APPLICATION LAYER</vt:lpstr>
      <vt:lpstr>Network applications: some jargon</vt:lpstr>
      <vt:lpstr>Applications and application-layer  protocols</vt:lpstr>
      <vt:lpstr>Application-layer protocol defines</vt:lpstr>
      <vt:lpstr>Network Application Architectures</vt:lpstr>
      <vt:lpstr>Client-server paradigm Typical network app has two pieces: client and server</vt:lpstr>
      <vt:lpstr>Peer to Peer Architecture</vt:lpstr>
      <vt:lpstr>Processes communicating across network- how the programs, running in multiple end  systems, communicate with each other.</vt:lpstr>
      <vt:lpstr>Addressing processes:</vt:lpstr>
      <vt:lpstr>Transport Services Available to Applications</vt:lpstr>
      <vt:lpstr>Reliable Data Transfer</vt:lpstr>
      <vt:lpstr>Throughput</vt:lpstr>
      <vt:lpstr>Transport service requirements of common apps</vt:lpstr>
      <vt:lpstr>Internet transport protocols services</vt:lpstr>
      <vt:lpstr>Internet apps: application, transport protocols</vt:lpstr>
      <vt:lpstr>Web and HTTP</vt:lpstr>
      <vt:lpstr>Web and HTTP</vt:lpstr>
      <vt:lpstr>HTTP overview</vt:lpstr>
      <vt:lpstr>HTTP overview (continued)</vt:lpstr>
      <vt:lpstr>TCP 3-way Handshaking</vt:lpstr>
      <vt:lpstr>HTTP connections</vt:lpstr>
      <vt:lpstr>Nonpersistent HTTP</vt:lpstr>
      <vt:lpstr>Nonpersistent HTTP (cont.)</vt:lpstr>
      <vt:lpstr>Response time modeling</vt:lpstr>
      <vt:lpstr>Persistent HTTP</vt:lpstr>
      <vt:lpstr>HTTP request message</vt:lpstr>
      <vt:lpstr>HTTP request message</vt:lpstr>
      <vt:lpstr>HTTP request message: general format</vt:lpstr>
      <vt:lpstr>Method types</vt:lpstr>
      <vt:lpstr>HTTP response message</vt:lpstr>
      <vt:lpstr>HTTP response message</vt:lpstr>
      <vt:lpstr>HTTP response status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Lekha Nair</cp:lastModifiedBy>
  <cp:revision>1</cp:revision>
  <dcterms:created xsi:type="dcterms:W3CDTF">2021-08-03T11:14:23Z</dcterms:created>
  <dcterms:modified xsi:type="dcterms:W3CDTF">2021-08-03T11:15:39Z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2021-08-03T00:00:00Z</vt:filetime>
  </property>
  <property fmtid="{D5CDD505-2E9C-101B-9397-08002B2CF9AE}" pid="5" name="ContentTypeId">
    <vt:lpwstr>0x010100A249A3F505756643BAAF4005DE8F9755</vt:lpwstr>
  </property>
</Properties>
</file>