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5"/>
  </p:notesMasterIdLst>
  <p:handoutMasterIdLst>
    <p:handoutMasterId r:id="rId26"/>
  </p:handoutMasterIdLst>
  <p:sldIdLst>
    <p:sldId id="1866" r:id="rId5"/>
    <p:sldId id="1867" r:id="rId6"/>
    <p:sldId id="1868" r:id="rId7"/>
    <p:sldId id="1870" r:id="rId8"/>
    <p:sldId id="1889" r:id="rId9"/>
    <p:sldId id="1896" r:id="rId10"/>
    <p:sldId id="1890" r:id="rId11"/>
    <p:sldId id="1891" r:id="rId12"/>
    <p:sldId id="1892" r:id="rId13"/>
    <p:sldId id="1893" r:id="rId14"/>
    <p:sldId id="1897" r:id="rId15"/>
    <p:sldId id="1894" r:id="rId16"/>
    <p:sldId id="1895" r:id="rId17"/>
    <p:sldId id="1898" r:id="rId18"/>
    <p:sldId id="1899" r:id="rId19"/>
    <p:sldId id="1900" r:id="rId20"/>
    <p:sldId id="1901" r:id="rId21"/>
    <p:sldId id="1902" r:id="rId22"/>
    <p:sldId id="1903" r:id="rId23"/>
    <p:sldId id="1876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70"/>
            <p14:sldId id="1889"/>
            <p14:sldId id="1896"/>
            <p14:sldId id="1890"/>
            <p14:sldId id="1891"/>
            <p14:sldId id="1892"/>
            <p14:sldId id="1893"/>
            <p14:sldId id="1897"/>
            <p14:sldId id="1894"/>
            <p14:sldId id="1895"/>
            <p14:sldId id="1898"/>
            <p14:sldId id="1899"/>
            <p14:sldId id="1900"/>
            <p14:sldId id="1901"/>
            <p14:sldId id="1902"/>
            <p14:sldId id="1903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7/19/2021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TAustinX+UT.6.10x+1T2017/cour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urses.edx.org/courses/course-v1:UTAustinX+UT.6.20x+2T2018/cours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19CSE330-Embedded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235" y="228944"/>
            <a:ext cx="8279295" cy="1189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Essential Components of Embedded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1070" y="1258954"/>
            <a:ext cx="9100930" cy="49331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ES has three major components and they are classified as follows: 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Hardware 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Software 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RTOS (Real Time OS)</a:t>
            </a:r>
          </a:p>
          <a:p>
            <a:pPr lvl="1" indent="0">
              <a:buNone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Hardware: 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altLang="en-US" sz="2200" dirty="0"/>
              <a:t>Microprocessor / Microcontroller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altLang="en-US" sz="2200" dirty="0"/>
              <a:t>Sensors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altLang="en-US" sz="2200" dirty="0"/>
              <a:t>Converters (A/D and D/A)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altLang="en-US" sz="2200" dirty="0"/>
              <a:t>Actuators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altLang="en-US" sz="2200" dirty="0"/>
              <a:t>Memory (On-chip and Off chip)</a:t>
            </a:r>
          </a:p>
          <a:p>
            <a:pPr marL="569214" lvl="1" indent="-285750">
              <a:buFont typeface="Wingdings" panose="05000000000000000000" pitchFamily="2" charset="2"/>
              <a:buChar char="Ø"/>
            </a:pPr>
            <a:r>
              <a:rPr lang="en-US" altLang="en-US" sz="2200" dirty="0"/>
              <a:t>Communication path with the interacting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3460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671FC2-30F8-4C47-A4E7-152722579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1716" y="1331845"/>
            <a:ext cx="7757492" cy="34886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Software: </a:t>
            </a:r>
          </a:p>
          <a:p>
            <a:pPr marL="740664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Application software that can perform a series of task. </a:t>
            </a:r>
          </a:p>
          <a:p>
            <a:pPr lvl="1" indent="0">
              <a:buNone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RTOS: </a:t>
            </a:r>
          </a:p>
          <a:p>
            <a:pPr marL="740664" lvl="1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Defines the way the system works </a:t>
            </a:r>
          </a:p>
          <a:p>
            <a:pPr marL="740664" lvl="1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Supervises the application software </a:t>
            </a:r>
          </a:p>
          <a:p>
            <a:pPr marL="740664" lvl="1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Provides a mechanism to let the processor to run a process as per scheduling (Process scheduling) </a:t>
            </a:r>
          </a:p>
          <a:p>
            <a:pPr marL="740664" lvl="1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Perform Context switching between the processes</a:t>
            </a:r>
          </a:p>
        </p:txBody>
      </p:sp>
    </p:spTree>
    <p:extLst>
      <p:ext uri="{BB962C8B-B14F-4D97-AF65-F5344CB8AC3E}">
        <p14:creationId xmlns:p14="http://schemas.microsoft.com/office/powerpoint/2010/main" val="29403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E67DEE-D74A-4B52-A2AB-045D906D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56" y="1481959"/>
            <a:ext cx="8879019" cy="51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5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116" y="1069200"/>
            <a:ext cx="8388627" cy="607200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Important Units of microprocessor/controller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 indent="-28575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/>
              <a:t>CPU: Central Processing Unit</a:t>
            </a:r>
          </a:p>
          <a:p>
            <a:pPr marL="285750" lvl="1" indent="-28575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/>
              <a:t>I/O: Input /Output</a:t>
            </a:r>
          </a:p>
          <a:p>
            <a:pPr marL="285750" lvl="1" indent="-28575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/>
              <a:t>Bus: Address bus &amp; Data bus</a:t>
            </a:r>
          </a:p>
          <a:p>
            <a:pPr marL="285750" lvl="1" indent="-28575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/>
              <a:t>Memory: RAM &amp; ROM</a:t>
            </a:r>
          </a:p>
          <a:p>
            <a:pPr marL="285750" lvl="1" indent="-28575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/>
              <a:t>Timer</a:t>
            </a:r>
          </a:p>
          <a:p>
            <a:pPr marL="285750" lvl="1" indent="-28575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/>
              <a:t>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321CF3E-52F7-4D71-9F17-A0E2F439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57" y="3891653"/>
            <a:ext cx="1163637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C0D53561-9510-4509-859E-B59B78FD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107" y="4023415"/>
            <a:ext cx="1216025" cy="13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 dirty="0">
                <a:solidFill>
                  <a:srgbClr val="000000"/>
                </a:solidFill>
                <a:latin typeface="PMingLiU" panose="02020500000000000000" pitchFamily="18" charset="-120"/>
              </a:rPr>
              <a:t>CPU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General-Purpose Micro-processor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AB7BC73-62FA-412F-BAA7-F052014B5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093" y="4502840"/>
            <a:ext cx="85883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B9F0546-5324-44BE-B525-2A410B03F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307" y="4787004"/>
            <a:ext cx="7588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RAM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12E4C69-8BF2-43C3-A1DD-D87B6AB0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93" y="4502840"/>
            <a:ext cx="8191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22E8DFFD-7816-4915-AB37-FEFDC73D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007" y="4787004"/>
            <a:ext cx="7588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ROM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BCE6A1C-4F92-4139-8591-871B019C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07" y="4502840"/>
            <a:ext cx="85883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C8890A58-53B8-40D5-8E5E-539BB9CDF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907" y="4709215"/>
            <a:ext cx="7588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I/O Port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422669DF-825B-4C1F-9096-BB1ED49C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93" y="4502840"/>
            <a:ext cx="85883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79C0E2E1-08FE-4635-89A1-EA60DDD9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707" y="4787004"/>
            <a:ext cx="7588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Timer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8E5C34-3AC5-456C-8A3D-F7D2EEBB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93" y="4502840"/>
            <a:ext cx="8572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EE03A607-B3B7-4015-9EEF-A13F2668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93" y="4502841"/>
            <a:ext cx="8572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>
            <a:extLst>
              <a:ext uri="{FF2B5EF4-FFF2-40B4-BE49-F238E27FC236}">
                <a16:creationId xmlns:a16="http://schemas.microsoft.com/office/drawing/2014/main" id="{D0F8D5DD-3051-4D83-B40B-0CCCB7F3E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268" y="4563165"/>
            <a:ext cx="749300" cy="78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Serial COM Port</a:t>
            </a: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D18EFB6D-AC17-44BD-BF37-7DABFE85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18" y="5569640"/>
            <a:ext cx="5106988" cy="2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660D6DFE-5DA0-4710-A987-CAF51E0F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93" y="5348979"/>
            <a:ext cx="206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4629AF7B-8667-48A9-AA68-DD8407CA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93" y="5348979"/>
            <a:ext cx="190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DA95A502-454E-46B7-9236-7B502345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93" y="4283765"/>
            <a:ext cx="20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9">
            <a:extLst>
              <a:ext uri="{FF2B5EF4-FFF2-40B4-BE49-F238E27FC236}">
                <a16:creationId xmlns:a16="http://schemas.microsoft.com/office/drawing/2014/main" id="{68CA84A8-A394-4ABA-B8D8-382E23FD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93" y="4283765"/>
            <a:ext cx="19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E1F232F9-52A2-436D-B620-391056F5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93" y="5348979"/>
            <a:ext cx="190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">
            <a:extLst>
              <a:ext uri="{FF2B5EF4-FFF2-40B4-BE49-F238E27FC236}">
                <a16:creationId xmlns:a16="http://schemas.microsoft.com/office/drawing/2014/main" id="{E95B29C8-6299-44F5-AC97-8C4B87AE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93" y="4283765"/>
            <a:ext cx="19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2">
            <a:extLst>
              <a:ext uri="{FF2B5EF4-FFF2-40B4-BE49-F238E27FC236}">
                <a16:creationId xmlns:a16="http://schemas.microsoft.com/office/drawing/2014/main" id="{C7274E4F-2666-4A11-A875-7060C1B5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93" y="5348979"/>
            <a:ext cx="206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3">
            <a:extLst>
              <a:ext uri="{FF2B5EF4-FFF2-40B4-BE49-F238E27FC236}">
                <a16:creationId xmlns:a16="http://schemas.microsoft.com/office/drawing/2014/main" id="{9137A2BF-43F4-45C6-99E1-AFA95808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93" y="4283765"/>
            <a:ext cx="206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4">
            <a:extLst>
              <a:ext uri="{FF2B5EF4-FFF2-40B4-BE49-F238E27FC236}">
                <a16:creationId xmlns:a16="http://schemas.microsoft.com/office/drawing/2014/main" id="{75D92924-B08E-41D4-8C7C-73FCDD4DC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707" y="4283765"/>
            <a:ext cx="20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5">
            <a:extLst>
              <a:ext uri="{FF2B5EF4-FFF2-40B4-BE49-F238E27FC236}">
                <a16:creationId xmlns:a16="http://schemas.microsoft.com/office/drawing/2014/main" id="{DFBF934B-E518-4588-B696-D03E25E5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707" y="5348979"/>
            <a:ext cx="206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8045B3E2-22EF-45FA-95A0-5606AC3FA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18" y="4274240"/>
            <a:ext cx="5106988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85AE10-3854-4933-9976-A0E16CE7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907" y="3872604"/>
            <a:ext cx="11398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Bus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A5B0F00F-B3A2-4999-93C5-AC2588D8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693" y="5701404"/>
            <a:ext cx="174783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Address Bus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CDEAB53E-5E42-417C-A285-129A16C25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157" y="6177654"/>
            <a:ext cx="63214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General-Purpose Microprocessor System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BFA1879-A5A6-4818-AAFB-2A205E03155B}"/>
              </a:ext>
            </a:extLst>
          </p:cNvPr>
          <p:cNvSpPr txBox="1">
            <a:spLocks noChangeArrowheads="1"/>
          </p:cNvSpPr>
          <p:nvPr/>
        </p:nvSpPr>
        <p:spPr>
          <a:xfrm>
            <a:off x="3504061" y="1165916"/>
            <a:ext cx="7053263" cy="1776413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endParaRPr lang="en-US" altLang="en-US" sz="25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285750" lvl="1" indent="-285750" fontAlgn="auto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General-purpose microprocessor</a:t>
            </a:r>
          </a:p>
          <a:p>
            <a:pPr marL="285750" lvl="1" indent="-285750" fontAlgn="auto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CPU for Computers</a:t>
            </a:r>
          </a:p>
          <a:p>
            <a:pPr marL="285750" lvl="1" indent="-285750" fontAlgn="auto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No RAM, ROM, I/O on CPU chip itself</a:t>
            </a:r>
          </a:p>
          <a:p>
            <a:pPr marL="285750" lvl="1" indent="-285750" fontAlgn="auto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Example--Intel’s x86: 8086,8088,80386,80486, Pentium</a:t>
            </a:r>
          </a:p>
          <a:p>
            <a:pPr fontAlgn="auto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</a:pPr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131E0369-C64B-480F-8020-E8F62C959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869" y="3844609"/>
            <a:ext cx="369411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Many chips on mother board</a:t>
            </a:r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F391BB61-8F6D-45DC-9001-040B577D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793" y="671634"/>
            <a:ext cx="8388627" cy="607200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Microprocessor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0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AAA57-DBC7-40E2-99F2-AAD62AB3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42BEE7-566F-4C9F-A891-1A3970AA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80" y="3309246"/>
            <a:ext cx="78422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5257172-2E99-4E2F-9E34-F3E9C9C6D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080" y="3594996"/>
            <a:ext cx="8350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RAM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D81EC01-4FA0-4205-881B-6235BCA0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66" y="3309246"/>
            <a:ext cx="85725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B62E0B35-3F1A-4E5D-84C2-6DEC8E05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666" y="3594996"/>
            <a:ext cx="75723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ROM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77168C5-8F13-4EBA-83CB-FF0EF6150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80" y="4149032"/>
            <a:ext cx="70643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2BAF3536-8E0B-4564-A66D-3D1150AF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280" y="4355407"/>
            <a:ext cx="7588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I/O Port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80E099E-ABA6-4C96-8CE1-6A4A6742B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80" y="4149032"/>
            <a:ext cx="7842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AD32E9-51A5-45C1-BD2C-F2420DF33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080" y="4433196"/>
            <a:ext cx="7588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Timer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698CE5CD-1BF1-4ECD-A664-DE2F18DD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66" y="4149032"/>
            <a:ext cx="8572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0127ABB2-2AE2-4A9D-952A-5310ED7D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666" y="4204595"/>
            <a:ext cx="757238" cy="78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Serial COM Port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3897DB0-90B0-4F23-AD60-1B28EF94D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080" y="5347595"/>
            <a:ext cx="28162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000" b="1" u="sng">
                <a:solidFill>
                  <a:srgbClr val="000000"/>
                </a:solidFill>
                <a:latin typeface="PMingLiU" panose="02020500000000000000" pitchFamily="18" charset="-120"/>
              </a:rPr>
              <a:t>Microcontroller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8D6F5DCE-0E81-4D68-8EF9-4B4E2670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80" y="3309246"/>
            <a:ext cx="7064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>
            <a:extLst>
              <a:ext uri="{FF2B5EF4-FFF2-40B4-BE49-F238E27FC236}">
                <a16:creationId xmlns:a16="http://schemas.microsoft.com/office/drawing/2014/main" id="{9B145301-94D5-43D8-9CF4-4EFB2430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280" y="3594996"/>
            <a:ext cx="6064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000000"/>
                </a:solidFill>
                <a:latin typeface="PMingLiU" panose="02020500000000000000" pitchFamily="18" charset="-120"/>
              </a:rPr>
              <a:t>CPU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6FCB9B0F-BF07-4AE5-9C97-AF4157649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892" y="1621093"/>
            <a:ext cx="7052502" cy="9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411163" indent="-307975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lvl="1" indent="-285750" defTabSz="91440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 smaller computer.</a:t>
            </a:r>
          </a:p>
          <a:p>
            <a:pPr marL="285750" lvl="1" indent="-285750" defTabSz="91440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On-chip RAM, ROM, I/O ports...</a:t>
            </a:r>
          </a:p>
          <a:p>
            <a:pPr marL="285750" lvl="1" indent="-285750" defTabSz="91440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Example:- Motorola’s 6811, Intel’s 8051 and PIC 16X</a:t>
            </a:r>
          </a:p>
        </p:txBody>
      </p:sp>
      <p:pic>
        <p:nvPicPr>
          <p:cNvPr id="18" name="Picture 16">
            <a:extLst>
              <a:ext uri="{FF2B5EF4-FFF2-40B4-BE49-F238E27FC236}">
                <a16:creationId xmlns:a16="http://schemas.microsoft.com/office/drawing/2014/main" id="{222903B9-AD6B-4B20-9926-EFF7843F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805" y="4044257"/>
            <a:ext cx="841375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7">
            <a:extLst>
              <a:ext uri="{FF2B5EF4-FFF2-40B4-BE49-F238E27FC236}">
                <a16:creationId xmlns:a16="http://schemas.microsoft.com/office/drawing/2014/main" id="{B31EE277-7AE4-455F-B6FE-33BFD02B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680" y="3898207"/>
            <a:ext cx="20542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000" b="1" u="sng">
                <a:solidFill>
                  <a:srgbClr val="000000"/>
                </a:solidFill>
                <a:latin typeface="PMingLiU" panose="02020500000000000000" pitchFamily="18" charset="-120"/>
              </a:rPr>
              <a:t>A single chip</a:t>
            </a:r>
          </a:p>
        </p:txBody>
      </p:sp>
      <p:pic>
        <p:nvPicPr>
          <p:cNvPr id="20" name="Picture 18">
            <a:extLst>
              <a:ext uri="{FF2B5EF4-FFF2-40B4-BE49-F238E27FC236}">
                <a16:creationId xmlns:a16="http://schemas.microsoft.com/office/drawing/2014/main" id="{A58EB78A-10E6-43B1-8CDE-2FD94316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66" y="3234632"/>
            <a:ext cx="2609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A3F3C7F4-869E-44BB-859B-B49DFAB0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80" y="484186"/>
            <a:ext cx="98107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6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414D6-4DE6-4545-8BF0-D97A5825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294" y="229223"/>
            <a:ext cx="8388626" cy="118903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Microprocessor v/s Microcontroller</a:t>
            </a:r>
            <a:br>
              <a:rPr lang="en-US" altLang="en-US" sz="4000" b="1" u="sng" dirty="0">
                <a:solidFill>
                  <a:srgbClr val="000000"/>
                </a:solidFill>
                <a:latin typeface="PMingLiU" panose="02020500000000000000" pitchFamily="18" charset="-120"/>
              </a:rPr>
            </a:b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A5084CC-02AA-4592-9EC0-BF7B3FE4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472" y="1168940"/>
            <a:ext cx="3817938" cy="528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411163" indent="-307975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3600" b="1" u="sng" dirty="0">
                <a:solidFill>
                  <a:schemeClr val="accent1"/>
                </a:solidFill>
                <a:latin typeface="+mj-lt"/>
              </a:rPr>
              <a:t>Microprocessor </a:t>
            </a:r>
          </a:p>
          <a:p>
            <a:pPr marL="28575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CPU is stand-alone, RAM, ROM, I/O, timer are separate</a:t>
            </a:r>
          </a:p>
          <a:p>
            <a:pPr marL="28575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Designer can decide on the amount of ROM, RAM and I/O ports.</a:t>
            </a:r>
          </a:p>
          <a:p>
            <a:pPr marL="28575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Expensive</a:t>
            </a:r>
          </a:p>
          <a:p>
            <a:pPr marL="28575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General-purpose</a:t>
            </a:r>
          </a:p>
          <a:p>
            <a:pPr marL="285750" lvl="1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Examples:-</a:t>
            </a:r>
          </a:p>
          <a:p>
            <a:pPr marL="1017587" lvl="2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8085,8086 microprocessors</a:t>
            </a:r>
          </a:p>
          <a:p>
            <a:pPr marL="1017587" lvl="2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Motorola6800, </a:t>
            </a:r>
          </a:p>
          <a:p>
            <a:pPr marL="1017587" lvl="2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Intel’s 8086, etc.</a:t>
            </a:r>
          </a:p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alt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282E83-452A-473A-A375-001C2CF02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232" y="1154833"/>
            <a:ext cx="4220298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411163" indent="-307975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3600" b="1" u="sng" dirty="0">
                <a:solidFill>
                  <a:schemeClr val="accent1"/>
                </a:solidFill>
                <a:latin typeface="+mj-lt"/>
              </a:rPr>
              <a:t>Microcontroller</a:t>
            </a:r>
          </a:p>
          <a:p>
            <a:pPr marL="503238" lvl="1" indent="-285750" algn="just" defTabSz="9144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CPU, RAM, ROM, I/O and timer are all on a single chip</a:t>
            </a:r>
          </a:p>
          <a:p>
            <a:pPr marL="503238" lvl="1" indent="-285750" algn="just" defTabSz="9144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Fixed amount of on-chip ROM, RAM, I/O ports</a:t>
            </a:r>
          </a:p>
          <a:p>
            <a:pPr marL="503238" lvl="1" indent="-285750" algn="just" defTabSz="9144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For applications in which cost, power and space are critical</a:t>
            </a:r>
          </a:p>
          <a:p>
            <a:pPr marL="503238" lvl="1" indent="-285750" algn="just" defTabSz="9144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Single-purpose</a:t>
            </a:r>
          </a:p>
          <a:p>
            <a:pPr marL="503238" lvl="1" indent="-285750" algn="just" defTabSz="914400" eaLnBrk="1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Examples:- </a:t>
            </a:r>
          </a:p>
          <a:p>
            <a:pPr marL="1017587" lvl="2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8051,</a:t>
            </a:r>
          </a:p>
          <a:p>
            <a:pPr marL="1017587" lvl="2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PIC mc, </a:t>
            </a:r>
          </a:p>
          <a:p>
            <a:pPr marL="1017587" lvl="2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Motorola </a:t>
            </a:r>
          </a:p>
          <a:p>
            <a:pPr marL="1017587" lvl="2" indent="-285750" algn="just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MC’s, Phillips,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72A37-C388-40AF-9E49-467DFC55A711}"/>
              </a:ext>
            </a:extLst>
          </p:cNvPr>
          <p:cNvCxnSpPr/>
          <p:nvPr/>
        </p:nvCxnSpPr>
        <p:spPr>
          <a:xfrm>
            <a:off x="7543800" y="1418260"/>
            <a:ext cx="0" cy="52009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3FC8627-526C-4317-9FE1-7A36B0F1E40D}"/>
              </a:ext>
            </a:extLst>
          </p:cNvPr>
          <p:cNvSpPr txBox="1">
            <a:spLocks noChangeArrowheads="1"/>
          </p:cNvSpPr>
          <p:nvPr/>
        </p:nvSpPr>
        <p:spPr>
          <a:xfrm>
            <a:off x="3876260" y="365125"/>
            <a:ext cx="747753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Main Architecture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BDBA6D-333A-4231-99C6-C73F25D75B89}"/>
              </a:ext>
            </a:extLst>
          </p:cNvPr>
          <p:cNvSpPr txBox="1">
            <a:spLocks noChangeArrowheads="1"/>
          </p:cNvSpPr>
          <p:nvPr/>
        </p:nvSpPr>
        <p:spPr>
          <a:xfrm>
            <a:off x="3154018" y="1358486"/>
            <a:ext cx="819978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en-US" dirty="0"/>
          </a:p>
          <a:p>
            <a:pPr marL="285750" lvl="1" indent="-285750" algn="just"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Embedded processors are constructed into 2 main architecture</a:t>
            </a:r>
          </a:p>
          <a:p>
            <a:pPr marL="742950" lvl="2" indent="-285750" algn="just"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Von Neumann</a:t>
            </a:r>
          </a:p>
          <a:p>
            <a:pPr marL="742950" lvl="2" indent="-285750" algn="just">
              <a:spcBef>
                <a:spcPts val="1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Harvard</a:t>
            </a:r>
          </a:p>
          <a:p>
            <a:pPr fontAlgn="auto">
              <a:spcAft>
                <a:spcPts val="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06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66BEA9F-BF9E-469B-802D-1B5C16359C75}"/>
              </a:ext>
            </a:extLst>
          </p:cNvPr>
          <p:cNvSpPr txBox="1">
            <a:spLocks noChangeArrowheads="1"/>
          </p:cNvSpPr>
          <p:nvPr/>
        </p:nvSpPr>
        <p:spPr>
          <a:xfrm>
            <a:off x="3836504" y="158750"/>
            <a:ext cx="7745896" cy="125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br>
              <a:rPr lang="en-US"/>
            </a:br>
            <a:r>
              <a:rPr lang="en-US"/>
              <a:t>Von Neumann Architecture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74812D-B16C-482C-A276-B58C607A20DB}"/>
              </a:ext>
            </a:extLst>
          </p:cNvPr>
          <p:cNvSpPr txBox="1">
            <a:spLocks noChangeArrowheads="1"/>
          </p:cNvSpPr>
          <p:nvPr/>
        </p:nvSpPr>
        <p:spPr>
          <a:xfrm>
            <a:off x="3213652" y="2327275"/>
            <a:ext cx="44958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Fetches instructions and data from same memory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Limits operating bandwidth</a:t>
            </a:r>
          </a:p>
          <a:p>
            <a:pPr fontAlgn="auto">
              <a:spcAft>
                <a:spcPts val="0"/>
              </a:spcAft>
            </a:pPr>
            <a:endParaRPr lang="en-US" alt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787BC-D1E1-4812-A6A1-F592CC35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8904" y="2007704"/>
            <a:ext cx="3962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27892C1-2427-4E06-A677-71D57273C1B7}"/>
              </a:ext>
            </a:extLst>
          </p:cNvPr>
          <p:cNvSpPr txBox="1">
            <a:spLocks noChangeArrowheads="1"/>
          </p:cNvSpPr>
          <p:nvPr/>
        </p:nvSpPr>
        <p:spPr>
          <a:xfrm>
            <a:off x="3717234" y="158750"/>
            <a:ext cx="7865165" cy="125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Harvard Architecture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4C1271-C71B-4D3B-B10A-1C3E8DE2EDBB}"/>
              </a:ext>
            </a:extLst>
          </p:cNvPr>
          <p:cNvSpPr txBox="1">
            <a:spLocks noChangeArrowheads="1"/>
          </p:cNvSpPr>
          <p:nvPr/>
        </p:nvSpPr>
        <p:spPr>
          <a:xfrm>
            <a:off x="2939128" y="2097158"/>
            <a:ext cx="4485862" cy="3349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Two separate memory spaces for instruction and data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Increases throughput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chemeClr val="accent1">
                    <a:lumMod val="50000"/>
                  </a:schemeClr>
                </a:solidFill>
              </a:rPr>
              <a:t>Different program and data bus widths are possible</a:t>
            </a:r>
          </a:p>
          <a:p>
            <a:pPr fontAlgn="auto">
              <a:spcAft>
                <a:spcPts val="0"/>
              </a:spcAft>
            </a:pPr>
            <a:endParaRPr lang="en-US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6BB4DB1-0CA4-4678-9BA2-0CE88FD3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90" y="1993496"/>
            <a:ext cx="4397995" cy="29860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3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6" y="113091"/>
            <a:ext cx="6476999" cy="1189037"/>
          </a:xfrm>
        </p:spPr>
        <p:txBody>
          <a:bodyPr/>
          <a:lstStyle/>
          <a:p>
            <a:r>
              <a:rPr lang="en-US" dirty="0"/>
              <a:t>Evaluation Policy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465F7-953A-4331-8777-0E6361E65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08" y="4027986"/>
            <a:ext cx="6361044" cy="2716923"/>
          </a:xfrm>
        </p:spPr>
        <p:txBody>
          <a:bodyPr>
            <a:normAutofit fontScale="32500" lnSpcReduction="20000"/>
          </a:bodyPr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6000" b="1" i="0" u="sng" dirty="0">
                <a:effectLst/>
                <a:latin typeface="Bookman Old Style" panose="02050604050505020204" pitchFamily="18" charset="0"/>
              </a:rPr>
              <a:t>Continuous Evaluation Theory -15%</a:t>
            </a:r>
            <a:r>
              <a:rPr lang="en-US" sz="6000" b="0" i="0" dirty="0">
                <a:effectLst/>
                <a:latin typeface="Bookman Old Style" panose="02050604050505020204" pitchFamily="18" charset="0"/>
              </a:rPr>
              <a:t> </a:t>
            </a:r>
          </a:p>
          <a:p>
            <a:pPr marL="859536" lvl="2" indent="0" fontAlgn="base">
              <a:buFont typeface="Wingdings" panose="05000000000000000000" pitchFamily="2" charset="2"/>
              <a:buChar char="Ø"/>
            </a:pPr>
            <a:r>
              <a:rPr lang="en-US" sz="6200" b="0" i="0" dirty="0">
                <a:effectLst/>
                <a:latin typeface="Bookman Old Style" panose="02050604050505020204" pitchFamily="18" charset="0"/>
              </a:rPr>
              <a:t>4 Assignment – 10% </a:t>
            </a:r>
          </a:p>
          <a:p>
            <a:pPr marL="859536" lvl="2" indent="0" fontAlgn="base">
              <a:buFont typeface="Wingdings" panose="05000000000000000000" pitchFamily="2" charset="2"/>
              <a:buChar char="Ø"/>
            </a:pPr>
            <a:r>
              <a:rPr lang="en-US" sz="6200" b="0" i="0" dirty="0">
                <a:effectLst/>
                <a:latin typeface="Bookman Old Style" panose="02050604050505020204" pitchFamily="18" charset="0"/>
              </a:rPr>
              <a:t>2 Class Test - 5% 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6000" b="1" i="0" u="sng" dirty="0">
                <a:effectLst/>
                <a:latin typeface="Bookman Old Style" panose="02050604050505020204" pitchFamily="18" charset="0"/>
              </a:rPr>
              <a:t>Continuous Evaluation Lab -30%</a:t>
            </a:r>
            <a:r>
              <a:rPr lang="en-US" sz="6000" b="0" i="0" dirty="0">
                <a:effectLst/>
                <a:latin typeface="Bookman Old Style" panose="02050604050505020204" pitchFamily="18" charset="0"/>
              </a:rPr>
              <a:t> 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6200" b="0" i="0" dirty="0">
                <a:effectLst/>
                <a:latin typeface="Bookman Old Style" panose="02050604050505020204" pitchFamily="18" charset="0"/>
              </a:rPr>
              <a:t>9 Lab Sheet Evaluation – 5% 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6600" b="0" i="0" dirty="0">
                <a:effectLst/>
                <a:latin typeface="Bookman Old Style" panose="02050604050505020204" pitchFamily="18" charset="0"/>
              </a:rPr>
              <a:t>Project – 5% 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6600" b="0" i="0" dirty="0">
                <a:effectLst/>
                <a:latin typeface="Bookman Old Style" panose="02050604050505020204" pitchFamily="18" charset="0"/>
              </a:rPr>
              <a:t>Internal Exam - 10% </a:t>
            </a:r>
          </a:p>
          <a:p>
            <a:pPr lvl="2" fontAlgn="base">
              <a:buFont typeface="Wingdings" panose="05000000000000000000" pitchFamily="2" charset="2"/>
              <a:buChar char="Ø"/>
            </a:pPr>
            <a:r>
              <a:rPr lang="en-US" sz="6600" b="0" i="0" dirty="0">
                <a:effectLst/>
                <a:latin typeface="Bookman Old Style" panose="02050604050505020204" pitchFamily="18" charset="0"/>
              </a:rPr>
              <a:t>Final Exam –10% 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6000" b="1" i="0" u="sng" dirty="0">
                <a:effectLst/>
                <a:latin typeface="Bookman Old Style" panose="02050604050505020204" pitchFamily="18" charset="0"/>
              </a:rPr>
              <a:t>End Semester Exam-35%</a:t>
            </a:r>
            <a:r>
              <a:rPr lang="en-US" sz="6000" b="0" i="0" dirty="0">
                <a:effectLst/>
                <a:latin typeface="Bookman Old Style" panose="020506040505050202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1E5EF-F9B3-4A8E-B805-3873704918F2}"/>
              </a:ext>
            </a:extLst>
          </p:cNvPr>
          <p:cNvSpPr txBox="1"/>
          <p:nvPr/>
        </p:nvSpPr>
        <p:spPr>
          <a:xfrm>
            <a:off x="6291469" y="262839"/>
            <a:ext cx="40352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**L-T-P-C: 3-0-3-4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1A642-948C-45D9-AB97-F1B40DCA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9141"/>
              </p:ext>
            </p:extLst>
          </p:nvPr>
        </p:nvGraphicFramePr>
        <p:xfrm>
          <a:off x="829916" y="1017569"/>
          <a:ext cx="8100390" cy="2787110"/>
        </p:xfrm>
        <a:graphic>
          <a:graphicData uri="http://schemas.openxmlformats.org/drawingml/2006/table">
            <a:tbl>
              <a:tblPr/>
              <a:tblGrid>
                <a:gridCol w="2700130">
                  <a:extLst>
                    <a:ext uri="{9D8B030D-6E8A-4147-A177-3AD203B41FA5}">
                      <a16:colId xmlns:a16="http://schemas.microsoft.com/office/drawing/2014/main" val="3466675067"/>
                    </a:ext>
                  </a:extLst>
                </a:gridCol>
                <a:gridCol w="2700130">
                  <a:extLst>
                    <a:ext uri="{9D8B030D-6E8A-4147-A177-3AD203B41FA5}">
                      <a16:colId xmlns:a16="http://schemas.microsoft.com/office/drawing/2014/main" val="1473265846"/>
                    </a:ext>
                  </a:extLst>
                </a:gridCol>
                <a:gridCol w="2700130">
                  <a:extLst>
                    <a:ext uri="{9D8B030D-6E8A-4147-A177-3AD203B41FA5}">
                      <a16:colId xmlns:a16="http://schemas.microsoft.com/office/drawing/2014/main" val="2556804668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Assessment- 65:35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Internal -65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External -35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2568"/>
                  </a:ext>
                </a:extLst>
              </a:tr>
              <a:tr h="49809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Mid Term Exam</a:t>
                      </a:r>
                      <a:r>
                        <a:rPr lang="en-US" sz="1500" b="0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10 (Online) + 10(Viva)</a:t>
                      </a:r>
                      <a:r>
                        <a:rPr lang="en-US" sz="1500" b="0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65022"/>
                  </a:ext>
                </a:extLst>
              </a:tr>
              <a:tr h="6973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Continuous Assessment Theory (CAT)</a:t>
                      </a:r>
                      <a:r>
                        <a:rPr lang="en-US" sz="1500" b="0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15</a:t>
                      </a:r>
                      <a:r>
                        <a:rPr lang="en-US" sz="1500" b="0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496306"/>
                  </a:ext>
                </a:extLst>
              </a:tr>
              <a:tr h="6973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 i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Continuous Assessment Lab (CAL)</a:t>
                      </a:r>
                      <a:r>
                        <a:rPr lang="en-US" sz="1500" b="0" i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en-US" sz="1500" b="0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12731"/>
                  </a:ext>
                </a:extLst>
              </a:tr>
              <a:tr h="49809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End Semester Exam</a:t>
                      </a:r>
                      <a:r>
                        <a:rPr lang="en-US" sz="1500" b="0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1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15 (Online) + 20 (Viva)</a:t>
                      </a:r>
                      <a:r>
                        <a:rPr lang="en-US" sz="1500" b="0" i="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8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109" y="2556185"/>
            <a:ext cx="7219043" cy="1189037"/>
          </a:xfrm>
        </p:spPr>
        <p:txBody>
          <a:bodyPr>
            <a:noAutofit/>
          </a:bodyPr>
          <a:lstStyle/>
          <a:p>
            <a:r>
              <a:rPr lang="en-US" sz="9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583" y="1066801"/>
            <a:ext cx="10624930" cy="4281112"/>
          </a:xfrm>
        </p:spPr>
        <p:txBody>
          <a:bodyPr/>
          <a:lstStyle/>
          <a:p>
            <a:pPr algn="just" rtl="0" fontAlgn="base"/>
            <a:r>
              <a:rPr lang="en-US" sz="2200" dirty="0"/>
              <a:t>Text Book(s)  </a:t>
            </a:r>
          </a:p>
          <a:p>
            <a:pPr marL="457200" indent="-457200" algn="just" rtl="0" fontAlgn="base">
              <a:buFont typeface="+mj-lt"/>
              <a:buAutoNum type="arabicPeriod"/>
            </a:pPr>
            <a:r>
              <a:rPr lang="en-US" sz="2200" dirty="0" err="1"/>
              <a:t>Furber</a:t>
            </a:r>
            <a:r>
              <a:rPr lang="en-US" sz="2200" dirty="0"/>
              <a:t> SB. ARM system-on-chip architecture. </a:t>
            </a:r>
            <a:r>
              <a:rPr lang="en-US" sz="2200" dirty="0" err="1"/>
              <a:t>pearson</a:t>
            </a:r>
            <a:r>
              <a:rPr lang="en-US" sz="2200" dirty="0"/>
              <a:t> Education; 2000.  </a:t>
            </a:r>
          </a:p>
          <a:p>
            <a:pPr marL="457200" indent="-457200" algn="just" rtl="0" fontAlgn="base">
              <a:buFont typeface="+mj-lt"/>
              <a:buAutoNum type="arabicPeriod"/>
            </a:pPr>
            <a:r>
              <a:rPr lang="en-US" sz="2200" dirty="0"/>
              <a:t>Martin T. The Insider’s guide to the Philips ARM7-based microcontrollers. Coventry, </a:t>
            </a:r>
            <a:r>
              <a:rPr lang="en-US" sz="2200" dirty="0" err="1"/>
              <a:t>Hitex</a:t>
            </a:r>
            <a:r>
              <a:rPr lang="en-US" sz="2200" dirty="0"/>
              <a:t>, UK, Ltd. 2005.  </a:t>
            </a:r>
          </a:p>
          <a:p>
            <a:pPr algn="just" rtl="0" fontAlgn="base"/>
            <a:endParaRPr lang="en-US" sz="2200" dirty="0"/>
          </a:p>
          <a:p>
            <a:pPr algn="just" rtl="0" fontAlgn="base"/>
            <a:r>
              <a:rPr lang="en-US" sz="2200" dirty="0"/>
              <a:t>Reference(s)  </a:t>
            </a:r>
          </a:p>
          <a:p>
            <a:pPr marL="457200" indent="-457200" algn="just" rtl="0" fontAlgn="base">
              <a:buFont typeface="+mj-lt"/>
              <a:buAutoNum type="arabicPeriod"/>
            </a:pPr>
            <a:r>
              <a:rPr lang="en-US" sz="2200" dirty="0"/>
              <a:t>Valvano JW. Embedded Systems: Introduction to ARM Cortex-M Microcontrollers.  </a:t>
            </a:r>
          </a:p>
          <a:p>
            <a:pPr marL="457200" indent="-457200" algn="just" rtl="0" fontAlgn="base">
              <a:buFont typeface="+mj-lt"/>
              <a:buAutoNum type="arabicPeriod"/>
            </a:pPr>
            <a:r>
              <a:rPr lang="en-US" sz="2200" dirty="0"/>
              <a:t>Jonathan W. Valvano; 2016. Valvano JW. Embedded microcomputer systems: real time interfacing. Cengage Learning; 2012 </a:t>
            </a:r>
          </a:p>
          <a:p>
            <a:pPr marL="457200" indent="-457200" algn="just" rtl="0" fontAlgn="base">
              <a:buFont typeface="+mj-lt"/>
              <a:buAutoNum type="arabicPeriod"/>
            </a:pPr>
            <a:r>
              <a:rPr lang="en-U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https://courses.edx.org/courses/course-v1:UTAustinX+UT.6.10x+1T2017/course/</a:t>
            </a:r>
            <a:r>
              <a:rPr lang="en-US" sz="2200" dirty="0"/>
              <a:t> </a:t>
            </a:r>
          </a:p>
          <a:p>
            <a:pPr marL="457200" indent="-457200" algn="l" rtl="0" fontAlgn="base">
              <a:buFont typeface="+mj-lt"/>
              <a:buAutoNum type="arabicPeriod"/>
            </a:pP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https://courses.edx.org/courses/course-v1:UTAustinX+UT.6.20x+2T2018/course/</a:t>
            </a:r>
            <a:r>
              <a:rPr lang="en-US" sz="2200" dirty="0"/>
              <a:t> 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60D61865-2566-4C57-B62F-F8CAC79DE172}"/>
              </a:ext>
            </a:extLst>
          </p:cNvPr>
          <p:cNvSpPr txBox="1">
            <a:spLocks/>
          </p:cNvSpPr>
          <p:nvPr/>
        </p:nvSpPr>
        <p:spPr>
          <a:xfrm>
            <a:off x="4972878" y="300690"/>
            <a:ext cx="5334000" cy="615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98E9C-EB32-48CB-83B8-239B5C6C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25" y="1116060"/>
            <a:ext cx="8160026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11F31B4B-8FED-46DF-9AA1-B488CFCB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16" y="4094116"/>
            <a:ext cx="821303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F6B56F-8A14-42D9-8BDA-AA63D2F58CF1}"/>
              </a:ext>
            </a:extLst>
          </p:cNvPr>
          <p:cNvSpPr txBox="1"/>
          <p:nvPr/>
        </p:nvSpPr>
        <p:spPr>
          <a:xfrm>
            <a:off x="3642274" y="2794507"/>
            <a:ext cx="7628700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628" indent="-34290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Anything which accepts input, processes it and presents the output in the required format can be a system.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229" y="527118"/>
            <a:ext cx="7638222" cy="824604"/>
          </a:xfrm>
        </p:spPr>
        <p:txBody>
          <a:bodyPr>
            <a:normAutofit/>
          </a:bodyPr>
          <a:lstStyle/>
          <a:p>
            <a:r>
              <a:rPr lang="en-US" dirty="0"/>
              <a:t>What is an Embedded System?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D57B7-8C56-4BC4-B72C-1B5952491566}"/>
              </a:ext>
            </a:extLst>
          </p:cNvPr>
          <p:cNvSpPr txBox="1"/>
          <p:nvPr/>
        </p:nvSpPr>
        <p:spPr>
          <a:xfrm>
            <a:off x="2909680" y="1689953"/>
            <a:ext cx="8609771" cy="415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2628" indent="-34290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“An embedded system can be defined as those control systems which are designed either by microprocessor or microcontroller for a specific tasks. ” OR</a:t>
            </a:r>
          </a:p>
          <a:p>
            <a:pPr marL="452628" indent="-34290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“An embedded system is some combination of computer hardware &amp; software, either fixed in capability or programmable, that is specifically designed for a particular kind of application device. ” OR</a:t>
            </a:r>
          </a:p>
          <a:p>
            <a:pPr marL="452628" indent="-34290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“An embedded system is the one that has computer hardware with software embedded in it as one of its most important components.”</a:t>
            </a:r>
          </a:p>
          <a:p>
            <a:pPr marL="452628" indent="-34290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623F26AE-850B-400A-9FA2-759CD9F7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52" y="838215"/>
            <a:ext cx="6961448" cy="5528961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1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1BAED889-3F54-49FD-839B-9D6BC10B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643" y="157508"/>
            <a:ext cx="7467600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57200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cs typeface="Arial" pitchFamily="34" charset="0"/>
              </a:rPr>
              <a:t>Embedded System Daily Applications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B763EA1-0F20-490A-BA9A-E8405F52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1189383"/>
            <a:ext cx="3429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623F1739-2C1E-4025-9C2A-5D3D84C76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7" y="3322983"/>
            <a:ext cx="335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  Moving message display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2A3B6E7-84F3-47B7-BD5C-63BECDEB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7" y="1189383"/>
            <a:ext cx="34290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467219D1-3F29-45A0-8417-EF29E987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687" y="3094383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Digital clock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F83B42D-9933-4C31-96FC-19C89CC4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887" y="3475383"/>
            <a:ext cx="1933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8B1BE5BD-CA0A-47F0-90F2-DBF0E137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087" y="6370983"/>
            <a:ext cx="1752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Traffic Light</a:t>
            </a:r>
          </a:p>
          <a:p>
            <a:pPr eaLnBrk="1" hangingPunct="1">
              <a:buSzPct val="100000"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125CB81F-49A7-4C02-A03D-C04990E9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3780183"/>
            <a:ext cx="15240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3761C5D9-4E81-4B8A-AFC6-E74523F0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7" y="6370983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7 segment display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9CF08A-2134-43F2-8F4F-80F6CFAFC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730" y="6034433"/>
            <a:ext cx="6715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74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908" y="487363"/>
            <a:ext cx="8658640" cy="1189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Diagrammatic representation of Embedded Systems Architecture – Presented here!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ED0A8-5387-473A-AD9A-1E619820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39" y="1757155"/>
            <a:ext cx="8294826" cy="48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79951E-5481-4025-9FE3-BB71660E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8" y="1523999"/>
            <a:ext cx="8771852" cy="5239916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A33E5FB-2ADA-4232-BDBF-6D83FF10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366" y="358154"/>
            <a:ext cx="8658640" cy="1189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Diagrammatic representation of Embedded Systems Architecture – Presented here!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5843EC68C6B4092AF615701677C69" ma:contentTypeVersion="0" ma:contentTypeDescription="Create a new document." ma:contentTypeScope="" ma:versionID="236d008ef449fb8d376bdd05ecc8f9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1A192-38C4-46AE-8584-03CE83F709CA}"/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261</TotalTime>
  <Words>773</Words>
  <Application>Microsoft Office PowerPoint</Application>
  <PresentationFormat>Widescreen</PresentationFormat>
  <Paragraphs>144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PMingLiU</vt:lpstr>
      <vt:lpstr>Arial</vt:lpstr>
      <vt:lpstr>Bookman Old Style</vt:lpstr>
      <vt:lpstr>Monotype Corsiva</vt:lpstr>
      <vt:lpstr>Segoe UI</vt:lpstr>
      <vt:lpstr>Times New Roman</vt:lpstr>
      <vt:lpstr>Wingdings</vt:lpstr>
      <vt:lpstr>1_Office Theme</vt:lpstr>
      <vt:lpstr>19CSE330-Embedded Systems</vt:lpstr>
      <vt:lpstr>Evaluation Policy</vt:lpstr>
      <vt:lpstr>PowerPoint Presentation</vt:lpstr>
      <vt:lpstr>PowerPoint Presentation</vt:lpstr>
      <vt:lpstr>What is an Embedded System?</vt:lpstr>
      <vt:lpstr>PowerPoint Presentation</vt:lpstr>
      <vt:lpstr>PowerPoint Presentation</vt:lpstr>
      <vt:lpstr> A Diagrammatic representation of Embedded Systems Architecture – Presented here! </vt:lpstr>
      <vt:lpstr> A Diagrammatic representation of Embedded Systems Architecture – Presented here! </vt:lpstr>
      <vt:lpstr>Essential Components of Embedded Systems </vt:lpstr>
      <vt:lpstr>PowerPoint Presentation</vt:lpstr>
      <vt:lpstr>Block Diagram </vt:lpstr>
      <vt:lpstr>Important Units of microprocessor/controller </vt:lpstr>
      <vt:lpstr>Microprocessor </vt:lpstr>
      <vt:lpstr>Microcontroller</vt:lpstr>
      <vt:lpstr>Microprocessor v/s Microcontroller 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19CSE330-Embedded Systems</dc:title>
  <dc:subject/>
  <dc:creator>Anu Chalil</dc:creator>
  <cp:keywords/>
  <dc:description/>
  <cp:lastModifiedBy>Anu Chalil</cp:lastModifiedBy>
  <cp:revision>7</cp:revision>
  <dcterms:created xsi:type="dcterms:W3CDTF">2021-07-16T09:01:56Z</dcterms:created>
  <dcterms:modified xsi:type="dcterms:W3CDTF">2021-07-19T06:24:41Z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0x010100FA25843EC68C6B4092AF615701677C69</vt:lpwstr>
  </property>
</Properties>
</file>