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  <p:sldMasterId id="2147483719" r:id="rId5"/>
  </p:sldMasterIdLst>
  <p:notesMasterIdLst>
    <p:notesMasterId r:id="rId42"/>
  </p:notesMasterIdLst>
  <p:handoutMasterIdLst>
    <p:handoutMasterId r:id="rId43"/>
  </p:handoutMasterIdLst>
  <p:sldIdLst>
    <p:sldId id="1866" r:id="rId6"/>
    <p:sldId id="1929" r:id="rId7"/>
    <p:sldId id="1926" r:id="rId8"/>
    <p:sldId id="1927" r:id="rId9"/>
    <p:sldId id="1925" r:id="rId10"/>
    <p:sldId id="1924" r:id="rId11"/>
    <p:sldId id="1928" r:id="rId12"/>
    <p:sldId id="1930" r:id="rId13"/>
    <p:sldId id="1931" r:id="rId14"/>
    <p:sldId id="1942" r:id="rId15"/>
    <p:sldId id="1939" r:id="rId16"/>
    <p:sldId id="1934" r:id="rId17"/>
    <p:sldId id="1946" r:id="rId18"/>
    <p:sldId id="1940" r:id="rId19"/>
    <p:sldId id="1941" r:id="rId20"/>
    <p:sldId id="1947" r:id="rId21"/>
    <p:sldId id="1948" r:id="rId22"/>
    <p:sldId id="1949" r:id="rId23"/>
    <p:sldId id="1955" r:id="rId24"/>
    <p:sldId id="1950" r:id="rId25"/>
    <p:sldId id="1951" r:id="rId26"/>
    <p:sldId id="1952" r:id="rId27"/>
    <p:sldId id="1953" r:id="rId28"/>
    <p:sldId id="1943" r:id="rId29"/>
    <p:sldId id="1954" r:id="rId30"/>
    <p:sldId id="1956" r:id="rId31"/>
    <p:sldId id="1957" r:id="rId32"/>
    <p:sldId id="1958" r:id="rId33"/>
    <p:sldId id="1959" r:id="rId34"/>
    <p:sldId id="1960" r:id="rId35"/>
    <p:sldId id="1962" r:id="rId36"/>
    <p:sldId id="1963" r:id="rId37"/>
    <p:sldId id="1965" r:id="rId38"/>
    <p:sldId id="1964" r:id="rId39"/>
    <p:sldId id="1966" r:id="rId40"/>
    <p:sldId id="1876" r:id="rId4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929"/>
            <p14:sldId id="1926"/>
            <p14:sldId id="1927"/>
            <p14:sldId id="1925"/>
            <p14:sldId id="1924"/>
            <p14:sldId id="1928"/>
            <p14:sldId id="1930"/>
            <p14:sldId id="1931"/>
            <p14:sldId id="1942"/>
            <p14:sldId id="1939"/>
            <p14:sldId id="1934"/>
            <p14:sldId id="1946"/>
            <p14:sldId id="1940"/>
            <p14:sldId id="1941"/>
            <p14:sldId id="1947"/>
            <p14:sldId id="1948"/>
            <p14:sldId id="1949"/>
            <p14:sldId id="1955"/>
            <p14:sldId id="1950"/>
            <p14:sldId id="1951"/>
            <p14:sldId id="1952"/>
            <p14:sldId id="1953"/>
            <p14:sldId id="1943"/>
            <p14:sldId id="1954"/>
            <p14:sldId id="1956"/>
            <p14:sldId id="1957"/>
            <p14:sldId id="1958"/>
            <p14:sldId id="1959"/>
            <p14:sldId id="1960"/>
            <p14:sldId id="1962"/>
            <p14:sldId id="1963"/>
            <p14:sldId id="1965"/>
            <p14:sldId id="1964"/>
            <p14:sldId id="1966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45" d="100"/>
          <a:sy n="45" d="100"/>
        </p:scale>
        <p:origin x="29" y="830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06D0636-486A-4B2D-8496-8E65868B1F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87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F3C7C3-8305-4F27-88C3-0118E2EC8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5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Graphic 9" hidden="1">
            <a:extLst>
              <a:ext uri="{FF2B5EF4-FFF2-40B4-BE49-F238E27FC236}">
                <a16:creationId xmlns:a16="http://schemas.microsoft.com/office/drawing/2014/main" id="{B0A96987-4008-42CE-AE3B-31655350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4CBDC1E-5204-4E10-B919-D29F4FFE5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69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672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3A02C2B-56F2-44A6-9401-A859C472C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25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5" orient="horz" pos="2240" userDrawn="1">
          <p15:clr>
            <a:srgbClr val="5ACBF0"/>
          </p15:clr>
        </p15:guide>
        <p15:guide id="6" orient="horz" pos="2487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076A555-D1E4-4D08-A671-7C399DD9A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81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5" orient="horz" pos="2240" userDrawn="1">
          <p15:clr>
            <a:srgbClr val="5ACBF0"/>
          </p15:clr>
        </p15:guide>
        <p15:guide id="6" orient="horz" pos="2487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FB296B8-2A3E-4B9D-9C85-4E93F1E227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4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5" pos="2808" userDrawn="1">
          <p15:clr>
            <a:srgbClr val="5ACBF0"/>
          </p15:clr>
        </p15:guide>
        <p15:guide id="6" orient="horz" pos="2240" userDrawn="1">
          <p15:clr>
            <a:srgbClr val="5ACBF0"/>
          </p15:clr>
        </p15:guide>
        <p15:guide id="7" orient="horz" pos="2487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6D046BD-183F-4E8A-9E66-5DD7B13796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7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5" orient="horz" pos="2243" userDrawn="1">
          <p15:clr>
            <a:srgbClr val="5ACBF0"/>
          </p15:clr>
        </p15:guide>
        <p15:guide id="6" orient="horz" pos="2488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B52C724-5454-4514-8C93-D4C293234F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5" orient="horz" pos="2243" userDrawn="1">
          <p15:clr>
            <a:srgbClr val="5ACBF0"/>
          </p15:clr>
        </p15:guide>
        <p15:guide id="6" orient="horz" pos="2488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7337906-DDCE-443F-9672-CBE803BE6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66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FC04F37-D308-4B56-93F5-2CDEA59862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09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5B8E88FA-8FF1-4293-838D-A84F4B24C4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BEA3151-F773-441C-B1B6-7068C5427D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53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74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ADC4-55A2-48FA-ACF8-E64B9FE31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CE2B9-9ACA-4D38-B64B-35967BF1D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352C-CEDA-4C5F-8D96-D04724F5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4696-E1F3-49EF-AEC8-730A16D9A23F}" type="datetimeFigureOut">
              <a:rPr lang="en-US" altLang="en-US" smtClean="0"/>
              <a:pPr/>
              <a:t>7/26/2021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9E1A5-0137-42BD-845D-1A7FC808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2A56-4E33-4984-926C-BE87BB82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25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7/26/2021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7/26/2021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9179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450" y="1687600"/>
            <a:ext cx="6267450" cy="2258568"/>
          </a:xfrm>
        </p:spPr>
        <p:txBody>
          <a:bodyPr anchor="ctr"/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WordVisi_MSFontService"/>
              </a:rPr>
              <a:t>8085 Instruction set &amp; addressing mode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5207F21E-C789-4CFD-893D-7D00CC9333E4}"/>
              </a:ext>
            </a:extLst>
          </p:cNvPr>
          <p:cNvSpPr/>
          <p:nvPr/>
        </p:nvSpPr>
        <p:spPr>
          <a:xfrm>
            <a:off x="755576" y="365760"/>
            <a:ext cx="10842064" cy="6138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662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1C94C8C6-80EF-44B0-BAF0-1FBAA5B39662}"/>
              </a:ext>
            </a:extLst>
          </p:cNvPr>
          <p:cNvSpPr/>
          <p:nvPr/>
        </p:nvSpPr>
        <p:spPr>
          <a:xfrm>
            <a:off x="723900" y="381000"/>
            <a:ext cx="10706100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597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D788471-4416-4C73-9BFC-7300F353C8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53840" y="715963"/>
            <a:ext cx="7622223" cy="923330"/>
          </a:xfrm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8085 </a:t>
            </a:r>
            <a:r>
              <a:rPr dirty="0"/>
              <a:t>– </a:t>
            </a:r>
            <a:r>
              <a:rPr spc="65" dirty="0"/>
              <a:t>INSTRUCTION</a:t>
            </a:r>
            <a:r>
              <a:rPr spc="455" dirty="0"/>
              <a:t> </a:t>
            </a:r>
            <a:r>
              <a:rPr spc="-75" dirty="0"/>
              <a:t>SET.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EF404A-C556-4A15-8DFB-E3F696304F06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3215640" y="1905000"/>
            <a:ext cx="8460423" cy="3758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marR="5080" indent="-91440">
              <a:lnSpc>
                <a:spcPct val="142700"/>
              </a:lnSpc>
            </a:pPr>
            <a:r>
              <a:rPr lang="en-US" sz="2200" spc="-30" dirty="0">
                <a:solidFill>
                  <a:srgbClr val="1CACE3"/>
                </a:solidFill>
                <a:latin typeface="Wingdings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246 instructions </a:t>
            </a:r>
            <a:r>
              <a:rPr sz="2800" spc="-10" dirty="0">
                <a:latin typeface="Calibri"/>
                <a:cs typeface="Calibri"/>
              </a:rPr>
              <a:t>are available </a:t>
            </a:r>
            <a:r>
              <a:rPr sz="2800" spc="-5" dirty="0">
                <a:latin typeface="Calibri"/>
                <a:cs typeface="Calibri"/>
              </a:rPr>
              <a:t>in 8085.  </a:t>
            </a:r>
            <a:endParaRPr lang="en-US" sz="2800" spc="-5" dirty="0">
              <a:latin typeface="Calibri"/>
              <a:cs typeface="Calibri"/>
            </a:endParaRPr>
          </a:p>
          <a:p>
            <a:pPr marL="104139" marR="5080" indent="-91440">
              <a:lnSpc>
                <a:spcPct val="142700"/>
              </a:lnSpc>
            </a:pPr>
            <a:r>
              <a:rPr lang="en-IN" sz="2800" spc="-5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instruction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15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classified as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follows:</a:t>
            </a:r>
            <a:endParaRPr sz="2800" dirty="0">
              <a:latin typeface="Calibri"/>
              <a:cs typeface="Calibri"/>
            </a:endParaRPr>
          </a:p>
          <a:p>
            <a:pPr marL="1121029" lvl="1" indent="-514350">
              <a:lnSpc>
                <a:spcPct val="100000"/>
              </a:lnSpc>
              <a:spcBef>
                <a:spcPts val="284"/>
              </a:spcBef>
              <a:buClr>
                <a:srgbClr val="1CACE3"/>
              </a:buClr>
              <a:buFont typeface="+mj-lt"/>
              <a:buAutoNum type="arabicPeriod"/>
              <a:tabLst>
                <a:tab pos="461009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Data transfer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instructions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21029" lvl="1" indent="-514350">
              <a:lnSpc>
                <a:spcPct val="100000"/>
              </a:lnSpc>
              <a:spcBef>
                <a:spcPts val="430"/>
              </a:spcBef>
              <a:buClr>
                <a:srgbClr val="1CACE3"/>
              </a:buClr>
              <a:buFont typeface="+mj-lt"/>
              <a:buAutoNum type="arabicPeriod"/>
              <a:tabLst>
                <a:tab pos="461009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Arithmetic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instructions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21029" lvl="1" indent="-514350">
              <a:lnSpc>
                <a:spcPct val="100000"/>
              </a:lnSpc>
              <a:spcBef>
                <a:spcPts val="430"/>
              </a:spcBef>
              <a:buClr>
                <a:srgbClr val="1CACE3"/>
              </a:buClr>
              <a:buFont typeface="+mj-lt"/>
              <a:buAutoNum type="arabicPeriod"/>
              <a:tabLst>
                <a:tab pos="461009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Logical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instructions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21029" lvl="1" indent="-514350">
              <a:lnSpc>
                <a:spcPct val="100000"/>
              </a:lnSpc>
              <a:spcBef>
                <a:spcPts val="430"/>
              </a:spcBef>
              <a:buClr>
                <a:srgbClr val="1CACE3"/>
              </a:buClr>
              <a:buFont typeface="+mj-lt"/>
              <a:buAutoNum type="arabicPeriod"/>
              <a:tabLst>
                <a:tab pos="461009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Branching instructions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21029" lvl="1" indent="-514350">
              <a:lnSpc>
                <a:spcPct val="100000"/>
              </a:lnSpc>
              <a:spcBef>
                <a:spcPts val="430"/>
              </a:spcBef>
              <a:buClr>
                <a:srgbClr val="1CACE3"/>
              </a:buClr>
              <a:buFont typeface="+mj-lt"/>
              <a:buAutoNum type="arabicPeriod"/>
              <a:tabLst>
                <a:tab pos="461009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instructions.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42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0EAA8B1C-8AE9-4CB9-8BA8-FC979946B4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89961" y="533083"/>
            <a:ext cx="8246706" cy="1551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</a:pPr>
            <a:r>
              <a:rPr lang="en-US" spc="65" dirty="0">
                <a:latin typeface="Cambria"/>
              </a:rPr>
              <a:t>1. Data transfer instructions </a:t>
            </a:r>
            <a:r>
              <a:rPr sz="2400" b="1" spc="-5" dirty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sz="2400" b="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chemeClr val="bg1"/>
                </a:solidFill>
                <a:latin typeface="Calibri"/>
                <a:cs typeface="Calibri"/>
              </a:rPr>
              <a:t>it is </a:t>
            </a:r>
            <a:r>
              <a:rPr sz="2400" b="0" spc="-10" dirty="0">
                <a:solidFill>
                  <a:schemeClr val="bg1"/>
                </a:solidFill>
                <a:latin typeface="Calibri"/>
                <a:cs typeface="Calibri"/>
              </a:rPr>
              <a:t>used </a:t>
            </a:r>
            <a:r>
              <a:rPr sz="2400" b="0" spc="-20" dirty="0">
                <a:solidFill>
                  <a:schemeClr val="bg1"/>
                </a:solidFill>
                <a:latin typeface="Calibri"/>
                <a:cs typeface="Calibri"/>
              </a:rPr>
              <a:t>for </a:t>
            </a:r>
            <a:r>
              <a:rPr sz="2400" b="0" spc="-5" dirty="0">
                <a:solidFill>
                  <a:schemeClr val="bg1"/>
                </a:solidFill>
                <a:latin typeface="Calibri"/>
                <a:cs typeface="Calibri"/>
              </a:rPr>
              <a:t>moving </a:t>
            </a:r>
            <a:r>
              <a:rPr sz="2400" b="0" spc="-20" dirty="0">
                <a:solidFill>
                  <a:schemeClr val="bg1"/>
                </a:solidFill>
                <a:latin typeface="Calibri"/>
                <a:cs typeface="Calibri"/>
              </a:rPr>
              <a:t>data </a:t>
            </a:r>
            <a:r>
              <a:rPr sz="2400" b="0" spc="-15" dirty="0">
                <a:solidFill>
                  <a:schemeClr val="bg1"/>
                </a:solidFill>
                <a:latin typeface="Calibri"/>
                <a:cs typeface="Calibri"/>
              </a:rPr>
              <a:t>from  </a:t>
            </a:r>
            <a:r>
              <a:rPr sz="2400" b="0" spc="-10" dirty="0">
                <a:solidFill>
                  <a:schemeClr val="bg1"/>
                </a:solidFill>
                <a:latin typeface="Calibri"/>
                <a:cs typeface="Calibri"/>
              </a:rPr>
              <a:t>source </a:t>
            </a:r>
            <a:r>
              <a:rPr sz="2400" b="0" spc="-20" dirty="0">
                <a:solidFill>
                  <a:schemeClr val="bg1"/>
                </a:solidFill>
                <a:latin typeface="Calibri"/>
                <a:cs typeface="Calibri"/>
              </a:rPr>
              <a:t>to </a:t>
            </a:r>
            <a:r>
              <a:rPr sz="2400" b="0" spc="-10" dirty="0">
                <a:solidFill>
                  <a:schemeClr val="bg1"/>
                </a:solidFill>
                <a:latin typeface="Calibri"/>
                <a:cs typeface="Calibri"/>
              </a:rPr>
              <a:t>destination. </a:t>
            </a:r>
            <a:r>
              <a:rPr sz="2400" b="0" spc="-5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2400" b="0" spc="-20" dirty="0">
                <a:solidFill>
                  <a:schemeClr val="bg1"/>
                </a:solidFill>
                <a:latin typeface="Calibri"/>
                <a:cs typeface="Calibri"/>
              </a:rPr>
              <a:t>content </a:t>
            </a:r>
            <a:r>
              <a:rPr sz="2400" b="0" spc="-5" dirty="0">
                <a:solidFill>
                  <a:schemeClr val="bg1"/>
                </a:solidFill>
                <a:latin typeface="Calibri"/>
                <a:cs typeface="Calibri"/>
              </a:rPr>
              <a:t>of </a:t>
            </a:r>
            <a:r>
              <a:rPr sz="2400" b="0" spc="-10" dirty="0">
                <a:solidFill>
                  <a:schemeClr val="bg1"/>
                </a:solidFill>
                <a:latin typeface="Calibri"/>
                <a:cs typeface="Calibri"/>
              </a:rPr>
              <a:t>source </a:t>
            </a:r>
            <a:r>
              <a:rPr sz="2400" b="0" spc="-5" dirty="0">
                <a:solidFill>
                  <a:schemeClr val="bg1"/>
                </a:solidFill>
                <a:latin typeface="Calibri"/>
                <a:cs typeface="Calibri"/>
              </a:rPr>
              <a:t>will not </a:t>
            </a:r>
            <a:r>
              <a:rPr sz="2400" b="0" spc="-10" dirty="0">
                <a:solidFill>
                  <a:schemeClr val="bg1"/>
                </a:solidFill>
                <a:latin typeface="Calibri"/>
                <a:cs typeface="Calibri"/>
              </a:rPr>
              <a:t>be </a:t>
            </a:r>
            <a:r>
              <a:rPr sz="2400" b="0" spc="-5" dirty="0">
                <a:solidFill>
                  <a:schemeClr val="bg1"/>
                </a:solidFill>
                <a:latin typeface="Calibri"/>
                <a:cs typeface="Calibri"/>
              </a:rPr>
              <a:t>modified </a:t>
            </a:r>
            <a:r>
              <a:rPr sz="2400" b="0" spc="-15" dirty="0">
                <a:solidFill>
                  <a:schemeClr val="bg1"/>
                </a:solidFill>
                <a:latin typeface="Calibri"/>
                <a:cs typeface="Calibri"/>
              </a:rPr>
              <a:t>after </a:t>
            </a:r>
            <a:r>
              <a:rPr sz="2400" b="0" spc="-5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2400" b="0" spc="-20" dirty="0">
                <a:solidFill>
                  <a:schemeClr val="bg1"/>
                </a:solidFill>
                <a:latin typeface="Calibri"/>
                <a:cs typeface="Calibri"/>
              </a:rPr>
              <a:t>data transfer </a:t>
            </a:r>
            <a:r>
              <a:rPr sz="2400" b="0" spc="-5" dirty="0">
                <a:solidFill>
                  <a:schemeClr val="bg1"/>
                </a:solidFill>
                <a:latin typeface="Calibri"/>
                <a:cs typeface="Calibri"/>
              </a:rPr>
              <a:t>is </a:t>
            </a:r>
            <a:r>
              <a:rPr sz="2400" b="0" spc="-15" dirty="0">
                <a:solidFill>
                  <a:schemeClr val="bg1"/>
                </a:solidFill>
                <a:latin typeface="Calibri"/>
                <a:cs typeface="Calibri"/>
              </a:rPr>
              <a:t>complete. </a:t>
            </a:r>
            <a:r>
              <a:rPr sz="2400" b="0" spc="-5" dirty="0">
                <a:solidFill>
                  <a:schemeClr val="bg1"/>
                </a:solidFill>
                <a:latin typeface="Calibri"/>
                <a:cs typeface="Calibri"/>
              </a:rPr>
              <a:t>It will </a:t>
            </a:r>
            <a:r>
              <a:rPr sz="2400" b="0" spc="-10" dirty="0">
                <a:solidFill>
                  <a:schemeClr val="bg1"/>
                </a:solidFill>
                <a:latin typeface="Calibri"/>
                <a:cs typeface="Calibri"/>
              </a:rPr>
              <a:t>remain </a:t>
            </a:r>
            <a:r>
              <a:rPr sz="2400" b="0" spc="-5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400" b="0" spc="1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chemeClr val="bg1"/>
                </a:solidFill>
                <a:latin typeface="Calibri"/>
                <a:cs typeface="Calibri"/>
              </a:rPr>
              <a:t>same.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CCDD396-5FBF-45B4-A706-B7778B347DFD}"/>
              </a:ext>
            </a:extLst>
          </p:cNvPr>
          <p:cNvSpPr/>
          <p:nvPr/>
        </p:nvSpPr>
        <p:spPr>
          <a:xfrm>
            <a:off x="3580866" y="2093608"/>
            <a:ext cx="8064896" cy="4608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0CACB2AA-4BF4-4C2B-8B4F-BD995D029F22}"/>
              </a:ext>
            </a:extLst>
          </p:cNvPr>
          <p:cNvSpPr/>
          <p:nvPr/>
        </p:nvSpPr>
        <p:spPr>
          <a:xfrm>
            <a:off x="3853543" y="2911151"/>
            <a:ext cx="429208" cy="34176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52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AD22AB1E-3841-4009-AE2A-790A59C47BEB}"/>
              </a:ext>
            </a:extLst>
          </p:cNvPr>
          <p:cNvSpPr/>
          <p:nvPr/>
        </p:nvSpPr>
        <p:spPr>
          <a:xfrm>
            <a:off x="640080" y="480080"/>
            <a:ext cx="10622280" cy="5897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C46DE75D-E491-447B-A5C6-1F13EFA09652}"/>
              </a:ext>
            </a:extLst>
          </p:cNvPr>
          <p:cNvSpPr/>
          <p:nvPr/>
        </p:nvSpPr>
        <p:spPr>
          <a:xfrm>
            <a:off x="1338943" y="1294623"/>
            <a:ext cx="429208" cy="34176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C361C657-DED8-47BF-830B-87C35F00ABA2}"/>
              </a:ext>
            </a:extLst>
          </p:cNvPr>
          <p:cNvSpPr/>
          <p:nvPr/>
        </p:nvSpPr>
        <p:spPr>
          <a:xfrm>
            <a:off x="1338943" y="4935894"/>
            <a:ext cx="429208" cy="34176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371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7E355BC0-46A0-490B-A8A4-B0E64CB2B70E}"/>
              </a:ext>
            </a:extLst>
          </p:cNvPr>
          <p:cNvSpPr/>
          <p:nvPr/>
        </p:nvSpPr>
        <p:spPr>
          <a:xfrm>
            <a:off x="467544" y="472440"/>
            <a:ext cx="10779576" cy="6050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88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DC09D948-42C4-4EA8-AAE2-DF90E60E2400}"/>
              </a:ext>
            </a:extLst>
          </p:cNvPr>
          <p:cNvSpPr/>
          <p:nvPr/>
        </p:nvSpPr>
        <p:spPr>
          <a:xfrm>
            <a:off x="457200" y="496572"/>
            <a:ext cx="10805160" cy="5864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7C887596-D45F-4B34-AEDE-4D09E9FCE5FE}"/>
              </a:ext>
            </a:extLst>
          </p:cNvPr>
          <p:cNvSpPr/>
          <p:nvPr/>
        </p:nvSpPr>
        <p:spPr>
          <a:xfrm>
            <a:off x="929640" y="1066023"/>
            <a:ext cx="429208" cy="34176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329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0468EE2A-43F4-4ED6-BB26-B265CBBC9D1D}"/>
              </a:ext>
            </a:extLst>
          </p:cNvPr>
          <p:cNvSpPr/>
          <p:nvPr/>
        </p:nvSpPr>
        <p:spPr>
          <a:xfrm>
            <a:off x="668328" y="489897"/>
            <a:ext cx="10487352" cy="5910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A3682837-9E63-4F8E-A44D-991434429B63}"/>
              </a:ext>
            </a:extLst>
          </p:cNvPr>
          <p:cNvSpPr/>
          <p:nvPr/>
        </p:nvSpPr>
        <p:spPr>
          <a:xfrm>
            <a:off x="1273629" y="1049694"/>
            <a:ext cx="429208" cy="34176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68CA86B3-FD6C-40DE-A2CE-55A4C10D21A4}"/>
              </a:ext>
            </a:extLst>
          </p:cNvPr>
          <p:cNvSpPr/>
          <p:nvPr/>
        </p:nvSpPr>
        <p:spPr>
          <a:xfrm>
            <a:off x="1273629" y="2813179"/>
            <a:ext cx="429208" cy="34176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5463EF3F-15DD-47BF-9878-6B35B0B7F718}"/>
              </a:ext>
            </a:extLst>
          </p:cNvPr>
          <p:cNvSpPr/>
          <p:nvPr/>
        </p:nvSpPr>
        <p:spPr>
          <a:xfrm>
            <a:off x="1273629" y="5131837"/>
            <a:ext cx="429208" cy="34176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88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F3551383-9EC7-4E2B-A8DA-50F5FD994D10}"/>
              </a:ext>
            </a:extLst>
          </p:cNvPr>
          <p:cNvSpPr/>
          <p:nvPr/>
        </p:nvSpPr>
        <p:spPr>
          <a:xfrm>
            <a:off x="624840" y="594360"/>
            <a:ext cx="10485120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DC56AA3F-ABBA-417C-A57C-5420AA775061}"/>
              </a:ext>
            </a:extLst>
          </p:cNvPr>
          <p:cNvSpPr/>
          <p:nvPr/>
        </p:nvSpPr>
        <p:spPr>
          <a:xfrm>
            <a:off x="1082040" y="2943808"/>
            <a:ext cx="429208" cy="34176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307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8351390-6A18-4543-806A-C034473A35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1880" y="392113"/>
            <a:ext cx="806418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08045" algn="l"/>
              </a:tabLst>
            </a:pPr>
            <a:r>
              <a:rPr b="1" spc="65" dirty="0">
                <a:latin typeface="Cambria"/>
                <a:cs typeface="Cambria"/>
              </a:rPr>
              <a:t>2. A</a:t>
            </a:r>
            <a:r>
              <a:rPr sz="4000" b="1" spc="65" dirty="0">
                <a:latin typeface="Cambria"/>
                <a:cs typeface="Cambria"/>
              </a:rPr>
              <a:t>RITHMETIC</a:t>
            </a:r>
            <a:r>
              <a:rPr spc="65" dirty="0">
                <a:latin typeface="Cambria"/>
                <a:cs typeface="Cambria"/>
              </a:rPr>
              <a:t> </a:t>
            </a:r>
            <a:r>
              <a:rPr b="1" spc="55" dirty="0">
                <a:latin typeface="Cambria"/>
                <a:cs typeface="Cambria"/>
              </a:rPr>
              <a:t>I</a:t>
            </a:r>
            <a:r>
              <a:rPr sz="4000" b="1" spc="55" dirty="0">
                <a:latin typeface="Cambria"/>
                <a:cs typeface="Cambria"/>
              </a:rPr>
              <a:t>NSTRUCTIONS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B534C51-547C-4EF6-99A3-884299C35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0400" y="1200150"/>
            <a:ext cx="8704263" cy="5657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1B6200D-B13A-48E8-8C48-7BAD1DEABB4C}"/>
              </a:ext>
            </a:extLst>
          </p:cNvPr>
          <p:cNvSpPr/>
          <p:nvPr/>
        </p:nvSpPr>
        <p:spPr>
          <a:xfrm>
            <a:off x="3414070" y="1856791"/>
            <a:ext cx="395619" cy="391887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EE0FB210-C59F-4BD0-8AAF-C2104F3A2580}"/>
              </a:ext>
            </a:extLst>
          </p:cNvPr>
          <p:cNvSpPr/>
          <p:nvPr/>
        </p:nvSpPr>
        <p:spPr>
          <a:xfrm>
            <a:off x="3490115" y="3811554"/>
            <a:ext cx="357596" cy="298580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1CCCBED3-A489-479D-B509-F24C859035D4}"/>
              </a:ext>
            </a:extLst>
          </p:cNvPr>
          <p:cNvSpPr/>
          <p:nvPr/>
        </p:nvSpPr>
        <p:spPr>
          <a:xfrm>
            <a:off x="3452092" y="5617026"/>
            <a:ext cx="395619" cy="298580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91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4220EC00-FEC0-4730-81E9-5AE742FF27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8458" y="136485"/>
            <a:ext cx="6754585" cy="6238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 algn="ctr">
              <a:lnSpc>
                <a:spcPts val="5400"/>
              </a:lnSpc>
            </a:pPr>
            <a:r>
              <a:rPr lang="en-US" sz="2800" spc="10" dirty="0"/>
              <a:t>MICROPROCESSORS HISTORY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68B23-BE9E-408A-9C97-8217CA147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0" y="760374"/>
            <a:ext cx="11901780" cy="577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1E2F9E96-11FC-42C8-955B-AC82B4F1615F}"/>
              </a:ext>
            </a:extLst>
          </p:cNvPr>
          <p:cNvSpPr/>
          <p:nvPr/>
        </p:nvSpPr>
        <p:spPr>
          <a:xfrm>
            <a:off x="590550" y="361950"/>
            <a:ext cx="10885170" cy="6115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FEE29704-1B35-4866-A8F6-DC77613BAC52}"/>
              </a:ext>
            </a:extLst>
          </p:cNvPr>
          <p:cNvSpPr/>
          <p:nvPr/>
        </p:nvSpPr>
        <p:spPr>
          <a:xfrm>
            <a:off x="960742" y="4380722"/>
            <a:ext cx="429208" cy="34176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575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C85033FA-D671-4713-B770-2AF423A79708}"/>
              </a:ext>
            </a:extLst>
          </p:cNvPr>
          <p:cNvSpPr/>
          <p:nvPr/>
        </p:nvSpPr>
        <p:spPr>
          <a:xfrm>
            <a:off x="611560" y="548640"/>
            <a:ext cx="10696520" cy="5816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3ABCC5EA-7259-469B-86B6-7E38F24E79F7}"/>
              </a:ext>
            </a:extLst>
          </p:cNvPr>
          <p:cNvSpPr/>
          <p:nvPr/>
        </p:nvSpPr>
        <p:spPr>
          <a:xfrm>
            <a:off x="988734" y="1208314"/>
            <a:ext cx="429208" cy="34176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58BED856-B794-4022-ADF6-69307D8A4BDE}"/>
              </a:ext>
            </a:extLst>
          </p:cNvPr>
          <p:cNvSpPr/>
          <p:nvPr/>
        </p:nvSpPr>
        <p:spPr>
          <a:xfrm>
            <a:off x="988734" y="2617236"/>
            <a:ext cx="429208" cy="3417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F3783EED-5B9F-4530-A104-E55840A0043E}"/>
              </a:ext>
            </a:extLst>
          </p:cNvPr>
          <p:cNvSpPr/>
          <p:nvPr/>
        </p:nvSpPr>
        <p:spPr>
          <a:xfrm>
            <a:off x="988734" y="3855275"/>
            <a:ext cx="429208" cy="34176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48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A09C72D6-C586-47E9-9AAD-48D4847F2FEB}"/>
              </a:ext>
            </a:extLst>
          </p:cNvPr>
          <p:cNvSpPr/>
          <p:nvPr/>
        </p:nvSpPr>
        <p:spPr>
          <a:xfrm>
            <a:off x="611560" y="533400"/>
            <a:ext cx="1081844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A2A8D23C-8AEA-43C8-A619-DA3225909F78}"/>
              </a:ext>
            </a:extLst>
          </p:cNvPr>
          <p:cNvSpPr/>
          <p:nvPr/>
        </p:nvSpPr>
        <p:spPr>
          <a:xfrm>
            <a:off x="876767" y="1385596"/>
            <a:ext cx="429208" cy="34176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A6663A61-3739-42A2-B272-28EBC6327097}"/>
              </a:ext>
            </a:extLst>
          </p:cNvPr>
          <p:cNvSpPr/>
          <p:nvPr/>
        </p:nvSpPr>
        <p:spPr>
          <a:xfrm>
            <a:off x="876767" y="3258117"/>
            <a:ext cx="429208" cy="34176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669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42B4A65D-E1C5-45D1-9A66-DABCCA83177F}"/>
              </a:ext>
            </a:extLst>
          </p:cNvPr>
          <p:cNvSpPr/>
          <p:nvPr/>
        </p:nvSpPr>
        <p:spPr>
          <a:xfrm>
            <a:off x="611560" y="1340768"/>
            <a:ext cx="7704856" cy="4941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A839609-9159-4F0F-8395-58BE9C85A038}"/>
              </a:ext>
            </a:extLst>
          </p:cNvPr>
          <p:cNvSpPr/>
          <p:nvPr/>
        </p:nvSpPr>
        <p:spPr>
          <a:xfrm>
            <a:off x="487680" y="576074"/>
            <a:ext cx="10805160" cy="5693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3D529DC7-658C-45C3-BF19-C55A282313EF}"/>
              </a:ext>
            </a:extLst>
          </p:cNvPr>
          <p:cNvSpPr/>
          <p:nvPr/>
        </p:nvSpPr>
        <p:spPr>
          <a:xfrm>
            <a:off x="783461" y="1450910"/>
            <a:ext cx="429208" cy="34176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C18300C7-E2E5-4A5C-98EF-7FB824629DC4}"/>
              </a:ext>
            </a:extLst>
          </p:cNvPr>
          <p:cNvSpPr/>
          <p:nvPr/>
        </p:nvSpPr>
        <p:spPr>
          <a:xfrm>
            <a:off x="867436" y="4355841"/>
            <a:ext cx="429208" cy="34176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60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643EEEE-D054-4BAC-9184-F8C8FD150F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7600" y="715963"/>
            <a:ext cx="8018463" cy="923330"/>
          </a:xfrm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3. LOGICAL</a:t>
            </a:r>
            <a:r>
              <a:rPr spc="160" dirty="0"/>
              <a:t> </a:t>
            </a:r>
            <a:r>
              <a:rPr spc="65" dirty="0"/>
              <a:t>INSTRUCTIONS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98113EB-E099-4BC0-98F9-3D588B0BFD99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3230880" y="1905000"/>
            <a:ext cx="8445183" cy="3618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1339" marR="211454" indent="-457200" algn="just">
              <a:lnSpc>
                <a:spcPts val="2380"/>
              </a:lnSpc>
              <a:buFont typeface="Wingdings" panose="05000000000000000000" pitchFamily="2" charset="2"/>
              <a:buChar char="q"/>
            </a:pPr>
            <a:r>
              <a:rPr sz="2800" spc="-15" dirty="0">
                <a:latin typeface="Calibri"/>
                <a:cs typeface="Calibri"/>
              </a:rPr>
              <a:t>Points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noted </a:t>
            </a:r>
            <a:r>
              <a:rPr sz="2800" spc="-25" dirty="0">
                <a:latin typeface="Calibri"/>
                <a:cs typeface="Calibri"/>
              </a:rPr>
              <a:t>before </a:t>
            </a:r>
            <a:r>
              <a:rPr sz="2800" dirty="0">
                <a:latin typeface="Calibri"/>
                <a:cs typeface="Calibri"/>
              </a:rPr>
              <a:t>learning/reading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10" dirty="0">
                <a:latin typeface="Calibri"/>
                <a:cs typeface="Calibri"/>
              </a:rPr>
              <a:t>logical </a:t>
            </a:r>
            <a:r>
              <a:rPr sz="2800" spc="-5" dirty="0">
                <a:latin typeface="Calibri"/>
                <a:cs typeface="Calibri"/>
              </a:rPr>
              <a:t>instructions </a:t>
            </a:r>
            <a:r>
              <a:rPr sz="2800" spc="-10" dirty="0">
                <a:latin typeface="Calibri"/>
                <a:cs typeface="Calibri"/>
              </a:rPr>
              <a:t>are summarized 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follows:</a:t>
            </a:r>
            <a:endParaRPr sz="2800" dirty="0">
              <a:latin typeface="Calibri"/>
              <a:cs typeface="Calibri"/>
            </a:endParaRPr>
          </a:p>
          <a:p>
            <a:pPr marL="469900" indent="-457200" algn="just">
              <a:lnSpc>
                <a:spcPts val="2510"/>
              </a:lnSpc>
              <a:spcBef>
                <a:spcPts val="1090"/>
              </a:spcBef>
              <a:buFont typeface="Wingdings" panose="05000000000000000000" pitchFamily="2" charset="2"/>
              <a:buChar char="q"/>
            </a:pPr>
            <a:r>
              <a:rPr sz="2800" spc="-5" dirty="0">
                <a:latin typeface="Calibri"/>
                <a:cs typeface="Calibri"/>
              </a:rPr>
              <a:t>One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0" dirty="0">
                <a:latin typeface="Calibri"/>
                <a:cs typeface="Calibri"/>
              </a:rPr>
              <a:t>operands must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stored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the accumulator </a:t>
            </a:r>
            <a:r>
              <a:rPr sz="2800" spc="-5" dirty="0">
                <a:latin typeface="Calibri"/>
                <a:cs typeface="Calibri"/>
              </a:rPr>
              <a:t>without which it </a:t>
            </a:r>
            <a:r>
              <a:rPr sz="2800" spc="-10" dirty="0">
                <a:latin typeface="Calibri"/>
                <a:cs typeface="Calibri"/>
              </a:rPr>
              <a:t>would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lang="en-IN"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possible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logical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instructions.</a:t>
            </a:r>
            <a:endParaRPr sz="2800" dirty="0">
              <a:latin typeface="Calibri"/>
              <a:cs typeface="Calibri"/>
            </a:endParaRPr>
          </a:p>
          <a:p>
            <a:pPr marL="469899" marR="1016635" indent="-457200" algn="just">
              <a:lnSpc>
                <a:spcPts val="2380"/>
              </a:lnSpc>
              <a:spcBef>
                <a:spcPts val="1435"/>
              </a:spcBef>
              <a:buFont typeface="Wingdings" panose="05000000000000000000" pitchFamily="2" charset="2"/>
              <a:buChar char="q"/>
            </a:pPr>
            <a:r>
              <a:rPr sz="2800" spc="-15" dirty="0">
                <a:latin typeface="Calibri"/>
                <a:cs typeface="Calibri"/>
              </a:rPr>
              <a:t>Any </a:t>
            </a:r>
            <a:r>
              <a:rPr sz="2800" spc="-5" dirty="0">
                <a:latin typeface="Calibri"/>
                <a:cs typeface="Calibri"/>
              </a:rPr>
              <a:t>addressing mode </a:t>
            </a:r>
            <a:r>
              <a:rPr sz="2800" spc="-15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5" dirty="0">
                <a:latin typeface="Calibri"/>
                <a:cs typeface="Calibri"/>
              </a:rPr>
              <a:t>with the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logical</a:t>
            </a:r>
            <a:r>
              <a:rPr lang="en-IN"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instructions.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no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restriction </a:t>
            </a:r>
            <a:r>
              <a:rPr sz="2800" spc="-5" dirty="0">
                <a:latin typeface="Calibri"/>
                <a:cs typeface="Calibri"/>
              </a:rPr>
              <a:t>in this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regard.</a:t>
            </a:r>
            <a:endParaRPr sz="2800" dirty="0">
              <a:latin typeface="Calibri"/>
              <a:cs typeface="Calibri"/>
            </a:endParaRPr>
          </a:p>
          <a:p>
            <a:pPr marL="469900" indent="-457200" algn="just">
              <a:lnSpc>
                <a:spcPts val="2510"/>
              </a:lnSpc>
              <a:spcBef>
                <a:spcPts val="1105"/>
              </a:spcBef>
              <a:buFont typeface="Wingdings" panose="05000000000000000000" pitchFamily="2" charset="2"/>
              <a:buChar char="q"/>
            </a:pPr>
            <a:r>
              <a:rPr sz="2800" spc="-5" dirty="0">
                <a:latin typeface="Calibri"/>
                <a:cs typeface="Calibri"/>
              </a:rPr>
              <a:t>All the instructions </a:t>
            </a:r>
            <a:r>
              <a:rPr sz="2800" spc="-15" dirty="0">
                <a:latin typeface="Calibri"/>
                <a:cs typeface="Calibri"/>
              </a:rPr>
              <a:t>that perform </a:t>
            </a:r>
            <a:r>
              <a:rPr sz="2800" spc="-10" dirty="0">
                <a:latin typeface="Calibri"/>
                <a:cs typeface="Calibri"/>
              </a:rPr>
              <a:t>logical operations are </a:t>
            </a:r>
            <a:r>
              <a:rPr sz="2800" spc="-20" dirty="0">
                <a:latin typeface="Calibri"/>
                <a:cs typeface="Calibri"/>
              </a:rPr>
              <a:t>categorized </a:t>
            </a:r>
            <a:r>
              <a:rPr sz="2800" spc="-10" dirty="0">
                <a:latin typeface="Calibri"/>
                <a:cs typeface="Calibri"/>
              </a:rPr>
              <a:t>under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LOGICAL</a:t>
            </a:r>
            <a:r>
              <a:rPr lang="en-IN"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7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61FCB834-A212-4D19-9153-C63B293F03C9}"/>
              </a:ext>
            </a:extLst>
          </p:cNvPr>
          <p:cNvSpPr/>
          <p:nvPr/>
        </p:nvSpPr>
        <p:spPr>
          <a:xfrm>
            <a:off x="612676" y="474345"/>
            <a:ext cx="10966648" cy="5909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89742D87-8F26-46A1-9632-47082A909A25}"/>
              </a:ext>
            </a:extLst>
          </p:cNvPr>
          <p:cNvSpPr/>
          <p:nvPr/>
        </p:nvSpPr>
        <p:spPr>
          <a:xfrm>
            <a:off x="886097" y="1105678"/>
            <a:ext cx="429208" cy="34176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295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6F6C1D74-7BD1-464F-95D0-1974A0E3AF90}"/>
              </a:ext>
            </a:extLst>
          </p:cNvPr>
          <p:cNvSpPr/>
          <p:nvPr/>
        </p:nvSpPr>
        <p:spPr>
          <a:xfrm>
            <a:off x="634963" y="391844"/>
            <a:ext cx="10922074" cy="607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6961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6AD5B1FF-A9CF-4D43-992C-8D1D76A7876C}"/>
              </a:ext>
            </a:extLst>
          </p:cNvPr>
          <p:cNvSpPr/>
          <p:nvPr/>
        </p:nvSpPr>
        <p:spPr>
          <a:xfrm>
            <a:off x="675159" y="688293"/>
            <a:ext cx="10841682" cy="5481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3369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16E4CED7-54AC-4FF0-B0C0-61D3863E6E8E}"/>
              </a:ext>
            </a:extLst>
          </p:cNvPr>
          <p:cNvSpPr/>
          <p:nvPr/>
        </p:nvSpPr>
        <p:spPr>
          <a:xfrm>
            <a:off x="781050" y="579628"/>
            <a:ext cx="10763250" cy="5744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8404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19CE8C1F-38F4-4F12-876C-02E5CF7889AF}"/>
              </a:ext>
            </a:extLst>
          </p:cNvPr>
          <p:cNvSpPr/>
          <p:nvPr/>
        </p:nvSpPr>
        <p:spPr>
          <a:xfrm>
            <a:off x="590550" y="361950"/>
            <a:ext cx="11277600" cy="621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90F0E4D-4D43-458E-BBEF-9962F7A67252}"/>
              </a:ext>
            </a:extLst>
          </p:cNvPr>
          <p:cNvSpPr/>
          <p:nvPr/>
        </p:nvSpPr>
        <p:spPr>
          <a:xfrm>
            <a:off x="590550" y="323850"/>
            <a:ext cx="11277600" cy="621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C479B6BA-5511-4286-A101-9BA2EAD34F26}"/>
              </a:ext>
            </a:extLst>
          </p:cNvPr>
          <p:cNvSpPr/>
          <p:nvPr/>
        </p:nvSpPr>
        <p:spPr>
          <a:xfrm>
            <a:off x="867436" y="937726"/>
            <a:ext cx="429208" cy="34176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608BE823-67CA-47C6-A29A-AEE4FD8CB11F}"/>
              </a:ext>
            </a:extLst>
          </p:cNvPr>
          <p:cNvSpPr/>
          <p:nvPr/>
        </p:nvSpPr>
        <p:spPr>
          <a:xfrm>
            <a:off x="867436" y="4019939"/>
            <a:ext cx="429208" cy="34176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27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15C9434-8F80-4D27-89C6-218364CD97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16829" y="218371"/>
            <a:ext cx="7218363" cy="1189037"/>
          </a:xfrm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POINTS </a:t>
            </a:r>
            <a:r>
              <a:rPr spc="10" dirty="0"/>
              <a:t>TO </a:t>
            </a:r>
            <a:r>
              <a:rPr spc="80" dirty="0"/>
              <a:t>REMEMBER </a:t>
            </a:r>
            <a:r>
              <a:rPr dirty="0"/>
              <a:t>. .</a:t>
            </a:r>
            <a:r>
              <a:rPr spc="650" dirty="0"/>
              <a:t> </a:t>
            </a:r>
            <a:r>
              <a:rPr dirty="0"/>
              <a:t>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9B4A991-D385-4D57-BBBB-3C54989744A3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2906487" y="1197113"/>
            <a:ext cx="9144566" cy="557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latin typeface="Calibri"/>
                <a:cs typeface="Calibri"/>
              </a:rPr>
              <a:t>Microprocessor uses buses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connecti</a:t>
            </a:r>
            <a:r>
              <a:rPr lang="en-US" sz="2400" spc="-5" dirty="0">
                <a:latin typeface="Calibri"/>
                <a:cs typeface="Calibri"/>
              </a:rPr>
              <a:t>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different </a:t>
            </a:r>
            <a:r>
              <a:rPr sz="2400" spc="-5" dirty="0">
                <a:latin typeface="Calibri"/>
                <a:cs typeface="Calibri"/>
              </a:rPr>
              <a:t>components </a:t>
            </a:r>
            <a:r>
              <a:rPr lang="en-US" sz="2400" dirty="0">
                <a:latin typeface="Calibri"/>
                <a:cs typeface="Calibri"/>
              </a:rPr>
              <a:t>&amp; </a:t>
            </a:r>
            <a:r>
              <a:rPr sz="2400" spc="-5" dirty="0">
                <a:latin typeface="Calibri"/>
                <a:cs typeface="Calibri"/>
              </a:rPr>
              <a:t>peripherals.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latin typeface="Calibri"/>
                <a:cs typeface="Calibri"/>
              </a:rPr>
              <a:t>There are three types of buses being used. </a:t>
            </a:r>
            <a:r>
              <a:rPr sz="2400" spc="-10" dirty="0">
                <a:latin typeface="Calibri"/>
                <a:cs typeface="Calibri"/>
              </a:rPr>
              <a:t>They are </a:t>
            </a:r>
            <a:r>
              <a:rPr sz="2400" spc="-5" dirty="0">
                <a:latin typeface="Calibri"/>
                <a:cs typeface="Calibri"/>
              </a:rPr>
              <a:t>1.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bus </a:t>
            </a:r>
            <a:r>
              <a:rPr sz="2400" spc="-5" dirty="0">
                <a:latin typeface="Calibri"/>
                <a:cs typeface="Calibri"/>
              </a:rPr>
              <a:t>2. Address bus and 3. Control bus.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latin typeface="Calibri"/>
                <a:cs typeface="Calibri"/>
              </a:rPr>
              <a:t>8085 has 8 bit data lines and so why it is referred to be as a microprocessor.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latin typeface="Calibri"/>
                <a:cs typeface="Calibri"/>
              </a:rPr>
              <a:t>8085 has 16 address lines.</a:t>
            </a:r>
          </a:p>
          <a:p>
            <a:pPr marL="355600" marR="65659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latin typeface="Calibri"/>
                <a:cs typeface="Calibri"/>
              </a:rPr>
              <a:t>ALU (Arithmetical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Logical </a:t>
            </a:r>
            <a:r>
              <a:rPr sz="2400" dirty="0">
                <a:latin typeface="Calibri"/>
                <a:cs typeface="Calibri"/>
              </a:rPr>
              <a:t>unit) is </a:t>
            </a:r>
            <a:r>
              <a:rPr sz="2400" spc="-5" dirty="0">
                <a:latin typeface="Calibri"/>
                <a:cs typeface="Calibri"/>
              </a:rPr>
              <a:t>one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most important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components of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lang="en-IN"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microprocessor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performs </a:t>
            </a:r>
            <a:r>
              <a:rPr sz="2400" spc="-5" dirty="0">
                <a:latin typeface="Calibri"/>
                <a:cs typeface="Calibri"/>
              </a:rPr>
              <a:t>all arithmetical and logical operations.</a:t>
            </a:r>
            <a:endParaRPr lang="en-US" sz="2400" spc="-5" dirty="0">
              <a:latin typeface="Calibri"/>
              <a:cs typeface="Calibri"/>
            </a:endParaRPr>
          </a:p>
          <a:p>
            <a:pPr marL="355600" marR="65659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5" dirty="0">
                <a:latin typeface="Calibri"/>
                <a:cs typeface="Calibri"/>
              </a:rPr>
              <a:t>There are 6 general purpose registers:- </a:t>
            </a:r>
            <a:r>
              <a:rPr lang="en-US" altLang="en-US" sz="2400" dirty="0">
                <a:latin typeface="Bookman Old Style" panose="02050604050505020204" pitchFamily="18" charset="0"/>
              </a:rPr>
              <a:t>B,C,D,E,H &amp; L</a:t>
            </a:r>
            <a:endParaRPr sz="2400" spc="-5" dirty="0">
              <a:latin typeface="Calibri"/>
              <a:cs typeface="Calibri"/>
            </a:endParaRPr>
          </a:p>
          <a:p>
            <a:pPr marL="355600" marR="14351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latin typeface="Calibri"/>
                <a:cs typeface="Calibri"/>
              </a:rPr>
              <a:t>Accumulator, Program </a:t>
            </a:r>
            <a:r>
              <a:rPr sz="2400" spc="-25" dirty="0">
                <a:latin typeface="Calibri"/>
                <a:cs typeface="Calibri"/>
              </a:rPr>
              <a:t>counter, </a:t>
            </a:r>
            <a:r>
              <a:rPr sz="2400" spc="-10" dirty="0">
                <a:latin typeface="Calibri"/>
                <a:cs typeface="Calibri"/>
              </a:rPr>
              <a:t>Stack </a:t>
            </a:r>
            <a:r>
              <a:rPr sz="2400" spc="-5" dirty="0">
                <a:latin typeface="Calibri"/>
                <a:cs typeface="Calibri"/>
              </a:rPr>
              <a:t>pointer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5" dirty="0">
                <a:latin typeface="Calibri"/>
                <a:cs typeface="Calibri"/>
              </a:rPr>
              <a:t>referred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be as </a:t>
            </a:r>
            <a:r>
              <a:rPr sz="2400" spc="-5" dirty="0">
                <a:latin typeface="Calibri"/>
                <a:cs typeface="Calibri"/>
              </a:rPr>
              <a:t>special function </a:t>
            </a:r>
            <a:r>
              <a:rPr sz="2400" spc="-10" dirty="0">
                <a:latin typeface="Calibri"/>
                <a:cs typeface="Calibri"/>
              </a:rPr>
              <a:t>registers.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meant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specific  </a:t>
            </a:r>
            <a:r>
              <a:rPr sz="2400" spc="-5" dirty="0">
                <a:latin typeface="Calibri"/>
                <a:cs typeface="Calibri"/>
              </a:rPr>
              <a:t>purpose.</a:t>
            </a:r>
            <a:endParaRPr lang="en-US" sz="2400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592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B1A04664-DC30-4AC6-AE83-FCADC441473E}"/>
              </a:ext>
            </a:extLst>
          </p:cNvPr>
          <p:cNvSpPr/>
          <p:nvPr/>
        </p:nvSpPr>
        <p:spPr>
          <a:xfrm>
            <a:off x="600075" y="581025"/>
            <a:ext cx="10991850" cy="5695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15EB0EA4-02C0-4750-BDDA-4F15B043C4B1}"/>
              </a:ext>
            </a:extLst>
          </p:cNvPr>
          <p:cNvSpPr/>
          <p:nvPr/>
        </p:nvSpPr>
        <p:spPr>
          <a:xfrm>
            <a:off x="839444" y="1299302"/>
            <a:ext cx="429208" cy="34176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50BC5479-F656-4EDB-820E-454C4C2AB3BE}"/>
              </a:ext>
            </a:extLst>
          </p:cNvPr>
          <p:cNvSpPr/>
          <p:nvPr/>
        </p:nvSpPr>
        <p:spPr>
          <a:xfrm>
            <a:off x="923108" y="3702697"/>
            <a:ext cx="429208" cy="34176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022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2BF4EE8-18A4-44BF-92D1-297769CB6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5093" y="218037"/>
            <a:ext cx="7980363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70" dirty="0"/>
              <a:t>4. B</a:t>
            </a:r>
            <a:r>
              <a:rPr sz="4000" spc="70" dirty="0"/>
              <a:t>RANCHING</a:t>
            </a:r>
            <a:r>
              <a:rPr sz="4000" spc="375" dirty="0"/>
              <a:t> </a:t>
            </a:r>
            <a:r>
              <a:rPr sz="4000" spc="55" dirty="0"/>
              <a:t>INSTRUCTIONS</a:t>
            </a:r>
            <a:endParaRPr sz="40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5B475E2-D53A-43C1-AC58-214F70E5F6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2200" y="1828800"/>
            <a:ext cx="9543256" cy="4939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A30964B-66F5-4B31-A15E-063E53922A97}"/>
              </a:ext>
            </a:extLst>
          </p:cNvPr>
          <p:cNvSpPr txBox="1"/>
          <p:nvPr/>
        </p:nvSpPr>
        <p:spPr>
          <a:xfrm>
            <a:off x="3925093" y="1128130"/>
            <a:ext cx="7369969" cy="633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80"/>
              </a:lnSpc>
            </a:pPr>
            <a:r>
              <a:rPr lang="en-US" sz="2800" b="1" spc="-1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cs typeface="Calibri"/>
              </a:rPr>
              <a:t>U</a:t>
            </a:r>
            <a:r>
              <a:rPr sz="2800" b="1" spc="-1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cs typeface="Calibri"/>
              </a:rPr>
              <a:t>sed </a:t>
            </a:r>
            <a:r>
              <a:rPr sz="2800" b="1" spc="-2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cs typeface="Calibri"/>
              </a:rPr>
              <a:t>to </a:t>
            </a:r>
            <a:r>
              <a:rPr sz="2800" b="1" spc="-1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cs typeface="Calibri"/>
              </a:rPr>
              <a:t>alter </a:t>
            </a:r>
            <a:r>
              <a:rPr sz="2800" b="1" spc="-5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cs typeface="Calibri"/>
              </a:rPr>
              <a:t>the normal </a:t>
            </a:r>
            <a:r>
              <a:rPr sz="2800" b="1" spc="-1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cs typeface="Calibri"/>
              </a:rPr>
              <a:t>flow </a:t>
            </a:r>
            <a:r>
              <a:rPr sz="2800" b="1" spc="-5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cs typeface="Calibri"/>
              </a:rPr>
              <a:t>and </a:t>
            </a:r>
            <a:r>
              <a:rPr sz="2800" b="1" spc="-1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cs typeface="Calibri"/>
              </a:rPr>
              <a:t>shift </a:t>
            </a:r>
            <a:r>
              <a:rPr sz="2800" b="1" spc="-5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cs typeface="Calibri"/>
              </a:rPr>
              <a:t>control </a:t>
            </a:r>
            <a:r>
              <a:rPr sz="2800" b="1" spc="-2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cs typeface="Calibri"/>
              </a:rPr>
              <a:t>to </a:t>
            </a:r>
            <a:r>
              <a:rPr sz="2800" b="1" spc="-5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cs typeface="Calibri"/>
              </a:rPr>
              <a:t>the </a:t>
            </a:r>
            <a:r>
              <a:rPr sz="2800" b="1" spc="-2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cs typeface="Calibri"/>
              </a:rPr>
              <a:t>different  </a:t>
            </a:r>
            <a:r>
              <a:rPr sz="2800" b="1" spc="-1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cs typeface="Calibri"/>
              </a:rPr>
              <a:t>address/area.</a:t>
            </a:r>
            <a:endParaRPr sz="2800" b="1" dirty="0">
              <a:solidFill>
                <a:schemeClr val="bg1"/>
              </a:solidFill>
              <a:highlight>
                <a:srgbClr val="FFFF00"/>
              </a:highlight>
              <a:latin typeface="Calibri"/>
              <a:cs typeface="Calibri"/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13AEFDF7-CD75-4759-8898-05A729C6142A}"/>
              </a:ext>
            </a:extLst>
          </p:cNvPr>
          <p:cNvSpPr/>
          <p:nvPr/>
        </p:nvSpPr>
        <p:spPr>
          <a:xfrm>
            <a:off x="7128588" y="5234474"/>
            <a:ext cx="447869" cy="37322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A1F074C4-081D-41B2-8C1D-AA30EB4108EB}"/>
              </a:ext>
            </a:extLst>
          </p:cNvPr>
          <p:cNvSpPr/>
          <p:nvPr/>
        </p:nvSpPr>
        <p:spPr>
          <a:xfrm>
            <a:off x="3079102" y="2388637"/>
            <a:ext cx="391886" cy="36389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81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8D1CEBB9-1FD2-416A-8440-F2AE96BA0D21}"/>
              </a:ext>
            </a:extLst>
          </p:cNvPr>
          <p:cNvSpPr/>
          <p:nvPr/>
        </p:nvSpPr>
        <p:spPr>
          <a:xfrm>
            <a:off x="723900" y="419100"/>
            <a:ext cx="11010900" cy="6191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7063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E8D9E637-1301-4019-A0D6-FBAFF5CE03A1}"/>
              </a:ext>
            </a:extLst>
          </p:cNvPr>
          <p:cNvSpPr/>
          <p:nvPr/>
        </p:nvSpPr>
        <p:spPr>
          <a:xfrm>
            <a:off x="685800" y="457200"/>
            <a:ext cx="10991850" cy="6038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2979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92E5782B-F770-43FC-BBBD-D9571AFC207C}"/>
              </a:ext>
            </a:extLst>
          </p:cNvPr>
          <p:cNvSpPr/>
          <p:nvPr/>
        </p:nvSpPr>
        <p:spPr>
          <a:xfrm>
            <a:off x="781050" y="457200"/>
            <a:ext cx="10820400" cy="6038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8463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C5E8A-571F-42E9-841E-C5C50647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399" y="459664"/>
            <a:ext cx="7219043" cy="1189037"/>
          </a:xfrm>
        </p:spPr>
        <p:txBody>
          <a:bodyPr/>
          <a:lstStyle/>
          <a:p>
            <a:r>
              <a:rPr lang="en-IN" sz="5000" spc="70" dirty="0"/>
              <a:t>5. Control</a:t>
            </a:r>
            <a:r>
              <a:rPr lang="en-IN" sz="4000" spc="-20" dirty="0">
                <a:latin typeface="Calibri"/>
                <a:cs typeface="Calibri"/>
              </a:rPr>
              <a:t> </a:t>
            </a:r>
            <a:r>
              <a:rPr lang="en-IN" sz="5000" spc="70" dirty="0"/>
              <a:t>instructions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57880B3-902E-439B-98DB-485B221395DE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3200400" y="1323099"/>
            <a:ext cx="8799513" cy="325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380"/>
              </a:lnSpc>
            </a:pPr>
            <a:r>
              <a:rPr lang="en-US" sz="2800" spc="-10" dirty="0">
                <a:highlight>
                  <a:srgbClr val="FFFF00"/>
                </a:highlight>
                <a:latin typeface="Calibri"/>
                <a:cs typeface="Calibri"/>
              </a:rPr>
              <a:t>M</a:t>
            </a:r>
            <a:r>
              <a:rPr sz="2800" spc="-10" dirty="0">
                <a:highlight>
                  <a:srgbClr val="FFFF00"/>
                </a:highlight>
                <a:latin typeface="Calibri"/>
                <a:cs typeface="Calibri"/>
              </a:rPr>
              <a:t>icroprocessor </a:t>
            </a:r>
            <a:r>
              <a:rPr sz="2800" spc="-5" dirty="0">
                <a:highlight>
                  <a:srgbClr val="FFFF00"/>
                </a:highlight>
                <a:latin typeface="Calibri"/>
                <a:cs typeface="Calibri"/>
              </a:rPr>
              <a:t>is </a:t>
            </a:r>
            <a:r>
              <a:rPr sz="2800" spc="-15" dirty="0">
                <a:highlight>
                  <a:srgbClr val="FFFF00"/>
                </a:highlight>
                <a:latin typeface="Calibri"/>
                <a:cs typeface="Calibri"/>
              </a:rPr>
              <a:t>controlled </a:t>
            </a:r>
            <a:r>
              <a:rPr sz="2800" spc="-10" dirty="0">
                <a:highlight>
                  <a:srgbClr val="FFFF00"/>
                </a:highlight>
                <a:latin typeface="Calibri"/>
                <a:cs typeface="Calibri"/>
              </a:rPr>
              <a:t>by </a:t>
            </a:r>
            <a:r>
              <a:rPr sz="2800" spc="-5" dirty="0">
                <a:highlight>
                  <a:srgbClr val="FFFF00"/>
                </a:highlight>
                <a:latin typeface="Calibri"/>
                <a:cs typeface="Calibri"/>
              </a:rPr>
              <a:t>these </a:t>
            </a:r>
            <a:r>
              <a:rPr sz="2800" spc="-20" dirty="0">
                <a:highlight>
                  <a:srgbClr val="FFFF00"/>
                </a:highlight>
                <a:latin typeface="Calibri"/>
                <a:cs typeface="Calibri"/>
              </a:rPr>
              <a:t>control </a:t>
            </a:r>
            <a:r>
              <a:rPr sz="2800" spc="-5" dirty="0">
                <a:highlight>
                  <a:srgbClr val="FFFF00"/>
                </a:highlight>
                <a:latin typeface="Calibri"/>
                <a:cs typeface="Calibri"/>
              </a:rPr>
              <a:t>instructions</a:t>
            </a:r>
            <a:endParaRPr sz="2800" dirty="0">
              <a:highlight>
                <a:srgbClr val="FFFF00"/>
              </a:highlight>
              <a:latin typeface="Calibri"/>
              <a:cs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8851593-CBDA-4A51-985E-CA78ED82F415}"/>
              </a:ext>
            </a:extLst>
          </p:cNvPr>
          <p:cNvSpPr/>
          <p:nvPr/>
        </p:nvSpPr>
        <p:spPr>
          <a:xfrm>
            <a:off x="2705100" y="1790701"/>
            <a:ext cx="9486900" cy="506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0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826" y="2834481"/>
            <a:ext cx="7219043" cy="1189037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E0D58-64FE-4A31-BEED-E7762FE3271F}"/>
              </a:ext>
            </a:extLst>
          </p:cNvPr>
          <p:cNvSpPr txBox="1"/>
          <p:nvPr/>
        </p:nvSpPr>
        <p:spPr>
          <a:xfrm>
            <a:off x="2827177" y="4301413"/>
            <a:ext cx="802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Reference: </a:t>
            </a:r>
            <a:r>
              <a:rPr lang="en-US" dirty="0">
                <a:solidFill>
                  <a:schemeClr val="bg1"/>
                </a:solidFill>
              </a:rPr>
              <a:t>Chapter 2,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Ramesh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Gaonkar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8085 Microprocessor Architecture Programming and applications with the 8085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73FD4F9-8F2F-438A-BA76-7DFC10F0A4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69872" y="64482"/>
            <a:ext cx="7218363" cy="1189037"/>
          </a:xfrm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CONTD.,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3E2CE8A-CD9A-46CC-9433-F3B256958CB8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2980531" y="1057576"/>
            <a:ext cx="8997044" cy="5442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0" dirty="0">
                <a:latin typeface="Calibri"/>
                <a:cs typeface="Calibri"/>
              </a:rPr>
              <a:t>Stack </a:t>
            </a:r>
            <a:r>
              <a:rPr lang="en-US" sz="2400" spc="-5" dirty="0">
                <a:latin typeface="Calibri"/>
                <a:cs typeface="Calibri"/>
              </a:rPr>
              <a:t>pointer </a:t>
            </a:r>
            <a:r>
              <a:rPr lang="en-US" sz="2400" dirty="0">
                <a:latin typeface="Calibri"/>
                <a:cs typeface="Calibri"/>
              </a:rPr>
              <a:t>is a </a:t>
            </a:r>
            <a:r>
              <a:rPr lang="en-US" sz="2400" spc="-10" dirty="0">
                <a:latin typeface="Calibri"/>
                <a:cs typeface="Calibri"/>
              </a:rPr>
              <a:t>register </a:t>
            </a:r>
            <a:r>
              <a:rPr lang="en-US" sz="2400" spc="-5" dirty="0">
                <a:latin typeface="Calibri"/>
                <a:cs typeface="Calibri"/>
              </a:rPr>
              <a:t>which points </a:t>
            </a:r>
            <a:r>
              <a:rPr lang="en-US" sz="2400" spc="-10" dirty="0">
                <a:latin typeface="Calibri"/>
                <a:cs typeface="Calibri"/>
              </a:rPr>
              <a:t>to </a:t>
            </a:r>
            <a:r>
              <a:rPr lang="en-US" sz="2400" dirty="0">
                <a:latin typeface="Calibri"/>
                <a:cs typeface="Calibri"/>
              </a:rPr>
              <a:t>the </a:t>
            </a:r>
            <a:r>
              <a:rPr lang="en-US" sz="2400" spc="-5" dirty="0">
                <a:latin typeface="Calibri"/>
                <a:cs typeface="Calibri"/>
              </a:rPr>
              <a:t>temporary </a:t>
            </a:r>
            <a:r>
              <a:rPr lang="en-US" sz="2400" spc="-15" dirty="0">
                <a:latin typeface="Calibri"/>
                <a:cs typeface="Calibri"/>
              </a:rPr>
              <a:t>storage </a:t>
            </a:r>
            <a:r>
              <a:rPr lang="en-US" sz="2400" spc="-5" dirty="0">
                <a:latin typeface="Calibri"/>
                <a:cs typeface="Calibri"/>
              </a:rPr>
              <a:t>area within </a:t>
            </a:r>
            <a:r>
              <a:rPr lang="en-US" sz="2400" dirty="0">
                <a:latin typeface="Calibri"/>
                <a:cs typeface="Calibri"/>
              </a:rPr>
              <a:t>the </a:t>
            </a:r>
            <a:r>
              <a:rPr lang="en-US" sz="2400" spc="-10" dirty="0">
                <a:latin typeface="Calibri"/>
                <a:cs typeface="Calibri"/>
              </a:rPr>
              <a:t>available</a:t>
            </a:r>
            <a:r>
              <a:rPr lang="en-US" sz="2400" spc="3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memory.</a:t>
            </a:r>
            <a:endParaRPr lang="en-US"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10" dirty="0">
                <a:latin typeface="Calibri"/>
                <a:cs typeface="Calibri"/>
              </a:rPr>
              <a:t>Program counter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16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 </a:t>
            </a:r>
            <a:r>
              <a:rPr sz="2400" spc="-10" dirty="0">
                <a:latin typeface="Calibri"/>
                <a:cs typeface="Calibri"/>
              </a:rPr>
              <a:t>register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hold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address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next instruction to be executed.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latin typeface="Calibri"/>
                <a:cs typeface="Calibri"/>
              </a:rPr>
              <a:t>8085 has flag register which helps in getting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status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arithmetic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operating </a:t>
            </a:r>
            <a:r>
              <a:rPr sz="2400" spc="-5" dirty="0">
                <a:latin typeface="Calibri"/>
                <a:cs typeface="Calibri"/>
              </a:rPr>
              <a:t>frequency of </a:t>
            </a:r>
            <a:r>
              <a:rPr sz="2400" spc="-10" dirty="0">
                <a:latin typeface="Calibri"/>
                <a:cs typeface="Calibri"/>
              </a:rPr>
              <a:t>8085 </a:t>
            </a:r>
            <a:r>
              <a:rPr sz="2400" dirty="0">
                <a:latin typeface="Calibri"/>
                <a:cs typeface="Calibri"/>
              </a:rPr>
              <a:t>is 3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MHz.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latin typeface="Calibri"/>
                <a:cs typeface="Calibri"/>
              </a:rPr>
              <a:t>Interrupt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Polling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options </a:t>
            </a:r>
            <a:r>
              <a:rPr sz="2400" spc="-10" dirty="0">
                <a:latin typeface="Calibri"/>
                <a:cs typeface="Calibri"/>
              </a:rPr>
              <a:t>available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handling multiple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processes.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Calibri"/>
                <a:cs typeface="Calibri"/>
              </a:rPr>
              <a:t>Interrupt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0" dirty="0">
                <a:latin typeface="Calibri"/>
                <a:cs typeface="Calibri"/>
              </a:rPr>
              <a:t>best </a:t>
            </a:r>
            <a:r>
              <a:rPr sz="2400" spc="-5" dirty="0">
                <a:latin typeface="Calibri"/>
                <a:cs typeface="Calibri"/>
              </a:rPr>
              <a:t>option comparing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polling.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latin typeface="Calibri"/>
                <a:cs typeface="Calibri"/>
              </a:rPr>
              <a:t>TRAP carries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very </a:t>
            </a:r>
            <a:r>
              <a:rPr sz="2400" dirty="0">
                <a:latin typeface="Calibri"/>
                <a:cs typeface="Calibri"/>
              </a:rPr>
              <a:t>high priority and it </a:t>
            </a:r>
            <a:r>
              <a:rPr sz="2400" spc="-5" dirty="0">
                <a:latin typeface="Calibri"/>
                <a:cs typeface="Calibri"/>
              </a:rPr>
              <a:t>cannot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stopped by </a:t>
            </a:r>
            <a:r>
              <a:rPr sz="2400" spc="-1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command or </a:t>
            </a:r>
            <a:r>
              <a:rPr sz="2400" spc="-1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dirty="0">
                <a:latin typeface="Calibri"/>
                <a:cs typeface="Calibri"/>
              </a:rPr>
              <a:t>mask. It is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highest</a:t>
            </a:r>
            <a:r>
              <a:rPr sz="2400" spc="-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priority</a:t>
            </a:r>
            <a:r>
              <a:rPr lang="en-IN" sz="2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among all the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interrupts.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92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7">
            <a:extLst>
              <a:ext uri="{FF2B5EF4-FFF2-40B4-BE49-F238E27FC236}">
                <a16:creationId xmlns:a16="http://schemas.microsoft.com/office/drawing/2014/main" id="{4D1651C8-4E05-4B0F-96F5-DE42381AF09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962400" y="762000"/>
            <a:ext cx="3905250" cy="8778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3600" kern="10" spc="720" dirty="0">
              <a:solidFill>
                <a:srgbClr val="800000"/>
              </a:solidFill>
              <a:effectLst>
                <a:outerShdw dist="45791" dir="3378596" algn="ctr" rotWithShape="0">
                  <a:srgbClr val="4D4D4D">
                    <a:alpha val="79999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F1B07641-5A92-4753-AB38-07195EDB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540" y="992884"/>
            <a:ext cx="40474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000066"/>
                </a:solidFill>
                <a:latin typeface="Bookman Old Style" panose="02050604050505020204" pitchFamily="18" charset="0"/>
              </a:rPr>
              <a:t>Instruction Cycle: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480C1A41-786D-4AEC-8242-4FF530998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0" y="1484964"/>
            <a:ext cx="86117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rgbClr val="0066CC"/>
                </a:solidFill>
                <a:latin typeface="Bookman Old Style" panose="02050604050505020204" pitchFamily="18" charset="0"/>
              </a:rPr>
              <a:t>The sequence of operations that a processor has to carry out while executing the instruction is called instruction cycle.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F0627F94-3A9E-4D46-9DA3-9A7E06329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540" y="2376469"/>
            <a:ext cx="31605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000066"/>
                </a:solidFill>
                <a:latin typeface="Bookman Old Style" panose="02050604050505020204" pitchFamily="18" charset="0"/>
              </a:rPr>
              <a:t>Machine Cycle: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8C9339A7-4402-4591-84B8-66197686B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142" y="2899852"/>
            <a:ext cx="891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rgbClr val="0066CC"/>
                </a:solidFill>
                <a:latin typeface="Bookman Old Style" panose="02050604050505020204" pitchFamily="18" charset="0"/>
              </a:rPr>
              <a:t>Each instruction cycle of a processor consist of a number of basic operations called machine cycles or processor cycles.</a:t>
            </a:r>
          </a:p>
        </p:txBody>
      </p:sp>
      <p:sp>
        <p:nvSpPr>
          <p:cNvPr id="10" name="Text Box 12" descr="Canvas">
            <a:extLst>
              <a:ext uri="{FF2B5EF4-FFF2-40B4-BE49-F238E27FC236}">
                <a16:creationId xmlns:a16="http://schemas.microsoft.com/office/drawing/2014/main" id="{1325769D-1FD6-4B65-B331-96B5B5A51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470" y="4167759"/>
            <a:ext cx="4343400" cy="466725"/>
          </a:xfrm>
          <a:prstGeom prst="rect">
            <a:avLst/>
          </a:prstGeom>
          <a:ln w="571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Instruction Cycle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179502E-9BC9-4A12-AE6A-A6DB4103B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117" y="5143132"/>
            <a:ext cx="2209800" cy="466725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Fetch Cycle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7FA4E9E9-DCA7-4383-B703-6469716D4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735" y="5142202"/>
            <a:ext cx="2339162" cy="46166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Execute Cycle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1624C06-875E-40B9-B229-F5D869A6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017" y="230290"/>
            <a:ext cx="5621966" cy="73956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ookman Old Style" panose="02050604050505020204" pitchFamily="18" charset="0"/>
              </a:rPr>
              <a:t>Processor Cycles</a:t>
            </a: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3FB76991-EE43-4508-809C-0BB18D609DF7}"/>
              </a:ext>
            </a:extLst>
          </p:cNvPr>
          <p:cNvSpPr/>
          <p:nvPr/>
        </p:nvSpPr>
        <p:spPr>
          <a:xfrm>
            <a:off x="3859619" y="4253022"/>
            <a:ext cx="606498" cy="135084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5752828F-FA41-4F91-8686-CC0A9378ABDD}"/>
              </a:ext>
            </a:extLst>
          </p:cNvPr>
          <p:cNvSpPr/>
          <p:nvPr/>
        </p:nvSpPr>
        <p:spPr>
          <a:xfrm>
            <a:off x="9055841" y="4253022"/>
            <a:ext cx="606498" cy="13508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8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72CF4A-93E1-4696-A5EF-037082F7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586" y="190500"/>
            <a:ext cx="3161414" cy="647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 States</a:t>
            </a:r>
            <a:br>
              <a:rPr lang="en-US" sz="4000" kern="10" spc="720" dirty="0">
                <a:solidFill>
                  <a:srgbClr val="800000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6" name="WordArt 5">
            <a:extLst>
              <a:ext uri="{FF2B5EF4-FFF2-40B4-BE49-F238E27FC236}">
                <a16:creationId xmlns:a16="http://schemas.microsoft.com/office/drawing/2014/main" id="{D1C95012-7A7B-4606-9CB9-6FB23013050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648201" y="838200"/>
            <a:ext cx="2105025" cy="647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3600" kern="10" spc="720" dirty="0">
              <a:solidFill>
                <a:srgbClr val="800000"/>
              </a:solidFill>
              <a:effectLst>
                <a:outerShdw dist="45791" dir="3378596" algn="ctr" rotWithShape="0">
                  <a:srgbClr val="4D4D4D">
                    <a:alpha val="79999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69957327-3045-4218-A64E-97E3697D5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928" y="1087329"/>
            <a:ext cx="1020155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The time taken by the processor to execute a  machine cycle is expressed in T - States.</a:t>
            </a: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One T – state is equal to the time period of the internal clock signal of the processor.</a:t>
            </a: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The T- state starts at the falling edge of a clock.</a:t>
            </a:r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9C8E2884-6B61-4A61-A5AA-E6C0D24D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86" y="3429000"/>
            <a:ext cx="8011803" cy="279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15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6DD6BA7-946C-4FD2-8BA0-E4D032A67C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0" y="715963"/>
            <a:ext cx="7866063" cy="1299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400"/>
              </a:lnSpc>
            </a:pPr>
            <a:r>
              <a:rPr spc="70" dirty="0"/>
              <a:t>8085 </a:t>
            </a:r>
            <a:r>
              <a:rPr dirty="0"/>
              <a:t>– </a:t>
            </a:r>
            <a:r>
              <a:rPr spc="50" dirty="0"/>
              <a:t>HOW </a:t>
            </a:r>
            <a:r>
              <a:rPr spc="45" dirty="0"/>
              <a:t>AN</a:t>
            </a:r>
            <a:r>
              <a:rPr spc="600" dirty="0"/>
              <a:t> </a:t>
            </a:r>
            <a:r>
              <a:rPr spc="65" dirty="0"/>
              <a:t>INSTRUCTION</a:t>
            </a:r>
          </a:p>
          <a:p>
            <a:pPr marL="12700">
              <a:lnSpc>
                <a:spcPts val="5145"/>
              </a:lnSpc>
            </a:pPr>
            <a:r>
              <a:rPr spc="65" dirty="0"/>
              <a:t>WILL </a:t>
            </a:r>
            <a:r>
              <a:rPr spc="55" dirty="0"/>
              <a:t>LOOK</a:t>
            </a:r>
            <a:r>
              <a:rPr spc="265" dirty="0"/>
              <a:t> </a:t>
            </a:r>
            <a:r>
              <a:rPr spc="70" dirty="0"/>
              <a:t>LIKE?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98E2EEB-72FC-4B89-97CC-ABB69CF97C0B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2876550" y="2228525"/>
            <a:ext cx="9505950" cy="3842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7039" indent="-342900">
              <a:lnSpc>
                <a:spcPts val="1785"/>
              </a:lnSpc>
              <a:buFont typeface="Wingdings" panose="05000000000000000000" pitchFamily="2" charset="2"/>
              <a:buChar char="q"/>
            </a:pPr>
            <a:endParaRPr lang="en-US" sz="2800" spc="-5" dirty="0"/>
          </a:p>
          <a:p>
            <a:pPr marL="447039" indent="-342900">
              <a:lnSpc>
                <a:spcPts val="1785"/>
              </a:lnSpc>
              <a:buFont typeface="Wingdings" panose="05000000000000000000" pitchFamily="2" charset="2"/>
              <a:buChar char="q"/>
            </a:pPr>
            <a:r>
              <a:rPr sz="2800" spc="-5" dirty="0"/>
              <a:t>What </a:t>
            </a:r>
            <a:r>
              <a:rPr sz="2800" dirty="0"/>
              <a:t>is </a:t>
            </a:r>
            <a:r>
              <a:rPr sz="2800" spc="-5" dirty="0"/>
              <a:t>an</a:t>
            </a:r>
            <a:r>
              <a:rPr sz="2800" spc="-55" dirty="0"/>
              <a:t> </a:t>
            </a:r>
            <a:r>
              <a:rPr sz="2800" spc="-5" dirty="0"/>
              <a:t>instruction?</a:t>
            </a:r>
            <a:endParaRPr lang="en-US" sz="2800" spc="-5" dirty="0"/>
          </a:p>
          <a:p>
            <a:pPr marL="104139">
              <a:lnSpc>
                <a:spcPts val="1785"/>
              </a:lnSpc>
            </a:pPr>
            <a:endParaRPr sz="2800" spc="-5" dirty="0"/>
          </a:p>
          <a:p>
            <a:pPr marL="639064" lvl="1" indent="-342900">
              <a:lnSpc>
                <a:spcPct val="100000"/>
              </a:lnSpc>
              <a:spcBef>
                <a:spcPts val="790"/>
              </a:spcBef>
              <a:buFont typeface="Wingdings" panose="05000000000000000000" pitchFamily="2" charset="2"/>
              <a:buChar char="q"/>
            </a:pPr>
            <a:r>
              <a:rPr sz="2800" spc="40" dirty="0"/>
              <a:t>It </a:t>
            </a:r>
            <a:r>
              <a:rPr sz="2800" dirty="0"/>
              <a:t>is a </a:t>
            </a:r>
            <a:r>
              <a:rPr sz="2800" spc="-5" dirty="0"/>
              <a:t>command that can </a:t>
            </a:r>
            <a:r>
              <a:rPr sz="2800" spc="-15" dirty="0"/>
              <a:t>make </a:t>
            </a:r>
            <a:r>
              <a:rPr sz="2800" spc="5" dirty="0"/>
              <a:t>the </a:t>
            </a:r>
            <a:r>
              <a:rPr sz="2800" spc="-5" dirty="0"/>
              <a:t>microprocessor perform </a:t>
            </a:r>
            <a:r>
              <a:rPr sz="2800" dirty="0"/>
              <a:t>a specific</a:t>
            </a:r>
            <a:r>
              <a:rPr sz="2800" spc="-160" dirty="0"/>
              <a:t> </a:t>
            </a:r>
            <a:r>
              <a:rPr sz="2800" dirty="0"/>
              <a:t>function.</a:t>
            </a:r>
          </a:p>
          <a:p>
            <a:pPr marL="639064" lvl="1" indent="-342900">
              <a:lnSpc>
                <a:spcPct val="100000"/>
              </a:lnSpc>
              <a:spcBef>
                <a:spcPts val="790"/>
              </a:spcBef>
              <a:buFont typeface="Wingdings" panose="05000000000000000000" pitchFamily="2" charset="2"/>
              <a:buChar char="q"/>
            </a:pPr>
            <a:r>
              <a:rPr sz="2800" spc="30" dirty="0"/>
              <a:t>All</a:t>
            </a:r>
            <a:r>
              <a:rPr sz="2800" spc="5" dirty="0"/>
              <a:t> </a:t>
            </a:r>
            <a:r>
              <a:rPr sz="2800" spc="-5" dirty="0"/>
              <a:t>instructions are collectively grouped as instruction</a:t>
            </a:r>
            <a:r>
              <a:rPr sz="2800" spc="-105" dirty="0"/>
              <a:t> </a:t>
            </a:r>
            <a:r>
              <a:rPr sz="2800" dirty="0"/>
              <a:t>set.</a:t>
            </a:r>
          </a:p>
          <a:p>
            <a:pPr marL="639064" lvl="1" indent="-342900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q"/>
            </a:pPr>
            <a:r>
              <a:rPr sz="2800" spc="40" dirty="0"/>
              <a:t>An </a:t>
            </a:r>
            <a:r>
              <a:rPr sz="2800" spc="-5" dirty="0"/>
              <a:t>Instruction </a:t>
            </a:r>
            <a:r>
              <a:rPr sz="2800" dirty="0"/>
              <a:t>is </a:t>
            </a:r>
            <a:r>
              <a:rPr sz="2800" spc="-5" dirty="0"/>
              <a:t>basically </a:t>
            </a:r>
            <a:r>
              <a:rPr sz="2800" dirty="0"/>
              <a:t>a </a:t>
            </a:r>
            <a:r>
              <a:rPr sz="2800" spc="-5" dirty="0"/>
              <a:t>combination </a:t>
            </a:r>
            <a:r>
              <a:rPr sz="2800" dirty="0"/>
              <a:t>of </a:t>
            </a:r>
            <a:r>
              <a:rPr sz="2800" spc="-5" dirty="0"/>
              <a:t>two </a:t>
            </a:r>
            <a:r>
              <a:rPr sz="2800" dirty="0"/>
              <a:t>parts one is </a:t>
            </a:r>
            <a:r>
              <a:rPr sz="2800" b="1" spc="-5" dirty="0"/>
              <a:t>operation code </a:t>
            </a:r>
            <a:r>
              <a:rPr sz="2800" dirty="0"/>
              <a:t>and </a:t>
            </a:r>
            <a:r>
              <a:rPr sz="2800" spc="5" dirty="0"/>
              <a:t>the </a:t>
            </a:r>
            <a:r>
              <a:rPr sz="2800" spc="-5" dirty="0"/>
              <a:t>next </a:t>
            </a:r>
            <a:r>
              <a:rPr sz="2800" dirty="0"/>
              <a:t>is</a:t>
            </a:r>
            <a:r>
              <a:rPr sz="2800" spc="-170" dirty="0"/>
              <a:t> </a:t>
            </a:r>
            <a:r>
              <a:rPr sz="2800" b="1" spc="-5" dirty="0"/>
              <a:t>operands</a:t>
            </a:r>
            <a:r>
              <a:rPr sz="2800" spc="-5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68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89D4C-FDBA-464F-A626-AEF53532B7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3750" y="1084768"/>
            <a:ext cx="8418513" cy="4553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90"/>
              </a:spcBef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FF0000"/>
                </a:solidFill>
                <a:cs typeface="Calibri"/>
              </a:rPr>
              <a:t>Operation </a:t>
            </a:r>
            <a:r>
              <a:rPr lang="en-US" sz="3200" b="1" spc="-5" dirty="0">
                <a:solidFill>
                  <a:srgbClr val="FF0000"/>
                </a:solidFill>
                <a:cs typeface="Calibri"/>
              </a:rPr>
              <a:t>code </a:t>
            </a:r>
            <a:r>
              <a:rPr lang="en-US" sz="3200" b="1" dirty="0">
                <a:solidFill>
                  <a:srgbClr val="FF0000"/>
                </a:solidFill>
                <a:cs typeface="Calibri"/>
              </a:rPr>
              <a:t>is also </a:t>
            </a:r>
            <a:r>
              <a:rPr lang="en-US" sz="3200" b="1" spc="-5" dirty="0">
                <a:solidFill>
                  <a:srgbClr val="FF0000"/>
                </a:solidFill>
                <a:cs typeface="Calibri"/>
              </a:rPr>
              <a:t>called as</a:t>
            </a:r>
            <a:r>
              <a:rPr lang="en-US" sz="3200" b="1" spc="-75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3200" b="1" spc="-5" dirty="0">
                <a:solidFill>
                  <a:srgbClr val="FF0000"/>
                </a:solidFill>
                <a:cs typeface="Calibri"/>
              </a:rPr>
              <a:t>opcode</a:t>
            </a:r>
            <a:r>
              <a:rPr lang="en-US" sz="3200" spc="-5" dirty="0"/>
              <a:t>.</a:t>
            </a:r>
          </a:p>
          <a:p>
            <a:pPr marL="355600" indent="-342900" algn="just">
              <a:lnSpc>
                <a:spcPct val="100000"/>
              </a:lnSpc>
              <a:spcBef>
                <a:spcPts val="795"/>
              </a:spcBef>
              <a:buFont typeface="Wingdings" panose="05000000000000000000" pitchFamily="2" charset="2"/>
              <a:buChar char="q"/>
            </a:pPr>
            <a:r>
              <a:rPr lang="en-US" sz="2400" spc="25" dirty="0"/>
              <a:t>The</a:t>
            </a:r>
            <a:r>
              <a:rPr lang="en-US" sz="2400" spc="80" dirty="0"/>
              <a:t> </a:t>
            </a:r>
            <a:r>
              <a:rPr lang="en-US" sz="2400" spc="-5" dirty="0">
                <a:solidFill>
                  <a:srgbClr val="FF0000"/>
                </a:solidFill>
              </a:rPr>
              <a:t>opcode</a:t>
            </a:r>
            <a:r>
              <a:rPr lang="en-US" sz="2400" spc="80" dirty="0"/>
              <a:t> </a:t>
            </a:r>
            <a:r>
              <a:rPr lang="en-US" sz="2400" spc="-5" dirty="0"/>
              <a:t>will</a:t>
            </a:r>
            <a:r>
              <a:rPr lang="en-US" sz="2400" spc="85" dirty="0"/>
              <a:t> </a:t>
            </a:r>
            <a:r>
              <a:rPr lang="en-US" sz="2400" dirty="0"/>
              <a:t>be</a:t>
            </a:r>
            <a:r>
              <a:rPr lang="en-US" sz="2400" spc="80" dirty="0"/>
              <a:t> </a:t>
            </a:r>
            <a:r>
              <a:rPr lang="en-US" sz="2400" spc="-5" dirty="0"/>
              <a:t>used</a:t>
            </a:r>
            <a:r>
              <a:rPr lang="en-US" sz="2400" spc="80" dirty="0"/>
              <a:t> </a:t>
            </a:r>
            <a:r>
              <a:rPr lang="en-US" sz="2400" spc="-5" dirty="0"/>
              <a:t>to</a:t>
            </a:r>
            <a:r>
              <a:rPr lang="en-US" sz="2400" spc="75" dirty="0"/>
              <a:t> </a:t>
            </a:r>
            <a:r>
              <a:rPr lang="en-US" sz="2400" spc="-5" dirty="0"/>
              <a:t>identify</a:t>
            </a:r>
            <a:r>
              <a:rPr lang="en-US" sz="2400" spc="90" dirty="0"/>
              <a:t> </a:t>
            </a:r>
            <a:r>
              <a:rPr lang="en-US" sz="2400" spc="-10" dirty="0"/>
              <a:t>what</a:t>
            </a:r>
            <a:r>
              <a:rPr lang="en-US" sz="2400" spc="90" dirty="0"/>
              <a:t> </a:t>
            </a:r>
            <a:r>
              <a:rPr lang="en-US" sz="2400" b="1" spc="-10" dirty="0"/>
              <a:t>kind</a:t>
            </a:r>
            <a:r>
              <a:rPr lang="en-US" sz="2400" b="1" spc="90" dirty="0"/>
              <a:t> </a:t>
            </a:r>
            <a:r>
              <a:rPr lang="en-US" sz="2400" b="1" spc="-10" dirty="0"/>
              <a:t>of</a:t>
            </a:r>
            <a:r>
              <a:rPr lang="en-US" sz="2400" b="1" spc="80" dirty="0"/>
              <a:t> </a:t>
            </a:r>
            <a:r>
              <a:rPr lang="en-US" sz="2400" b="1" spc="-10" dirty="0"/>
              <a:t>operation</a:t>
            </a:r>
            <a:r>
              <a:rPr lang="en-US" sz="2400" spc="80" dirty="0"/>
              <a:t> </a:t>
            </a:r>
            <a:r>
              <a:rPr lang="en-US" sz="2400" spc="-5" dirty="0"/>
              <a:t>needs</a:t>
            </a:r>
            <a:r>
              <a:rPr lang="en-US" sz="2400" spc="95" dirty="0"/>
              <a:t> </a:t>
            </a:r>
            <a:r>
              <a:rPr lang="en-US" sz="2400" spc="-5" dirty="0"/>
              <a:t>to</a:t>
            </a:r>
            <a:r>
              <a:rPr lang="en-US" sz="2400" spc="75" dirty="0"/>
              <a:t> </a:t>
            </a:r>
            <a:r>
              <a:rPr lang="en-US" sz="2400" spc="-5" dirty="0"/>
              <a:t>be</a:t>
            </a:r>
            <a:r>
              <a:rPr lang="en-US" sz="2400" spc="80" dirty="0"/>
              <a:t> </a:t>
            </a:r>
            <a:r>
              <a:rPr lang="en-US" sz="2400" spc="-10" dirty="0"/>
              <a:t>performed.</a:t>
            </a:r>
            <a:endParaRPr lang="en-US" sz="2400" dirty="0"/>
          </a:p>
          <a:p>
            <a:pPr marL="355600" indent="-342900" algn="just">
              <a:lnSpc>
                <a:spcPct val="100000"/>
              </a:lnSpc>
              <a:spcBef>
                <a:spcPts val="795"/>
              </a:spcBef>
              <a:buFont typeface="Wingdings" panose="05000000000000000000" pitchFamily="2" charset="2"/>
              <a:buChar char="q"/>
            </a:pPr>
            <a:r>
              <a:rPr lang="en-US" sz="2400" spc="5" dirty="0">
                <a:solidFill>
                  <a:srgbClr val="FF0000"/>
                </a:solidFill>
              </a:rPr>
              <a:t>Operands</a:t>
            </a:r>
            <a:r>
              <a:rPr lang="en-US" sz="2400" spc="5" dirty="0"/>
              <a:t> </a:t>
            </a:r>
            <a:r>
              <a:rPr lang="en-US" sz="2400" spc="-5" dirty="0"/>
              <a:t>can </a:t>
            </a:r>
            <a:r>
              <a:rPr lang="en-US" sz="2400" dirty="0"/>
              <a:t>be one or </a:t>
            </a:r>
            <a:r>
              <a:rPr lang="en-US" sz="2400" spc="-5" dirty="0"/>
              <a:t>two </a:t>
            </a:r>
            <a:r>
              <a:rPr lang="en-US" sz="2400" dirty="0"/>
              <a:t>based on </a:t>
            </a:r>
            <a:r>
              <a:rPr lang="en-US" sz="2400" spc="5" dirty="0"/>
              <a:t>the</a:t>
            </a:r>
            <a:r>
              <a:rPr lang="en-US" sz="2400" spc="-80" dirty="0"/>
              <a:t> </a:t>
            </a:r>
            <a:r>
              <a:rPr lang="en-US" sz="2400" spc="-5" dirty="0"/>
              <a:t>instruction.</a:t>
            </a:r>
            <a:endParaRPr lang="en-US" sz="2400" dirty="0"/>
          </a:p>
          <a:p>
            <a:pPr marL="355599" indent="-342900" algn="just">
              <a:spcBef>
                <a:spcPts val="780"/>
              </a:spcBef>
              <a:buFont typeface="Wingdings" panose="05000000000000000000" pitchFamily="2" charset="2"/>
              <a:buChar char="q"/>
            </a:pPr>
            <a:r>
              <a:rPr lang="en-US" sz="2400" spc="-10" dirty="0">
                <a:solidFill>
                  <a:srgbClr val="FF0000"/>
                </a:solidFill>
              </a:rPr>
              <a:t>Operands</a:t>
            </a:r>
            <a:r>
              <a:rPr lang="en-US" sz="2400" spc="-10" dirty="0"/>
              <a:t> will </a:t>
            </a:r>
            <a:r>
              <a:rPr lang="en-US" sz="2400" dirty="0"/>
              <a:t>be </a:t>
            </a:r>
            <a:r>
              <a:rPr lang="en-US" sz="2400" spc="-5" dirty="0"/>
              <a:t>used to </a:t>
            </a:r>
            <a:r>
              <a:rPr lang="en-US" sz="2400" b="1" spc="-5" dirty="0"/>
              <a:t>spot </a:t>
            </a:r>
            <a:r>
              <a:rPr lang="en-US" sz="2400" b="1" spc="5" dirty="0"/>
              <a:t>the </a:t>
            </a:r>
            <a:r>
              <a:rPr lang="en-US" sz="2400" b="1" spc="-10" dirty="0"/>
              <a:t>source and destination</a:t>
            </a:r>
            <a:r>
              <a:rPr lang="en-US" sz="2400" spc="-10" dirty="0"/>
              <a:t>. </a:t>
            </a:r>
            <a:r>
              <a:rPr lang="en-US" sz="2400" spc="-5" dirty="0"/>
              <a:t>An </a:t>
            </a:r>
            <a:r>
              <a:rPr lang="en-US" sz="2400" spc="-10" dirty="0"/>
              <a:t>operand </a:t>
            </a:r>
            <a:r>
              <a:rPr lang="en-US" sz="2400" spc="-5" dirty="0"/>
              <a:t>can </a:t>
            </a:r>
            <a:r>
              <a:rPr lang="en-US" sz="2400" dirty="0"/>
              <a:t>be </a:t>
            </a:r>
            <a:r>
              <a:rPr lang="en-US" sz="2400" spc="-10" dirty="0"/>
              <a:t>any </a:t>
            </a:r>
            <a:r>
              <a:rPr lang="en-US" sz="2400" dirty="0"/>
              <a:t>of </a:t>
            </a:r>
            <a:r>
              <a:rPr lang="en-US" sz="2400" spc="5" dirty="0"/>
              <a:t>the  </a:t>
            </a:r>
            <a:r>
              <a:rPr lang="en-US" sz="2400" spc="-5" dirty="0"/>
              <a:t>following:</a:t>
            </a:r>
          </a:p>
          <a:p>
            <a:pPr marL="469900" indent="-457200" algn="just">
              <a:lnSpc>
                <a:spcPct val="100000"/>
              </a:lnSpc>
              <a:spcBef>
                <a:spcPts val="790"/>
              </a:spcBef>
              <a:buClr>
                <a:srgbClr val="1CACE3"/>
              </a:buClr>
              <a:buAutoNum type="arabicPeriod"/>
              <a:tabLst>
                <a:tab pos="469265" algn="l"/>
                <a:tab pos="470534" algn="l"/>
              </a:tabLst>
            </a:pPr>
            <a:r>
              <a:rPr lang="en-US" sz="2400" b="1" spc="-15" dirty="0">
                <a:cs typeface="Calibri"/>
              </a:rPr>
              <a:t>Registers </a:t>
            </a:r>
            <a:r>
              <a:rPr lang="en-US" sz="2400" b="1" spc="-10" dirty="0">
                <a:cs typeface="Calibri"/>
              </a:rPr>
              <a:t>(like </a:t>
            </a:r>
            <a:r>
              <a:rPr lang="en-US" sz="2400" b="1" spc="-15" dirty="0">
                <a:cs typeface="Calibri"/>
              </a:rPr>
              <a:t>Accumulator, </a:t>
            </a:r>
            <a:r>
              <a:rPr lang="en-US" sz="2400" b="1" dirty="0">
                <a:cs typeface="Calibri"/>
              </a:rPr>
              <a:t>B </a:t>
            </a:r>
            <a:r>
              <a:rPr lang="en-US" sz="2400" b="1" spc="-15" dirty="0">
                <a:cs typeface="Calibri"/>
              </a:rPr>
              <a:t>register </a:t>
            </a:r>
            <a:r>
              <a:rPr lang="en-US" sz="2400" b="1" dirty="0">
                <a:cs typeface="Calibri"/>
              </a:rPr>
              <a:t>and so</a:t>
            </a:r>
            <a:r>
              <a:rPr lang="en-US" sz="2400" b="1" spc="-85" dirty="0">
                <a:cs typeface="Calibri"/>
              </a:rPr>
              <a:t> </a:t>
            </a:r>
            <a:r>
              <a:rPr lang="en-US" sz="2400" b="1" spc="-5" dirty="0">
                <a:cs typeface="Calibri"/>
              </a:rPr>
              <a:t>on)</a:t>
            </a:r>
          </a:p>
          <a:p>
            <a:pPr marL="469900" indent="-457200" algn="just">
              <a:lnSpc>
                <a:spcPct val="100000"/>
              </a:lnSpc>
              <a:spcBef>
                <a:spcPts val="795"/>
              </a:spcBef>
              <a:buClr>
                <a:srgbClr val="1CACE3"/>
              </a:buClr>
              <a:buAutoNum type="arabicPeriod"/>
              <a:tabLst>
                <a:tab pos="469265" algn="l"/>
                <a:tab pos="470534" algn="l"/>
              </a:tabLst>
            </a:pPr>
            <a:r>
              <a:rPr lang="en-US" sz="2400" b="1" spc="-5" dirty="0">
                <a:cs typeface="Calibri"/>
              </a:rPr>
              <a:t>Immediate value </a:t>
            </a:r>
            <a:r>
              <a:rPr lang="en-US" sz="2400" b="1" spc="-10" dirty="0">
                <a:cs typeface="Calibri"/>
              </a:rPr>
              <a:t>(Say </a:t>
            </a:r>
            <a:r>
              <a:rPr lang="en-US" sz="2400" b="1" dirty="0">
                <a:cs typeface="Calibri"/>
              </a:rPr>
              <a:t>10H,</a:t>
            </a:r>
            <a:r>
              <a:rPr lang="en-US" sz="2400" b="1" spc="-120" dirty="0">
                <a:cs typeface="Calibri"/>
              </a:rPr>
              <a:t> </a:t>
            </a:r>
            <a:r>
              <a:rPr lang="en-US" sz="2400" b="1" dirty="0">
                <a:cs typeface="Calibri"/>
              </a:rPr>
              <a:t>010101B)</a:t>
            </a:r>
          </a:p>
          <a:p>
            <a:pPr marL="469900" indent="-457200" algn="just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AutoNum type="arabicPeriod"/>
              <a:tabLst>
                <a:tab pos="469265" algn="l"/>
                <a:tab pos="470534" algn="l"/>
              </a:tabLst>
            </a:pPr>
            <a:r>
              <a:rPr lang="en-US" sz="2400" b="1" spc="-5" dirty="0">
                <a:cs typeface="Calibri"/>
              </a:rPr>
              <a:t>An address, i.e. </a:t>
            </a:r>
            <a:r>
              <a:rPr lang="en-US" sz="2400" b="1" dirty="0">
                <a:cs typeface="Calibri"/>
              </a:rPr>
              <a:t>memory </a:t>
            </a:r>
            <a:r>
              <a:rPr lang="en-US" sz="2400" b="1" spc="-5" dirty="0">
                <a:cs typeface="Calibri"/>
              </a:rPr>
              <a:t>location. </a:t>
            </a:r>
            <a:r>
              <a:rPr lang="en-US" sz="2400" b="1" spc="-10" dirty="0">
                <a:cs typeface="Calibri"/>
              </a:rPr>
              <a:t>(Say</a:t>
            </a:r>
            <a:r>
              <a:rPr lang="en-US" sz="2400" b="1" spc="-100" dirty="0">
                <a:cs typeface="Calibri"/>
              </a:rPr>
              <a:t> </a:t>
            </a:r>
            <a:r>
              <a:rPr lang="en-US" sz="2400" b="1" dirty="0">
                <a:cs typeface="Calibri"/>
              </a:rPr>
              <a:t>30H)</a:t>
            </a:r>
          </a:p>
          <a:p>
            <a:pPr marL="469900" indent="-457200" algn="just">
              <a:lnSpc>
                <a:spcPct val="100000"/>
              </a:lnSpc>
              <a:spcBef>
                <a:spcPts val="790"/>
              </a:spcBef>
              <a:buClr>
                <a:srgbClr val="1CACE3"/>
              </a:buClr>
              <a:buAutoNum type="arabicPeriod"/>
              <a:tabLst>
                <a:tab pos="469265" algn="l"/>
                <a:tab pos="470534" algn="l"/>
              </a:tabLst>
            </a:pPr>
            <a:r>
              <a:rPr lang="en-US" sz="2400" b="1" spc="-15" dirty="0">
                <a:cs typeface="Calibri"/>
              </a:rPr>
              <a:t>Any </a:t>
            </a:r>
            <a:r>
              <a:rPr lang="en-US" sz="2400" b="1" spc="-5" dirty="0">
                <a:cs typeface="Calibri"/>
              </a:rPr>
              <a:t>of the supported </a:t>
            </a:r>
            <a:r>
              <a:rPr lang="en-US" sz="2400" b="1" dirty="0">
                <a:cs typeface="Calibri"/>
              </a:rPr>
              <a:t>input </a:t>
            </a:r>
            <a:r>
              <a:rPr lang="en-US" sz="2400" b="1" spc="-5" dirty="0">
                <a:cs typeface="Calibri"/>
              </a:rPr>
              <a:t>or output</a:t>
            </a:r>
            <a:r>
              <a:rPr lang="en-US" sz="2400" b="1" spc="-25" dirty="0">
                <a:cs typeface="Calibri"/>
              </a:rPr>
              <a:t> </a:t>
            </a:r>
            <a:r>
              <a:rPr lang="en-US" sz="2400" b="1" spc="-5" dirty="0">
                <a:cs typeface="Calibri"/>
              </a:rPr>
              <a:t>ports.</a:t>
            </a:r>
          </a:p>
        </p:txBody>
      </p:sp>
    </p:spTree>
    <p:extLst>
      <p:ext uri="{BB962C8B-B14F-4D97-AF65-F5344CB8AC3E}">
        <p14:creationId xmlns:p14="http://schemas.microsoft.com/office/powerpoint/2010/main" val="382971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C3A0D82-1C26-4FC7-848D-3C1696F98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1450" y="715963"/>
            <a:ext cx="7694613" cy="923330"/>
          </a:xfrm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ADDRESSING</a:t>
            </a:r>
            <a:r>
              <a:rPr spc="105" dirty="0"/>
              <a:t> </a:t>
            </a:r>
            <a:r>
              <a:rPr spc="70" dirty="0"/>
              <a:t>MODES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2945940-0683-478A-9433-D8E12B2CA025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3562350" y="1786890"/>
            <a:ext cx="8113713" cy="4220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43865">
              <a:lnSpc>
                <a:spcPct val="142700"/>
              </a:lnSpc>
            </a:pPr>
            <a:r>
              <a:rPr sz="2800" spc="-5" dirty="0">
                <a:latin typeface="Calibri"/>
                <a:cs typeface="Calibri"/>
              </a:rPr>
              <a:t>8085 supports </a:t>
            </a:r>
            <a:r>
              <a:rPr sz="2800" spc="-10" dirty="0">
                <a:latin typeface="Calibri"/>
                <a:cs typeface="Calibri"/>
              </a:rPr>
              <a:t>five </a:t>
            </a:r>
            <a:r>
              <a:rPr sz="2800" spc="-5" dirty="0">
                <a:latin typeface="Calibri"/>
                <a:cs typeface="Calibri"/>
              </a:rPr>
              <a:t>types of addressing:  </a:t>
            </a:r>
            <a:endParaRPr lang="en-US" sz="2800" spc="-5" dirty="0">
              <a:latin typeface="Calibri"/>
              <a:cs typeface="Calibri"/>
            </a:endParaRPr>
          </a:p>
          <a:p>
            <a:pPr marL="12700" marR="443865">
              <a:lnSpc>
                <a:spcPct val="142700"/>
              </a:lnSpc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addressing modes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are</a:t>
            </a:r>
            <a:endParaRPr sz="2800" dirty="0">
              <a:latin typeface="Calibri"/>
              <a:cs typeface="Calibri"/>
            </a:endParaRPr>
          </a:p>
          <a:p>
            <a:pPr marL="1152525" indent="-27940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1153160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Immediate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Addressing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52525" indent="-27940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1153160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Direct</a:t>
            </a:r>
            <a:r>
              <a:rPr sz="28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Addressing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52525" indent="-279400">
              <a:lnSpc>
                <a:spcPct val="100000"/>
              </a:lnSpc>
              <a:spcBef>
                <a:spcPts val="1125"/>
              </a:spcBef>
              <a:buAutoNum type="arabicPeriod"/>
              <a:tabLst>
                <a:tab pos="1153160" algn="l"/>
              </a:tabLst>
            </a:pP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Register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Addressing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52525" indent="-27940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1153160" algn="l"/>
              </a:tabLst>
            </a:pP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Register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Indirect Addressing</a:t>
            </a:r>
            <a:r>
              <a:rPr sz="280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52525" indent="-27940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1153160" algn="l"/>
              </a:tabLst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Implicit</a:t>
            </a:r>
            <a:r>
              <a:rPr sz="28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Addressing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414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Theme1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6FA6A2A-2FED-49F7-B780-AAFE7FC4B93E}" vid="{60471616-EB7E-460B-B0F8-23EED40AD8B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25843EC68C6B4092AF615701677C69" ma:contentTypeVersion="2" ma:contentTypeDescription="Create a new document." ma:contentTypeScope="" ma:versionID="5f99d53c7b39ab74758c2e2faf2cfe70">
  <xsd:schema xmlns:xsd="http://www.w3.org/2001/XMLSchema" xmlns:xs="http://www.w3.org/2001/XMLSchema" xmlns:p="http://schemas.microsoft.com/office/2006/metadata/properties" xmlns:ns2="c90fe2fb-20ec-474e-a4aa-cc7350ed3e58" targetNamespace="http://schemas.microsoft.com/office/2006/metadata/properties" ma:root="true" ma:fieldsID="4368381ddfcb2db94a3f6e03af18992a" ns2:_="">
    <xsd:import namespace="c90fe2fb-20ec-474e-a4aa-cc7350ed3e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fe2fb-20ec-474e-a4aa-cc7350ed3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D960329-9F8E-42D1-B62B-0A6D2AB56502}"/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3764</TotalTime>
  <Words>750</Words>
  <Application>Microsoft Office PowerPoint</Application>
  <PresentationFormat>Widescreen</PresentationFormat>
  <Paragraphs>76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Arial Black</vt:lpstr>
      <vt:lpstr>Bookman Old Style</vt:lpstr>
      <vt:lpstr>Calibri</vt:lpstr>
      <vt:lpstr>Cambria</vt:lpstr>
      <vt:lpstr>Segoe UI</vt:lpstr>
      <vt:lpstr>Times New Roman</vt:lpstr>
      <vt:lpstr>Wingdings</vt:lpstr>
      <vt:lpstr>WordVisi_MSFontService</vt:lpstr>
      <vt:lpstr>1_Office Theme</vt:lpstr>
      <vt:lpstr>Theme1</vt:lpstr>
      <vt:lpstr>8085 Instruction set &amp; addressing mode</vt:lpstr>
      <vt:lpstr>MICROPROCESSORS HISTORY</vt:lpstr>
      <vt:lpstr>POINTS TO REMEMBER . . .</vt:lpstr>
      <vt:lpstr>CONTD.,</vt:lpstr>
      <vt:lpstr>Processor Cycles</vt:lpstr>
      <vt:lpstr>T States </vt:lpstr>
      <vt:lpstr>8085 – HOW AN INSTRUCTION WILL LOOK LIKE?</vt:lpstr>
      <vt:lpstr>PowerPoint Presentation</vt:lpstr>
      <vt:lpstr>ADDRESSING MODES</vt:lpstr>
      <vt:lpstr>PowerPoint Presentation</vt:lpstr>
      <vt:lpstr>PowerPoint Presentation</vt:lpstr>
      <vt:lpstr>8085 – INSTRUCTION SET.</vt:lpstr>
      <vt:lpstr>1. Data transfer instructions – it is used for moving data from  source to destination. The content of source will not be modified after the data transfer is complete. It will remain the same.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ARITHMETIC INSTRUCTIONS</vt:lpstr>
      <vt:lpstr>PowerPoint Presentation</vt:lpstr>
      <vt:lpstr>PowerPoint Presentation</vt:lpstr>
      <vt:lpstr>PowerPoint Presentation</vt:lpstr>
      <vt:lpstr>PowerPoint Presentation</vt:lpstr>
      <vt:lpstr>3. LOGICAL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BRANCHING INSTRUCTIONS</vt:lpstr>
      <vt:lpstr>PowerPoint Presentation</vt:lpstr>
      <vt:lpstr>PowerPoint Presentation</vt:lpstr>
      <vt:lpstr>PowerPoint Presentation</vt:lpstr>
      <vt:lpstr>5. Control instructions</vt:lpstr>
      <vt:lpstr>Thank You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Asian Pacific  Heritage Month</dc:title>
  <dc:subject/>
  <dc:creator>Anu Chalil</dc:creator>
  <cp:keywords/>
  <dc:description/>
  <cp:lastModifiedBy>Baby Sreeja</cp:lastModifiedBy>
  <cp:revision>53</cp:revision>
  <dcterms:created xsi:type="dcterms:W3CDTF">2021-07-16T18:32:28Z</dcterms:created>
  <dcterms:modified xsi:type="dcterms:W3CDTF">2021-07-26T20:20:44Z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0x010100FA25843EC68C6B4092AF615701677C69</vt:lpwstr>
  </property>
</Properties>
</file>