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3" r:id="rId4"/>
  </p:sldMasterIdLst>
  <p:notesMasterIdLst>
    <p:notesMasterId r:id="rId58"/>
  </p:notesMasterIdLst>
  <p:sldIdLst>
    <p:sldId id="256" r:id="rId5"/>
    <p:sldId id="257" r:id="rId6"/>
    <p:sldId id="259" r:id="rId7"/>
    <p:sldId id="260" r:id="rId8"/>
    <p:sldId id="258" r:id="rId9"/>
    <p:sldId id="261" r:id="rId10"/>
    <p:sldId id="262" r:id="rId11"/>
    <p:sldId id="263" r:id="rId12"/>
    <p:sldId id="264" r:id="rId13"/>
    <p:sldId id="266" r:id="rId14"/>
    <p:sldId id="267" r:id="rId15"/>
    <p:sldId id="315" r:id="rId16"/>
    <p:sldId id="318" r:id="rId17"/>
    <p:sldId id="317" r:id="rId18"/>
    <p:sldId id="324" r:id="rId19"/>
    <p:sldId id="268" r:id="rId20"/>
    <p:sldId id="269" r:id="rId21"/>
    <p:sldId id="307" r:id="rId22"/>
    <p:sldId id="309" r:id="rId23"/>
    <p:sldId id="311" r:id="rId24"/>
    <p:sldId id="319" r:id="rId25"/>
    <p:sldId id="320" r:id="rId26"/>
    <p:sldId id="270" r:id="rId27"/>
    <p:sldId id="271" r:id="rId28"/>
    <p:sldId id="321" r:id="rId29"/>
    <p:sldId id="323" r:id="rId30"/>
    <p:sldId id="272" r:id="rId31"/>
    <p:sldId id="283" r:id="rId32"/>
    <p:sldId id="286" r:id="rId33"/>
    <p:sldId id="287" r:id="rId34"/>
    <p:sldId id="288" r:id="rId35"/>
    <p:sldId id="289" r:id="rId36"/>
    <p:sldId id="284" r:id="rId37"/>
    <p:sldId id="314" r:id="rId38"/>
    <p:sldId id="274" r:id="rId39"/>
    <p:sldId id="276" r:id="rId40"/>
    <p:sldId id="278" r:id="rId41"/>
    <p:sldId id="280" r:id="rId42"/>
    <p:sldId id="285" r:id="rId43"/>
    <p:sldId id="305" r:id="rId44"/>
    <p:sldId id="291" r:id="rId45"/>
    <p:sldId id="292" r:id="rId46"/>
    <p:sldId id="293" r:id="rId47"/>
    <p:sldId id="326" r:id="rId48"/>
    <p:sldId id="316" r:id="rId49"/>
    <p:sldId id="294" r:id="rId50"/>
    <p:sldId id="295" r:id="rId51"/>
    <p:sldId id="327" r:id="rId52"/>
    <p:sldId id="296" r:id="rId53"/>
    <p:sldId id="328" r:id="rId54"/>
    <p:sldId id="329" r:id="rId55"/>
    <p:sldId id="297" r:id="rId56"/>
    <p:sldId id="330"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5" autoAdjust="0"/>
    <p:restoredTop sz="88514" autoAdjust="0"/>
  </p:normalViewPr>
  <p:slideViewPr>
    <p:cSldViewPr snapToGrid="0">
      <p:cViewPr>
        <p:scale>
          <a:sx n="75" d="100"/>
          <a:sy n="75" d="100"/>
        </p:scale>
        <p:origin x="100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6CF374-E991-4566-9E96-F4C89BF1F0EE}" type="datetimeFigureOut">
              <a:rPr lang="en-IN" smtClean="0"/>
              <a:t>16-09-2021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2B12C-C3A5-4257-BDD8-D6DE03EF909D}" type="slidenum">
              <a:rPr lang="en-IN" smtClean="0"/>
              <a:t>‹#›</a:t>
            </a:fld>
            <a:endParaRPr lang="en-IN" dirty="0"/>
          </a:p>
        </p:txBody>
      </p:sp>
    </p:spTree>
    <p:extLst>
      <p:ext uri="{BB962C8B-B14F-4D97-AF65-F5344CB8AC3E}">
        <p14:creationId xmlns:p14="http://schemas.microsoft.com/office/powerpoint/2010/main" val="180282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image" Target="../media/image3.png"/></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r>
              <a:rPr lang="en-US" dirty="0"/>
              <a:t>ARM’s business model </a:t>
            </a:r>
            <a:r>
              <a:rPr lang="en-US" dirty="0" err="1"/>
              <a:t>centres</a:t>
            </a:r>
            <a:r>
              <a:rPr lang="en-US" dirty="0"/>
              <a:t> around the principle of partnership. At the centre of this are ARM’s semiconductor partners who design,  manufacture and market ARM-compliant products. </a:t>
            </a:r>
          </a:p>
          <a:p>
            <a:r>
              <a:rPr lang="en-US" dirty="0"/>
              <a:t>Having so many partner companies producing silicon executing the same instruction set is a very important part of ARM’s strength in the market place.</a:t>
            </a:r>
          </a:p>
          <a:p>
            <a:r>
              <a:rPr lang="en-US" dirty="0"/>
              <a:t>However each of our semiconductor partners bring their own unique strengths to the partnership - each having their own technologies, applications knowledge, product focus, culture, geography,  and key customers.</a:t>
            </a:r>
          </a:p>
          <a:p>
            <a:r>
              <a:rPr lang="en-US" dirty="0"/>
              <a:t>In addition to our partnering with semiconductor companies, we also partner with a large number of other third parties to ensure that operating systems, EDA and software development tools, application software and design services are available for doing ARM based designs.</a:t>
            </a:r>
          </a:p>
          <a:p>
            <a:r>
              <a:rPr lang="en-US" dirty="0"/>
              <a:t>“ATAP” stands for ARM Technology Access Program. Creates a network of independent design service companies and equips them to deliver ARM-powered designs. Members get access to ARM technology, expertise and support. Members sometimes referred to as “Approved Design Centers”.</a:t>
            </a:r>
          </a:p>
          <a:p>
            <a:endParaRPr lang="en-US" dirty="0"/>
          </a:p>
        </p:txBody>
      </p:sp>
    </p:spTree>
    <p:extLst>
      <p:ext uri="{BB962C8B-B14F-4D97-AF65-F5344CB8AC3E}">
        <p14:creationId xmlns:p14="http://schemas.microsoft.com/office/powerpoint/2010/main" val="4047057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42B12C-C3A5-4257-BDD8-D6DE03EF909D}" type="slidenum">
              <a:rPr lang="en-IN" smtClean="0"/>
              <a:t>29</a:t>
            </a:fld>
            <a:endParaRPr lang="en-IN" dirty="0"/>
          </a:p>
        </p:txBody>
      </p:sp>
    </p:spTree>
    <p:extLst>
      <p:ext uri="{BB962C8B-B14F-4D97-AF65-F5344CB8AC3E}">
        <p14:creationId xmlns:p14="http://schemas.microsoft.com/office/powerpoint/2010/main" val="2883260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r>
              <a:rPr lang="en-US"/>
              <a:t>This </a:t>
            </a:r>
            <a:r>
              <a:rPr lang="en-US" b="1">
                <a:solidFill>
                  <a:schemeClr val="hlink"/>
                </a:solidFill>
              </a:rPr>
              <a:t>animated</a:t>
            </a:r>
            <a:r>
              <a:rPr lang="en-US"/>
              <a:t> slide shows the way that the banking of registers works. On the left the currently visible set of registers are shown for a particular mode.</a:t>
            </a:r>
          </a:p>
          <a:p>
            <a:r>
              <a:rPr lang="en-US"/>
              <a:t>On the right are the registers that are banked out whilst in that mode.</a:t>
            </a:r>
          </a:p>
          <a:p>
            <a:endParaRPr lang="en-US"/>
          </a:p>
          <a:p>
            <a:r>
              <a:rPr lang="en-US"/>
              <a:t>Each key press will switch mode:</a:t>
            </a:r>
          </a:p>
          <a:p>
            <a:endParaRPr lang="en-US"/>
          </a:p>
          <a:p>
            <a:r>
              <a:rPr lang="en-US"/>
              <a:t>user -&gt; FIQ -&gt;user -&gt; IRQ -&gt; user -&gt;SVC -&gt; User -&gt; Undef -&gt; User -&gt; Abort and then back to user.</a:t>
            </a:r>
          </a:p>
          <a:p>
            <a:endParaRPr lang="en-US"/>
          </a:p>
          <a:p>
            <a:r>
              <a:rPr lang="en-US"/>
              <a:t>The following slide then shows this in a more static way that is more useful for reference</a:t>
            </a:r>
          </a:p>
        </p:txBody>
      </p:sp>
    </p:spTree>
    <p:extLst>
      <p:ext uri="{BB962C8B-B14F-4D97-AF65-F5344CB8AC3E}">
        <p14:creationId xmlns:p14="http://schemas.microsoft.com/office/powerpoint/2010/main" val="86659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8F7ABB-9978-4D75-B096-175A998CBE1F}" type="slidenum">
              <a:rPr lang="en-GB" altLang="en-US"/>
              <a:pPr/>
              <a:t>34</a:t>
            </a:fld>
            <a:endParaRPr lang="en-GB" altLang="en-US"/>
          </a:p>
        </p:txBody>
      </p:sp>
      <p:sp>
        <p:nvSpPr>
          <p:cNvPr id="284674" name="Rectangle 2"/>
          <p:cNvSpPr>
            <a:spLocks noGrp="1" noRot="1" noChangeAspect="1" noChangeArrowheads="1" noTextEdit="1"/>
          </p:cNvSpPr>
          <p:nvPr>
            <p:ph type="sldImg"/>
          </p:nvPr>
        </p:nvSpPr>
        <p:spPr>
          <a:xfrm>
            <a:off x="563563" y="841375"/>
            <a:ext cx="5715000" cy="3214688"/>
          </a:xfrm>
          <a:ln/>
        </p:spPr>
      </p:sp>
      <p:sp>
        <p:nvSpPr>
          <p:cNvPr id="284675" name="Rectangle 3"/>
          <p:cNvSpPr>
            <a:spLocks noGrp="1" noChangeArrowheads="1"/>
          </p:cNvSpPr>
          <p:nvPr>
            <p:ph type="body" idx="1"/>
          </p:nvPr>
        </p:nvSpPr>
        <p:spPr>
          <a:xfrm>
            <a:off x="912813" y="4359275"/>
            <a:ext cx="5030787" cy="4132263"/>
          </a:xfrm>
        </p:spPr>
        <p:txBody>
          <a:bodyPr/>
          <a:lstStyle/>
          <a:p>
            <a:endParaRPr lang="en-US" altLang="en-US"/>
          </a:p>
        </p:txBody>
      </p:sp>
    </p:spTree>
    <p:extLst>
      <p:ext uri="{BB962C8B-B14F-4D97-AF65-F5344CB8AC3E}">
        <p14:creationId xmlns:p14="http://schemas.microsoft.com/office/powerpoint/2010/main" val="2909859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0AE646-5FEB-493D-B16F-0A15571E4EBC}" type="slidenum">
              <a:rPr lang="en-GB" altLang="en-US"/>
              <a:pPr/>
              <a:t>35</a:t>
            </a:fld>
            <a:endParaRPr lang="en-GB" altLang="en-US"/>
          </a:p>
        </p:txBody>
      </p:sp>
      <p:sp>
        <p:nvSpPr>
          <p:cNvPr id="243714" name="Rectangle 2"/>
          <p:cNvSpPr>
            <a:spLocks noGrp="1" noRot="1" noChangeAspect="1" noChangeArrowheads="1" noTextEdit="1"/>
          </p:cNvSpPr>
          <p:nvPr>
            <p:ph type="sldImg"/>
          </p:nvPr>
        </p:nvSpPr>
        <p:spPr>
          <a:xfrm>
            <a:off x="566738" y="842963"/>
            <a:ext cx="5710237" cy="3213100"/>
          </a:xfrm>
          <a:ln/>
        </p:spPr>
      </p:sp>
      <p:sp>
        <p:nvSpPr>
          <p:cNvPr id="243715" name="Rectangle 3"/>
          <p:cNvSpPr>
            <a:spLocks noGrp="1" noChangeArrowheads="1"/>
          </p:cNvSpPr>
          <p:nvPr>
            <p:ph type="body" idx="1"/>
          </p:nvPr>
        </p:nvSpPr>
        <p:spPr>
          <a:xfrm>
            <a:off x="912813" y="4359275"/>
            <a:ext cx="5030787" cy="4133850"/>
          </a:xfrm>
        </p:spPr>
        <p:txBody>
          <a:bodyPr/>
          <a:lstStyle/>
          <a:p>
            <a:pPr>
              <a:lnSpc>
                <a:spcPct val="90000"/>
              </a:lnSpc>
            </a:pPr>
            <a:r>
              <a:rPr lang="en-US" altLang="en-US" dirty="0">
                <a:solidFill>
                  <a:srgbClr val="000000"/>
                </a:solidFill>
              </a:rPr>
              <a:t>Green </a:t>
            </a:r>
            <a:r>
              <a:rPr lang="en-US" altLang="en-US" dirty="0" err="1">
                <a:solidFill>
                  <a:srgbClr val="000000"/>
                </a:solidFill>
              </a:rPr>
              <a:t>psr</a:t>
            </a:r>
            <a:r>
              <a:rPr lang="en-US" altLang="en-US" dirty="0">
                <a:solidFill>
                  <a:srgbClr val="000000"/>
                </a:solidFill>
              </a:rPr>
              <a:t> bits are only in certain versions of the ARM architecture</a:t>
            </a:r>
          </a:p>
          <a:p>
            <a:pPr>
              <a:lnSpc>
                <a:spcPct val="90000"/>
              </a:lnSpc>
            </a:pPr>
            <a:r>
              <a:rPr lang="en-US" altLang="en-US" dirty="0">
                <a:solidFill>
                  <a:srgbClr val="000000"/>
                </a:solidFill>
              </a:rPr>
              <a:t>ALU status flags (set if "S" bit set, implied in Thumb state).</a:t>
            </a:r>
            <a:endParaRPr lang="en-US" altLang="en-US" dirty="0"/>
          </a:p>
          <a:p>
            <a:r>
              <a:rPr lang="en-US" altLang="en-US" dirty="0"/>
              <a:t>Sticky overflow flag (Q flag) is set either when </a:t>
            </a:r>
          </a:p>
          <a:p>
            <a:pPr lvl="1"/>
            <a:r>
              <a:rPr lang="en-US" altLang="en-US" dirty="0"/>
              <a:t>saturation occurs during QADD, QDADD, QSUB or QDSUB, or </a:t>
            </a:r>
          </a:p>
          <a:p>
            <a:pPr lvl="1"/>
            <a:r>
              <a:rPr lang="en-US" altLang="en-US" dirty="0"/>
              <a:t>the result of </a:t>
            </a:r>
            <a:r>
              <a:rPr lang="en-US" altLang="en-US" dirty="0" err="1"/>
              <a:t>SMLAxy</a:t>
            </a:r>
            <a:r>
              <a:rPr lang="en-US" altLang="en-US" dirty="0"/>
              <a:t> or </a:t>
            </a:r>
            <a:r>
              <a:rPr lang="en-US" altLang="en-US" dirty="0" err="1"/>
              <a:t>SMLAWx</a:t>
            </a:r>
            <a:r>
              <a:rPr lang="en-US" altLang="en-US" dirty="0"/>
              <a:t> overflows 32-bits</a:t>
            </a:r>
          </a:p>
          <a:p>
            <a:r>
              <a:rPr lang="en-US" altLang="en-US" dirty="0"/>
              <a:t>Once flag has been set can not be modified by one of the above instructions and must write to CPSR using MSR instruction to cleared</a:t>
            </a:r>
          </a:p>
          <a:p>
            <a:r>
              <a:rPr lang="en-US" altLang="en-US" dirty="0"/>
              <a:t>PSRs split into four 8-bit fields that can be individually written: </a:t>
            </a:r>
          </a:p>
          <a:p>
            <a:r>
              <a:rPr lang="en-US" altLang="en-US" dirty="0"/>
              <a:t>Control	(c)	bits 0-7    </a:t>
            </a:r>
          </a:p>
          <a:p>
            <a:r>
              <a:rPr lang="en-US" altLang="en-US" dirty="0"/>
              <a:t>Extension	(x)	bits 8-15	Reserved for future use</a:t>
            </a:r>
          </a:p>
          <a:p>
            <a:r>
              <a:rPr lang="en-US" altLang="en-US" dirty="0"/>
              <a:t>Status	(s)	bits 16-23	Reserved for future use</a:t>
            </a:r>
          </a:p>
          <a:p>
            <a:r>
              <a:rPr lang="en-US" altLang="en-US" dirty="0"/>
              <a:t>Flags	(f)	bits 24-31</a:t>
            </a:r>
          </a:p>
          <a:p>
            <a:r>
              <a:rPr lang="en-US" altLang="en-US" dirty="0"/>
              <a:t>Bits that are reserved for future use should not be modified by current software. Typically, a read-modify-write strategy should be used to update the value of a status register to ensure future compatibility. Note that the T/J bits in the CPSR should never be changed directly by writing to the PSR (use the BX/BXJ instruction to change state instead).</a:t>
            </a:r>
          </a:p>
          <a:p>
            <a:r>
              <a:rPr lang="en-US" altLang="en-US" dirty="0"/>
              <a:t>However, in cases where the processor state is known in advance (e.g. on reset, following an interrupt, or some other exception), an immediate value may be written directly into the status registers, to change only specific bits (e.g. to change mode).</a:t>
            </a:r>
          </a:p>
          <a:p>
            <a:r>
              <a:rPr lang="en-US" altLang="en-US" dirty="0"/>
              <a:t>New ARM V6 bits now shown.</a:t>
            </a:r>
          </a:p>
        </p:txBody>
      </p:sp>
    </p:spTree>
    <p:extLst>
      <p:ext uri="{BB962C8B-B14F-4D97-AF65-F5344CB8AC3E}">
        <p14:creationId xmlns:p14="http://schemas.microsoft.com/office/powerpoint/2010/main" val="188162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r>
              <a:rPr lang="en-US" dirty="0"/>
              <a:t>This slide shows the registers visible in each mode - basically in a more static fashion than the previous animated slide that is more useful for reference.</a:t>
            </a:r>
          </a:p>
          <a:p>
            <a:endParaRPr lang="en-US" dirty="0"/>
          </a:p>
          <a:p>
            <a:r>
              <a:rPr lang="en-US" dirty="0"/>
              <a:t>The main point to state here is the splitting of the registers in Thumb state into Low and High registers.</a:t>
            </a:r>
          </a:p>
          <a:p>
            <a:endParaRPr lang="en-US" dirty="0"/>
          </a:p>
          <a:p>
            <a:r>
              <a:rPr lang="en-US" dirty="0"/>
              <a:t>ARM register banking is the minimum necessary for fast handling of overlapping exceptions of different types (e.g. ABORT during SWI during IRQ).  For nested exceptions of the same type (e.g. re-entrant interrupts) some additional pushing of registers to the stack is required.</a:t>
            </a:r>
          </a:p>
        </p:txBody>
      </p:sp>
    </p:spTree>
    <p:extLst>
      <p:ext uri="{BB962C8B-B14F-4D97-AF65-F5344CB8AC3E}">
        <p14:creationId xmlns:p14="http://schemas.microsoft.com/office/powerpoint/2010/main" val="1164625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Rot="1" noChangeAspect="1" noChangeArrowheads="1"/>
          </p:cNvSpPr>
          <p:nvPr>
            <p:ph type="sldImg"/>
          </p:nvPr>
        </p:nvSpPr>
        <p:spPr bwMode="auto">
          <a:xfrm>
            <a:off x="563563" y="841375"/>
            <a:ext cx="5713412" cy="3214688"/>
          </a:xfrm>
          <a:prstGeom prst="rect">
            <a:avLst/>
          </a:prstGeom>
          <a:noFill/>
        </p:spPr>
      </p:sp>
      <p:graphicFrame>
        <p:nvGraphicFramePr>
          <p:cNvPr id="421891" name="Object 3"/>
          <p:cNvGraphicFramePr>
            <a:graphicFrameLocks noGrp="1" noChangeAspect="1"/>
          </p:cNvGraphicFramePr>
          <p:nvPr>
            <p:ph type="body" idx="1"/>
          </p:nvPr>
        </p:nvGraphicFramePr>
        <p:xfrm>
          <a:off x="912557" y="4989444"/>
          <a:ext cx="5031351" cy="2869569"/>
        </p:xfrm>
        <a:graphic>
          <a:graphicData uri="http://schemas.openxmlformats.org/presentationml/2006/ole">
            <mc:AlternateContent xmlns:mc="http://schemas.openxmlformats.org/markup-compatibility/2006">
              <mc:Choice xmlns:v="urn:schemas-microsoft-com:vml" Requires="v">
                <p:oleObj name="Photo Editor Photo" r:id="rId3" imgW="9276190" imgH="5723810" progId="">
                  <p:embed/>
                </p:oleObj>
              </mc:Choice>
              <mc:Fallback>
                <p:oleObj name="Photo Editor Photo" r:id="rId3" imgW="9276190" imgH="5723810" progId="">
                  <p:embed/>
                  <p:pic>
                    <p:nvPicPr>
                      <p:cNvPr id="42189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557" y="4989444"/>
                        <a:ext cx="5031351" cy="28695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38111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The cause of confusion here is the term “word” which will mean 16-bits to people with a 16-bit background.</a:t>
            </a:r>
          </a:p>
          <a:p>
            <a:r>
              <a:rPr lang="en-US" altLang="en-US" dirty="0"/>
              <a:t>In the ARM world 16-bits is a “</a:t>
            </a:r>
            <a:r>
              <a:rPr lang="en-US" altLang="en-US" dirty="0" err="1"/>
              <a:t>halfword</a:t>
            </a:r>
            <a:r>
              <a:rPr lang="en-US" altLang="en-US" dirty="0"/>
              <a:t>” as the architecture is a 32-bit one, whereas “word” means 32-bits.</a:t>
            </a:r>
          </a:p>
          <a:p>
            <a:endParaRPr lang="en-US" altLang="en-US" dirty="0"/>
          </a:p>
          <a:p>
            <a:r>
              <a:rPr lang="en-US" altLang="en-US" dirty="0"/>
              <a:t>There are actually three instruction sets in modern ARM cores (such as the version 7 cores – A8, M3, and R4, and even the M1): you have Thumb, Thumb2 and ARM. One core in particular, the M3, executes only Thumb2 code, not ARM. All the instructions are 16 bits.</a:t>
            </a:r>
          </a:p>
          <a:p>
            <a:r>
              <a:rPr lang="en-US" altLang="en-US" dirty="0"/>
              <a:t>Java bytecodes are 8-bit instructions designed to be architecture independent.  </a:t>
            </a:r>
            <a:r>
              <a:rPr lang="en-US" altLang="en-US" dirty="0" err="1"/>
              <a:t>Jazelle</a:t>
            </a:r>
            <a:r>
              <a:rPr lang="en-US" altLang="en-US" dirty="0"/>
              <a:t> transparently executes most bytecodes in hardware and some in highly optimized ARM code.  This is due to a tradeoff between hardware complexity (power consumption &amp; silicon area) and speed.</a:t>
            </a:r>
          </a:p>
          <a:p>
            <a:endParaRPr lang="en-IN" dirty="0"/>
          </a:p>
        </p:txBody>
      </p:sp>
      <p:sp>
        <p:nvSpPr>
          <p:cNvPr id="4" name="Slide Number Placeholder 3"/>
          <p:cNvSpPr>
            <a:spLocks noGrp="1"/>
          </p:cNvSpPr>
          <p:nvPr>
            <p:ph type="sldNum" sz="quarter" idx="10"/>
          </p:nvPr>
        </p:nvSpPr>
        <p:spPr/>
        <p:txBody>
          <a:bodyPr/>
          <a:lstStyle/>
          <a:p>
            <a:fld id="{1A42B12C-C3A5-4257-BDD8-D6DE03EF909D}" type="slidenum">
              <a:rPr lang="en-IN" smtClean="0"/>
              <a:t>6</a:t>
            </a:fld>
            <a:endParaRPr lang="en-IN" dirty="0"/>
          </a:p>
        </p:txBody>
      </p:sp>
    </p:spTree>
    <p:extLst>
      <p:ext uri="{BB962C8B-B14F-4D97-AF65-F5344CB8AC3E}">
        <p14:creationId xmlns:p14="http://schemas.microsoft.com/office/powerpoint/2010/main" val="3382357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A42B12C-C3A5-4257-BDD8-D6DE03EF909D}" type="slidenum">
              <a:rPr lang="en-IN" smtClean="0"/>
              <a:t>7</a:t>
            </a:fld>
            <a:endParaRPr lang="en-IN" dirty="0"/>
          </a:p>
        </p:txBody>
      </p:sp>
    </p:spTree>
    <p:extLst>
      <p:ext uri="{BB962C8B-B14F-4D97-AF65-F5344CB8AC3E}">
        <p14:creationId xmlns:p14="http://schemas.microsoft.com/office/powerpoint/2010/main" val="4156745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1067AC-D07E-4589-A154-A1FD790A5BE0}" type="slidenum">
              <a:rPr lang="en-GB" altLang="en-US"/>
              <a:pPr/>
              <a:t>10</a:t>
            </a:fld>
            <a:endParaRPr lang="en-GB" altLang="en-US"/>
          </a:p>
        </p:txBody>
      </p:sp>
      <p:sp>
        <p:nvSpPr>
          <p:cNvPr id="231426" name="Rectangle 2"/>
          <p:cNvSpPr>
            <a:spLocks noGrp="1" noRot="1" noChangeAspect="1" noChangeArrowheads="1" noTextEdit="1"/>
          </p:cNvSpPr>
          <p:nvPr>
            <p:ph type="sldImg"/>
          </p:nvPr>
        </p:nvSpPr>
        <p:spPr>
          <a:xfrm>
            <a:off x="1131888" y="703263"/>
            <a:ext cx="4589462" cy="3441700"/>
          </a:xfrm>
          <a:ln/>
        </p:spPr>
      </p:sp>
      <p:sp>
        <p:nvSpPr>
          <p:cNvPr id="231427" name="Rectangle 3"/>
          <p:cNvSpPr>
            <a:spLocks noGrp="1" noChangeArrowheads="1"/>
          </p:cNvSpPr>
          <p:nvPr>
            <p:ph type="body" idx="1"/>
          </p:nvPr>
        </p:nvSpPr>
        <p:spPr>
          <a:xfrm>
            <a:off x="731838" y="4519613"/>
            <a:ext cx="5338762" cy="3608387"/>
          </a:xfrm>
        </p:spPr>
        <p:txBody>
          <a:bodyPr/>
          <a:lstStyle/>
          <a:p>
            <a:r>
              <a:rPr lang="en-US" altLang="en-US" dirty="0"/>
              <a:t>Versions mostly refer to the instruction set that the ARM core executes. </a:t>
            </a:r>
          </a:p>
          <a:p>
            <a:r>
              <a:rPr lang="en-US" altLang="en-US" dirty="0"/>
              <a:t>The ARM7, which is still the most often used core in a low-power design, executes the version 4T instruction set. Architectural extensions were added for version 5TE to include DSP instructions, such as 16-bit signed MLA instructions, saturation arithmetic, etc. The ARM926EJ-S and ARM1026EJ-S cores are examples of Version 5 architectures. Version 6 added instructions for doing byte manipulations and graphics algorithms more efficiently. The ARM11 family implemented the Version 6 architecture. Version 7 architectures (which include the Cortex family of cores, such as the Cortex A8, Cortex M3 and Cortex R4) extended the functionality by adding things such as Thumb2, low-power features, and more security.</a:t>
            </a:r>
          </a:p>
        </p:txBody>
      </p:sp>
    </p:spTree>
    <p:extLst>
      <p:ext uri="{BB962C8B-B14F-4D97-AF65-F5344CB8AC3E}">
        <p14:creationId xmlns:p14="http://schemas.microsoft.com/office/powerpoint/2010/main" val="2506205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The barrel shifter is used for fast shift operations and can perform the necessary processing of</a:t>
            </a:r>
            <a:br>
              <a:rPr lang="en-IN" sz="1200" b="0" i="0" kern="1200" dirty="0">
                <a:solidFill>
                  <a:schemeClr val="tx1"/>
                </a:solidFill>
                <a:effectLst/>
                <a:latin typeface="+mn-lt"/>
                <a:ea typeface="+mn-ea"/>
                <a:cs typeface="+mn-cs"/>
              </a:rPr>
            </a:br>
            <a:r>
              <a:rPr lang="en-IN" sz="1200" b="0" i="0" kern="1200" dirty="0">
                <a:solidFill>
                  <a:schemeClr val="tx1"/>
                </a:solidFill>
                <a:effectLst/>
                <a:latin typeface="+mn-lt"/>
                <a:ea typeface="+mn-ea"/>
                <a:cs typeface="+mn-cs"/>
              </a:rPr>
              <a:t>register values before it enters the ALU. This helps the easy calculation of wider ranges </a:t>
            </a:r>
            <a:r>
              <a:rPr lang="en-IN" sz="1200" b="0" i="0" kern="1200" dirty="0" err="1">
                <a:solidFill>
                  <a:schemeClr val="tx1"/>
                </a:solidFill>
                <a:effectLst/>
                <a:latin typeface="+mn-lt"/>
                <a:ea typeface="+mn-ea"/>
                <a:cs typeface="+mn-cs"/>
              </a:rPr>
              <a:t>ofexpressions</a:t>
            </a:r>
            <a:r>
              <a:rPr lang="en-IN" sz="1200" b="0" i="0" kern="1200" dirty="0">
                <a:solidFill>
                  <a:schemeClr val="tx1"/>
                </a:solidFill>
                <a:effectLst/>
                <a:latin typeface="+mn-lt"/>
                <a:ea typeface="+mn-ea"/>
                <a:cs typeface="+mn-cs"/>
              </a:rPr>
              <a:t> and </a:t>
            </a:r>
            <a:r>
              <a:rPr lang="en-IN" sz="1200" b="0" i="0" kern="1200" dirty="0" err="1">
                <a:solidFill>
                  <a:schemeClr val="tx1"/>
                </a:solidFill>
                <a:effectLst/>
                <a:latin typeface="+mn-lt"/>
                <a:ea typeface="+mn-ea"/>
                <a:cs typeface="+mn-cs"/>
              </a:rPr>
              <a:t>addresses.In</a:t>
            </a:r>
            <a:r>
              <a:rPr lang="en-IN" sz="1200" b="0" i="0" kern="1200" dirty="0">
                <a:solidFill>
                  <a:schemeClr val="tx1"/>
                </a:solidFill>
                <a:effectLst/>
                <a:latin typeface="+mn-lt"/>
                <a:ea typeface="+mn-ea"/>
                <a:cs typeface="+mn-cs"/>
              </a:rPr>
              <a:t> addition to this the ARM also consists of a </a:t>
            </a:r>
            <a:r>
              <a:rPr lang="en-IN" sz="1200" b="1" i="0" kern="1200" dirty="0">
                <a:solidFill>
                  <a:schemeClr val="tx1"/>
                </a:solidFill>
                <a:effectLst/>
                <a:latin typeface="+mn-lt"/>
                <a:ea typeface="+mn-ea"/>
                <a:cs typeface="+mn-cs"/>
              </a:rPr>
              <a:t>Program status register </a:t>
            </a:r>
            <a:r>
              <a:rPr lang="en-IN" sz="1200" b="0" i="0" kern="1200" dirty="0">
                <a:solidFill>
                  <a:schemeClr val="tx1"/>
                </a:solidFill>
                <a:effectLst/>
                <a:latin typeface="+mn-lt"/>
                <a:ea typeface="+mn-ea"/>
                <a:cs typeface="+mn-cs"/>
              </a:rPr>
              <a:t>of 32 bits, </a:t>
            </a:r>
            <a:r>
              <a:rPr lang="en-IN" sz="1200" b="0" i="0" kern="1200" dirty="0" err="1">
                <a:solidFill>
                  <a:schemeClr val="tx1"/>
                </a:solidFill>
                <a:effectLst/>
                <a:latin typeface="+mn-lt"/>
                <a:ea typeface="+mn-ea"/>
                <a:cs typeface="+mn-cs"/>
              </a:rPr>
              <a:t>Somespecial</a:t>
            </a:r>
            <a:r>
              <a:rPr lang="en-IN" sz="1200" b="0" i="0" kern="1200" dirty="0">
                <a:solidFill>
                  <a:schemeClr val="tx1"/>
                </a:solidFill>
                <a:effectLst/>
                <a:latin typeface="+mn-lt"/>
                <a:ea typeface="+mn-ea"/>
                <a:cs typeface="+mn-cs"/>
              </a:rPr>
              <a:t> registers like the </a:t>
            </a:r>
            <a:br>
              <a:rPr lang="en-IN" sz="1200" b="0" i="0" kern="1200" dirty="0">
                <a:solidFill>
                  <a:schemeClr val="tx1"/>
                </a:solidFill>
                <a:effectLst/>
                <a:latin typeface="+mn-lt"/>
                <a:ea typeface="+mn-ea"/>
                <a:cs typeface="+mn-cs"/>
              </a:rPr>
            </a:br>
            <a:r>
              <a:rPr lang="en-IN" sz="1200" b="0" i="0" kern="1200" dirty="0">
                <a:solidFill>
                  <a:schemeClr val="tx1"/>
                </a:solidFill>
                <a:effectLst/>
                <a:latin typeface="+mn-lt"/>
                <a:ea typeface="+mn-ea"/>
                <a:cs typeface="+mn-cs"/>
              </a:rPr>
              <a:t>memory address register ,one </a:t>
            </a:r>
            <a:r>
              <a:rPr lang="en-IN" sz="1200" b="1" i="0" kern="1200" dirty="0">
                <a:solidFill>
                  <a:schemeClr val="tx1"/>
                </a:solidFill>
                <a:effectLst/>
                <a:latin typeface="+mn-lt"/>
                <a:ea typeface="+mn-ea"/>
                <a:cs typeface="+mn-cs"/>
              </a:rPr>
              <a:t>instruction register</a:t>
            </a:r>
            <a:r>
              <a:rPr lang="en-IN" sz="1200" b="0" i="0" kern="1200" dirty="0">
                <a:solidFill>
                  <a:schemeClr val="tx1"/>
                </a:solidFill>
                <a:effectLst/>
                <a:latin typeface="+mn-lt"/>
                <a:ea typeface="+mn-ea"/>
                <a:cs typeface="+mn-cs"/>
              </a:rPr>
              <a:t>, memory data read and write register and</a:t>
            </a:r>
            <a:br>
              <a:rPr lang="en-IN" sz="1200" b="0" i="0" kern="1200" dirty="0">
                <a:solidFill>
                  <a:schemeClr val="tx1"/>
                </a:solidFill>
                <a:effectLst/>
                <a:latin typeface="+mn-lt"/>
                <a:ea typeface="+mn-ea"/>
                <a:cs typeface="+mn-cs"/>
              </a:rPr>
            </a:br>
            <a:r>
              <a:rPr lang="en-IN" sz="1200" b="1" i="0" kern="1200" dirty="0">
                <a:solidFill>
                  <a:schemeClr val="tx1"/>
                </a:solidFill>
                <a:effectLst/>
                <a:latin typeface="+mn-lt"/>
                <a:ea typeface="+mn-ea"/>
                <a:cs typeface="+mn-cs"/>
              </a:rPr>
              <a:t>Priority encoder </a:t>
            </a:r>
            <a:r>
              <a:rPr lang="en-IN" sz="1200" b="0" i="0" kern="1200" dirty="0">
                <a:solidFill>
                  <a:schemeClr val="tx1"/>
                </a:solidFill>
                <a:effectLst/>
                <a:latin typeface="+mn-lt"/>
                <a:ea typeface="+mn-ea"/>
                <a:cs typeface="+mn-cs"/>
              </a:rPr>
              <a:t>which is used in the multiple load </a:t>
            </a:r>
            <a:r>
              <a:rPr lang="en-IN" sz="1200" b="0" i="0" kern="1200" dirty="0" err="1">
                <a:solidFill>
                  <a:schemeClr val="tx1"/>
                </a:solidFill>
                <a:effectLst/>
                <a:latin typeface="+mn-lt"/>
                <a:ea typeface="+mn-ea"/>
                <a:cs typeface="+mn-cs"/>
              </a:rPr>
              <a:t>andstore</a:t>
            </a:r>
            <a:r>
              <a:rPr lang="en-IN" sz="1200" b="0" i="0" kern="1200" dirty="0">
                <a:solidFill>
                  <a:schemeClr val="tx1"/>
                </a:solidFill>
                <a:effectLst/>
                <a:latin typeface="+mn-lt"/>
                <a:ea typeface="+mn-ea"/>
                <a:cs typeface="+mn-cs"/>
              </a:rPr>
              <a:t> instruction to indicate which register in the register file to be loaded or stored and</a:t>
            </a:r>
            <a:br>
              <a:rPr lang="en-IN" sz="1200" b="0" i="0" kern="1200" dirty="0">
                <a:solidFill>
                  <a:schemeClr val="tx1"/>
                </a:solidFill>
                <a:effectLst/>
                <a:latin typeface="+mn-lt"/>
                <a:ea typeface="+mn-ea"/>
                <a:cs typeface="+mn-cs"/>
              </a:rPr>
            </a:br>
            <a:r>
              <a:rPr lang="en-IN" sz="1200" b="0" i="0" kern="1200" dirty="0">
                <a:solidFill>
                  <a:schemeClr val="tx1"/>
                </a:solidFill>
                <a:effectLst/>
                <a:latin typeface="+mn-lt"/>
                <a:ea typeface="+mn-ea"/>
                <a:cs typeface="+mn-cs"/>
              </a:rPr>
              <a:t>Multiplexers etc.</a:t>
            </a:r>
            <a:r>
              <a:rPr lang="en-IN" dirty="0"/>
              <a:t> </a:t>
            </a:r>
            <a:br>
              <a:rPr lang="en-IN" dirty="0"/>
            </a:br>
            <a:endParaRPr lang="en-IN" dirty="0"/>
          </a:p>
        </p:txBody>
      </p:sp>
      <p:sp>
        <p:nvSpPr>
          <p:cNvPr id="4" name="Slide Number Placeholder 3"/>
          <p:cNvSpPr>
            <a:spLocks noGrp="1"/>
          </p:cNvSpPr>
          <p:nvPr>
            <p:ph type="sldNum" sz="quarter" idx="10"/>
          </p:nvPr>
        </p:nvSpPr>
        <p:spPr/>
        <p:txBody>
          <a:bodyPr/>
          <a:lstStyle/>
          <a:p>
            <a:fld id="{1A42B12C-C3A5-4257-BDD8-D6DE03EF909D}" type="slidenum">
              <a:rPr lang="en-IN" smtClean="0"/>
              <a:t>15</a:t>
            </a:fld>
            <a:endParaRPr lang="en-IN" dirty="0"/>
          </a:p>
        </p:txBody>
      </p:sp>
    </p:spTree>
    <p:extLst>
      <p:ext uri="{BB962C8B-B14F-4D97-AF65-F5344CB8AC3E}">
        <p14:creationId xmlns:p14="http://schemas.microsoft.com/office/powerpoint/2010/main" val="2200263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A42B12C-C3A5-4257-BDD8-D6DE03EF909D}" type="slidenum">
              <a:rPr lang="en-IN" smtClean="0"/>
              <a:t>17</a:t>
            </a:fld>
            <a:endParaRPr lang="en-IN" dirty="0"/>
          </a:p>
        </p:txBody>
      </p:sp>
    </p:spTree>
    <p:extLst>
      <p:ext uri="{BB962C8B-B14F-4D97-AF65-F5344CB8AC3E}">
        <p14:creationId xmlns:p14="http://schemas.microsoft.com/office/powerpoint/2010/main" val="1799013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 is designed to efficiently access memory using a single memory access cycle.  So word accesses must be on a word address boundary, </a:t>
            </a:r>
            <a:r>
              <a:rPr lang="en-US" dirty="0" err="1"/>
              <a:t>halfword</a:t>
            </a:r>
            <a:r>
              <a:rPr lang="en-US" dirty="0"/>
              <a:t> accesses must be on a </a:t>
            </a:r>
            <a:r>
              <a:rPr lang="en-US" dirty="0" err="1"/>
              <a:t>halfword</a:t>
            </a:r>
            <a:r>
              <a:rPr lang="en-US" dirty="0"/>
              <a:t> address boundary.  This includes instruction fetches.</a:t>
            </a:r>
          </a:p>
          <a:p>
            <a:r>
              <a:rPr lang="en-US" dirty="0"/>
              <a:t>Point out that strictly, the bottom bits of the PC simply do not exist within the ARM core - hence they are ‘undefined’.  Memory system must ignore these for instruction fetches.</a:t>
            </a:r>
          </a:p>
          <a:p>
            <a:r>
              <a:rPr lang="en-US" dirty="0"/>
              <a:t>In </a:t>
            </a:r>
            <a:r>
              <a:rPr lang="en-US" dirty="0" err="1"/>
              <a:t>Jazelle</a:t>
            </a:r>
            <a:r>
              <a:rPr lang="en-US" dirty="0"/>
              <a:t> state, the processor doesn’t perform 8-bit fetches from memory.  Instead it does aligned 32-bit fetches (4-byte prefetching) which is more efficient.  Note we don’t mention the PC in </a:t>
            </a:r>
            <a:r>
              <a:rPr lang="en-US" dirty="0" err="1"/>
              <a:t>Jazelle</a:t>
            </a:r>
            <a:r>
              <a:rPr lang="en-US" dirty="0"/>
              <a:t> state because the ‘</a:t>
            </a:r>
            <a:r>
              <a:rPr lang="en-US" dirty="0" err="1"/>
              <a:t>Jazelle</a:t>
            </a:r>
            <a:r>
              <a:rPr lang="en-US" dirty="0"/>
              <a:t> PC’ is actually stored in r14 - this is technical detail that is not relevant as it is completely hidden by the </a:t>
            </a:r>
            <a:r>
              <a:rPr lang="en-US" dirty="0" err="1"/>
              <a:t>Jazelle</a:t>
            </a:r>
            <a:r>
              <a:rPr lang="en-US" dirty="0"/>
              <a:t> support code.</a:t>
            </a:r>
          </a:p>
          <a:p>
            <a:endParaRPr lang="en-IN" dirty="0"/>
          </a:p>
        </p:txBody>
      </p:sp>
      <p:sp>
        <p:nvSpPr>
          <p:cNvPr id="4" name="Slide Number Placeholder 3"/>
          <p:cNvSpPr>
            <a:spLocks noGrp="1"/>
          </p:cNvSpPr>
          <p:nvPr>
            <p:ph type="sldNum" sz="quarter" idx="10"/>
          </p:nvPr>
        </p:nvSpPr>
        <p:spPr/>
        <p:txBody>
          <a:bodyPr/>
          <a:lstStyle/>
          <a:p>
            <a:fld id="{1A42B12C-C3A5-4257-BDD8-D6DE03EF909D}" type="slidenum">
              <a:rPr lang="en-IN" smtClean="0"/>
              <a:t>27</a:t>
            </a:fld>
            <a:endParaRPr lang="en-IN" dirty="0"/>
          </a:p>
        </p:txBody>
      </p:sp>
    </p:spTree>
    <p:extLst>
      <p:ext uri="{BB962C8B-B14F-4D97-AF65-F5344CB8AC3E}">
        <p14:creationId xmlns:p14="http://schemas.microsoft.com/office/powerpoint/2010/main" val="3489163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type="body" idx="1"/>
          </p:nvPr>
        </p:nvSpPr>
        <p:spPr>
          <a:xfrm>
            <a:off x="914093" y="4359019"/>
            <a:ext cx="5029815" cy="4133259"/>
          </a:xfrm>
        </p:spPr>
        <p:txBody>
          <a:bodyPr>
            <a:normAutofit lnSpcReduction="10000"/>
          </a:bodyPr>
          <a:lstStyle/>
          <a:p>
            <a:pPr>
              <a:spcAft>
                <a:spcPts val="1109"/>
              </a:spcAft>
            </a:pPr>
            <a:r>
              <a:rPr lang="en-GB" dirty="0">
                <a:solidFill>
                  <a:srgbClr val="000000"/>
                </a:solidFill>
                <a:latin typeface="CG Times"/>
              </a:rPr>
              <a:t>The Programmers Model can be split into two elements - first of all, the processor modes and secondly, the processor registers. So let’s start by looking at the modes.</a:t>
            </a:r>
          </a:p>
          <a:p>
            <a:pPr>
              <a:spcAft>
                <a:spcPts val="1109"/>
              </a:spcAft>
            </a:pPr>
            <a:r>
              <a:rPr lang="en-GB" dirty="0">
                <a:solidFill>
                  <a:srgbClr val="000000"/>
                </a:solidFill>
                <a:latin typeface="CG Times"/>
              </a:rPr>
              <a:t>Now the typical application will run in an unprivileged mode know as “User” mode, whereas the various exception types will be dealt with in one of the privileged modes : Fast Interrupt, Supervisor, Abort, Normal Interrupt and Undefined (and we will look at what causes each of the exceptions later on).</a:t>
            </a:r>
          </a:p>
          <a:p>
            <a:pPr>
              <a:spcAft>
                <a:spcPts val="1109"/>
              </a:spcAft>
            </a:pPr>
            <a:r>
              <a:rPr lang="en-GB" b="1" dirty="0">
                <a:solidFill>
                  <a:srgbClr val="000000"/>
                </a:solidFill>
                <a:latin typeface="CG Times"/>
              </a:rPr>
              <a:t>NB - spell out the word FIQ, otherwise you are saying something rude in German!</a:t>
            </a:r>
          </a:p>
          <a:p>
            <a:pPr>
              <a:spcAft>
                <a:spcPts val="1109"/>
              </a:spcAft>
            </a:pPr>
            <a:r>
              <a:rPr lang="en-GB" dirty="0">
                <a:solidFill>
                  <a:srgbClr val="000000"/>
                </a:solidFill>
                <a:latin typeface="CG Times"/>
              </a:rPr>
              <a:t>One question here is what is the difference between the privileged and unprivileged modes? Well in reality very little really - the ARM core has an output signal (</a:t>
            </a:r>
            <a:r>
              <a:rPr lang="en-GB" dirty="0" err="1">
                <a:solidFill>
                  <a:srgbClr val="000000"/>
                </a:solidFill>
                <a:latin typeface="CG Times"/>
              </a:rPr>
              <a:t>nTRANS</a:t>
            </a:r>
            <a:r>
              <a:rPr lang="en-GB" dirty="0">
                <a:solidFill>
                  <a:srgbClr val="000000"/>
                </a:solidFill>
                <a:latin typeface="CG Times"/>
              </a:rPr>
              <a:t> on ARM7TDMI, </a:t>
            </a:r>
            <a:r>
              <a:rPr lang="en-GB" dirty="0" err="1">
                <a:solidFill>
                  <a:srgbClr val="000000"/>
                </a:solidFill>
                <a:latin typeface="CG Times"/>
              </a:rPr>
              <a:t>InTRANS</a:t>
            </a:r>
            <a:r>
              <a:rPr lang="en-GB" dirty="0">
                <a:solidFill>
                  <a:srgbClr val="000000"/>
                </a:solidFill>
                <a:latin typeface="CG Times"/>
              </a:rPr>
              <a:t>, </a:t>
            </a:r>
            <a:r>
              <a:rPr lang="en-GB" dirty="0" err="1">
                <a:solidFill>
                  <a:srgbClr val="000000"/>
                </a:solidFill>
                <a:latin typeface="CG Times"/>
              </a:rPr>
              <a:t>DnTRANS</a:t>
            </a:r>
            <a:r>
              <a:rPr lang="en-GB" dirty="0">
                <a:solidFill>
                  <a:srgbClr val="000000"/>
                </a:solidFill>
                <a:latin typeface="CG Times"/>
              </a:rPr>
              <a:t> on 9, or encoded as part of HPROT or BPROT in AMBA) which indicates whether the current mode is privileged or unprivileged, and this can be used, for instance, by a memory controller to only allow IO access in a privileged mode. In addition some operations are only permitted in a privileged mode, such as directly changing the mode and enabling of interrupts.</a:t>
            </a:r>
          </a:p>
          <a:p>
            <a:pPr>
              <a:spcAft>
                <a:spcPts val="1109"/>
              </a:spcAft>
            </a:pPr>
            <a:r>
              <a:rPr lang="en-GB" dirty="0">
                <a:solidFill>
                  <a:srgbClr val="000000"/>
                </a:solidFill>
                <a:latin typeface="CG Times"/>
              </a:rPr>
              <a:t>All current ARM cores implement system mode (added in architecture v4). This is simply a privileged version of user mode.  Important for re-entrant exceptions because no exceptions can cause system mode to be entered.</a:t>
            </a:r>
          </a:p>
          <a:p>
            <a:endParaRPr lang="en-US" dirty="0"/>
          </a:p>
        </p:txBody>
      </p:sp>
      <p:sp>
        <p:nvSpPr>
          <p:cNvPr id="104452" name="Rectangle 4"/>
          <p:cNvSpPr>
            <a:spLocks noGrp="1" noRot="1" noChangeAspect="1" noChangeArrowheads="1"/>
          </p:cNvSpPr>
          <p:nvPr>
            <p:ph type="sldImg"/>
          </p:nvPr>
        </p:nvSpPr>
        <p:spPr bwMode="auto">
          <a:xfrm>
            <a:off x="565150" y="841375"/>
            <a:ext cx="5713413" cy="3214688"/>
          </a:xfrm>
          <a:prstGeom prst="rect">
            <a:avLst/>
          </a:prstGeom>
          <a:noFill/>
          <a:ln>
            <a:solidFill>
              <a:srgbClr val="000000"/>
            </a:solidFill>
            <a:miter lim="800000"/>
            <a:headEnd/>
            <a:tailEnd/>
          </a:ln>
        </p:spPr>
      </p:sp>
    </p:spTree>
    <p:extLst>
      <p:ext uri="{BB962C8B-B14F-4D97-AF65-F5344CB8AC3E}">
        <p14:creationId xmlns:p14="http://schemas.microsoft.com/office/powerpoint/2010/main" val="2548189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1E1FE4CD-A5A9-487F-93BD-BF78E5E86A20}" type="datetimeFigureOut">
              <a:rPr lang="en-IN" smtClean="0"/>
              <a:t>16-09-2021</a:t>
            </a:fld>
            <a:endParaRPr lang="en-IN"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IN"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DE13E37B-B40F-47EE-A26F-C15CC997882C}" type="slidenum">
              <a:rPr lang="en-IN" smtClean="0"/>
              <a:t>‹#›</a:t>
            </a:fld>
            <a:endParaRPr lang="en-IN"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372084880"/>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1FE4CD-A5A9-487F-93BD-BF78E5E86A20}" type="datetimeFigureOut">
              <a:rPr lang="en-IN" smtClean="0"/>
              <a:t>16-09-2021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E13E37B-B40F-47EE-A26F-C15CC997882C}" type="slidenum">
              <a:rPr lang="en-IN" smtClean="0"/>
              <a:t>‹#›</a:t>
            </a:fld>
            <a:endParaRPr lang="en-IN" dirty="0"/>
          </a:p>
        </p:txBody>
      </p:sp>
    </p:spTree>
    <p:extLst>
      <p:ext uri="{BB962C8B-B14F-4D97-AF65-F5344CB8AC3E}">
        <p14:creationId xmlns:p14="http://schemas.microsoft.com/office/powerpoint/2010/main" val="2938311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1E1FE4CD-A5A9-487F-93BD-BF78E5E86A20}" type="datetimeFigureOut">
              <a:rPr lang="en-IN" smtClean="0"/>
              <a:t>16-09-2021</a:t>
            </a:fld>
            <a:endParaRPr lang="en-IN" dirty="0"/>
          </a:p>
        </p:txBody>
      </p:sp>
      <p:sp>
        <p:nvSpPr>
          <p:cNvPr id="5" name="Footer Placeholder 4"/>
          <p:cNvSpPr>
            <a:spLocks noGrp="1"/>
          </p:cNvSpPr>
          <p:nvPr>
            <p:ph type="ftr" sz="quarter" idx="11"/>
          </p:nvPr>
        </p:nvSpPr>
        <p:spPr>
          <a:xfrm>
            <a:off x="2933699" y="6296615"/>
            <a:ext cx="5959577" cy="365125"/>
          </a:xfrm>
        </p:spPr>
        <p:txBody>
          <a:bodyPr/>
          <a:lstStyle/>
          <a:p>
            <a:endParaRPr lang="en-IN"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DE13E37B-B40F-47EE-A26F-C15CC997882C}" type="slidenum">
              <a:rPr lang="en-IN" smtClean="0"/>
              <a:t>‹#›</a:t>
            </a:fld>
            <a:endParaRPr lang="en-IN"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5765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0"/>
            <a:ext cx="10972800" cy="2190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 y="3943350"/>
            <a:ext cx="10972800" cy="2190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8737600" y="6243638"/>
            <a:ext cx="2844800" cy="457200"/>
          </a:xfrm>
          <a:prstGeom prst="rect">
            <a:avLst/>
          </a:prstGeom>
        </p:spPr>
        <p:txBody>
          <a:bodyPr/>
          <a:lstStyle>
            <a:lvl1pPr>
              <a:defRPr/>
            </a:lvl1pPr>
          </a:lstStyle>
          <a:p>
            <a:fld id="{6FD233E9-C7D8-4CBA-BF56-859974C0F06B}" type="slidenum">
              <a:rPr lang="en-US"/>
              <a:pPr/>
              <a:t>‹#›</a:t>
            </a:fld>
            <a:endParaRPr lang="en-US"/>
          </a:p>
        </p:txBody>
      </p:sp>
      <p:sp>
        <p:nvSpPr>
          <p:cNvPr id="6" name="Date Placeholder 5"/>
          <p:cNvSpPr>
            <a:spLocks noGrp="1"/>
          </p:cNvSpPr>
          <p:nvPr>
            <p:ph type="dt" sz="half" idx="11"/>
          </p:nvPr>
        </p:nvSpPr>
        <p:spPr>
          <a:xfrm>
            <a:off x="609600" y="6243638"/>
            <a:ext cx="2844800" cy="457200"/>
          </a:xfrm>
          <a:prstGeom prst="rect">
            <a:avLst/>
          </a:prstGeom>
        </p:spPr>
        <p:txBody>
          <a:bodyPr/>
          <a:lstStyle>
            <a:lvl1pPr>
              <a:defRPr/>
            </a:lvl1pPr>
          </a:lstStyle>
          <a:p>
            <a:endParaRPr lang="en-US"/>
          </a:p>
        </p:txBody>
      </p:sp>
      <p:sp>
        <p:nvSpPr>
          <p:cNvPr id="7" name="Footer Placeholder 6"/>
          <p:cNvSpPr>
            <a:spLocks noGrp="1"/>
          </p:cNvSpPr>
          <p:nvPr>
            <p:ph type="ftr" sz="quarter" idx="12"/>
          </p:nvPr>
        </p:nvSpPr>
        <p:spPr>
          <a:xfrm>
            <a:off x="4165600" y="6243638"/>
            <a:ext cx="3860800" cy="457200"/>
          </a:xfrm>
          <a:prstGeom prst="rect">
            <a:avLst/>
          </a:prstGeom>
        </p:spPr>
        <p:txBody>
          <a:bodyPr/>
          <a:lstStyle>
            <a:lvl1pPr>
              <a:defRPr/>
            </a:lvl1pPr>
          </a:lstStyle>
          <a:p>
            <a:r>
              <a:rPr lang="en-US"/>
              <a:t>Authors : Nemanja Perovic, nemanjaizbg@yahoo.com Prof. Dr. Veljko Milutinovic, vm@galeb.etf.bg.ac.yu</a:t>
            </a:r>
          </a:p>
        </p:txBody>
      </p:sp>
    </p:spTree>
    <p:extLst>
      <p:ext uri="{BB962C8B-B14F-4D97-AF65-F5344CB8AC3E}">
        <p14:creationId xmlns:p14="http://schemas.microsoft.com/office/powerpoint/2010/main" val="2333337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1FE4CD-A5A9-487F-93BD-BF78E5E86A20}" type="datetimeFigureOut">
              <a:rPr lang="en-IN" smtClean="0"/>
              <a:t>16-09-2021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E13E37B-B40F-47EE-A26F-C15CC997882C}" type="slidenum">
              <a:rPr lang="en-IN" smtClean="0"/>
              <a:t>‹#›</a:t>
            </a:fld>
            <a:endParaRPr lang="en-IN" dirty="0"/>
          </a:p>
        </p:txBody>
      </p:sp>
    </p:spTree>
    <p:extLst>
      <p:ext uri="{BB962C8B-B14F-4D97-AF65-F5344CB8AC3E}">
        <p14:creationId xmlns:p14="http://schemas.microsoft.com/office/powerpoint/2010/main" val="3289727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1E1FE4CD-A5A9-487F-93BD-BF78E5E86A20}" type="datetimeFigureOut">
              <a:rPr lang="en-IN" smtClean="0"/>
              <a:t>16-09-2021</a:t>
            </a:fld>
            <a:endParaRPr lang="en-IN"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DE13E37B-B40F-47EE-A26F-C15CC997882C}" type="slidenum">
              <a:rPr lang="en-IN" smtClean="0"/>
              <a:t>‹#›</a:t>
            </a:fld>
            <a:endParaRPr lang="en-IN"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716985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1FE4CD-A5A9-487F-93BD-BF78E5E86A20}" type="datetimeFigureOut">
              <a:rPr lang="en-IN" smtClean="0"/>
              <a:t>16-09-2021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E13E37B-B40F-47EE-A26F-C15CC997882C}" type="slidenum">
              <a:rPr lang="en-IN" smtClean="0"/>
              <a:t>‹#›</a:t>
            </a:fld>
            <a:endParaRPr lang="en-IN" dirty="0"/>
          </a:p>
        </p:txBody>
      </p:sp>
    </p:spTree>
    <p:extLst>
      <p:ext uri="{BB962C8B-B14F-4D97-AF65-F5344CB8AC3E}">
        <p14:creationId xmlns:p14="http://schemas.microsoft.com/office/powerpoint/2010/main" val="2568500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1FE4CD-A5A9-487F-93BD-BF78E5E86A20}" type="datetimeFigureOut">
              <a:rPr lang="en-IN" smtClean="0"/>
              <a:t>16-09-2021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E13E37B-B40F-47EE-A26F-C15CC997882C}" type="slidenum">
              <a:rPr lang="en-IN" smtClean="0"/>
              <a:t>‹#›</a:t>
            </a:fld>
            <a:endParaRPr lang="en-IN" dirty="0"/>
          </a:p>
        </p:txBody>
      </p:sp>
    </p:spTree>
    <p:extLst>
      <p:ext uri="{BB962C8B-B14F-4D97-AF65-F5344CB8AC3E}">
        <p14:creationId xmlns:p14="http://schemas.microsoft.com/office/powerpoint/2010/main" val="1205993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1FE4CD-A5A9-487F-93BD-BF78E5E86A20}" type="datetimeFigureOut">
              <a:rPr lang="en-IN" smtClean="0"/>
              <a:t>16-09-2021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E13E37B-B40F-47EE-A26F-C15CC997882C}" type="slidenum">
              <a:rPr lang="en-IN" smtClean="0"/>
              <a:t>‹#›</a:t>
            </a:fld>
            <a:endParaRPr lang="en-IN" dirty="0"/>
          </a:p>
        </p:txBody>
      </p:sp>
    </p:spTree>
    <p:extLst>
      <p:ext uri="{BB962C8B-B14F-4D97-AF65-F5344CB8AC3E}">
        <p14:creationId xmlns:p14="http://schemas.microsoft.com/office/powerpoint/2010/main" val="98285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1E1FE4CD-A5A9-487F-93BD-BF78E5E86A20}" type="datetimeFigureOut">
              <a:rPr lang="en-IN" smtClean="0"/>
              <a:t>16-09-2021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DE13E37B-B40F-47EE-A26F-C15CC997882C}" type="slidenum">
              <a:rPr lang="en-IN" smtClean="0"/>
              <a:t>‹#›</a:t>
            </a:fld>
            <a:endParaRPr lang="en-IN" dirty="0"/>
          </a:p>
        </p:txBody>
      </p:sp>
    </p:spTree>
    <p:extLst>
      <p:ext uri="{BB962C8B-B14F-4D97-AF65-F5344CB8AC3E}">
        <p14:creationId xmlns:p14="http://schemas.microsoft.com/office/powerpoint/2010/main" val="964768194"/>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1E1FE4CD-A5A9-487F-93BD-BF78E5E86A20}" type="datetimeFigureOut">
              <a:rPr lang="en-IN" smtClean="0"/>
              <a:t>16-09-2021</a:t>
            </a:fld>
            <a:endParaRPr lang="en-IN"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DE13E37B-B40F-47EE-A26F-C15CC997882C}" type="slidenum">
              <a:rPr lang="en-IN" smtClean="0"/>
              <a:t>‹#›</a:t>
            </a:fld>
            <a:endParaRPr lang="en-IN" dirty="0"/>
          </a:p>
        </p:txBody>
      </p:sp>
    </p:spTree>
    <p:extLst>
      <p:ext uri="{BB962C8B-B14F-4D97-AF65-F5344CB8AC3E}">
        <p14:creationId xmlns:p14="http://schemas.microsoft.com/office/powerpoint/2010/main" val="852986190"/>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1E1FE4CD-A5A9-487F-93BD-BF78E5E86A20}" type="datetimeFigureOut">
              <a:rPr lang="en-IN" smtClean="0"/>
              <a:t>16-09-2021</a:t>
            </a:fld>
            <a:endParaRPr lang="en-IN"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DE13E37B-B40F-47EE-A26F-C15CC997882C}" type="slidenum">
              <a:rPr lang="en-IN" smtClean="0"/>
              <a:t>‹#›</a:t>
            </a:fld>
            <a:endParaRPr lang="en-IN" dirty="0"/>
          </a:p>
        </p:txBody>
      </p:sp>
    </p:spTree>
    <p:extLst>
      <p:ext uri="{BB962C8B-B14F-4D97-AF65-F5344CB8AC3E}">
        <p14:creationId xmlns:p14="http://schemas.microsoft.com/office/powerpoint/2010/main" val="1701782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1E1FE4CD-A5A9-487F-93BD-BF78E5E86A20}" type="datetimeFigureOut">
              <a:rPr lang="en-IN" smtClean="0"/>
              <a:t>16-09-2021</a:t>
            </a:fld>
            <a:endParaRPr lang="en-IN"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DE13E37B-B40F-47EE-A26F-C15CC997882C}" type="slidenum">
              <a:rPr lang="en-IN" smtClean="0"/>
              <a:t>‹#›</a:t>
            </a:fld>
            <a:endParaRPr lang="en-IN"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9400302"/>
      </p:ext>
    </p:extLst>
  </p:cSld>
  <p:clrMap bg1="lt1" tx1="dk1" bg2="lt2" tx2="dk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 id="2147484055" r:id="rId12"/>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IN" dirty="0"/>
            </a:br>
            <a:r>
              <a:rPr lang="en-IN" sz="4800" dirty="0"/>
              <a:t>ARM Processor</a:t>
            </a:r>
          </a:p>
        </p:txBody>
      </p:sp>
      <p:sp>
        <p:nvSpPr>
          <p:cNvPr id="3" name="Subtitle 2"/>
          <p:cNvSpPr>
            <a:spLocks noGrp="1"/>
          </p:cNvSpPr>
          <p:nvPr>
            <p:ph type="subTitle" idx="1"/>
          </p:nvPr>
        </p:nvSpPr>
        <p:spPr/>
        <p:txBody>
          <a:bodyPr>
            <a:normAutofit/>
          </a:bodyPr>
          <a:lstStyle/>
          <a:p>
            <a:r>
              <a:rPr lang="en-IN" sz="2400" dirty="0"/>
              <a:t>An INTRO…</a:t>
            </a:r>
          </a:p>
        </p:txBody>
      </p:sp>
    </p:spTree>
    <p:extLst>
      <p:ext uri="{BB962C8B-B14F-4D97-AF65-F5344CB8AC3E}">
        <p14:creationId xmlns:p14="http://schemas.microsoft.com/office/powerpoint/2010/main" val="1449787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AutoShape 2"/>
          <p:cNvSpPr>
            <a:spLocks noChangeArrowheads="1"/>
          </p:cNvSpPr>
          <p:nvPr/>
        </p:nvSpPr>
        <p:spPr bwMode="auto">
          <a:xfrm>
            <a:off x="1676400" y="4343400"/>
            <a:ext cx="8763000" cy="838200"/>
          </a:xfrm>
          <a:prstGeom prst="notchedRightArrow">
            <a:avLst>
              <a:gd name="adj1" fmla="val 56944"/>
              <a:gd name="adj2" fmla="val 159093"/>
            </a:avLst>
          </a:prstGeom>
          <a:gradFill rotWithShape="0">
            <a:gsLst>
              <a:gs pos="0">
                <a:srgbClr val="D5F8FF"/>
              </a:gs>
              <a:gs pos="100000">
                <a:schemeClr val="accent2"/>
              </a:gs>
            </a:gsLst>
            <a:lin ang="0" scaled="1"/>
          </a:gra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fontAlgn="base">
              <a:lnSpc>
                <a:spcPct val="100000"/>
              </a:lnSpc>
              <a:buClrTx/>
              <a:buSzTx/>
              <a:buFontTx/>
              <a:buNone/>
            </a:pPr>
            <a:endParaRPr lang="en-US" altLang="en-US" sz="1400">
              <a:solidFill>
                <a:srgbClr val="000000"/>
              </a:solidFill>
            </a:endParaRPr>
          </a:p>
        </p:txBody>
      </p:sp>
      <p:sp>
        <p:nvSpPr>
          <p:cNvPr id="230403" name="Rectangle 3"/>
          <p:cNvSpPr>
            <a:spLocks noGrp="1" noChangeArrowheads="1"/>
          </p:cNvSpPr>
          <p:nvPr>
            <p:ph type="title"/>
          </p:nvPr>
        </p:nvSpPr>
        <p:spPr/>
        <p:txBody>
          <a:bodyPr/>
          <a:lstStyle/>
          <a:p>
            <a:r>
              <a:rPr lang="en-US" altLang="en-US" sz="4000" dirty="0"/>
              <a:t>Architecture Revisions</a:t>
            </a:r>
          </a:p>
        </p:txBody>
      </p:sp>
      <p:sp>
        <p:nvSpPr>
          <p:cNvPr id="230404" name="Text Box 4"/>
          <p:cNvSpPr txBox="1">
            <a:spLocks noChangeArrowheads="1"/>
          </p:cNvSpPr>
          <p:nvPr/>
        </p:nvSpPr>
        <p:spPr bwMode="auto">
          <a:xfrm>
            <a:off x="4495800" y="56388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lnSpc>
                <a:spcPct val="100000"/>
              </a:lnSpc>
              <a:buClrTx/>
              <a:buSzTx/>
              <a:buFontTx/>
              <a:buNone/>
            </a:pPr>
            <a:r>
              <a:rPr lang="en-US" altLang="en-US" sz="1400" b="1"/>
              <a:t>1998</a:t>
            </a:r>
            <a:endParaRPr lang="en-US" altLang="en-US" sz="1400">
              <a:solidFill>
                <a:schemeClr val="tx2"/>
              </a:solidFill>
            </a:endParaRPr>
          </a:p>
        </p:txBody>
      </p:sp>
      <p:sp>
        <p:nvSpPr>
          <p:cNvPr id="230405" name="Text Box 5"/>
          <p:cNvSpPr txBox="1">
            <a:spLocks noChangeArrowheads="1"/>
          </p:cNvSpPr>
          <p:nvPr/>
        </p:nvSpPr>
        <p:spPr bwMode="auto">
          <a:xfrm>
            <a:off x="5791200" y="56388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lnSpc>
                <a:spcPct val="100000"/>
              </a:lnSpc>
              <a:buClrTx/>
              <a:buSzTx/>
              <a:buFontTx/>
              <a:buNone/>
            </a:pPr>
            <a:r>
              <a:rPr lang="en-US" altLang="en-US" sz="1400" b="1"/>
              <a:t>2000</a:t>
            </a:r>
            <a:endParaRPr lang="en-US" altLang="en-US" sz="1400">
              <a:solidFill>
                <a:schemeClr val="tx2"/>
              </a:solidFill>
            </a:endParaRPr>
          </a:p>
        </p:txBody>
      </p:sp>
      <p:sp>
        <p:nvSpPr>
          <p:cNvPr id="230406" name="Text Box 6"/>
          <p:cNvSpPr txBox="1">
            <a:spLocks noChangeArrowheads="1"/>
          </p:cNvSpPr>
          <p:nvPr/>
        </p:nvSpPr>
        <p:spPr bwMode="auto">
          <a:xfrm>
            <a:off x="7086600" y="56388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lnSpc>
                <a:spcPct val="100000"/>
              </a:lnSpc>
              <a:buClrTx/>
              <a:buSzTx/>
              <a:buFontTx/>
              <a:buNone/>
            </a:pPr>
            <a:r>
              <a:rPr lang="en-US" altLang="en-US" sz="1400" b="1"/>
              <a:t>2002</a:t>
            </a:r>
            <a:endParaRPr lang="en-US" altLang="en-US" sz="1400">
              <a:solidFill>
                <a:schemeClr val="tx2"/>
              </a:solidFill>
            </a:endParaRPr>
          </a:p>
        </p:txBody>
      </p:sp>
      <p:sp>
        <p:nvSpPr>
          <p:cNvPr id="230407" name="Text Box 7"/>
          <p:cNvSpPr txBox="1">
            <a:spLocks noChangeArrowheads="1"/>
          </p:cNvSpPr>
          <p:nvPr/>
        </p:nvSpPr>
        <p:spPr bwMode="auto">
          <a:xfrm>
            <a:off x="8305800" y="56769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lnSpc>
                <a:spcPct val="100000"/>
              </a:lnSpc>
              <a:buClrTx/>
              <a:buSzTx/>
              <a:buFontTx/>
              <a:buNone/>
            </a:pPr>
            <a:r>
              <a:rPr lang="en-US" altLang="en-US" sz="1400" b="1"/>
              <a:t>2004</a:t>
            </a:r>
            <a:endParaRPr lang="en-US" altLang="en-US" sz="1400">
              <a:solidFill>
                <a:schemeClr val="tx2"/>
              </a:solidFill>
            </a:endParaRPr>
          </a:p>
        </p:txBody>
      </p:sp>
      <p:sp>
        <p:nvSpPr>
          <p:cNvPr id="230408" name="Line 8"/>
          <p:cNvSpPr>
            <a:spLocks noChangeShapeType="1"/>
          </p:cNvSpPr>
          <p:nvPr/>
        </p:nvSpPr>
        <p:spPr bwMode="auto">
          <a:xfrm>
            <a:off x="2133600" y="5486400"/>
            <a:ext cx="8229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0409" name="Line 9"/>
          <p:cNvSpPr>
            <a:spLocks noChangeShapeType="1"/>
          </p:cNvSpPr>
          <p:nvPr/>
        </p:nvSpPr>
        <p:spPr bwMode="auto">
          <a:xfrm flipV="1">
            <a:off x="2133600" y="1371600"/>
            <a:ext cx="0" cy="411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0410" name="Text Box 10"/>
          <p:cNvSpPr txBox="1">
            <a:spLocks noChangeArrowheads="1"/>
          </p:cNvSpPr>
          <p:nvPr/>
        </p:nvSpPr>
        <p:spPr bwMode="auto">
          <a:xfrm>
            <a:off x="9753600" y="59436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lnSpc>
                <a:spcPct val="100000"/>
              </a:lnSpc>
              <a:buClrTx/>
              <a:buSzTx/>
              <a:buFontTx/>
              <a:buNone/>
            </a:pPr>
            <a:r>
              <a:rPr lang="en-US" altLang="en-US" sz="1400" b="1"/>
              <a:t>time</a:t>
            </a:r>
            <a:endParaRPr lang="en-US" altLang="en-US" sz="1400">
              <a:solidFill>
                <a:schemeClr val="tx2"/>
              </a:solidFill>
            </a:endParaRPr>
          </a:p>
        </p:txBody>
      </p:sp>
      <p:sp>
        <p:nvSpPr>
          <p:cNvPr id="230411" name="Text Box 11"/>
          <p:cNvSpPr txBox="1">
            <a:spLocks noChangeArrowheads="1"/>
          </p:cNvSpPr>
          <p:nvPr/>
        </p:nvSpPr>
        <p:spPr bwMode="auto">
          <a:xfrm rot="16200000">
            <a:off x="1066800" y="1973263"/>
            <a:ext cx="167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lnSpc>
                <a:spcPct val="100000"/>
              </a:lnSpc>
              <a:buClrTx/>
              <a:buSzTx/>
              <a:buFontTx/>
              <a:buNone/>
            </a:pPr>
            <a:r>
              <a:rPr lang="en-US" altLang="en-US" sz="1400" b="1"/>
              <a:t>version</a:t>
            </a:r>
            <a:endParaRPr lang="en-US" altLang="en-US" sz="1400">
              <a:solidFill>
                <a:schemeClr val="tx2"/>
              </a:solidFill>
            </a:endParaRPr>
          </a:p>
        </p:txBody>
      </p:sp>
      <p:sp>
        <p:nvSpPr>
          <p:cNvPr id="230412" name="Line 12"/>
          <p:cNvSpPr>
            <a:spLocks noChangeShapeType="1"/>
          </p:cNvSpPr>
          <p:nvPr/>
        </p:nvSpPr>
        <p:spPr bwMode="auto">
          <a:xfrm>
            <a:off x="4953000" y="5410200"/>
            <a:ext cx="0" cy="152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0413" name="Line 13"/>
          <p:cNvSpPr>
            <a:spLocks noChangeShapeType="1"/>
          </p:cNvSpPr>
          <p:nvPr/>
        </p:nvSpPr>
        <p:spPr bwMode="auto">
          <a:xfrm>
            <a:off x="6248400" y="5410200"/>
            <a:ext cx="0" cy="152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0414" name="Line 14"/>
          <p:cNvSpPr>
            <a:spLocks noChangeShapeType="1"/>
          </p:cNvSpPr>
          <p:nvPr/>
        </p:nvSpPr>
        <p:spPr bwMode="auto">
          <a:xfrm>
            <a:off x="7543800" y="5410200"/>
            <a:ext cx="0" cy="152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0415" name="Line 15"/>
          <p:cNvSpPr>
            <a:spLocks noChangeShapeType="1"/>
          </p:cNvSpPr>
          <p:nvPr/>
        </p:nvSpPr>
        <p:spPr bwMode="auto">
          <a:xfrm>
            <a:off x="8763000" y="5410200"/>
            <a:ext cx="0" cy="152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0416" name="Text Box 16"/>
          <p:cNvSpPr txBox="1">
            <a:spLocks noChangeArrowheads="1"/>
          </p:cNvSpPr>
          <p:nvPr/>
        </p:nvSpPr>
        <p:spPr bwMode="auto">
          <a:xfrm>
            <a:off x="2438400" y="36195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lnSpc>
                <a:spcPct val="100000"/>
              </a:lnSpc>
              <a:buClrTx/>
              <a:buSzTx/>
              <a:buFontTx/>
              <a:buNone/>
            </a:pPr>
            <a:r>
              <a:rPr lang="en-US" altLang="en-US" sz="1400" b="1"/>
              <a:t>ARMv5</a:t>
            </a:r>
            <a:endParaRPr lang="en-US" altLang="en-US" sz="1400"/>
          </a:p>
        </p:txBody>
      </p:sp>
      <p:sp>
        <p:nvSpPr>
          <p:cNvPr id="230417" name="Text Box 17"/>
          <p:cNvSpPr txBox="1">
            <a:spLocks noChangeArrowheads="1"/>
          </p:cNvSpPr>
          <p:nvPr/>
        </p:nvSpPr>
        <p:spPr bwMode="auto">
          <a:xfrm>
            <a:off x="4833938" y="2638425"/>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lnSpc>
                <a:spcPct val="100000"/>
              </a:lnSpc>
              <a:buClrTx/>
              <a:buSzTx/>
              <a:buFontTx/>
              <a:buNone/>
            </a:pPr>
            <a:r>
              <a:rPr lang="en-US" altLang="en-US" sz="1400" b="1"/>
              <a:t>ARMv6</a:t>
            </a:r>
            <a:endParaRPr lang="en-US" altLang="en-US" sz="1400"/>
          </a:p>
        </p:txBody>
      </p:sp>
      <p:sp>
        <p:nvSpPr>
          <p:cNvPr id="230418" name="Text Box 18"/>
          <p:cNvSpPr txBox="1">
            <a:spLocks noChangeArrowheads="1"/>
          </p:cNvSpPr>
          <p:nvPr/>
        </p:nvSpPr>
        <p:spPr bwMode="auto">
          <a:xfrm>
            <a:off x="1981200" y="56388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lnSpc>
                <a:spcPct val="100000"/>
              </a:lnSpc>
              <a:buClrTx/>
              <a:buSzTx/>
              <a:buFontTx/>
              <a:buNone/>
            </a:pPr>
            <a:r>
              <a:rPr lang="en-US" altLang="en-US" sz="1400" b="1"/>
              <a:t>1994</a:t>
            </a:r>
            <a:endParaRPr lang="en-US" altLang="en-US" sz="1400">
              <a:solidFill>
                <a:schemeClr val="tx2"/>
              </a:solidFill>
            </a:endParaRPr>
          </a:p>
        </p:txBody>
      </p:sp>
      <p:sp>
        <p:nvSpPr>
          <p:cNvPr id="230419" name="Line 19"/>
          <p:cNvSpPr>
            <a:spLocks noChangeShapeType="1"/>
          </p:cNvSpPr>
          <p:nvPr/>
        </p:nvSpPr>
        <p:spPr bwMode="auto">
          <a:xfrm>
            <a:off x="3657600" y="5410200"/>
            <a:ext cx="0" cy="152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0420" name="Line 20"/>
          <p:cNvSpPr>
            <a:spLocks noChangeShapeType="1"/>
          </p:cNvSpPr>
          <p:nvPr/>
        </p:nvSpPr>
        <p:spPr bwMode="auto">
          <a:xfrm>
            <a:off x="2438400" y="5410200"/>
            <a:ext cx="0" cy="152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0421" name="Text Box 21"/>
          <p:cNvSpPr txBox="1">
            <a:spLocks noChangeArrowheads="1"/>
          </p:cNvSpPr>
          <p:nvPr/>
        </p:nvSpPr>
        <p:spPr bwMode="auto">
          <a:xfrm>
            <a:off x="3200400" y="56388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lnSpc>
                <a:spcPct val="100000"/>
              </a:lnSpc>
              <a:buClrTx/>
              <a:buSzTx/>
              <a:buFontTx/>
              <a:buNone/>
            </a:pPr>
            <a:r>
              <a:rPr lang="en-US" altLang="en-US" sz="1400" b="1"/>
              <a:t>1996</a:t>
            </a:r>
            <a:endParaRPr lang="en-US" altLang="en-US" sz="1400">
              <a:solidFill>
                <a:schemeClr val="tx2"/>
              </a:solidFill>
            </a:endParaRPr>
          </a:p>
        </p:txBody>
      </p:sp>
      <p:sp>
        <p:nvSpPr>
          <p:cNvPr id="230422" name="Line 22"/>
          <p:cNvSpPr>
            <a:spLocks noChangeShapeType="1"/>
          </p:cNvSpPr>
          <p:nvPr/>
        </p:nvSpPr>
        <p:spPr bwMode="auto">
          <a:xfrm>
            <a:off x="9906000" y="5486400"/>
            <a:ext cx="0" cy="152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0423" name="Text Box 23"/>
          <p:cNvSpPr txBox="1">
            <a:spLocks noChangeArrowheads="1"/>
          </p:cNvSpPr>
          <p:nvPr/>
        </p:nvSpPr>
        <p:spPr bwMode="auto">
          <a:xfrm>
            <a:off x="9448800" y="56388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lnSpc>
                <a:spcPct val="100000"/>
              </a:lnSpc>
              <a:buClrTx/>
              <a:buSzTx/>
              <a:buFontTx/>
              <a:buNone/>
            </a:pPr>
            <a:r>
              <a:rPr lang="en-US" altLang="en-US" sz="1400" b="1"/>
              <a:t>2006</a:t>
            </a:r>
            <a:endParaRPr lang="en-US" altLang="en-US" sz="1400">
              <a:solidFill>
                <a:schemeClr val="tx2"/>
              </a:solidFill>
            </a:endParaRPr>
          </a:p>
        </p:txBody>
      </p:sp>
      <p:sp>
        <p:nvSpPr>
          <p:cNvPr id="230424" name="AutoShape 24"/>
          <p:cNvSpPr>
            <a:spLocks noChangeArrowheads="1"/>
          </p:cNvSpPr>
          <p:nvPr/>
        </p:nvSpPr>
        <p:spPr bwMode="auto">
          <a:xfrm>
            <a:off x="3300413" y="3287713"/>
            <a:ext cx="7010400" cy="990600"/>
          </a:xfrm>
          <a:prstGeom prst="notchedRightArrow">
            <a:avLst>
              <a:gd name="adj1" fmla="val 51602"/>
              <a:gd name="adj2" fmla="val 118342"/>
            </a:avLst>
          </a:prstGeom>
          <a:gradFill rotWithShape="0">
            <a:gsLst>
              <a:gs pos="0">
                <a:srgbClr val="CCFFCC"/>
              </a:gs>
              <a:gs pos="100000">
                <a:schemeClr val="accent1"/>
              </a:gs>
            </a:gsLst>
            <a:lin ang="0" scaled="1"/>
          </a:gra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fontAlgn="base">
              <a:lnSpc>
                <a:spcPct val="100000"/>
              </a:lnSpc>
              <a:buClrTx/>
              <a:buSzTx/>
              <a:buFontTx/>
              <a:buNone/>
            </a:pPr>
            <a:endParaRPr lang="en-US" altLang="en-US" sz="1400">
              <a:solidFill>
                <a:srgbClr val="000000"/>
              </a:solidFill>
            </a:endParaRPr>
          </a:p>
        </p:txBody>
      </p:sp>
      <p:sp>
        <p:nvSpPr>
          <p:cNvPr id="230425" name="AutoShape 25"/>
          <p:cNvSpPr>
            <a:spLocks noChangeArrowheads="1"/>
          </p:cNvSpPr>
          <p:nvPr/>
        </p:nvSpPr>
        <p:spPr bwMode="auto">
          <a:xfrm>
            <a:off x="5595938" y="2333625"/>
            <a:ext cx="4648200" cy="914400"/>
          </a:xfrm>
          <a:prstGeom prst="notchedRightArrow">
            <a:avLst>
              <a:gd name="adj1" fmla="val 52315"/>
              <a:gd name="adj2" fmla="val 123553"/>
            </a:avLst>
          </a:prstGeom>
          <a:gradFill rotWithShape="0">
            <a:gsLst>
              <a:gs pos="0">
                <a:srgbClr val="FFFFCC"/>
              </a:gs>
              <a:gs pos="100000">
                <a:schemeClr val="tx2"/>
              </a:gs>
            </a:gsLst>
            <a:lin ang="0" scaled="1"/>
          </a:gra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fontAlgn="base">
              <a:lnSpc>
                <a:spcPct val="100000"/>
              </a:lnSpc>
              <a:buClrTx/>
              <a:buSzTx/>
              <a:buFontTx/>
              <a:buNone/>
            </a:pPr>
            <a:endParaRPr lang="en-US" altLang="en-US" sz="1400">
              <a:solidFill>
                <a:srgbClr val="000000"/>
              </a:solidFill>
            </a:endParaRPr>
          </a:p>
        </p:txBody>
      </p:sp>
      <p:sp>
        <p:nvSpPr>
          <p:cNvPr id="230426" name="Text Box 26"/>
          <p:cNvSpPr txBox="1">
            <a:spLocks noChangeArrowheads="1"/>
          </p:cNvSpPr>
          <p:nvPr/>
        </p:nvSpPr>
        <p:spPr bwMode="auto">
          <a:xfrm>
            <a:off x="1524000" y="4610100"/>
            <a:ext cx="685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lnSpc>
                <a:spcPct val="100000"/>
              </a:lnSpc>
              <a:buClrTx/>
              <a:buSzTx/>
              <a:buFontTx/>
              <a:buNone/>
            </a:pPr>
            <a:r>
              <a:rPr lang="en-US" altLang="en-US" sz="1400" b="1"/>
              <a:t>V4</a:t>
            </a:r>
            <a:endParaRPr lang="en-US" altLang="en-US" sz="1400"/>
          </a:p>
        </p:txBody>
      </p:sp>
      <p:sp>
        <p:nvSpPr>
          <p:cNvPr id="230427" name="Text Box 27"/>
          <p:cNvSpPr txBox="1">
            <a:spLocks noChangeArrowheads="1"/>
          </p:cNvSpPr>
          <p:nvPr/>
        </p:nvSpPr>
        <p:spPr bwMode="auto">
          <a:xfrm>
            <a:off x="3400425" y="4137126"/>
            <a:ext cx="1099404" cy="307777"/>
          </a:xfrm>
          <a:prstGeom prst="rect">
            <a:avLst/>
          </a:prstGeom>
          <a:noFill/>
          <a:ln>
            <a:noFill/>
          </a:ln>
          <a:effectLst/>
          <a:extLst>
            <a:ext uri="{909E8E84-426E-40DD-AFC4-6F175D3DCCD1}">
              <a14:hiddenFill xmlns:a14="http://schemas.microsoft.com/office/drawing/2010/main">
                <a:solidFill>
                  <a:srgbClr val="006D8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lnSpc>
                <a:spcPct val="100000"/>
              </a:lnSpc>
              <a:buClrTx/>
              <a:buSzTx/>
              <a:buFontTx/>
              <a:buNone/>
            </a:pPr>
            <a:r>
              <a:rPr lang="en-US" altLang="en-US" sz="1400" b="1">
                <a:solidFill>
                  <a:schemeClr val="tx2"/>
                </a:solidFill>
              </a:rPr>
              <a:t>StrongARM</a:t>
            </a:r>
            <a:r>
              <a:rPr lang="en-US" altLang="en-US" sz="1400" b="1" baseline="30000">
                <a:solidFill>
                  <a:schemeClr val="tx2"/>
                </a:solidFill>
              </a:rPr>
              <a:t>®</a:t>
            </a:r>
          </a:p>
        </p:txBody>
      </p:sp>
      <p:sp>
        <p:nvSpPr>
          <p:cNvPr id="230428" name="Oval 28"/>
          <p:cNvSpPr>
            <a:spLocks noChangeArrowheads="1"/>
          </p:cNvSpPr>
          <p:nvPr/>
        </p:nvSpPr>
        <p:spPr bwMode="auto">
          <a:xfrm>
            <a:off x="3657600" y="4310739"/>
            <a:ext cx="259766" cy="519351"/>
          </a:xfrm>
          <a:prstGeom prst="ellipse">
            <a:avLst/>
          </a:prstGeom>
          <a:solidFill>
            <a:srgbClr val="66FF33"/>
          </a:solidFill>
          <a:ln w="28575">
            <a:solidFill>
              <a:schemeClr val="tx1"/>
            </a:solidFill>
            <a:round/>
            <a:headEnd/>
            <a:tailEnd/>
          </a:ln>
          <a:effectLst>
            <a:outerShdw dist="35921" dir="2700000" algn="ctr" rotWithShape="0">
              <a:srgbClr val="808080"/>
            </a:outerShdw>
          </a:effectLst>
        </p:spPr>
        <p:txBody>
          <a:bodyPr wrap="none" anchor="ctr">
            <a:spAutoFit/>
          </a:bodyPr>
          <a:lstStyle/>
          <a:p>
            <a:endParaRPr lang="en-IN"/>
          </a:p>
        </p:txBody>
      </p:sp>
      <p:sp>
        <p:nvSpPr>
          <p:cNvPr id="230429" name="Text Box 29"/>
          <p:cNvSpPr txBox="1">
            <a:spLocks noChangeArrowheads="1"/>
          </p:cNvSpPr>
          <p:nvPr/>
        </p:nvSpPr>
        <p:spPr bwMode="auto">
          <a:xfrm>
            <a:off x="6269038" y="4003776"/>
            <a:ext cx="1242648" cy="307777"/>
          </a:xfrm>
          <a:prstGeom prst="rect">
            <a:avLst/>
          </a:prstGeom>
          <a:noFill/>
          <a:ln>
            <a:noFill/>
          </a:ln>
          <a:effectLst/>
          <a:extLst>
            <a:ext uri="{909E8E84-426E-40DD-AFC4-6F175D3DCCD1}">
              <a14:hiddenFill xmlns:a14="http://schemas.microsoft.com/office/drawing/2010/main">
                <a:solidFill>
                  <a:srgbClr val="006D8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lnSpc>
                <a:spcPct val="100000"/>
              </a:lnSpc>
              <a:buClrTx/>
              <a:buSzTx/>
              <a:buFontTx/>
              <a:buNone/>
            </a:pPr>
            <a:r>
              <a:rPr lang="en-US" altLang="en-US" sz="1400" b="1">
                <a:solidFill>
                  <a:schemeClr val="tx2"/>
                </a:solidFill>
              </a:rPr>
              <a:t>ARM926EJ-S™</a:t>
            </a:r>
            <a:endParaRPr lang="en-US" altLang="en-US" sz="1400" b="1" baseline="30000">
              <a:solidFill>
                <a:schemeClr val="tx2"/>
              </a:solidFill>
            </a:endParaRPr>
          </a:p>
        </p:txBody>
      </p:sp>
      <p:sp>
        <p:nvSpPr>
          <p:cNvPr id="230430" name="Oval 30"/>
          <p:cNvSpPr>
            <a:spLocks noChangeArrowheads="1"/>
          </p:cNvSpPr>
          <p:nvPr/>
        </p:nvSpPr>
        <p:spPr bwMode="auto">
          <a:xfrm>
            <a:off x="6748463" y="3610651"/>
            <a:ext cx="259766" cy="519351"/>
          </a:xfrm>
          <a:prstGeom prst="ellipse">
            <a:avLst/>
          </a:prstGeom>
          <a:solidFill>
            <a:srgbClr val="FF99FF"/>
          </a:solidFill>
          <a:ln w="28575">
            <a:solidFill>
              <a:schemeClr val="tx1"/>
            </a:solidFill>
            <a:round/>
            <a:headEnd/>
            <a:tailEnd/>
          </a:ln>
          <a:effectLst>
            <a:outerShdw dist="35921" dir="2700000" algn="ctr" rotWithShape="0">
              <a:srgbClr val="808080"/>
            </a:outerShdw>
          </a:effectLst>
        </p:spPr>
        <p:txBody>
          <a:bodyPr wrap="none" anchor="ctr">
            <a:spAutoFit/>
          </a:bodyPr>
          <a:lstStyle/>
          <a:p>
            <a:endParaRPr lang="en-IN"/>
          </a:p>
        </p:txBody>
      </p:sp>
      <p:sp>
        <p:nvSpPr>
          <p:cNvPr id="230431" name="Oval 31"/>
          <p:cNvSpPr>
            <a:spLocks noChangeArrowheads="1"/>
          </p:cNvSpPr>
          <p:nvPr/>
        </p:nvSpPr>
        <p:spPr bwMode="auto">
          <a:xfrm>
            <a:off x="5262563" y="3367764"/>
            <a:ext cx="259766" cy="519351"/>
          </a:xfrm>
          <a:prstGeom prst="ellipse">
            <a:avLst/>
          </a:prstGeom>
          <a:solidFill>
            <a:srgbClr val="0066CC"/>
          </a:solidFill>
          <a:ln w="28575">
            <a:solidFill>
              <a:schemeClr val="tx1"/>
            </a:solidFill>
            <a:round/>
            <a:headEnd/>
            <a:tailEnd/>
          </a:ln>
          <a:effectLst>
            <a:outerShdw dist="35921" dir="2700000" algn="ctr" rotWithShape="0">
              <a:srgbClr val="808080"/>
            </a:outerShdw>
          </a:effectLst>
        </p:spPr>
        <p:txBody>
          <a:bodyPr wrap="none" anchor="ctr">
            <a:spAutoFit/>
          </a:bodyPr>
          <a:lstStyle/>
          <a:p>
            <a:endParaRPr lang="en-IN"/>
          </a:p>
        </p:txBody>
      </p:sp>
      <p:sp>
        <p:nvSpPr>
          <p:cNvPr id="230432" name="Text Box 32"/>
          <p:cNvSpPr txBox="1">
            <a:spLocks noChangeArrowheads="1"/>
          </p:cNvSpPr>
          <p:nvPr/>
        </p:nvSpPr>
        <p:spPr bwMode="auto">
          <a:xfrm>
            <a:off x="5586414" y="3229076"/>
            <a:ext cx="827919" cy="307777"/>
          </a:xfrm>
          <a:prstGeom prst="rect">
            <a:avLst/>
          </a:prstGeom>
          <a:noFill/>
          <a:ln>
            <a:noFill/>
          </a:ln>
          <a:effectLst/>
          <a:extLst>
            <a:ext uri="{909E8E84-426E-40DD-AFC4-6F175D3DCCD1}">
              <a14:hiddenFill xmlns:a14="http://schemas.microsoft.com/office/drawing/2010/main">
                <a:solidFill>
                  <a:srgbClr val="006D8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fontAlgn="base">
              <a:lnSpc>
                <a:spcPct val="100000"/>
              </a:lnSpc>
              <a:buClrTx/>
              <a:buSzTx/>
              <a:buFontTx/>
              <a:buNone/>
            </a:pPr>
            <a:r>
              <a:rPr lang="en-US" altLang="en-US" sz="1400" b="1">
                <a:solidFill>
                  <a:schemeClr val="tx2"/>
                </a:solidFill>
              </a:rPr>
              <a:t>XScale</a:t>
            </a:r>
            <a:r>
              <a:rPr lang="en-US" altLang="en-US" sz="1400" b="1" baseline="30000">
                <a:solidFill>
                  <a:schemeClr val="tx2"/>
                </a:solidFill>
              </a:rPr>
              <a:t>TM</a:t>
            </a:r>
            <a:endParaRPr lang="en-US" altLang="en-US" sz="1400" b="1">
              <a:solidFill>
                <a:schemeClr val="tx2"/>
              </a:solidFill>
            </a:endParaRPr>
          </a:p>
        </p:txBody>
      </p:sp>
      <p:sp>
        <p:nvSpPr>
          <p:cNvPr id="230433" name="Oval 33"/>
          <p:cNvSpPr>
            <a:spLocks noChangeArrowheads="1"/>
          </p:cNvSpPr>
          <p:nvPr/>
        </p:nvSpPr>
        <p:spPr bwMode="auto">
          <a:xfrm>
            <a:off x="6248400" y="3382051"/>
            <a:ext cx="259766" cy="519351"/>
          </a:xfrm>
          <a:prstGeom prst="ellipse">
            <a:avLst/>
          </a:prstGeom>
          <a:solidFill>
            <a:srgbClr val="66FF33"/>
          </a:solidFill>
          <a:ln w="28575">
            <a:solidFill>
              <a:schemeClr val="tx1"/>
            </a:solidFill>
            <a:round/>
            <a:headEnd/>
            <a:tailEnd/>
          </a:ln>
          <a:effectLst>
            <a:outerShdw dist="35921" dir="2700000" algn="ctr" rotWithShape="0">
              <a:srgbClr val="808080"/>
            </a:outerShdw>
          </a:effectLst>
        </p:spPr>
        <p:txBody>
          <a:bodyPr wrap="none" anchor="ctr">
            <a:spAutoFit/>
          </a:bodyPr>
          <a:lstStyle/>
          <a:p>
            <a:endParaRPr lang="en-IN"/>
          </a:p>
        </p:txBody>
      </p:sp>
      <p:sp>
        <p:nvSpPr>
          <p:cNvPr id="230434" name="Text Box 34"/>
          <p:cNvSpPr txBox="1">
            <a:spLocks noChangeArrowheads="1"/>
          </p:cNvSpPr>
          <p:nvPr/>
        </p:nvSpPr>
        <p:spPr bwMode="auto">
          <a:xfrm>
            <a:off x="4559301" y="3232251"/>
            <a:ext cx="995785" cy="307777"/>
          </a:xfrm>
          <a:prstGeom prst="rect">
            <a:avLst/>
          </a:prstGeom>
          <a:noFill/>
          <a:ln>
            <a:noFill/>
          </a:ln>
          <a:effectLst/>
          <a:extLst>
            <a:ext uri="{909E8E84-426E-40DD-AFC4-6F175D3DCCD1}">
              <a14:hiddenFill xmlns:a14="http://schemas.microsoft.com/office/drawing/2010/main">
                <a:solidFill>
                  <a:srgbClr val="006D8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lnSpc>
                <a:spcPct val="100000"/>
              </a:lnSpc>
              <a:buClrTx/>
              <a:buSzTx/>
              <a:buFontTx/>
              <a:buNone/>
            </a:pPr>
            <a:r>
              <a:rPr lang="en-US" altLang="en-US" sz="1400" b="1">
                <a:solidFill>
                  <a:schemeClr val="tx2"/>
                </a:solidFill>
              </a:rPr>
              <a:t>ARM102xE</a:t>
            </a:r>
            <a:endParaRPr lang="en-US" altLang="en-US" sz="1400" b="1" baseline="30000">
              <a:solidFill>
                <a:schemeClr val="tx2"/>
              </a:solidFill>
            </a:endParaRPr>
          </a:p>
        </p:txBody>
      </p:sp>
      <p:sp>
        <p:nvSpPr>
          <p:cNvPr id="230435" name="Oval 35"/>
          <p:cNvSpPr>
            <a:spLocks noChangeArrowheads="1"/>
          </p:cNvSpPr>
          <p:nvPr/>
        </p:nvSpPr>
        <p:spPr bwMode="auto">
          <a:xfrm>
            <a:off x="7348538" y="3355064"/>
            <a:ext cx="259766" cy="519351"/>
          </a:xfrm>
          <a:prstGeom prst="ellipse">
            <a:avLst/>
          </a:prstGeom>
          <a:solidFill>
            <a:srgbClr val="0066CC"/>
          </a:solidFill>
          <a:ln w="28575">
            <a:solidFill>
              <a:schemeClr val="tx1"/>
            </a:solidFill>
            <a:round/>
            <a:headEnd/>
            <a:tailEnd/>
          </a:ln>
          <a:effectLst>
            <a:outerShdw dist="35921" dir="2700000" algn="ctr" rotWithShape="0">
              <a:srgbClr val="808080"/>
            </a:outerShdw>
          </a:effectLst>
        </p:spPr>
        <p:txBody>
          <a:bodyPr wrap="none" anchor="ctr">
            <a:spAutoFit/>
          </a:bodyPr>
          <a:lstStyle/>
          <a:p>
            <a:endParaRPr lang="en-IN"/>
          </a:p>
        </p:txBody>
      </p:sp>
      <p:sp>
        <p:nvSpPr>
          <p:cNvPr id="230436" name="Text Box 36"/>
          <p:cNvSpPr txBox="1">
            <a:spLocks noChangeArrowheads="1"/>
          </p:cNvSpPr>
          <p:nvPr/>
        </p:nvSpPr>
        <p:spPr bwMode="auto">
          <a:xfrm>
            <a:off x="6551613" y="3217963"/>
            <a:ext cx="1334020" cy="307777"/>
          </a:xfrm>
          <a:prstGeom prst="rect">
            <a:avLst/>
          </a:prstGeom>
          <a:noFill/>
          <a:ln>
            <a:noFill/>
          </a:ln>
          <a:effectLst/>
          <a:extLst>
            <a:ext uri="{909E8E84-426E-40DD-AFC4-6F175D3DCCD1}">
              <a14:hiddenFill xmlns:a14="http://schemas.microsoft.com/office/drawing/2010/main">
                <a:solidFill>
                  <a:srgbClr val="006D8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lnSpc>
                <a:spcPct val="100000"/>
              </a:lnSpc>
              <a:buClrTx/>
              <a:buSzTx/>
              <a:buFontTx/>
              <a:buNone/>
            </a:pPr>
            <a:r>
              <a:rPr lang="en-US" altLang="en-US" sz="1400" b="1">
                <a:solidFill>
                  <a:schemeClr val="tx2"/>
                </a:solidFill>
              </a:rPr>
              <a:t>ARM1026EJ-S™</a:t>
            </a:r>
            <a:endParaRPr lang="en-US" altLang="en-US" sz="1400" b="1" baseline="30000">
              <a:solidFill>
                <a:schemeClr val="tx2"/>
              </a:solidFill>
            </a:endParaRPr>
          </a:p>
        </p:txBody>
      </p:sp>
      <p:sp>
        <p:nvSpPr>
          <p:cNvPr id="230437" name="Oval 37"/>
          <p:cNvSpPr>
            <a:spLocks noChangeArrowheads="1"/>
          </p:cNvSpPr>
          <p:nvPr/>
        </p:nvSpPr>
        <p:spPr bwMode="auto">
          <a:xfrm>
            <a:off x="5410200" y="4372651"/>
            <a:ext cx="259766" cy="519351"/>
          </a:xfrm>
          <a:prstGeom prst="ellipse">
            <a:avLst/>
          </a:prstGeom>
          <a:solidFill>
            <a:srgbClr val="FF99FF"/>
          </a:solidFill>
          <a:ln w="28575">
            <a:solidFill>
              <a:schemeClr val="tx1"/>
            </a:solidFill>
            <a:round/>
            <a:headEnd/>
            <a:tailEnd/>
          </a:ln>
          <a:effectLst>
            <a:outerShdw dist="35921" dir="2700000" algn="ctr" rotWithShape="0">
              <a:srgbClr val="808080"/>
            </a:outerShdw>
          </a:effectLst>
        </p:spPr>
        <p:txBody>
          <a:bodyPr wrap="none" anchor="ctr">
            <a:spAutoFit/>
          </a:bodyPr>
          <a:lstStyle/>
          <a:p>
            <a:endParaRPr lang="en-IN"/>
          </a:p>
        </p:txBody>
      </p:sp>
      <p:sp>
        <p:nvSpPr>
          <p:cNvPr id="230438" name="Oval 38"/>
          <p:cNvSpPr>
            <a:spLocks noChangeArrowheads="1"/>
          </p:cNvSpPr>
          <p:nvPr/>
        </p:nvSpPr>
        <p:spPr bwMode="auto">
          <a:xfrm>
            <a:off x="5643563" y="3596364"/>
            <a:ext cx="259766" cy="519351"/>
          </a:xfrm>
          <a:prstGeom prst="ellipse">
            <a:avLst/>
          </a:prstGeom>
          <a:solidFill>
            <a:srgbClr val="FF99FF"/>
          </a:solidFill>
          <a:ln w="28575">
            <a:solidFill>
              <a:schemeClr val="tx1"/>
            </a:solidFill>
            <a:round/>
            <a:headEnd/>
            <a:tailEnd/>
          </a:ln>
          <a:effectLst>
            <a:outerShdw dist="35921" dir="2700000" algn="ctr" rotWithShape="0">
              <a:srgbClr val="808080"/>
            </a:outerShdw>
          </a:effectLst>
        </p:spPr>
        <p:txBody>
          <a:bodyPr wrap="none" anchor="ctr">
            <a:spAutoFit/>
          </a:bodyPr>
          <a:lstStyle/>
          <a:p>
            <a:endParaRPr lang="en-IN"/>
          </a:p>
        </p:txBody>
      </p:sp>
      <p:sp>
        <p:nvSpPr>
          <p:cNvPr id="230439" name="Text Box 39"/>
          <p:cNvSpPr txBox="1">
            <a:spLocks noChangeArrowheads="1"/>
          </p:cNvSpPr>
          <p:nvPr/>
        </p:nvSpPr>
        <p:spPr bwMode="auto">
          <a:xfrm>
            <a:off x="5284789" y="3989488"/>
            <a:ext cx="904415" cy="307777"/>
          </a:xfrm>
          <a:prstGeom prst="rect">
            <a:avLst/>
          </a:prstGeom>
          <a:noFill/>
          <a:ln>
            <a:noFill/>
          </a:ln>
          <a:effectLst/>
          <a:extLst>
            <a:ext uri="{909E8E84-426E-40DD-AFC4-6F175D3DCCD1}">
              <a14:hiddenFill xmlns:a14="http://schemas.microsoft.com/office/drawing/2010/main">
                <a:solidFill>
                  <a:srgbClr val="006D8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lnSpc>
                <a:spcPct val="100000"/>
              </a:lnSpc>
              <a:buClrTx/>
              <a:buSzTx/>
              <a:buFontTx/>
              <a:buNone/>
            </a:pPr>
            <a:r>
              <a:rPr lang="en-US" altLang="en-US" sz="1400" b="1">
                <a:solidFill>
                  <a:schemeClr val="tx2"/>
                </a:solidFill>
              </a:rPr>
              <a:t>ARM9x6E</a:t>
            </a:r>
            <a:endParaRPr lang="en-US" altLang="en-US" sz="1400" b="1" baseline="30000">
              <a:solidFill>
                <a:schemeClr val="tx2"/>
              </a:solidFill>
            </a:endParaRPr>
          </a:p>
        </p:txBody>
      </p:sp>
      <p:sp>
        <p:nvSpPr>
          <p:cNvPr id="230440" name="Text Box 40"/>
          <p:cNvSpPr txBox="1">
            <a:spLocks noChangeArrowheads="1"/>
          </p:cNvSpPr>
          <p:nvPr/>
        </p:nvSpPr>
        <p:spPr bwMode="auto">
          <a:xfrm>
            <a:off x="5165726" y="4237138"/>
            <a:ext cx="904415" cy="307777"/>
          </a:xfrm>
          <a:prstGeom prst="rect">
            <a:avLst/>
          </a:prstGeom>
          <a:noFill/>
          <a:ln>
            <a:noFill/>
          </a:ln>
          <a:effectLst/>
          <a:extLst>
            <a:ext uri="{909E8E84-426E-40DD-AFC4-6F175D3DCCD1}">
              <a14:hiddenFill xmlns:a14="http://schemas.microsoft.com/office/drawing/2010/main">
                <a:solidFill>
                  <a:srgbClr val="006D8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lnSpc>
                <a:spcPct val="100000"/>
              </a:lnSpc>
              <a:buClrTx/>
              <a:buSzTx/>
              <a:buFontTx/>
              <a:buNone/>
            </a:pPr>
            <a:r>
              <a:rPr lang="en-US" altLang="en-US" sz="1400" b="1">
                <a:solidFill>
                  <a:schemeClr val="tx2"/>
                </a:solidFill>
              </a:rPr>
              <a:t>ARM92xT</a:t>
            </a:r>
            <a:endParaRPr lang="en-US" altLang="en-US" sz="1400" b="1" baseline="30000">
              <a:solidFill>
                <a:schemeClr val="tx2"/>
              </a:solidFill>
            </a:endParaRPr>
          </a:p>
        </p:txBody>
      </p:sp>
      <p:sp>
        <p:nvSpPr>
          <p:cNvPr id="230441" name="Oval 41"/>
          <p:cNvSpPr>
            <a:spLocks noChangeArrowheads="1"/>
          </p:cNvSpPr>
          <p:nvPr/>
        </p:nvSpPr>
        <p:spPr bwMode="auto">
          <a:xfrm>
            <a:off x="7705725" y="2515276"/>
            <a:ext cx="259766" cy="519351"/>
          </a:xfrm>
          <a:prstGeom prst="ellipse">
            <a:avLst/>
          </a:prstGeom>
          <a:solidFill>
            <a:srgbClr val="FF9999"/>
          </a:solidFill>
          <a:ln w="28575">
            <a:solidFill>
              <a:schemeClr val="tx1"/>
            </a:solidFill>
            <a:round/>
            <a:headEnd/>
            <a:tailEnd/>
          </a:ln>
          <a:effectLst>
            <a:outerShdw dist="35921" dir="2700000" algn="ctr" rotWithShape="0">
              <a:srgbClr val="808080"/>
            </a:outerShdw>
          </a:effectLst>
        </p:spPr>
        <p:txBody>
          <a:bodyPr wrap="none" anchor="ctr">
            <a:spAutoFit/>
          </a:bodyPr>
          <a:lstStyle/>
          <a:p>
            <a:endParaRPr lang="en-IN"/>
          </a:p>
        </p:txBody>
      </p:sp>
      <p:sp>
        <p:nvSpPr>
          <p:cNvPr id="230442" name="Text Box 42"/>
          <p:cNvSpPr txBox="1">
            <a:spLocks noChangeArrowheads="1"/>
          </p:cNvSpPr>
          <p:nvPr/>
        </p:nvSpPr>
        <p:spPr bwMode="auto">
          <a:xfrm>
            <a:off x="6616700" y="2265463"/>
            <a:ext cx="1327608" cy="307777"/>
          </a:xfrm>
          <a:prstGeom prst="rect">
            <a:avLst/>
          </a:prstGeom>
          <a:noFill/>
          <a:ln>
            <a:noFill/>
          </a:ln>
          <a:effectLst/>
          <a:extLst>
            <a:ext uri="{909E8E84-426E-40DD-AFC4-6F175D3DCCD1}">
              <a14:hiddenFill xmlns:a14="http://schemas.microsoft.com/office/drawing/2010/main">
                <a:solidFill>
                  <a:srgbClr val="006D8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lnSpc>
                <a:spcPct val="100000"/>
              </a:lnSpc>
              <a:buClrTx/>
              <a:buSzTx/>
              <a:buFontTx/>
              <a:buNone/>
            </a:pPr>
            <a:r>
              <a:rPr lang="en-US" altLang="en-US" sz="1400" b="1">
                <a:solidFill>
                  <a:schemeClr val="tx2"/>
                </a:solidFill>
              </a:rPr>
              <a:t>ARM1136JF-S™</a:t>
            </a:r>
            <a:endParaRPr lang="en-US" altLang="en-US" sz="1400" b="1" baseline="30000">
              <a:solidFill>
                <a:schemeClr val="tx2"/>
              </a:solidFill>
            </a:endParaRPr>
          </a:p>
        </p:txBody>
      </p:sp>
      <p:sp>
        <p:nvSpPr>
          <p:cNvPr id="230443" name="Oval 43"/>
          <p:cNvSpPr>
            <a:spLocks noChangeArrowheads="1"/>
          </p:cNvSpPr>
          <p:nvPr/>
        </p:nvSpPr>
        <p:spPr bwMode="auto">
          <a:xfrm>
            <a:off x="3124200" y="4372651"/>
            <a:ext cx="259766" cy="519351"/>
          </a:xfrm>
          <a:prstGeom prst="ellipse">
            <a:avLst/>
          </a:prstGeom>
          <a:solidFill>
            <a:srgbClr val="00FFFF"/>
          </a:solidFill>
          <a:ln w="28575">
            <a:solidFill>
              <a:schemeClr val="tx1"/>
            </a:solidFill>
            <a:round/>
            <a:headEnd/>
            <a:tailEnd/>
          </a:ln>
          <a:effectLst>
            <a:outerShdw dist="35921" dir="2700000" algn="ctr" rotWithShape="0">
              <a:srgbClr val="808080"/>
            </a:outerShdw>
          </a:effectLst>
        </p:spPr>
        <p:txBody>
          <a:bodyPr wrap="none" anchor="ctr">
            <a:spAutoFit/>
          </a:bodyPr>
          <a:lstStyle/>
          <a:p>
            <a:endParaRPr lang="en-IN"/>
          </a:p>
        </p:txBody>
      </p:sp>
      <p:sp>
        <p:nvSpPr>
          <p:cNvPr id="230444" name="Text Box 44"/>
          <p:cNvSpPr txBox="1">
            <a:spLocks noChangeArrowheads="1"/>
          </p:cNvSpPr>
          <p:nvPr/>
        </p:nvSpPr>
        <p:spPr bwMode="auto">
          <a:xfrm>
            <a:off x="2066925" y="4208563"/>
            <a:ext cx="1319592" cy="307777"/>
          </a:xfrm>
          <a:prstGeom prst="rect">
            <a:avLst/>
          </a:prstGeom>
          <a:noFill/>
          <a:ln>
            <a:noFill/>
          </a:ln>
          <a:effectLst/>
          <a:extLst>
            <a:ext uri="{909E8E84-426E-40DD-AFC4-6F175D3DCCD1}">
              <a14:hiddenFill xmlns:a14="http://schemas.microsoft.com/office/drawing/2010/main">
                <a:solidFill>
                  <a:srgbClr val="006D8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lnSpc>
                <a:spcPct val="100000"/>
              </a:lnSpc>
              <a:buClrTx/>
              <a:buSzTx/>
              <a:buFontTx/>
              <a:buNone/>
            </a:pPr>
            <a:r>
              <a:rPr lang="en-US" altLang="en-US" sz="1400" b="1">
                <a:solidFill>
                  <a:schemeClr val="tx2"/>
                </a:solidFill>
              </a:rPr>
              <a:t>ARM7TDMI-S™</a:t>
            </a:r>
            <a:endParaRPr lang="en-US" altLang="en-US" sz="1400" b="1" baseline="30000">
              <a:solidFill>
                <a:schemeClr val="tx2"/>
              </a:solidFill>
            </a:endParaRPr>
          </a:p>
        </p:txBody>
      </p:sp>
      <p:sp>
        <p:nvSpPr>
          <p:cNvPr id="230445" name="Oval 45"/>
          <p:cNvSpPr>
            <a:spLocks noChangeArrowheads="1"/>
          </p:cNvSpPr>
          <p:nvPr/>
        </p:nvSpPr>
        <p:spPr bwMode="auto">
          <a:xfrm>
            <a:off x="4800600" y="4615539"/>
            <a:ext cx="259766" cy="519351"/>
          </a:xfrm>
          <a:prstGeom prst="ellipse">
            <a:avLst/>
          </a:prstGeom>
          <a:solidFill>
            <a:srgbClr val="00FFFF"/>
          </a:solidFill>
          <a:ln w="28575">
            <a:solidFill>
              <a:schemeClr val="tx1"/>
            </a:solidFill>
            <a:round/>
            <a:headEnd/>
            <a:tailEnd/>
          </a:ln>
          <a:effectLst>
            <a:outerShdw dist="35921" dir="2700000" algn="ctr" rotWithShape="0">
              <a:srgbClr val="808080"/>
            </a:outerShdw>
          </a:effectLst>
        </p:spPr>
        <p:txBody>
          <a:bodyPr wrap="none" anchor="ctr">
            <a:spAutoFit/>
          </a:bodyPr>
          <a:lstStyle/>
          <a:p>
            <a:endParaRPr lang="en-IN"/>
          </a:p>
        </p:txBody>
      </p:sp>
      <p:sp>
        <p:nvSpPr>
          <p:cNvPr id="230446" name="Text Box 46"/>
          <p:cNvSpPr txBox="1">
            <a:spLocks noChangeArrowheads="1"/>
          </p:cNvSpPr>
          <p:nvPr/>
        </p:nvSpPr>
        <p:spPr bwMode="auto">
          <a:xfrm>
            <a:off x="4559300" y="5008663"/>
            <a:ext cx="1043876" cy="307777"/>
          </a:xfrm>
          <a:prstGeom prst="rect">
            <a:avLst/>
          </a:prstGeom>
          <a:noFill/>
          <a:ln>
            <a:noFill/>
          </a:ln>
          <a:effectLst/>
          <a:extLst>
            <a:ext uri="{909E8E84-426E-40DD-AFC4-6F175D3DCCD1}">
              <a14:hiddenFill xmlns:a14="http://schemas.microsoft.com/office/drawing/2010/main">
                <a:solidFill>
                  <a:srgbClr val="006D8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lnSpc>
                <a:spcPct val="100000"/>
              </a:lnSpc>
              <a:buClrTx/>
              <a:buSzTx/>
              <a:buFontTx/>
              <a:buNone/>
            </a:pPr>
            <a:r>
              <a:rPr lang="en-US" altLang="en-US" sz="1400" b="1">
                <a:solidFill>
                  <a:schemeClr val="tx2"/>
                </a:solidFill>
              </a:rPr>
              <a:t>ARM720T™</a:t>
            </a:r>
            <a:endParaRPr lang="en-US" altLang="en-US" sz="1400" b="1" baseline="30000">
              <a:solidFill>
                <a:schemeClr val="tx2"/>
              </a:solidFill>
            </a:endParaRPr>
          </a:p>
        </p:txBody>
      </p:sp>
      <p:sp>
        <p:nvSpPr>
          <p:cNvPr id="230447" name="Text Box 47"/>
          <p:cNvSpPr txBox="1">
            <a:spLocks noChangeArrowheads="1"/>
          </p:cNvSpPr>
          <p:nvPr/>
        </p:nvSpPr>
        <p:spPr bwMode="auto">
          <a:xfrm>
            <a:off x="4598989" y="6115050"/>
            <a:ext cx="3216275" cy="3048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lnSpc>
                <a:spcPct val="100000"/>
              </a:lnSpc>
              <a:buClrTx/>
              <a:buSzTx/>
              <a:buFontTx/>
              <a:buNone/>
            </a:pPr>
            <a:r>
              <a:rPr lang="en-US" altLang="en-US" sz="1400">
                <a:latin typeface="Times New Roman" panose="02020603050405020304" pitchFamily="18" charset="0"/>
              </a:rPr>
              <a:t>XScale is a trademark of Intel Corporation</a:t>
            </a:r>
          </a:p>
        </p:txBody>
      </p:sp>
      <p:sp>
        <p:nvSpPr>
          <p:cNvPr id="230448" name="Text Box 48"/>
          <p:cNvSpPr txBox="1">
            <a:spLocks noChangeArrowheads="1"/>
          </p:cNvSpPr>
          <p:nvPr/>
        </p:nvSpPr>
        <p:spPr bwMode="auto">
          <a:xfrm>
            <a:off x="5256214" y="1676400"/>
            <a:ext cx="20780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lnSpc>
                <a:spcPct val="100000"/>
              </a:lnSpc>
              <a:buClrTx/>
              <a:buSzTx/>
              <a:buFontTx/>
              <a:buNone/>
            </a:pPr>
            <a:r>
              <a:rPr lang="en-US" altLang="en-US" sz="1400" b="1"/>
              <a:t>ARMv7</a:t>
            </a:r>
            <a:endParaRPr lang="en-US" altLang="en-US" sz="1400"/>
          </a:p>
        </p:txBody>
      </p:sp>
      <p:sp>
        <p:nvSpPr>
          <p:cNvPr id="230449" name="AutoShape 49"/>
          <p:cNvSpPr>
            <a:spLocks noChangeArrowheads="1"/>
          </p:cNvSpPr>
          <p:nvPr/>
        </p:nvSpPr>
        <p:spPr bwMode="auto">
          <a:xfrm>
            <a:off x="7029450" y="1371600"/>
            <a:ext cx="3048000" cy="914400"/>
          </a:xfrm>
          <a:prstGeom prst="notchedRightArrow">
            <a:avLst>
              <a:gd name="adj1" fmla="val 50343"/>
              <a:gd name="adj2" fmla="val 103997"/>
            </a:avLst>
          </a:prstGeom>
          <a:gradFill rotWithShape="0">
            <a:gsLst>
              <a:gs pos="0">
                <a:srgbClr val="FFCCCC"/>
              </a:gs>
              <a:gs pos="100000">
                <a:srgbClr val="FF3300"/>
              </a:gs>
            </a:gsLst>
            <a:lin ang="0" scaled="1"/>
          </a:gra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fontAlgn="base">
              <a:lnSpc>
                <a:spcPct val="100000"/>
              </a:lnSpc>
              <a:buClrTx/>
              <a:buSzTx/>
              <a:buFontTx/>
              <a:buNone/>
            </a:pPr>
            <a:endParaRPr lang="en-US" altLang="en-US" sz="1400">
              <a:solidFill>
                <a:srgbClr val="000000"/>
              </a:solidFill>
            </a:endParaRPr>
          </a:p>
        </p:txBody>
      </p:sp>
      <p:sp>
        <p:nvSpPr>
          <p:cNvPr id="230450" name="Oval 50"/>
          <p:cNvSpPr>
            <a:spLocks noChangeArrowheads="1"/>
          </p:cNvSpPr>
          <p:nvPr/>
        </p:nvSpPr>
        <p:spPr bwMode="auto">
          <a:xfrm>
            <a:off x="3935413" y="4602839"/>
            <a:ext cx="259766" cy="519351"/>
          </a:xfrm>
          <a:prstGeom prst="ellipse">
            <a:avLst/>
          </a:prstGeom>
          <a:solidFill>
            <a:srgbClr val="00FFFF"/>
          </a:solidFill>
          <a:ln w="28575">
            <a:solidFill>
              <a:schemeClr val="tx1"/>
            </a:solidFill>
            <a:round/>
            <a:headEnd/>
            <a:tailEnd/>
          </a:ln>
          <a:effectLst>
            <a:outerShdw dist="35921" dir="2700000" algn="ctr" rotWithShape="0">
              <a:srgbClr val="808080"/>
            </a:outerShdw>
          </a:effectLst>
        </p:spPr>
        <p:txBody>
          <a:bodyPr wrap="none" anchor="ctr">
            <a:spAutoFit/>
          </a:bodyPr>
          <a:lstStyle/>
          <a:p>
            <a:endParaRPr lang="en-IN"/>
          </a:p>
        </p:txBody>
      </p:sp>
      <p:sp>
        <p:nvSpPr>
          <p:cNvPr id="230451" name="Text Box 51"/>
          <p:cNvSpPr txBox="1">
            <a:spLocks noChangeArrowheads="1"/>
          </p:cNvSpPr>
          <p:nvPr/>
        </p:nvSpPr>
        <p:spPr bwMode="auto">
          <a:xfrm>
            <a:off x="3641726" y="5002313"/>
            <a:ext cx="768159" cy="307777"/>
          </a:xfrm>
          <a:prstGeom prst="rect">
            <a:avLst/>
          </a:prstGeom>
          <a:noFill/>
          <a:ln>
            <a:noFill/>
          </a:ln>
          <a:effectLst/>
          <a:extLst>
            <a:ext uri="{909E8E84-426E-40DD-AFC4-6F175D3DCCD1}">
              <a14:hiddenFill xmlns:a14="http://schemas.microsoft.com/office/drawing/2010/main">
                <a:solidFill>
                  <a:srgbClr val="006D8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lnSpc>
                <a:spcPct val="100000"/>
              </a:lnSpc>
              <a:buClrTx/>
              <a:buSzTx/>
              <a:buFontTx/>
              <a:buNone/>
            </a:pPr>
            <a:r>
              <a:rPr lang="en-US" altLang="en-US" sz="1400" b="1">
                <a:solidFill>
                  <a:schemeClr val="tx2"/>
                </a:solidFill>
              </a:rPr>
              <a:t>SC100™</a:t>
            </a:r>
            <a:endParaRPr lang="en-US" altLang="en-US" sz="1400" b="1" baseline="30000">
              <a:solidFill>
                <a:schemeClr val="tx2"/>
              </a:solidFill>
            </a:endParaRPr>
          </a:p>
        </p:txBody>
      </p:sp>
      <p:sp>
        <p:nvSpPr>
          <p:cNvPr id="230452" name="Oval 52"/>
          <p:cNvSpPr>
            <a:spLocks noChangeArrowheads="1"/>
          </p:cNvSpPr>
          <p:nvPr/>
        </p:nvSpPr>
        <p:spPr bwMode="auto">
          <a:xfrm>
            <a:off x="7540625" y="3675739"/>
            <a:ext cx="259766" cy="519351"/>
          </a:xfrm>
          <a:prstGeom prst="ellipse">
            <a:avLst/>
          </a:prstGeom>
          <a:solidFill>
            <a:srgbClr val="FF99FF"/>
          </a:solidFill>
          <a:ln w="28575">
            <a:solidFill>
              <a:schemeClr val="tx1"/>
            </a:solidFill>
            <a:round/>
            <a:headEnd/>
            <a:tailEnd/>
          </a:ln>
          <a:effectLst>
            <a:outerShdw dist="35921" dir="2700000" algn="ctr" rotWithShape="0">
              <a:srgbClr val="808080"/>
            </a:outerShdw>
          </a:effectLst>
        </p:spPr>
        <p:txBody>
          <a:bodyPr wrap="none" anchor="ctr">
            <a:spAutoFit/>
          </a:bodyPr>
          <a:lstStyle/>
          <a:p>
            <a:endParaRPr lang="en-IN"/>
          </a:p>
        </p:txBody>
      </p:sp>
      <p:sp>
        <p:nvSpPr>
          <p:cNvPr id="230453" name="Text Box 53"/>
          <p:cNvSpPr txBox="1">
            <a:spLocks noChangeArrowheads="1"/>
          </p:cNvSpPr>
          <p:nvPr/>
        </p:nvSpPr>
        <p:spPr bwMode="auto">
          <a:xfrm>
            <a:off x="7462839" y="4108450"/>
            <a:ext cx="936625" cy="304800"/>
          </a:xfrm>
          <a:prstGeom prst="rect">
            <a:avLst/>
          </a:prstGeom>
          <a:noFill/>
          <a:ln>
            <a:noFill/>
          </a:ln>
          <a:effectLst/>
          <a:extLst>
            <a:ext uri="{909E8E84-426E-40DD-AFC4-6F175D3DCCD1}">
              <a14:hiddenFill xmlns:a14="http://schemas.microsoft.com/office/drawing/2010/main">
                <a:solidFill>
                  <a:srgbClr val="006D8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lnSpc>
                <a:spcPct val="100000"/>
              </a:lnSpc>
              <a:buClrTx/>
              <a:buSzTx/>
              <a:buFontTx/>
              <a:buNone/>
            </a:pPr>
            <a:r>
              <a:rPr lang="en-US" altLang="en-US" sz="1400" b="1">
                <a:solidFill>
                  <a:schemeClr val="tx2"/>
                </a:solidFill>
              </a:rPr>
              <a:t>SC200™</a:t>
            </a:r>
            <a:endParaRPr lang="en-US" altLang="en-US" sz="1400" b="1" baseline="30000">
              <a:solidFill>
                <a:schemeClr val="tx2"/>
              </a:solidFill>
            </a:endParaRPr>
          </a:p>
        </p:txBody>
      </p:sp>
      <p:sp>
        <p:nvSpPr>
          <p:cNvPr id="230454" name="Oval 54"/>
          <p:cNvSpPr>
            <a:spLocks noChangeArrowheads="1"/>
          </p:cNvSpPr>
          <p:nvPr/>
        </p:nvSpPr>
        <p:spPr bwMode="auto">
          <a:xfrm>
            <a:off x="8816975" y="2626401"/>
            <a:ext cx="259766" cy="519351"/>
          </a:xfrm>
          <a:prstGeom prst="ellipse">
            <a:avLst/>
          </a:prstGeom>
          <a:solidFill>
            <a:srgbClr val="FF9999"/>
          </a:solidFill>
          <a:ln w="28575">
            <a:solidFill>
              <a:schemeClr val="tx1"/>
            </a:solidFill>
            <a:round/>
            <a:headEnd/>
            <a:tailEnd/>
          </a:ln>
          <a:effectLst>
            <a:outerShdw dist="35921" dir="2700000" algn="ctr" rotWithShape="0">
              <a:srgbClr val="808080"/>
            </a:outerShdw>
          </a:effectLst>
        </p:spPr>
        <p:txBody>
          <a:bodyPr wrap="none" anchor="ctr">
            <a:spAutoFit/>
          </a:bodyPr>
          <a:lstStyle/>
          <a:p>
            <a:endParaRPr lang="en-IN"/>
          </a:p>
        </p:txBody>
      </p:sp>
      <p:sp>
        <p:nvSpPr>
          <p:cNvPr id="230455" name="Oval 55"/>
          <p:cNvSpPr>
            <a:spLocks noChangeArrowheads="1"/>
          </p:cNvSpPr>
          <p:nvPr/>
        </p:nvSpPr>
        <p:spPr bwMode="auto">
          <a:xfrm>
            <a:off x="8861425" y="2423201"/>
            <a:ext cx="259766" cy="519351"/>
          </a:xfrm>
          <a:prstGeom prst="ellipse">
            <a:avLst/>
          </a:prstGeom>
          <a:solidFill>
            <a:srgbClr val="FF9999"/>
          </a:solidFill>
          <a:ln w="28575">
            <a:solidFill>
              <a:schemeClr val="tx1"/>
            </a:solidFill>
            <a:round/>
            <a:headEnd/>
            <a:tailEnd/>
          </a:ln>
          <a:effectLst>
            <a:outerShdw dist="35921" dir="2700000" algn="ctr" rotWithShape="0">
              <a:srgbClr val="808080"/>
            </a:outerShdw>
          </a:effectLst>
        </p:spPr>
        <p:txBody>
          <a:bodyPr wrap="none" anchor="ctr">
            <a:spAutoFit/>
          </a:bodyPr>
          <a:lstStyle/>
          <a:p>
            <a:endParaRPr lang="en-IN"/>
          </a:p>
        </p:txBody>
      </p:sp>
      <p:sp>
        <p:nvSpPr>
          <p:cNvPr id="230456" name="Text Box 56"/>
          <p:cNvSpPr txBox="1">
            <a:spLocks noChangeArrowheads="1"/>
          </p:cNvSpPr>
          <p:nvPr/>
        </p:nvSpPr>
        <p:spPr bwMode="auto">
          <a:xfrm>
            <a:off x="7635875" y="3033813"/>
            <a:ext cx="1414170" cy="307777"/>
          </a:xfrm>
          <a:prstGeom prst="rect">
            <a:avLst/>
          </a:prstGeom>
          <a:noFill/>
          <a:ln>
            <a:noFill/>
          </a:ln>
          <a:effectLst/>
          <a:extLst>
            <a:ext uri="{909E8E84-426E-40DD-AFC4-6F175D3DCCD1}">
              <a14:hiddenFill xmlns:a14="http://schemas.microsoft.com/office/drawing/2010/main">
                <a:solidFill>
                  <a:srgbClr val="006D8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lnSpc>
                <a:spcPct val="100000"/>
              </a:lnSpc>
              <a:buClrTx/>
              <a:buSzTx/>
              <a:buFontTx/>
              <a:buNone/>
            </a:pPr>
            <a:r>
              <a:rPr lang="en-US" altLang="en-US" sz="1400" b="1">
                <a:solidFill>
                  <a:schemeClr val="tx2"/>
                </a:solidFill>
              </a:rPr>
              <a:t>ARM1176JZF-S™</a:t>
            </a:r>
            <a:endParaRPr lang="en-US" altLang="en-US" sz="1400" b="1" baseline="30000">
              <a:solidFill>
                <a:schemeClr val="tx2"/>
              </a:solidFill>
            </a:endParaRPr>
          </a:p>
        </p:txBody>
      </p:sp>
      <p:sp>
        <p:nvSpPr>
          <p:cNvPr id="230457" name="Text Box 57"/>
          <p:cNvSpPr txBox="1">
            <a:spLocks noChangeArrowheads="1"/>
          </p:cNvSpPr>
          <p:nvPr/>
        </p:nvSpPr>
        <p:spPr bwMode="auto">
          <a:xfrm>
            <a:off x="7769225" y="2090838"/>
            <a:ext cx="1447832" cy="307777"/>
          </a:xfrm>
          <a:prstGeom prst="rect">
            <a:avLst/>
          </a:prstGeom>
          <a:noFill/>
          <a:ln>
            <a:noFill/>
          </a:ln>
          <a:effectLst/>
          <a:extLst>
            <a:ext uri="{909E8E84-426E-40DD-AFC4-6F175D3DCCD1}">
              <a14:hiddenFill xmlns:a14="http://schemas.microsoft.com/office/drawing/2010/main">
                <a:solidFill>
                  <a:srgbClr val="006D8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lnSpc>
                <a:spcPct val="100000"/>
              </a:lnSpc>
              <a:buClrTx/>
              <a:buSzTx/>
              <a:buFontTx/>
              <a:buNone/>
            </a:pPr>
            <a:r>
              <a:rPr lang="en-US" altLang="en-US" sz="1400" b="1">
                <a:solidFill>
                  <a:schemeClr val="tx2"/>
                </a:solidFill>
              </a:rPr>
              <a:t>ARM1156T2F-S™</a:t>
            </a:r>
            <a:endParaRPr lang="en-US" altLang="en-US" sz="1400" b="1" baseline="30000">
              <a:solidFill>
                <a:schemeClr val="tx2"/>
              </a:solidFill>
            </a:endParaRPr>
          </a:p>
        </p:txBody>
      </p:sp>
    </p:spTree>
    <p:extLst>
      <p:ext uri="{BB962C8B-B14F-4D97-AF65-F5344CB8AC3E}">
        <p14:creationId xmlns:p14="http://schemas.microsoft.com/office/powerpoint/2010/main" val="849982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IN" dirty="0"/>
              <a:t>Highlights of ARM Development</a:t>
            </a:r>
          </a:p>
        </p:txBody>
      </p:sp>
      <p:sp>
        <p:nvSpPr>
          <p:cNvPr id="3" name="Content Placeholder 2"/>
          <p:cNvSpPr>
            <a:spLocks noGrp="1"/>
          </p:cNvSpPr>
          <p:nvPr>
            <p:ph idx="1"/>
          </p:nvPr>
        </p:nvSpPr>
        <p:spPr/>
        <p:txBody>
          <a:bodyPr>
            <a:normAutofit fontScale="92500" lnSpcReduction="20000"/>
          </a:bodyPr>
          <a:lstStyle/>
          <a:p>
            <a:pPr algn="just">
              <a:buFont typeface="Wingdings" panose="05000000000000000000" pitchFamily="2" charset="2"/>
              <a:buChar char="v"/>
              <a:defRPr/>
            </a:pPr>
            <a:r>
              <a:rPr lang="en-US" sz="2800" dirty="0">
                <a:solidFill>
                  <a:schemeClr val="tx2"/>
                </a:solidFill>
                <a:latin typeface="Gill Sans MT" panose="020B0502020104020203" pitchFamily="34" charset="0"/>
              </a:rPr>
              <a:t>The introduction of the novel compressed instruction format called </a:t>
            </a:r>
            <a:r>
              <a:rPr lang="en-US" sz="2800" b="1" dirty="0">
                <a:solidFill>
                  <a:schemeClr val="tx2"/>
                </a:solidFill>
                <a:latin typeface="Gill Sans MT" panose="020B0502020104020203" pitchFamily="34" charset="0"/>
              </a:rPr>
              <a:t>'Thumb' </a:t>
            </a:r>
            <a:r>
              <a:rPr lang="en-US" sz="2800" dirty="0">
                <a:solidFill>
                  <a:schemeClr val="tx2"/>
                </a:solidFill>
                <a:latin typeface="Gill Sans MT" panose="020B0502020104020203" pitchFamily="34" charset="0"/>
              </a:rPr>
              <a:t>which reduces cost and power dissipation in small systems;</a:t>
            </a:r>
          </a:p>
          <a:p>
            <a:pPr algn="just">
              <a:buFont typeface="Wingdings" panose="05000000000000000000" pitchFamily="2" charset="2"/>
              <a:buChar char="v"/>
              <a:defRPr/>
            </a:pPr>
            <a:r>
              <a:rPr lang="en-US" sz="2800" dirty="0">
                <a:solidFill>
                  <a:schemeClr val="tx2"/>
                </a:solidFill>
                <a:latin typeface="Gill Sans MT" panose="020B0502020104020203" pitchFamily="34" charset="0"/>
              </a:rPr>
              <a:t>Significant steps upwards in performance with the ARM9, ARM 10 and '</a:t>
            </a:r>
            <a:r>
              <a:rPr lang="en-US" sz="2800" dirty="0" err="1">
                <a:solidFill>
                  <a:schemeClr val="tx2"/>
                </a:solidFill>
                <a:latin typeface="Gill Sans MT" panose="020B0502020104020203" pitchFamily="34" charset="0"/>
              </a:rPr>
              <a:t>Strong-ARM</a:t>
            </a:r>
            <a:r>
              <a:rPr lang="en-US" sz="2800" dirty="0">
                <a:solidFill>
                  <a:schemeClr val="tx2"/>
                </a:solidFill>
                <a:latin typeface="Gill Sans MT" panose="020B0502020104020203" pitchFamily="34" charset="0"/>
              </a:rPr>
              <a:t>' processor families;</a:t>
            </a:r>
          </a:p>
          <a:p>
            <a:pPr lvl="1" algn="just">
              <a:buFont typeface="Wingdings" panose="05000000000000000000" pitchFamily="2" charset="2"/>
              <a:buChar char="ü"/>
              <a:defRPr/>
            </a:pPr>
            <a:r>
              <a:rPr lang="en-US" sz="2400" dirty="0">
                <a:solidFill>
                  <a:schemeClr val="tx2"/>
                </a:solidFill>
                <a:latin typeface="Gill Sans MT" panose="020B0502020104020203" pitchFamily="34" charset="0"/>
              </a:rPr>
              <a:t>A state-of-the-art software development and debugging environment;</a:t>
            </a:r>
          </a:p>
          <a:p>
            <a:pPr lvl="1" algn="just">
              <a:buFont typeface="Wingdings" panose="05000000000000000000" pitchFamily="2" charset="2"/>
              <a:buChar char="ü"/>
              <a:defRPr/>
            </a:pPr>
            <a:r>
              <a:rPr lang="en-US" sz="2400" dirty="0">
                <a:solidFill>
                  <a:schemeClr val="tx2"/>
                </a:solidFill>
                <a:latin typeface="Gill Sans MT" panose="020B0502020104020203" pitchFamily="34" charset="0"/>
              </a:rPr>
              <a:t>A very wide range of embedded applications based around ARM processor cores.</a:t>
            </a:r>
          </a:p>
          <a:p>
            <a:pPr lvl="1" algn="just">
              <a:buFont typeface="Wingdings" panose="05000000000000000000" pitchFamily="2" charset="2"/>
              <a:buChar char="ü"/>
              <a:defRPr/>
            </a:pPr>
            <a:r>
              <a:rPr lang="en-US" sz="2400" dirty="0">
                <a:solidFill>
                  <a:schemeClr val="tx2"/>
                </a:solidFill>
                <a:latin typeface="Gill Sans MT" panose="020B0502020104020203" pitchFamily="34" charset="0"/>
              </a:rPr>
              <a:t>Harvard Architecture</a:t>
            </a:r>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3888363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IN" dirty="0"/>
              <a:t>Enhanced RISC Features</a:t>
            </a:r>
          </a:p>
        </p:txBody>
      </p:sp>
      <p:sp>
        <p:nvSpPr>
          <p:cNvPr id="4" name="Content Placeholder 2"/>
          <p:cNvSpPr>
            <a:spLocks noGrp="1"/>
          </p:cNvSpPr>
          <p:nvPr>
            <p:ph idx="1"/>
          </p:nvPr>
        </p:nvSpPr>
        <p:spPr>
          <a:xfrm>
            <a:off x="2933699" y="2129061"/>
            <a:ext cx="8770571" cy="3651504"/>
          </a:xfrm>
        </p:spPr>
        <p:txBody>
          <a:bodyPr>
            <a:normAutofit lnSpcReduction="10000"/>
          </a:bodyPr>
          <a:lstStyle/>
          <a:p>
            <a:pPr lvl="0"/>
            <a:endParaRPr lang="en-US" dirty="0"/>
          </a:p>
          <a:p>
            <a:pPr lvl="0">
              <a:buFont typeface="Wingdings" panose="05000000000000000000" pitchFamily="2" charset="2"/>
              <a:buChar char="v"/>
            </a:pPr>
            <a:r>
              <a:rPr lang="en-US" sz="2400" dirty="0">
                <a:latin typeface="Gill Sans MT" panose="020B0502020104020203" pitchFamily="34" charset="0"/>
              </a:rPr>
              <a:t>Control over ALU and shifter for every data processing operations to maximize their usage.</a:t>
            </a:r>
          </a:p>
          <a:p>
            <a:pPr lvl="0">
              <a:buFont typeface="Wingdings" panose="05000000000000000000" pitchFamily="2" charset="2"/>
              <a:buChar char="v"/>
            </a:pPr>
            <a:r>
              <a:rPr lang="en-US" sz="2400" dirty="0">
                <a:latin typeface="Gill Sans MT" panose="020B0502020104020203" pitchFamily="34" charset="0"/>
              </a:rPr>
              <a:t>Auto increment and decrement addressing modes to optimize program loops</a:t>
            </a:r>
          </a:p>
          <a:p>
            <a:pPr lvl="0">
              <a:buFont typeface="Wingdings" panose="05000000000000000000" pitchFamily="2" charset="2"/>
              <a:buChar char="v"/>
            </a:pPr>
            <a:r>
              <a:rPr lang="en-US" sz="2400" dirty="0">
                <a:latin typeface="Gill Sans MT" panose="020B0502020104020203" pitchFamily="34" charset="0"/>
              </a:rPr>
              <a:t>Load and store multiple instructions to maximize data throughput.</a:t>
            </a:r>
          </a:p>
          <a:p>
            <a:pPr lvl="0">
              <a:buFont typeface="Wingdings" panose="05000000000000000000" pitchFamily="2" charset="2"/>
              <a:buChar char="v"/>
            </a:pPr>
            <a:r>
              <a:rPr lang="en-US" sz="2400" dirty="0">
                <a:latin typeface="Gill Sans MT" panose="020B0502020104020203" pitchFamily="34" charset="0"/>
              </a:rPr>
              <a:t>Conditional execution of instruction to maximize execution throughput</a:t>
            </a:r>
            <a:r>
              <a:rPr lang="en-US" dirty="0"/>
              <a:t>.</a:t>
            </a:r>
            <a:endParaRPr lang="en-IN" dirty="0"/>
          </a:p>
          <a:p>
            <a:endParaRPr lang="en-US" dirty="0"/>
          </a:p>
        </p:txBody>
      </p:sp>
    </p:spTree>
    <p:extLst>
      <p:ext uri="{BB962C8B-B14F-4D97-AF65-F5344CB8AC3E}">
        <p14:creationId xmlns:p14="http://schemas.microsoft.com/office/powerpoint/2010/main" val="4062995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ARM7TDMI</a:t>
            </a:r>
            <a:br>
              <a:rPr lang="en-US" dirty="0"/>
            </a:br>
            <a:endParaRPr lang="en-IN" dirty="0"/>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v"/>
            </a:pPr>
            <a:r>
              <a:rPr lang="en-IN" sz="3000" dirty="0"/>
              <a:t>Belongs to ARM family of general-purpose 32-bit microprocessors.</a:t>
            </a:r>
          </a:p>
          <a:p>
            <a:pPr>
              <a:buFont typeface="Wingdings" panose="05000000000000000000" pitchFamily="2" charset="2"/>
              <a:buChar char="v"/>
            </a:pPr>
            <a:r>
              <a:rPr lang="en-IN" sz="3000" dirty="0"/>
              <a:t>Von Neumann architecture, with a single 32-bit data bus carrying both instructions and data. </a:t>
            </a:r>
          </a:p>
          <a:p>
            <a:pPr>
              <a:buFont typeface="Wingdings" panose="05000000000000000000" pitchFamily="2" charset="2"/>
              <a:buChar char="v"/>
            </a:pPr>
            <a:r>
              <a:rPr lang="en-IN" sz="3000" dirty="0"/>
              <a:t>ARM uses the Advanced Microcontroller Bus Architecture (AMBA) bus architecture. </a:t>
            </a:r>
          </a:p>
          <a:p>
            <a:pPr lvl="1">
              <a:buFont typeface="Wingdings" panose="05000000000000000000" pitchFamily="2" charset="2"/>
              <a:buChar char="ü"/>
            </a:pPr>
            <a:r>
              <a:rPr lang="en-IN" sz="2800" dirty="0"/>
              <a:t>This AMBA include two system buses: the AMBA High-Speed Bus (AHB) or the Advanced System Bus (ASB), and the Advanced Peripheral Bus (APB) </a:t>
            </a:r>
            <a:br>
              <a:rPr lang="en-IN" sz="2800" dirty="0"/>
            </a:br>
            <a:endParaRPr lang="en-IN" sz="2800" dirty="0"/>
          </a:p>
          <a:p>
            <a:pPr marL="0" indent="0">
              <a:buNone/>
            </a:pPr>
            <a:br>
              <a:rPr lang="en-IN" dirty="0"/>
            </a:br>
            <a:r>
              <a:rPr lang="en-IN" dirty="0"/>
              <a:t> </a:t>
            </a:r>
            <a:br>
              <a:rPr lang="en-IN" dirty="0"/>
            </a:br>
            <a:endParaRPr lang="en-IN" dirty="0"/>
          </a:p>
        </p:txBody>
      </p:sp>
    </p:spTree>
    <p:extLst>
      <p:ext uri="{BB962C8B-B14F-4D97-AF65-F5344CB8AC3E}">
        <p14:creationId xmlns:p14="http://schemas.microsoft.com/office/powerpoint/2010/main" val="1082919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774826" y="187326"/>
            <a:ext cx="2449513" cy="646331"/>
          </a:xfrm>
          <a:prstGeom prst="rect">
            <a:avLst/>
          </a:prstGeom>
          <a:noFill/>
        </p:spPr>
        <p:txBody>
          <a:bodyPr>
            <a:spAutoFit/>
          </a:bodyPr>
          <a:lstStyle/>
          <a:p>
            <a:pPr algn="ctr">
              <a:buFont typeface="Times New Roman" charset="0"/>
              <a:buNone/>
              <a:defRPr/>
            </a:pPr>
            <a:r>
              <a:rPr lang="en-US" dirty="0">
                <a:solidFill>
                  <a:srgbClr val="002060"/>
                </a:solidFill>
                <a:latin typeface="+mj-lt"/>
              </a:rPr>
              <a:t>ARM7TDMI</a:t>
            </a:r>
          </a:p>
          <a:p>
            <a:pPr algn="ctr">
              <a:buFont typeface="Times New Roman" charset="0"/>
              <a:buNone/>
              <a:defRPr/>
            </a:pPr>
            <a:r>
              <a:rPr lang="en-US" dirty="0">
                <a:solidFill>
                  <a:srgbClr val="002060"/>
                </a:solidFill>
                <a:latin typeface="+mj-lt"/>
              </a:rPr>
              <a:t>Block Diagram</a:t>
            </a:r>
          </a:p>
        </p:txBody>
      </p:sp>
      <p:pic>
        <p:nvPicPr>
          <p:cNvPr id="3" name="Picture 2"/>
          <p:cNvPicPr>
            <a:picLocks noChangeAspect="1"/>
          </p:cNvPicPr>
          <p:nvPr/>
        </p:nvPicPr>
        <p:blipFill rotWithShape="1">
          <a:blip r:embed="rId2"/>
          <a:srcRect l="34773" t="24677" r="26453" b="6358"/>
          <a:stretch/>
        </p:blipFill>
        <p:spPr>
          <a:xfrm>
            <a:off x="4114799" y="488732"/>
            <a:ext cx="7472856" cy="6132785"/>
          </a:xfrm>
          <a:prstGeom prst="rect">
            <a:avLst/>
          </a:prstGeom>
        </p:spPr>
      </p:pic>
    </p:spTree>
    <p:extLst>
      <p:ext uri="{BB962C8B-B14F-4D97-AF65-F5344CB8AC3E}">
        <p14:creationId xmlns:p14="http://schemas.microsoft.com/office/powerpoint/2010/main" val="12713406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IN" dirty="0"/>
              <a:t>Block Diagram</a:t>
            </a:r>
          </a:p>
        </p:txBody>
      </p:sp>
      <p:sp>
        <p:nvSpPr>
          <p:cNvPr id="6" name="Content Placeholder 5"/>
          <p:cNvSpPr>
            <a:spLocks noGrp="1"/>
          </p:cNvSpPr>
          <p:nvPr>
            <p:ph idx="1"/>
          </p:nvPr>
        </p:nvSpPr>
        <p:spPr/>
        <p:txBody>
          <a:bodyPr>
            <a:normAutofit fontScale="92500" lnSpcReduction="20000"/>
          </a:bodyPr>
          <a:lstStyle/>
          <a:p>
            <a:pPr>
              <a:buFont typeface="Wingdings" panose="05000000000000000000" pitchFamily="2" charset="2"/>
              <a:buChar char="v"/>
            </a:pPr>
            <a:r>
              <a:rPr lang="en-IN" sz="2200" dirty="0"/>
              <a:t>The ARM processor consists of :</a:t>
            </a:r>
          </a:p>
          <a:p>
            <a:pPr lvl="1">
              <a:buFont typeface="Wingdings" panose="05000000000000000000" pitchFamily="2" charset="2"/>
              <a:buChar char="ü"/>
            </a:pPr>
            <a:r>
              <a:rPr lang="en-IN" sz="2200" dirty="0"/>
              <a:t>Arithmetic Logic Unit (32-bit) </a:t>
            </a:r>
          </a:p>
          <a:p>
            <a:pPr lvl="1">
              <a:buFont typeface="Wingdings" panose="05000000000000000000" pitchFamily="2" charset="2"/>
              <a:buChar char="ü"/>
            </a:pPr>
            <a:r>
              <a:rPr lang="en-IN" sz="2200" dirty="0"/>
              <a:t>One Booth multiplier(32-bit) </a:t>
            </a:r>
          </a:p>
          <a:p>
            <a:pPr lvl="1">
              <a:buFont typeface="Wingdings" panose="05000000000000000000" pitchFamily="2" charset="2"/>
              <a:buChar char="ü"/>
            </a:pPr>
            <a:r>
              <a:rPr lang="en-IN" sz="2200" dirty="0"/>
              <a:t>One Barrel shifter </a:t>
            </a:r>
          </a:p>
          <a:p>
            <a:pPr lvl="1">
              <a:buFont typeface="Wingdings" panose="05000000000000000000" pitchFamily="2" charset="2"/>
              <a:buChar char="ü"/>
            </a:pPr>
            <a:r>
              <a:rPr lang="en-IN" sz="2200" dirty="0"/>
              <a:t>One Control unit</a:t>
            </a:r>
          </a:p>
          <a:p>
            <a:pPr lvl="1">
              <a:buFont typeface="Wingdings" panose="05000000000000000000" pitchFamily="2" charset="2"/>
              <a:buChar char="ü"/>
            </a:pPr>
            <a:r>
              <a:rPr lang="en-IN" sz="2200" dirty="0"/>
              <a:t>Register file of 37 registers each of 32 bits</a:t>
            </a:r>
            <a:br>
              <a:rPr lang="en-IN" sz="2200" dirty="0"/>
            </a:br>
            <a:br>
              <a:rPr lang="en-IN" dirty="0"/>
            </a:br>
            <a:br>
              <a:rPr lang="en-IN" dirty="0"/>
            </a:br>
            <a:br>
              <a:rPr lang="en-IN" dirty="0"/>
            </a:br>
            <a:br>
              <a:rPr lang="en-IN" dirty="0"/>
            </a:br>
            <a:endParaRPr lang="en-IN" dirty="0"/>
          </a:p>
        </p:txBody>
      </p:sp>
    </p:spTree>
    <p:extLst>
      <p:ext uri="{BB962C8B-B14F-4D97-AF65-F5344CB8AC3E}">
        <p14:creationId xmlns:p14="http://schemas.microsoft.com/office/powerpoint/2010/main" val="2804329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Overview : Core Data Path</a:t>
            </a:r>
            <a:endParaRPr lang="en-IN" dirty="0"/>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v"/>
            </a:pPr>
            <a:r>
              <a:rPr lang="en-US" sz="2400" dirty="0">
                <a:latin typeface="Times New Roman" pitchFamily="18" charset="0"/>
                <a:cs typeface="Times New Roman" pitchFamily="18" charset="0"/>
              </a:rPr>
              <a:t>Data Items are placed in Register File</a:t>
            </a:r>
          </a:p>
          <a:p>
            <a:pPr>
              <a:buFont typeface="Wingdings" panose="05000000000000000000" pitchFamily="2" charset="2"/>
              <a:buChar char="v"/>
            </a:pPr>
            <a:r>
              <a:rPr lang="en-US" sz="2400" dirty="0">
                <a:latin typeface="Times New Roman" pitchFamily="18" charset="0"/>
                <a:cs typeface="Times New Roman" pitchFamily="18" charset="0"/>
              </a:rPr>
              <a:t>No Data Processing Instructions directly manipulate Data in memory</a:t>
            </a:r>
          </a:p>
          <a:p>
            <a:pPr>
              <a:buFont typeface="Wingdings" panose="05000000000000000000" pitchFamily="2" charset="2"/>
              <a:buChar char="v"/>
            </a:pPr>
            <a:r>
              <a:rPr lang="en-US" sz="2400" dirty="0">
                <a:latin typeface="Times New Roman" pitchFamily="18" charset="0"/>
                <a:cs typeface="Times New Roman" pitchFamily="18" charset="0"/>
              </a:rPr>
              <a:t>Instructions Typically use two Source Registers &amp; single result or Destination Registers</a:t>
            </a:r>
          </a:p>
          <a:p>
            <a:pPr>
              <a:buFont typeface="Wingdings" panose="05000000000000000000" pitchFamily="2" charset="2"/>
              <a:buChar char="v"/>
            </a:pPr>
            <a:r>
              <a:rPr lang="en-US" sz="2400" dirty="0">
                <a:latin typeface="Times New Roman" pitchFamily="18" charset="0"/>
                <a:cs typeface="Times New Roman" pitchFamily="18" charset="0"/>
              </a:rPr>
              <a:t>A Barrel Shifter on the data path can pre-process data before it enters into ALU</a:t>
            </a:r>
          </a:p>
          <a:p>
            <a:pPr>
              <a:buFont typeface="Wingdings" panose="05000000000000000000" pitchFamily="2" charset="2"/>
              <a:buChar char="v"/>
            </a:pPr>
            <a:r>
              <a:rPr lang="en-US" sz="2400" dirty="0">
                <a:latin typeface="Times New Roman" pitchFamily="18" charset="0"/>
                <a:cs typeface="Times New Roman" pitchFamily="18" charset="0"/>
              </a:rPr>
              <a:t>Increment/Decrement Logic can update the Register Content for Sequential access independent of ALU</a:t>
            </a:r>
          </a:p>
          <a:p>
            <a:endParaRPr lang="en-IN" dirty="0"/>
          </a:p>
        </p:txBody>
      </p:sp>
    </p:spTree>
    <p:extLst>
      <p:ext uri="{BB962C8B-B14F-4D97-AF65-F5344CB8AC3E}">
        <p14:creationId xmlns:p14="http://schemas.microsoft.com/office/powerpoint/2010/main" val="1939939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IN" dirty="0"/>
              <a:t>Memory</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altLang="en-US" dirty="0">
                <a:latin typeface="Gill Sans MT" panose="020B0502020104020203" pitchFamily="34" charset="0"/>
              </a:rPr>
              <a:t>Viewed as a large, single-dimension array, with an address.</a:t>
            </a:r>
          </a:p>
          <a:p>
            <a:pPr>
              <a:buFont typeface="Wingdings" panose="05000000000000000000" pitchFamily="2" charset="2"/>
              <a:buChar char="v"/>
            </a:pPr>
            <a:r>
              <a:rPr lang="en-US" altLang="en-US" dirty="0">
                <a:latin typeface="Gill Sans MT" panose="020B0502020104020203" pitchFamily="34" charset="0"/>
              </a:rPr>
              <a:t>A memory address is an index into the array.</a:t>
            </a:r>
          </a:p>
          <a:p>
            <a:pPr>
              <a:buFont typeface="Wingdings" panose="05000000000000000000" pitchFamily="2" charset="2"/>
              <a:buChar char="v"/>
            </a:pPr>
            <a:r>
              <a:rPr lang="en-US" altLang="en-US" dirty="0">
                <a:latin typeface="Gill Sans MT" panose="020B0502020104020203" pitchFamily="34" charset="0"/>
              </a:rPr>
              <a:t>"Byte addressing" means that the index points to a byte of memory</a:t>
            </a:r>
            <a:r>
              <a:rPr lang="en-US" altLang="en-US" dirty="0"/>
              <a:t>.</a:t>
            </a:r>
          </a:p>
          <a:p>
            <a:pPr>
              <a:buFont typeface="Wingdings" panose="05000000000000000000" pitchFamily="2" charset="2"/>
              <a:buChar char="v"/>
            </a:pPr>
            <a:endParaRPr lang="en-IN" dirty="0"/>
          </a:p>
        </p:txBody>
      </p:sp>
      <p:sp>
        <p:nvSpPr>
          <p:cNvPr id="5" name="Text Box 29">
            <a:extLst>
              <a:ext uri="{FF2B5EF4-FFF2-40B4-BE49-F238E27FC236}">
                <a16:creationId xmlns:a16="http://schemas.microsoft.com/office/drawing/2014/main" id="{1510BE68-77BB-4DF1-97DF-2ABF828B4449}"/>
              </a:ext>
            </a:extLst>
          </p:cNvPr>
          <p:cNvSpPr txBox="1">
            <a:spLocks noChangeArrowheads="1"/>
          </p:cNvSpPr>
          <p:nvPr/>
        </p:nvSpPr>
        <p:spPr bwMode="auto">
          <a:xfrm>
            <a:off x="5725511" y="3835430"/>
            <a:ext cx="1828800" cy="2563813"/>
          </a:xfrm>
          <a:prstGeom prst="rect">
            <a:avLst/>
          </a:prstGeom>
          <a:solidFill>
            <a:srgbClr val="FB684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solidFill>
                  <a:srgbClr val="FFC000"/>
                </a:solidFill>
              </a:rPr>
              <a:t>8 bits of data</a:t>
            </a:r>
          </a:p>
          <a:p>
            <a:pPr algn="ctr" eaLnBrk="1" hangingPunct="1"/>
            <a:r>
              <a:rPr lang="en-US" altLang="en-US" b="1" dirty="0">
                <a:solidFill>
                  <a:srgbClr val="FFC000"/>
                </a:solidFill>
              </a:rPr>
              <a:t>8 bits of data</a:t>
            </a:r>
          </a:p>
          <a:p>
            <a:pPr algn="ctr" eaLnBrk="1" hangingPunct="1"/>
            <a:r>
              <a:rPr lang="en-US" altLang="en-US" b="1" dirty="0">
                <a:solidFill>
                  <a:srgbClr val="FFC000"/>
                </a:solidFill>
              </a:rPr>
              <a:t>8 bits of data</a:t>
            </a:r>
          </a:p>
          <a:p>
            <a:pPr algn="ctr" eaLnBrk="1" hangingPunct="1"/>
            <a:r>
              <a:rPr lang="en-US" altLang="en-US" b="1" dirty="0">
                <a:solidFill>
                  <a:srgbClr val="FFC000"/>
                </a:solidFill>
              </a:rPr>
              <a:t>8 bits of data</a:t>
            </a:r>
          </a:p>
          <a:p>
            <a:pPr algn="ctr" eaLnBrk="1" hangingPunct="1"/>
            <a:r>
              <a:rPr lang="en-US" altLang="en-US" b="1" dirty="0">
                <a:solidFill>
                  <a:srgbClr val="FFC000"/>
                </a:solidFill>
              </a:rPr>
              <a:t>8 bits of data</a:t>
            </a:r>
          </a:p>
          <a:p>
            <a:pPr algn="ctr" eaLnBrk="1" hangingPunct="1"/>
            <a:r>
              <a:rPr lang="en-US" altLang="en-US" b="1" dirty="0">
                <a:solidFill>
                  <a:srgbClr val="FFC000"/>
                </a:solidFill>
              </a:rPr>
              <a:t>8 bits of data</a:t>
            </a:r>
          </a:p>
          <a:p>
            <a:pPr algn="ctr" eaLnBrk="1" hangingPunct="1"/>
            <a:r>
              <a:rPr lang="en-US" altLang="en-US" b="1" dirty="0">
                <a:solidFill>
                  <a:srgbClr val="FFC000"/>
                </a:solidFill>
              </a:rPr>
              <a:t>8 bits of data</a:t>
            </a:r>
          </a:p>
          <a:p>
            <a:pPr algn="ctr" eaLnBrk="1" hangingPunct="1"/>
            <a:r>
              <a:rPr lang="en-US" altLang="en-US" b="1" dirty="0">
                <a:solidFill>
                  <a:srgbClr val="FFC000"/>
                </a:solidFill>
              </a:rPr>
              <a:t>. . .</a:t>
            </a:r>
          </a:p>
          <a:p>
            <a:pPr algn="ctr" eaLnBrk="1" hangingPunct="1"/>
            <a:r>
              <a:rPr lang="en-US" altLang="en-US" b="1" dirty="0">
                <a:solidFill>
                  <a:srgbClr val="FFC000"/>
                </a:solidFill>
              </a:rPr>
              <a:t>. . .</a:t>
            </a:r>
          </a:p>
        </p:txBody>
      </p:sp>
      <p:sp>
        <p:nvSpPr>
          <p:cNvPr id="6" name="Text Box 30">
            <a:extLst>
              <a:ext uri="{FF2B5EF4-FFF2-40B4-BE49-F238E27FC236}">
                <a16:creationId xmlns:a16="http://schemas.microsoft.com/office/drawing/2014/main" id="{D37F1C31-82DF-486A-8F25-446065B92F0E}"/>
              </a:ext>
            </a:extLst>
          </p:cNvPr>
          <p:cNvSpPr txBox="1">
            <a:spLocks noChangeArrowheads="1"/>
          </p:cNvSpPr>
          <p:nvPr/>
        </p:nvSpPr>
        <p:spPr bwMode="auto">
          <a:xfrm>
            <a:off x="5268311" y="3835430"/>
            <a:ext cx="311150"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solidFill>
                  <a:srgbClr val="FFC000"/>
                </a:solidFill>
              </a:rPr>
              <a:t>0</a:t>
            </a:r>
          </a:p>
          <a:p>
            <a:pPr algn="ctr" eaLnBrk="1" hangingPunct="1"/>
            <a:r>
              <a:rPr lang="en-US" altLang="en-US" b="1" dirty="0">
                <a:solidFill>
                  <a:srgbClr val="FFC000"/>
                </a:solidFill>
              </a:rPr>
              <a:t>1</a:t>
            </a:r>
          </a:p>
          <a:p>
            <a:pPr algn="ctr" eaLnBrk="1" hangingPunct="1"/>
            <a:r>
              <a:rPr lang="en-US" altLang="en-US" b="1" dirty="0">
                <a:solidFill>
                  <a:srgbClr val="FFC000"/>
                </a:solidFill>
              </a:rPr>
              <a:t>2</a:t>
            </a:r>
          </a:p>
          <a:p>
            <a:pPr algn="ctr" eaLnBrk="1" hangingPunct="1"/>
            <a:r>
              <a:rPr lang="en-US" altLang="en-US" b="1" dirty="0">
                <a:solidFill>
                  <a:srgbClr val="FFC000"/>
                </a:solidFill>
              </a:rPr>
              <a:t>3</a:t>
            </a:r>
          </a:p>
          <a:p>
            <a:pPr algn="ctr" eaLnBrk="1" hangingPunct="1"/>
            <a:r>
              <a:rPr lang="en-US" altLang="en-US" b="1" dirty="0">
                <a:solidFill>
                  <a:srgbClr val="FFC000"/>
                </a:solidFill>
              </a:rPr>
              <a:t>4</a:t>
            </a:r>
          </a:p>
          <a:p>
            <a:pPr algn="ctr" eaLnBrk="1" hangingPunct="1"/>
            <a:r>
              <a:rPr lang="en-US" altLang="en-US" b="1" dirty="0">
                <a:solidFill>
                  <a:srgbClr val="FFC000"/>
                </a:solidFill>
              </a:rPr>
              <a:t>5</a:t>
            </a:r>
          </a:p>
          <a:p>
            <a:pPr algn="ctr" eaLnBrk="1" hangingPunct="1"/>
            <a:r>
              <a:rPr lang="en-US" altLang="en-US" b="1" dirty="0">
                <a:solidFill>
                  <a:srgbClr val="FFC000"/>
                </a:solidFill>
              </a:rPr>
              <a:t>6</a:t>
            </a:r>
          </a:p>
          <a:p>
            <a:pPr algn="ctr" eaLnBrk="1" hangingPunct="1"/>
            <a:r>
              <a:rPr lang="en-US" altLang="en-US" b="1" dirty="0">
                <a:solidFill>
                  <a:srgbClr val="FFC000"/>
                </a:solidFill>
              </a:rPr>
              <a:t>.</a:t>
            </a:r>
          </a:p>
          <a:p>
            <a:pPr algn="ctr" eaLnBrk="1" hangingPunct="1"/>
            <a:r>
              <a:rPr lang="en-US" altLang="en-US" b="1" dirty="0">
                <a:solidFill>
                  <a:srgbClr val="FFC000"/>
                </a:solidFill>
              </a:rPr>
              <a:t>.</a:t>
            </a:r>
          </a:p>
        </p:txBody>
      </p:sp>
    </p:spTree>
    <p:extLst>
      <p:ext uri="{BB962C8B-B14F-4D97-AF65-F5344CB8AC3E}">
        <p14:creationId xmlns:p14="http://schemas.microsoft.com/office/powerpoint/2010/main" val="405752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IN" dirty="0"/>
              <a:t>Memory Organization</a:t>
            </a:r>
          </a:p>
        </p:txBody>
      </p:sp>
      <p:sp>
        <p:nvSpPr>
          <p:cNvPr id="3" name="Content Placeholder 2"/>
          <p:cNvSpPr>
            <a:spLocks noGrp="1"/>
          </p:cNvSpPr>
          <p:nvPr>
            <p:ph idx="1"/>
          </p:nvPr>
        </p:nvSpPr>
        <p:spPr/>
        <p:txBody>
          <a:bodyPr>
            <a:normAutofit/>
          </a:bodyPr>
          <a:lstStyle/>
          <a:p>
            <a:pPr>
              <a:lnSpc>
                <a:spcPct val="90000"/>
              </a:lnSpc>
              <a:buFont typeface="Wingdings" panose="05000000000000000000" pitchFamily="2" charset="2"/>
              <a:buChar char="v"/>
            </a:pPr>
            <a:r>
              <a:rPr lang="en-US" altLang="en-US" sz="2400" dirty="0">
                <a:latin typeface="Gill Sans MT" panose="020B0502020104020203" pitchFamily="34" charset="0"/>
              </a:rPr>
              <a:t>Bytes are nice, but most data items use larger "words"</a:t>
            </a:r>
          </a:p>
          <a:p>
            <a:pPr>
              <a:lnSpc>
                <a:spcPct val="90000"/>
              </a:lnSpc>
              <a:buFont typeface="Wingdings" panose="05000000000000000000" pitchFamily="2" charset="2"/>
              <a:buChar char="v"/>
            </a:pPr>
            <a:r>
              <a:rPr lang="en-US" altLang="en-US" sz="2400" dirty="0">
                <a:latin typeface="Gill Sans MT" panose="020B0502020104020203" pitchFamily="34" charset="0"/>
              </a:rPr>
              <a:t>For ARM, a word is 32 bits or 4 bytes</a:t>
            </a:r>
            <a:r>
              <a:rPr lang="en-US" altLang="en-US" sz="2400" dirty="0"/>
              <a:t>.</a:t>
            </a:r>
            <a:br>
              <a:rPr lang="en-US" altLang="en-US" sz="2400" dirty="0"/>
            </a:br>
            <a:endParaRPr lang="en-US" altLang="en-US" sz="2400" dirty="0"/>
          </a:p>
          <a:p>
            <a:pPr>
              <a:lnSpc>
                <a:spcPct val="90000"/>
              </a:lnSpc>
              <a:buFont typeface="Wingdings" panose="05000000000000000000" pitchFamily="2" charset="2"/>
              <a:buChar char="v"/>
            </a:pPr>
            <a:r>
              <a:rPr lang="en-US" altLang="en-US" sz="2400" dirty="0">
                <a:latin typeface="Gill Sans MT" panose="020B0502020104020203" pitchFamily="34" charset="0"/>
              </a:rPr>
              <a:t>2</a:t>
            </a:r>
            <a:r>
              <a:rPr lang="en-US" altLang="en-US" sz="2400" baseline="30000" dirty="0">
                <a:latin typeface="Gill Sans MT" panose="020B0502020104020203" pitchFamily="34" charset="0"/>
              </a:rPr>
              <a:t>32</a:t>
            </a:r>
            <a:r>
              <a:rPr lang="en-US" altLang="en-US" sz="2400" dirty="0">
                <a:latin typeface="Gill Sans MT" panose="020B0502020104020203" pitchFamily="34" charset="0"/>
              </a:rPr>
              <a:t> bytes with byte addresses from 0 to 2</a:t>
            </a:r>
            <a:r>
              <a:rPr lang="en-US" altLang="en-US" sz="2400" baseline="30000" dirty="0">
                <a:latin typeface="Gill Sans MT" panose="020B0502020104020203" pitchFamily="34" charset="0"/>
              </a:rPr>
              <a:t>32 </a:t>
            </a:r>
            <a:r>
              <a:rPr lang="en-US" altLang="en-US" sz="2400" dirty="0">
                <a:latin typeface="Gill Sans MT" panose="020B0502020104020203" pitchFamily="34" charset="0"/>
              </a:rPr>
              <a:t>– 1 </a:t>
            </a:r>
          </a:p>
          <a:p>
            <a:pPr>
              <a:lnSpc>
                <a:spcPct val="90000"/>
              </a:lnSpc>
              <a:buFont typeface="Wingdings" panose="05000000000000000000" pitchFamily="2" charset="2"/>
              <a:buChar char="v"/>
            </a:pPr>
            <a:r>
              <a:rPr lang="en-US" altLang="en-US" sz="2400" dirty="0">
                <a:latin typeface="Gill Sans MT" panose="020B0502020104020203" pitchFamily="34" charset="0"/>
              </a:rPr>
              <a:t>2</a:t>
            </a:r>
            <a:r>
              <a:rPr lang="en-US" altLang="en-US" sz="2400" baseline="30000" dirty="0">
                <a:latin typeface="Gill Sans MT" panose="020B0502020104020203" pitchFamily="34" charset="0"/>
              </a:rPr>
              <a:t>30</a:t>
            </a:r>
            <a:r>
              <a:rPr lang="en-US" altLang="en-US" sz="2400" dirty="0">
                <a:latin typeface="Gill Sans MT" panose="020B0502020104020203" pitchFamily="34" charset="0"/>
              </a:rPr>
              <a:t> words with byte addresses 0, 4, 8, ... 2</a:t>
            </a:r>
            <a:r>
              <a:rPr lang="en-US" altLang="en-US" sz="2400" baseline="30000" dirty="0">
                <a:latin typeface="Gill Sans MT" panose="020B0502020104020203" pitchFamily="34" charset="0"/>
              </a:rPr>
              <a:t>32 </a:t>
            </a:r>
            <a:r>
              <a:rPr lang="en-US" altLang="en-US" sz="2400" dirty="0">
                <a:latin typeface="Gill Sans MT" panose="020B0502020104020203" pitchFamily="34" charset="0"/>
              </a:rPr>
              <a:t>– 4 </a:t>
            </a:r>
          </a:p>
          <a:p>
            <a:pPr>
              <a:lnSpc>
                <a:spcPct val="90000"/>
              </a:lnSpc>
              <a:buFont typeface="Wingdings" panose="05000000000000000000" pitchFamily="2" charset="2"/>
              <a:buChar char="v"/>
            </a:pPr>
            <a:r>
              <a:rPr lang="en-US" altLang="en-US" sz="2400" dirty="0">
                <a:latin typeface="Gill Sans MT" panose="020B0502020104020203" pitchFamily="34" charset="0"/>
              </a:rPr>
              <a:t>Words are aligned</a:t>
            </a:r>
            <a:br>
              <a:rPr lang="en-US" altLang="en-US" sz="2400" dirty="0">
                <a:latin typeface="Gill Sans MT" panose="020B0502020104020203" pitchFamily="34" charset="0"/>
              </a:rPr>
            </a:br>
            <a:r>
              <a:rPr lang="en-US" altLang="en-US" sz="2400" dirty="0">
                <a:latin typeface="Gill Sans MT" panose="020B0502020104020203" pitchFamily="34" charset="0"/>
              </a:rPr>
              <a:t>	i.e., what are the least 2 significant bits of a word address?</a:t>
            </a:r>
          </a:p>
          <a:p>
            <a:pPr>
              <a:lnSpc>
                <a:spcPct val="90000"/>
              </a:lnSpc>
              <a:buFont typeface="Wingdings" panose="05000000000000000000" pitchFamily="2" charset="2"/>
              <a:buChar char="v"/>
            </a:pPr>
            <a:r>
              <a:rPr lang="en-US" altLang="en-US" sz="2400" dirty="0">
                <a:latin typeface="Gill Sans MT" panose="020B0502020104020203" pitchFamily="34" charset="0"/>
              </a:rPr>
              <a:t>Standard little-endian organization</a:t>
            </a:r>
          </a:p>
          <a:p>
            <a:endParaRPr lang="en-IN" dirty="0"/>
          </a:p>
        </p:txBody>
      </p:sp>
      <p:sp>
        <p:nvSpPr>
          <p:cNvPr id="4" name="Text Box 20">
            <a:extLst>
              <a:ext uri="{FF2B5EF4-FFF2-40B4-BE49-F238E27FC236}">
                <a16:creationId xmlns:a16="http://schemas.microsoft.com/office/drawing/2014/main" id="{4983EBD7-BB23-4E8E-93B5-ED5F6C6DB21F}"/>
              </a:ext>
            </a:extLst>
          </p:cNvPr>
          <p:cNvSpPr txBox="1">
            <a:spLocks noChangeArrowheads="1"/>
          </p:cNvSpPr>
          <p:nvPr/>
        </p:nvSpPr>
        <p:spPr bwMode="auto">
          <a:xfrm>
            <a:off x="9951671" y="2971799"/>
            <a:ext cx="1752600" cy="1739900"/>
          </a:xfrm>
          <a:prstGeom prst="rect">
            <a:avLst/>
          </a:prstGeom>
          <a:solidFill>
            <a:srgbClr val="FB684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solidFill>
                  <a:srgbClr val="FFC000"/>
                </a:solidFill>
              </a:rPr>
              <a:t>32 bits of data</a:t>
            </a:r>
          </a:p>
          <a:p>
            <a:pPr algn="ctr" eaLnBrk="1" hangingPunct="1"/>
            <a:r>
              <a:rPr lang="en-US" altLang="en-US" b="1" dirty="0">
                <a:solidFill>
                  <a:srgbClr val="FFC000"/>
                </a:solidFill>
              </a:rPr>
              <a:t>32 bits of data</a:t>
            </a:r>
          </a:p>
          <a:p>
            <a:pPr algn="ctr" eaLnBrk="1" hangingPunct="1"/>
            <a:r>
              <a:rPr lang="en-US" altLang="en-US" b="1" dirty="0">
                <a:solidFill>
                  <a:srgbClr val="FFC000"/>
                </a:solidFill>
              </a:rPr>
              <a:t>32 bits of data</a:t>
            </a:r>
          </a:p>
          <a:p>
            <a:pPr algn="ctr" eaLnBrk="1" hangingPunct="1"/>
            <a:r>
              <a:rPr lang="en-US" altLang="en-US" b="1" dirty="0">
                <a:solidFill>
                  <a:srgbClr val="FFC000"/>
                </a:solidFill>
              </a:rPr>
              <a:t>32 bits of data</a:t>
            </a:r>
          </a:p>
          <a:p>
            <a:pPr algn="ctr" eaLnBrk="1" hangingPunct="1"/>
            <a:r>
              <a:rPr lang="en-US" altLang="en-US" b="1" dirty="0">
                <a:solidFill>
                  <a:srgbClr val="FFC000"/>
                </a:solidFill>
              </a:rPr>
              <a:t>…</a:t>
            </a:r>
          </a:p>
          <a:p>
            <a:pPr algn="ctr" eaLnBrk="1" hangingPunct="1"/>
            <a:r>
              <a:rPr lang="en-US" altLang="en-US" b="1" dirty="0">
                <a:solidFill>
                  <a:srgbClr val="FFC000"/>
                </a:solidFill>
              </a:rPr>
              <a:t>…</a:t>
            </a:r>
          </a:p>
        </p:txBody>
      </p:sp>
      <p:sp>
        <p:nvSpPr>
          <p:cNvPr id="5" name="Text Box 21">
            <a:extLst>
              <a:ext uri="{FF2B5EF4-FFF2-40B4-BE49-F238E27FC236}">
                <a16:creationId xmlns:a16="http://schemas.microsoft.com/office/drawing/2014/main" id="{19093A30-5BB1-4DD7-919F-3D9DC1EAB489}"/>
              </a:ext>
            </a:extLst>
          </p:cNvPr>
          <p:cNvSpPr txBox="1">
            <a:spLocks noChangeArrowheads="1"/>
          </p:cNvSpPr>
          <p:nvPr/>
        </p:nvSpPr>
        <p:spPr bwMode="auto">
          <a:xfrm>
            <a:off x="9342071" y="2971799"/>
            <a:ext cx="43815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dirty="0">
                <a:solidFill>
                  <a:srgbClr val="FFC000"/>
                </a:solidFill>
              </a:rPr>
              <a:t>0</a:t>
            </a:r>
          </a:p>
          <a:p>
            <a:pPr algn="ctr" eaLnBrk="1" hangingPunct="1"/>
            <a:r>
              <a:rPr lang="en-US" altLang="en-US" b="1" dirty="0">
                <a:solidFill>
                  <a:srgbClr val="FFC000"/>
                </a:solidFill>
              </a:rPr>
              <a:t>4</a:t>
            </a:r>
          </a:p>
          <a:p>
            <a:pPr algn="ctr" eaLnBrk="1" hangingPunct="1"/>
            <a:r>
              <a:rPr lang="en-US" altLang="en-US" b="1" dirty="0">
                <a:solidFill>
                  <a:srgbClr val="FFC000"/>
                </a:solidFill>
              </a:rPr>
              <a:t>8</a:t>
            </a:r>
          </a:p>
          <a:p>
            <a:pPr algn="ctr" eaLnBrk="1" hangingPunct="1"/>
            <a:r>
              <a:rPr lang="en-US" altLang="en-US" b="1" dirty="0">
                <a:solidFill>
                  <a:srgbClr val="FFC000"/>
                </a:solidFill>
              </a:rPr>
              <a:t>12</a:t>
            </a:r>
          </a:p>
          <a:p>
            <a:pPr algn="ctr" eaLnBrk="1" hangingPunct="1"/>
            <a:r>
              <a:rPr lang="en-US" altLang="en-US" b="1" dirty="0">
                <a:solidFill>
                  <a:srgbClr val="FFC000"/>
                </a:solidFill>
              </a:rPr>
              <a:t>.</a:t>
            </a:r>
          </a:p>
          <a:p>
            <a:pPr algn="ctr" eaLnBrk="1" hangingPunct="1"/>
            <a:r>
              <a:rPr lang="en-US" altLang="en-US" b="1" dirty="0">
                <a:solidFill>
                  <a:srgbClr val="FFC000"/>
                </a:solidFill>
              </a:rPr>
              <a:t>.</a:t>
            </a:r>
          </a:p>
        </p:txBody>
      </p:sp>
    </p:spTree>
    <p:extLst>
      <p:ext uri="{BB962C8B-B14F-4D97-AF65-F5344CB8AC3E}">
        <p14:creationId xmlns:p14="http://schemas.microsoft.com/office/powerpoint/2010/main" val="2448152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D64DCC90-FDDF-4FAC-834E-44637C3B7945}"/>
              </a:ext>
            </a:extLst>
          </p:cNvPr>
          <p:cNvSpPr>
            <a:spLocks noGrp="1" noChangeArrowheads="1"/>
          </p:cNvSpPr>
          <p:nvPr>
            <p:ph type="title"/>
          </p:nvPr>
        </p:nvSpPr>
        <p:spPr/>
        <p:txBody>
          <a:bodyPr/>
          <a:lstStyle/>
          <a:p>
            <a:pPr eaLnBrk="1" hangingPunct="1"/>
            <a:br>
              <a:rPr lang="en-US" altLang="en-US" dirty="0"/>
            </a:br>
            <a:r>
              <a:rPr lang="en-US" altLang="en-US" dirty="0"/>
              <a:t>Load-Store Architecture</a:t>
            </a:r>
          </a:p>
        </p:txBody>
      </p:sp>
      <p:sp>
        <p:nvSpPr>
          <p:cNvPr id="13315" name="Rectangle 3">
            <a:extLst>
              <a:ext uri="{FF2B5EF4-FFF2-40B4-BE49-F238E27FC236}">
                <a16:creationId xmlns:a16="http://schemas.microsoft.com/office/drawing/2014/main" id="{F868CADF-C58A-4092-8C4A-5957732968C8}"/>
              </a:ext>
            </a:extLst>
          </p:cNvPr>
          <p:cNvSpPr>
            <a:spLocks noGrp="1" noChangeArrowheads="1"/>
          </p:cNvSpPr>
          <p:nvPr>
            <p:ph type="body" idx="1"/>
          </p:nvPr>
        </p:nvSpPr>
        <p:spPr/>
        <p:txBody>
          <a:bodyPr>
            <a:normAutofit fontScale="92500" lnSpcReduction="20000"/>
          </a:bodyPr>
          <a:lstStyle/>
          <a:p>
            <a:pPr eaLnBrk="1" hangingPunct="1">
              <a:buFont typeface="Wingdings" panose="05000000000000000000" pitchFamily="2" charset="2"/>
              <a:buChar char="v"/>
            </a:pPr>
            <a:r>
              <a:rPr lang="en-US" altLang="en-US" sz="2800" dirty="0">
                <a:latin typeface="Gill Sans MT" panose="020B0502020104020203" pitchFamily="34" charset="0"/>
              </a:rPr>
              <a:t>Instruction set will operate only on registers.</a:t>
            </a:r>
          </a:p>
          <a:p>
            <a:pPr eaLnBrk="1" hangingPunct="1">
              <a:buFont typeface="Wingdings" panose="05000000000000000000" pitchFamily="2" charset="2"/>
              <a:buChar char="v"/>
            </a:pPr>
            <a:endParaRPr lang="en-US" altLang="en-US" sz="2800" dirty="0">
              <a:latin typeface="Gill Sans MT" panose="020B0502020104020203" pitchFamily="34" charset="0"/>
            </a:endParaRPr>
          </a:p>
          <a:p>
            <a:pPr eaLnBrk="1" hangingPunct="1">
              <a:buFont typeface="Wingdings" panose="05000000000000000000" pitchFamily="2" charset="2"/>
              <a:buChar char="v"/>
            </a:pPr>
            <a:r>
              <a:rPr lang="en-US" altLang="en-US" sz="2800" dirty="0">
                <a:latin typeface="Gill Sans MT" panose="020B0502020104020203" pitchFamily="34" charset="0"/>
              </a:rPr>
              <a:t>Only memory access:</a:t>
            </a:r>
          </a:p>
          <a:p>
            <a:pPr lvl="1" eaLnBrk="1" hangingPunct="1">
              <a:buFont typeface="Wingdings" panose="05000000000000000000" pitchFamily="2" charset="2"/>
              <a:buChar char="ü"/>
            </a:pPr>
            <a:r>
              <a:rPr lang="en-US" altLang="en-US" sz="2400" dirty="0">
                <a:latin typeface="Gill Sans MT" panose="020B0502020104020203" pitchFamily="34" charset="0"/>
              </a:rPr>
              <a:t>Copy memory values to registers (load) read</a:t>
            </a:r>
          </a:p>
          <a:p>
            <a:pPr lvl="1" eaLnBrk="1" hangingPunct="1">
              <a:buFont typeface="Wingdings" panose="05000000000000000000" pitchFamily="2" charset="2"/>
              <a:buChar char="ü"/>
            </a:pPr>
            <a:r>
              <a:rPr lang="en-US" altLang="en-US" sz="2400" dirty="0">
                <a:latin typeface="Gill Sans MT" panose="020B0502020104020203" pitchFamily="34" charset="0"/>
              </a:rPr>
              <a:t>Copy register values to memory (store) write</a:t>
            </a:r>
          </a:p>
          <a:p>
            <a:pPr lvl="1" eaLnBrk="1" hangingPunct="1">
              <a:buFont typeface="Wingdings" panose="05000000000000000000" pitchFamily="2" charset="2"/>
              <a:buChar char="v"/>
            </a:pPr>
            <a:endParaRPr lang="en-US" altLang="en-US" sz="2400" dirty="0">
              <a:latin typeface="Gill Sans MT" panose="020B0502020104020203" pitchFamily="34" charset="0"/>
            </a:endParaRPr>
          </a:p>
          <a:p>
            <a:pPr eaLnBrk="1" hangingPunct="1">
              <a:buFont typeface="Wingdings" panose="05000000000000000000" pitchFamily="2" charset="2"/>
              <a:buChar char="v"/>
            </a:pPr>
            <a:r>
              <a:rPr lang="en-US" altLang="en-US" sz="2800" dirty="0">
                <a:latin typeface="Gill Sans MT" panose="020B0502020104020203" pitchFamily="34" charset="0"/>
              </a:rPr>
              <a:t>Unlike in CISC processors, memory-to-memory operations are not supported.</a:t>
            </a:r>
          </a:p>
        </p:txBody>
      </p:sp>
    </p:spTree>
    <p:extLst>
      <p:ext uri="{BB962C8B-B14F-4D97-AF65-F5344CB8AC3E}">
        <p14:creationId xmlns:p14="http://schemas.microsoft.com/office/powerpoint/2010/main" val="4187445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IN" dirty="0"/>
              <a:t>Launch Of ARM</a:t>
            </a:r>
          </a:p>
        </p:txBody>
      </p:sp>
      <p:sp>
        <p:nvSpPr>
          <p:cNvPr id="3" name="Content Placeholder 2"/>
          <p:cNvSpPr>
            <a:spLocks noGrp="1"/>
          </p:cNvSpPr>
          <p:nvPr>
            <p:ph idx="1"/>
          </p:nvPr>
        </p:nvSpPr>
        <p:spPr/>
        <p:txBody>
          <a:bodyPr>
            <a:normAutofit fontScale="92500" lnSpcReduction="10000"/>
          </a:bodyPr>
          <a:lstStyle/>
          <a:p>
            <a:pPr eaLnBrk="0" hangingPunct="0">
              <a:lnSpc>
                <a:spcPct val="90000"/>
              </a:lnSpc>
              <a:spcBef>
                <a:spcPct val="20000"/>
              </a:spcBef>
              <a:buFont typeface="Wingdings" pitchFamily="2" charset="2"/>
              <a:buChar char="v"/>
              <a:defRPr/>
            </a:pPr>
            <a:r>
              <a:rPr lang="en-US" dirty="0">
                <a:effectLst>
                  <a:outerShdw blurRad="38100" dist="38100" dir="2700000" algn="tl">
                    <a:srgbClr val="C0C0C0"/>
                  </a:outerShdw>
                </a:effectLst>
                <a:latin typeface="Gill Sans MT" pitchFamily="34" charset="0"/>
              </a:rPr>
              <a:t>Founded in November 1990</a:t>
            </a:r>
          </a:p>
          <a:p>
            <a:pPr marL="742950" lvl="1" indent="-285750" eaLnBrk="0" hangingPunct="0">
              <a:lnSpc>
                <a:spcPct val="90000"/>
              </a:lnSpc>
              <a:spcBef>
                <a:spcPct val="20000"/>
              </a:spcBef>
              <a:buFontTx/>
              <a:buChar char="–"/>
              <a:defRPr/>
            </a:pPr>
            <a:r>
              <a:rPr lang="en-US" sz="2000" dirty="0">
                <a:latin typeface="Times New Roman" pitchFamily="18" charset="0"/>
              </a:rPr>
              <a:t>Spun </a:t>
            </a:r>
            <a:r>
              <a:rPr lang="en-US" sz="2000" b="1" dirty="0">
                <a:latin typeface="Times New Roman" pitchFamily="18" charset="0"/>
              </a:rPr>
              <a:t>out</a:t>
            </a:r>
            <a:r>
              <a:rPr lang="en-US" sz="2000" dirty="0">
                <a:latin typeface="Times New Roman" pitchFamily="18" charset="0"/>
              </a:rPr>
              <a:t> of Acorn Computers</a:t>
            </a:r>
          </a:p>
          <a:p>
            <a:pPr eaLnBrk="0" hangingPunct="0">
              <a:lnSpc>
                <a:spcPct val="90000"/>
              </a:lnSpc>
              <a:spcBef>
                <a:spcPct val="20000"/>
              </a:spcBef>
              <a:defRPr/>
            </a:pPr>
            <a:endParaRPr lang="en-US" dirty="0">
              <a:effectLst>
                <a:outerShdw blurRad="38100" dist="38100" dir="2700000" algn="tl">
                  <a:srgbClr val="C0C0C0"/>
                </a:outerShdw>
              </a:effectLst>
              <a:latin typeface="Gill Sans MT" pitchFamily="34" charset="0"/>
            </a:endParaRPr>
          </a:p>
          <a:p>
            <a:pPr eaLnBrk="0" hangingPunct="0">
              <a:lnSpc>
                <a:spcPct val="90000"/>
              </a:lnSpc>
              <a:spcBef>
                <a:spcPct val="20000"/>
              </a:spcBef>
              <a:buFont typeface="Wingdings" pitchFamily="2" charset="2"/>
              <a:buChar char="v"/>
              <a:defRPr/>
            </a:pPr>
            <a:r>
              <a:rPr lang="en-US" dirty="0">
                <a:effectLst>
                  <a:outerShdw blurRad="38100" dist="38100" dir="2700000" algn="tl">
                    <a:srgbClr val="C0C0C0"/>
                  </a:outerShdw>
                </a:effectLst>
                <a:latin typeface="Gill Sans MT" pitchFamily="34" charset="0"/>
              </a:rPr>
              <a:t>Designs the ARM range of RISC processor cores</a:t>
            </a:r>
          </a:p>
          <a:p>
            <a:pPr eaLnBrk="0" hangingPunct="0">
              <a:lnSpc>
                <a:spcPct val="90000"/>
              </a:lnSpc>
              <a:spcBef>
                <a:spcPct val="20000"/>
              </a:spcBef>
              <a:buFont typeface="Wingdings" pitchFamily="2" charset="2"/>
              <a:buChar char="v"/>
              <a:defRPr/>
            </a:pPr>
            <a:r>
              <a:rPr lang="en-US" dirty="0">
                <a:effectLst>
                  <a:outerShdw blurRad="38100" dist="38100" dir="2700000" algn="tl">
                    <a:srgbClr val="C0C0C0"/>
                  </a:outerShdw>
                </a:effectLst>
                <a:latin typeface="Gill Sans MT" pitchFamily="34" charset="0"/>
              </a:rPr>
              <a:t>Licenses ARM core designs to semiconductor partners who fabricate and sell to their customers.</a:t>
            </a:r>
          </a:p>
          <a:p>
            <a:pPr marL="457200" lvl="1" indent="0" eaLnBrk="0" hangingPunct="0">
              <a:lnSpc>
                <a:spcPct val="90000"/>
              </a:lnSpc>
              <a:spcBef>
                <a:spcPct val="20000"/>
              </a:spcBef>
              <a:buNone/>
              <a:defRPr/>
            </a:pPr>
            <a:r>
              <a:rPr lang="en-US" sz="2000" dirty="0">
                <a:latin typeface="Times New Roman" pitchFamily="18" charset="0"/>
              </a:rPr>
              <a:t>- </a:t>
            </a:r>
            <a:r>
              <a:rPr lang="en-US" sz="2000" dirty="0">
                <a:latin typeface="Gill Sans MT" panose="020B0502020104020203" pitchFamily="34" charset="0"/>
              </a:rPr>
              <a:t>ARM does not fabricate silicon itself</a:t>
            </a:r>
            <a:endParaRPr lang="en-US" sz="2000" dirty="0">
              <a:latin typeface="Gill Sans MT" panose="020B0502020104020203" pitchFamily="34" charset="0"/>
              <a:cs typeface="Times New Roman" pitchFamily="18" charset="0"/>
            </a:endParaRPr>
          </a:p>
          <a:p>
            <a:pPr eaLnBrk="0" hangingPunct="0">
              <a:lnSpc>
                <a:spcPct val="90000"/>
              </a:lnSpc>
              <a:spcBef>
                <a:spcPct val="20000"/>
              </a:spcBef>
              <a:buFont typeface="Wingdings" panose="05000000000000000000" pitchFamily="2" charset="2"/>
              <a:buChar char="v"/>
              <a:defRPr/>
            </a:pPr>
            <a:r>
              <a:rPr lang="en-US" dirty="0">
                <a:effectLst>
                  <a:outerShdw blurRad="38100" dist="38100" dir="2700000" algn="tl">
                    <a:srgbClr val="C0C0C0"/>
                  </a:outerShdw>
                </a:effectLst>
                <a:latin typeface="Gill Sans MT" pitchFamily="34" charset="0"/>
              </a:rPr>
              <a:t>Also develop technologies to assist with the design-in of the ARM architecture</a:t>
            </a:r>
          </a:p>
          <a:p>
            <a:pPr marL="742950" lvl="1" indent="-285750" eaLnBrk="0" hangingPunct="0">
              <a:lnSpc>
                <a:spcPct val="90000"/>
              </a:lnSpc>
              <a:spcBef>
                <a:spcPct val="20000"/>
              </a:spcBef>
              <a:buFontTx/>
              <a:buChar char="–"/>
              <a:defRPr/>
            </a:pPr>
            <a:r>
              <a:rPr lang="en-US" sz="2000" dirty="0">
                <a:latin typeface="Gill Sans MT" panose="020B0502020104020203" pitchFamily="34" charset="0"/>
              </a:rPr>
              <a:t>Software tools, boards, debug hardware, application software, bus architectures, peripherals </a:t>
            </a:r>
            <a:r>
              <a:rPr lang="en-US" sz="2000" dirty="0" err="1">
                <a:latin typeface="Gill Sans MT" panose="020B0502020104020203" pitchFamily="34" charset="0"/>
              </a:rPr>
              <a:t>etc</a:t>
            </a:r>
            <a:endParaRPr lang="en-US" sz="2000" dirty="0">
              <a:latin typeface="Gill Sans MT" panose="020B0502020104020203" pitchFamily="34" charset="0"/>
            </a:endParaRPr>
          </a:p>
          <a:p>
            <a:pPr>
              <a:buFont typeface="Wingdings" panose="05000000000000000000" pitchFamily="2" charset="2"/>
              <a:buChar char="v"/>
            </a:pPr>
            <a:r>
              <a:rPr lang="en-US" i="1" dirty="0">
                <a:effectLst>
                  <a:outerShdw blurRad="38100" dist="38100" dir="2700000" algn="tl">
                    <a:srgbClr val="000000">
                      <a:alpha val="43137"/>
                    </a:srgbClr>
                  </a:outerShdw>
                </a:effectLst>
                <a:latin typeface="Gill Sans MT" panose="020B0502020104020203" pitchFamily="34" charset="0"/>
              </a:rPr>
              <a:t>Used in computationally more involved applications</a:t>
            </a:r>
          </a:p>
          <a:p>
            <a:pPr>
              <a:buFont typeface="Wingdings" panose="05000000000000000000" pitchFamily="2" charset="2"/>
              <a:buChar char="v"/>
            </a:pPr>
            <a:r>
              <a:rPr lang="en-US" i="1" dirty="0">
                <a:effectLst>
                  <a:outerShdw blurRad="38100" dist="38100" dir="2700000" algn="tl">
                    <a:srgbClr val="000000">
                      <a:alpha val="43137"/>
                    </a:srgbClr>
                  </a:outerShdw>
                </a:effectLst>
                <a:latin typeface="Gill Sans MT" panose="020B0502020104020203" pitchFamily="34" charset="0"/>
                <a:cs typeface="Times New Roman" pitchFamily="18" charset="0"/>
              </a:rPr>
              <a:t>Low power and cost sensitive embedded application</a:t>
            </a:r>
            <a:endParaRPr lang="en-US" dirty="0">
              <a:effectLst>
                <a:outerShdw blurRad="38100" dist="38100" dir="2700000" algn="tl">
                  <a:srgbClr val="000000">
                    <a:alpha val="43137"/>
                  </a:srgbClr>
                </a:outerShdw>
              </a:effectLst>
              <a:latin typeface="Gill Sans MT" panose="020B0502020104020203" pitchFamily="34" charset="0"/>
              <a:cs typeface="Times New Roman" pitchFamily="18" charset="0"/>
            </a:endParaRPr>
          </a:p>
          <a:p>
            <a:pPr marL="742950" lvl="1" indent="-285750" eaLnBrk="0" hangingPunct="0">
              <a:lnSpc>
                <a:spcPct val="90000"/>
              </a:lnSpc>
              <a:spcBef>
                <a:spcPct val="20000"/>
              </a:spcBef>
              <a:buFontTx/>
              <a:buChar char="–"/>
              <a:defRPr/>
            </a:pPr>
            <a:endParaRPr lang="en-US" sz="2000" dirty="0">
              <a:latin typeface="Times New Roman" pitchFamily="18" charset="0"/>
            </a:endParaRPr>
          </a:p>
          <a:p>
            <a:endParaRPr lang="en-IN" dirty="0"/>
          </a:p>
        </p:txBody>
      </p:sp>
    </p:spTree>
    <p:extLst>
      <p:ext uri="{BB962C8B-B14F-4D97-AF65-F5344CB8AC3E}">
        <p14:creationId xmlns:p14="http://schemas.microsoft.com/office/powerpoint/2010/main" val="3957618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D18370C-0DCA-46FB-8F61-8FF25BE8E210}"/>
              </a:ext>
            </a:extLst>
          </p:cNvPr>
          <p:cNvSpPr>
            <a:spLocks noGrp="1" noChangeArrowheads="1"/>
          </p:cNvSpPr>
          <p:nvPr>
            <p:ph type="title"/>
          </p:nvPr>
        </p:nvSpPr>
        <p:spPr/>
        <p:txBody>
          <a:bodyPr/>
          <a:lstStyle/>
          <a:p>
            <a:pPr eaLnBrk="1" hangingPunct="1"/>
            <a:br>
              <a:rPr lang="en-US" altLang="en-US" dirty="0"/>
            </a:br>
            <a:r>
              <a:rPr lang="en-US" altLang="en-US" dirty="0"/>
              <a:t>Instruction categories</a:t>
            </a:r>
          </a:p>
        </p:txBody>
      </p:sp>
      <p:sp>
        <p:nvSpPr>
          <p:cNvPr id="14339" name="Rectangle 3">
            <a:extLst>
              <a:ext uri="{FF2B5EF4-FFF2-40B4-BE49-F238E27FC236}">
                <a16:creationId xmlns:a16="http://schemas.microsoft.com/office/drawing/2014/main" id="{A352646A-E220-483C-B078-C9615774D0E6}"/>
              </a:ext>
            </a:extLst>
          </p:cNvPr>
          <p:cNvSpPr>
            <a:spLocks noGrp="1" noChangeArrowheads="1"/>
          </p:cNvSpPr>
          <p:nvPr>
            <p:ph type="body" idx="1"/>
          </p:nvPr>
        </p:nvSpPr>
        <p:spPr/>
        <p:txBody>
          <a:bodyPr>
            <a:normAutofit/>
          </a:bodyPr>
          <a:lstStyle/>
          <a:p>
            <a:pPr eaLnBrk="1" hangingPunct="1">
              <a:buFont typeface="Wingdings" panose="05000000000000000000" pitchFamily="2" charset="2"/>
              <a:buChar char="v"/>
            </a:pPr>
            <a:r>
              <a:rPr lang="en-US" altLang="en-US" sz="2400" dirty="0">
                <a:latin typeface="Gill Sans MT" panose="020B0502020104020203" pitchFamily="34" charset="0"/>
              </a:rPr>
              <a:t>Data processing instructions</a:t>
            </a:r>
          </a:p>
          <a:p>
            <a:pPr lvl="2" eaLnBrk="1" hangingPunct="1">
              <a:buFont typeface="Wingdings" panose="05000000000000000000" pitchFamily="2" charset="2"/>
              <a:buChar char="ü"/>
            </a:pPr>
            <a:r>
              <a:rPr lang="en-US" altLang="en-US" sz="2400" dirty="0">
                <a:latin typeface="Gill Sans MT" panose="020B0502020104020203" pitchFamily="34" charset="0"/>
              </a:rPr>
              <a:t>Use and change register values.</a:t>
            </a:r>
          </a:p>
          <a:p>
            <a:pPr eaLnBrk="1" hangingPunct="1">
              <a:buFont typeface="Wingdings" panose="05000000000000000000" pitchFamily="2" charset="2"/>
              <a:buChar char="v"/>
            </a:pPr>
            <a:r>
              <a:rPr lang="en-US" altLang="en-US" sz="2400" dirty="0">
                <a:latin typeface="Gill Sans MT" panose="020B0502020104020203" pitchFamily="34" charset="0"/>
              </a:rPr>
              <a:t>Data transfer instructions</a:t>
            </a:r>
          </a:p>
          <a:p>
            <a:pPr lvl="2" eaLnBrk="1" hangingPunct="1">
              <a:buFont typeface="Wingdings" panose="05000000000000000000" pitchFamily="2" charset="2"/>
              <a:buChar char="ü"/>
            </a:pPr>
            <a:r>
              <a:rPr lang="en-US" altLang="en-US" sz="2400" dirty="0">
                <a:latin typeface="Gill Sans MT" panose="020B0502020104020203" pitchFamily="34" charset="0"/>
              </a:rPr>
              <a:t>Load and store</a:t>
            </a:r>
          </a:p>
          <a:p>
            <a:pPr eaLnBrk="1" hangingPunct="1">
              <a:buFont typeface="Wingdings" panose="05000000000000000000" pitchFamily="2" charset="2"/>
              <a:buChar char="v"/>
            </a:pPr>
            <a:r>
              <a:rPr lang="en-US" altLang="en-US" sz="2400" dirty="0">
                <a:latin typeface="Gill Sans MT" panose="020B0502020104020203" pitchFamily="34" charset="0"/>
              </a:rPr>
              <a:t>Control flow instructions</a:t>
            </a:r>
          </a:p>
          <a:p>
            <a:pPr lvl="2" eaLnBrk="1" hangingPunct="1">
              <a:buFont typeface="Wingdings" panose="05000000000000000000" pitchFamily="2" charset="2"/>
              <a:buChar char="ü"/>
            </a:pPr>
            <a:r>
              <a:rPr lang="en-US" altLang="en-US" sz="2400" dirty="0">
                <a:latin typeface="Gill Sans MT" panose="020B0502020104020203" pitchFamily="34" charset="0"/>
              </a:rPr>
              <a:t>Execution switching </a:t>
            </a:r>
          </a:p>
        </p:txBody>
      </p:sp>
    </p:spTree>
    <p:extLst>
      <p:ext uri="{BB962C8B-B14F-4D97-AF65-F5344CB8AC3E}">
        <p14:creationId xmlns:p14="http://schemas.microsoft.com/office/powerpoint/2010/main" val="1571612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IN" dirty="0"/>
              <a:t>Registers</a:t>
            </a:r>
          </a:p>
        </p:txBody>
      </p:sp>
      <p:sp>
        <p:nvSpPr>
          <p:cNvPr id="3" name="Content Placeholder 2"/>
          <p:cNvSpPr>
            <a:spLocks noGrp="1"/>
          </p:cNvSpPr>
          <p:nvPr>
            <p:ph idx="1"/>
          </p:nvPr>
        </p:nvSpPr>
        <p:spPr/>
        <p:txBody>
          <a:bodyPr>
            <a:normAutofit/>
          </a:bodyPr>
          <a:lstStyle/>
          <a:p>
            <a:pPr>
              <a:buClr>
                <a:srgbClr val="DB5214"/>
              </a:buClr>
              <a:buSzPct val="80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ARM has 37 registers all of which are 32-bits long.</a:t>
            </a:r>
          </a:p>
          <a:p>
            <a:pPr marL="742950" lvl="1" indent="-285750">
              <a:buClr>
                <a:srgbClr val="DB5214"/>
              </a:buClr>
              <a:buSzPct val="70000"/>
              <a:buFont typeface="Wingdings" panose="05000000000000000000"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1 dedicated program counter</a:t>
            </a:r>
          </a:p>
          <a:p>
            <a:pPr marL="742950" lvl="1" indent="-285750">
              <a:buClr>
                <a:srgbClr val="DB5214"/>
              </a:buClr>
              <a:buSzPct val="70000"/>
              <a:buFont typeface="Wingdings" panose="05000000000000000000"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1 dedicated current program status register</a:t>
            </a:r>
          </a:p>
          <a:p>
            <a:pPr marL="742950" lvl="1" indent="-285750">
              <a:buClr>
                <a:srgbClr val="DB5214"/>
              </a:buClr>
              <a:buSzPct val="70000"/>
              <a:buFont typeface="Wingdings" panose="05000000000000000000"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5 dedicated saved program status registers</a:t>
            </a:r>
          </a:p>
          <a:p>
            <a:pPr marL="742950" lvl="1" indent="-285750">
              <a:buClr>
                <a:srgbClr val="DB5214"/>
              </a:buClr>
              <a:buSzPct val="70000"/>
              <a:buFont typeface="Wingdings" panose="05000000000000000000"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30 general purpose registers</a:t>
            </a:r>
          </a:p>
          <a:p>
            <a:pPr marL="741363" lvl="1" indent="-284163">
              <a:buClr>
                <a:srgbClr val="DB5214"/>
              </a:buClr>
              <a:buSzPct val="70000"/>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p>
          <a:p>
            <a:endParaRPr lang="en-IN" dirty="0"/>
          </a:p>
        </p:txBody>
      </p:sp>
    </p:spTree>
    <p:extLst>
      <p:ext uri="{BB962C8B-B14F-4D97-AF65-F5344CB8AC3E}">
        <p14:creationId xmlns:p14="http://schemas.microsoft.com/office/powerpoint/2010/main" val="2015697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IN" dirty="0"/>
              <a:t>Registers(1)</a:t>
            </a:r>
          </a:p>
        </p:txBody>
      </p:sp>
      <p:sp>
        <p:nvSpPr>
          <p:cNvPr id="3" name="Content Placeholder 2"/>
          <p:cNvSpPr>
            <a:spLocks noGrp="1"/>
          </p:cNvSpPr>
          <p:nvPr>
            <p:ph idx="1"/>
          </p:nvPr>
        </p:nvSpPr>
        <p:spPr/>
        <p:txBody>
          <a:bodyPr>
            <a:normAutofit lnSpcReduction="10000"/>
          </a:bodyPr>
          <a:lstStyle/>
          <a:p>
            <a:pPr>
              <a:buClr>
                <a:srgbClr val="DB5214"/>
              </a:buClr>
              <a:buSzPct val="80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The current processor mode governs which of several banks is accessible. Each mode can access </a:t>
            </a:r>
          </a:p>
          <a:p>
            <a:pPr marL="742950" lvl="1" indent="-285750">
              <a:buClr>
                <a:srgbClr val="DB5214"/>
              </a:buClr>
              <a:buSzPct val="70000"/>
              <a:buFont typeface="Wingdings" panose="05000000000000000000"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a particular set of </a:t>
            </a:r>
            <a:r>
              <a:rPr lang="en-US" altLang="en-US" dirty="0">
                <a:solidFill>
                  <a:srgbClr val="DB5214"/>
                </a:solidFill>
              </a:rPr>
              <a:t>r0-r12</a:t>
            </a:r>
            <a:r>
              <a:rPr lang="en-US" altLang="en-US" dirty="0"/>
              <a:t> registers</a:t>
            </a:r>
          </a:p>
          <a:p>
            <a:pPr marL="742950" lvl="1" indent="-285750">
              <a:buClr>
                <a:srgbClr val="DB5214"/>
              </a:buClr>
              <a:buSzPct val="70000"/>
              <a:buFont typeface="Wingdings" panose="05000000000000000000"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a particular </a:t>
            </a:r>
            <a:r>
              <a:rPr lang="en-US" altLang="en-US" dirty="0">
                <a:solidFill>
                  <a:srgbClr val="DB5214"/>
                </a:solidFill>
              </a:rPr>
              <a:t>r13</a:t>
            </a:r>
            <a:r>
              <a:rPr lang="en-US" altLang="en-US" dirty="0"/>
              <a:t> (the stack pointer, </a:t>
            </a:r>
            <a:r>
              <a:rPr lang="en-US" altLang="en-US" dirty="0" err="1">
                <a:solidFill>
                  <a:srgbClr val="DB5214"/>
                </a:solidFill>
              </a:rPr>
              <a:t>sp</a:t>
            </a:r>
            <a:r>
              <a:rPr lang="en-US" altLang="en-US" dirty="0"/>
              <a:t>) and </a:t>
            </a:r>
            <a:r>
              <a:rPr lang="en-US" altLang="en-US" dirty="0">
                <a:solidFill>
                  <a:srgbClr val="DB5214"/>
                </a:solidFill>
              </a:rPr>
              <a:t>r14</a:t>
            </a:r>
            <a:r>
              <a:rPr lang="en-US" altLang="en-US" dirty="0"/>
              <a:t> (the link register,</a:t>
            </a:r>
            <a:r>
              <a:rPr lang="en-US" altLang="en-US" dirty="0">
                <a:solidFill>
                  <a:srgbClr val="DB5214"/>
                </a:solidFill>
              </a:rPr>
              <a:t> </a:t>
            </a:r>
            <a:r>
              <a:rPr lang="en-US" altLang="en-US" dirty="0" err="1">
                <a:solidFill>
                  <a:srgbClr val="DB5214"/>
                </a:solidFill>
              </a:rPr>
              <a:t>lr</a:t>
            </a:r>
            <a:r>
              <a:rPr lang="en-US" altLang="en-US" dirty="0"/>
              <a:t>)</a:t>
            </a:r>
          </a:p>
          <a:p>
            <a:pPr marL="742950" lvl="1" indent="-285750">
              <a:buClr>
                <a:srgbClr val="DB5214"/>
              </a:buClr>
              <a:buSzPct val="70000"/>
              <a:buFont typeface="Wingdings" panose="05000000000000000000"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the program counter,</a:t>
            </a:r>
            <a:r>
              <a:rPr lang="en-US" altLang="en-US" dirty="0">
                <a:solidFill>
                  <a:srgbClr val="DB5214"/>
                </a:solidFill>
              </a:rPr>
              <a:t> r15 </a:t>
            </a:r>
            <a:r>
              <a:rPr lang="en-US" altLang="en-US" dirty="0"/>
              <a:t>(</a:t>
            </a:r>
            <a:r>
              <a:rPr lang="en-US" altLang="en-US" dirty="0">
                <a:solidFill>
                  <a:srgbClr val="DB5214"/>
                </a:solidFill>
              </a:rPr>
              <a:t>pc</a:t>
            </a:r>
            <a:r>
              <a:rPr lang="en-US" altLang="en-US" dirty="0"/>
              <a:t>)</a:t>
            </a:r>
          </a:p>
          <a:p>
            <a:pPr marL="742950" lvl="1" indent="-285750">
              <a:buClr>
                <a:srgbClr val="DB5214"/>
              </a:buClr>
              <a:buSzPct val="70000"/>
              <a:buFont typeface="Wingdings" panose="05000000000000000000"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the current program status register, </a:t>
            </a:r>
            <a:r>
              <a:rPr lang="en-US" altLang="en-US" dirty="0" err="1">
                <a:solidFill>
                  <a:srgbClr val="DB5214"/>
                </a:solidFill>
              </a:rPr>
              <a:t>cpsr</a:t>
            </a:r>
            <a:endParaRPr lang="en-US" altLang="en-US" dirty="0">
              <a:solidFill>
                <a:srgbClr val="DB5214"/>
              </a:solidFill>
            </a:endParaRPr>
          </a:p>
          <a:p>
            <a:pPr marL="741363" lvl="1" indent="-284163">
              <a:buClr>
                <a:srgbClr val="DB5214"/>
              </a:buClr>
              <a:buSzPct val="70000"/>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p>
          <a:p>
            <a:pPr>
              <a:buClrTx/>
              <a:buSzPct val="80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Privileged modes (except System) can also access</a:t>
            </a:r>
          </a:p>
          <a:p>
            <a:pPr marL="742950" lvl="1" indent="-285750">
              <a:buClr>
                <a:srgbClr val="DB5214"/>
              </a:buClr>
              <a:buSzPct val="70000"/>
              <a:buFont typeface="Wingdings" panose="05000000000000000000"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a particular </a:t>
            </a:r>
            <a:r>
              <a:rPr lang="en-US" altLang="en-US" dirty="0" err="1">
                <a:solidFill>
                  <a:srgbClr val="DB5214"/>
                </a:solidFill>
              </a:rPr>
              <a:t>spsr</a:t>
            </a:r>
            <a:r>
              <a:rPr lang="en-US" altLang="en-US" dirty="0"/>
              <a:t> (saved program status register)</a:t>
            </a:r>
          </a:p>
          <a:p>
            <a:pPr marL="0" indent="0">
              <a:buNone/>
            </a:pPr>
            <a:endParaRPr lang="en-IN" dirty="0"/>
          </a:p>
        </p:txBody>
      </p:sp>
    </p:spTree>
    <p:extLst>
      <p:ext uri="{BB962C8B-B14F-4D97-AF65-F5344CB8AC3E}">
        <p14:creationId xmlns:p14="http://schemas.microsoft.com/office/powerpoint/2010/main" val="1262474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IN" dirty="0"/>
              <a:t>Registers(2)</a:t>
            </a:r>
          </a:p>
        </p:txBody>
      </p:sp>
      <p:sp>
        <p:nvSpPr>
          <p:cNvPr id="3" name="Content Placeholder 2"/>
          <p:cNvSpPr>
            <a:spLocks noGrp="1"/>
          </p:cNvSpPr>
          <p:nvPr>
            <p:ph idx="1"/>
          </p:nvPr>
        </p:nvSpPr>
        <p:spPr/>
        <p:txBody>
          <a:bodyPr>
            <a:normAutofit/>
          </a:bodyPr>
          <a:lstStyle/>
          <a:p>
            <a:pPr lvl="0">
              <a:spcBef>
                <a:spcPct val="0"/>
              </a:spcBef>
              <a:buFont typeface="Wingdings" panose="05000000000000000000" pitchFamily="2" charset="2"/>
              <a:buChar char="v"/>
              <a:defRPr/>
            </a:pPr>
            <a:r>
              <a:rPr lang="en-US" dirty="0">
                <a:latin typeface="Gill Sans MT" panose="020B0502020104020203" pitchFamily="34" charset="0"/>
              </a:rPr>
              <a:t>General purpose registers hold either data or address.</a:t>
            </a:r>
          </a:p>
          <a:p>
            <a:pPr lvl="0">
              <a:spcBef>
                <a:spcPct val="0"/>
              </a:spcBef>
              <a:buFont typeface="Wingdings" panose="05000000000000000000" pitchFamily="2" charset="2"/>
              <a:buChar char="v"/>
              <a:defRPr/>
            </a:pPr>
            <a:endParaRPr lang="en-US" dirty="0">
              <a:latin typeface="Gill Sans MT" panose="020B0502020104020203" pitchFamily="34" charset="0"/>
            </a:endParaRPr>
          </a:p>
          <a:p>
            <a:pPr lvl="0">
              <a:spcBef>
                <a:spcPct val="0"/>
              </a:spcBef>
              <a:buFont typeface="Wingdings" panose="05000000000000000000" pitchFamily="2" charset="2"/>
              <a:buChar char="v"/>
              <a:defRPr/>
            </a:pPr>
            <a:r>
              <a:rPr lang="en-US" dirty="0">
                <a:latin typeface="Gill Sans MT" panose="020B0502020104020203" pitchFamily="34" charset="0"/>
              </a:rPr>
              <a:t>All registers are of 32 bit </a:t>
            </a:r>
          </a:p>
          <a:p>
            <a:pPr lvl="0">
              <a:spcBef>
                <a:spcPct val="0"/>
              </a:spcBef>
              <a:buFont typeface="Wingdings" panose="05000000000000000000" pitchFamily="2" charset="2"/>
              <a:buChar char="v"/>
              <a:defRPr/>
            </a:pPr>
            <a:endParaRPr lang="en-US" dirty="0">
              <a:latin typeface="Gill Sans MT" panose="020B0502020104020203" pitchFamily="34" charset="0"/>
            </a:endParaRPr>
          </a:p>
          <a:p>
            <a:pPr lvl="0">
              <a:spcBef>
                <a:spcPct val="0"/>
              </a:spcBef>
              <a:buFont typeface="Wingdings" panose="05000000000000000000" pitchFamily="2" charset="2"/>
              <a:buChar char="v"/>
              <a:defRPr/>
            </a:pPr>
            <a:r>
              <a:rPr lang="en-US" dirty="0">
                <a:latin typeface="Gill Sans MT" panose="020B0502020104020203" pitchFamily="34" charset="0"/>
              </a:rPr>
              <a:t>In user mode, 16 data registers and 2 status registers are visible.</a:t>
            </a:r>
          </a:p>
          <a:p>
            <a:pPr lvl="0">
              <a:spcBef>
                <a:spcPct val="0"/>
              </a:spcBef>
              <a:buFont typeface="Wingdings" panose="05000000000000000000" pitchFamily="2" charset="2"/>
              <a:buChar char="v"/>
              <a:defRPr/>
            </a:pPr>
            <a:endParaRPr lang="en-US" dirty="0">
              <a:latin typeface="Gill Sans MT" panose="020B0502020104020203" pitchFamily="34" charset="0"/>
            </a:endParaRPr>
          </a:p>
          <a:p>
            <a:pPr lvl="0">
              <a:spcBef>
                <a:spcPct val="0"/>
              </a:spcBef>
              <a:buFont typeface="Wingdings" panose="05000000000000000000" pitchFamily="2" charset="2"/>
              <a:buChar char="v"/>
              <a:defRPr/>
            </a:pPr>
            <a:r>
              <a:rPr lang="en-US" dirty="0">
                <a:latin typeface="Gill Sans MT" panose="020B0502020104020203" pitchFamily="34" charset="0"/>
              </a:rPr>
              <a:t>Data registers :r0 to r15</a:t>
            </a:r>
          </a:p>
          <a:p>
            <a:pPr marL="0" lvl="0" indent="0">
              <a:spcBef>
                <a:spcPct val="0"/>
              </a:spcBef>
              <a:buNone/>
              <a:defRPr/>
            </a:pPr>
            <a:endParaRPr lang="en-US" dirty="0">
              <a:latin typeface="Gill Sans MT" panose="020B0502020104020203" pitchFamily="34" charset="0"/>
            </a:endParaRPr>
          </a:p>
          <a:p>
            <a:pPr marL="0" lvl="0" indent="0">
              <a:spcBef>
                <a:spcPct val="0"/>
              </a:spcBef>
              <a:buNone/>
              <a:defRPr/>
            </a:pPr>
            <a:r>
              <a:rPr lang="en-US" dirty="0">
                <a:latin typeface="Gill Sans MT" panose="020B0502020104020203" pitchFamily="34" charset="0"/>
              </a:rPr>
              <a:t> </a:t>
            </a:r>
            <a:endParaRPr lang="en-IN" dirty="0"/>
          </a:p>
        </p:txBody>
      </p:sp>
    </p:spTree>
    <p:extLst>
      <p:ext uri="{BB962C8B-B14F-4D97-AF65-F5344CB8AC3E}">
        <p14:creationId xmlns:p14="http://schemas.microsoft.com/office/powerpoint/2010/main" val="3558103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IN" dirty="0"/>
              <a:t>Registers(3)</a:t>
            </a:r>
          </a:p>
        </p:txBody>
      </p:sp>
      <p:sp>
        <p:nvSpPr>
          <p:cNvPr id="3" name="Content Placeholder 2"/>
          <p:cNvSpPr>
            <a:spLocks noGrp="1"/>
          </p:cNvSpPr>
          <p:nvPr>
            <p:ph idx="1"/>
          </p:nvPr>
        </p:nvSpPr>
        <p:spPr/>
        <p:txBody>
          <a:bodyPr/>
          <a:lstStyle/>
          <a:p>
            <a:pPr lvl="0">
              <a:spcBef>
                <a:spcPct val="0"/>
              </a:spcBef>
              <a:buFont typeface="Wingdings" panose="05000000000000000000" pitchFamily="2" charset="2"/>
              <a:buChar char="v"/>
              <a:defRPr/>
            </a:pPr>
            <a:r>
              <a:rPr lang="en-US" dirty="0">
                <a:latin typeface="Times New Roman" pitchFamily="18" charset="0"/>
                <a:ea typeface="SimHei" pitchFamily="49" charset="-122"/>
                <a:cs typeface="Times New Roman" pitchFamily="18" charset="0"/>
              </a:rPr>
              <a:t>Depending upon context, r13 and r14 can also be used as GPR.</a:t>
            </a:r>
          </a:p>
          <a:p>
            <a:pPr lvl="0">
              <a:spcBef>
                <a:spcPct val="0"/>
              </a:spcBef>
              <a:buFont typeface="Wingdings" panose="05000000000000000000" pitchFamily="2" charset="2"/>
              <a:buChar char="v"/>
              <a:defRPr/>
            </a:pPr>
            <a:endParaRPr lang="en-US" dirty="0">
              <a:latin typeface="Times New Roman" pitchFamily="18" charset="0"/>
              <a:ea typeface="SimHei" pitchFamily="49" charset="-122"/>
              <a:cs typeface="Times New Roman" pitchFamily="18" charset="0"/>
            </a:endParaRPr>
          </a:p>
          <a:p>
            <a:pPr lvl="0">
              <a:spcBef>
                <a:spcPct val="0"/>
              </a:spcBef>
              <a:buFont typeface="Wingdings" panose="05000000000000000000" pitchFamily="2" charset="2"/>
              <a:buChar char="v"/>
              <a:defRPr/>
            </a:pPr>
            <a:r>
              <a:rPr lang="en-US" dirty="0">
                <a:latin typeface="Times New Roman" pitchFamily="18" charset="0"/>
                <a:ea typeface="SimHei" pitchFamily="49" charset="-122"/>
                <a:cs typeface="Times New Roman" pitchFamily="18" charset="0"/>
              </a:rPr>
              <a:t>Any instruction which use r0 can be used with any other GPR(r1-r13).</a:t>
            </a:r>
          </a:p>
          <a:p>
            <a:pPr lvl="0">
              <a:spcBef>
                <a:spcPct val="0"/>
              </a:spcBef>
              <a:buFont typeface="Wingdings" panose="05000000000000000000" pitchFamily="2" charset="2"/>
              <a:buChar char="v"/>
              <a:defRPr/>
            </a:pPr>
            <a:endParaRPr lang="en-US" dirty="0">
              <a:latin typeface="Times New Roman" pitchFamily="18" charset="0"/>
              <a:ea typeface="SimHei" pitchFamily="49" charset="-122"/>
              <a:cs typeface="Times New Roman" pitchFamily="18" charset="0"/>
            </a:endParaRPr>
          </a:p>
          <a:p>
            <a:pPr>
              <a:spcBef>
                <a:spcPct val="0"/>
              </a:spcBef>
              <a:buFont typeface="Wingdings" panose="05000000000000000000" pitchFamily="2" charset="2"/>
              <a:buChar char="v"/>
              <a:defRPr/>
            </a:pPr>
            <a:r>
              <a:rPr lang="en-US" dirty="0">
                <a:latin typeface="Times New Roman" pitchFamily="18" charset="0"/>
              </a:rPr>
              <a:t>PC (r15) value is stored in bits [31:2] with [1:0] bits undefined</a:t>
            </a:r>
          </a:p>
          <a:p>
            <a:pPr marL="0" lvl="0" indent="0">
              <a:spcBef>
                <a:spcPct val="0"/>
              </a:spcBef>
              <a:buNone/>
              <a:defRPr/>
            </a:pPr>
            <a:endParaRPr lang="en-US" dirty="0">
              <a:latin typeface="Times New Roman" pitchFamily="18" charset="0"/>
              <a:ea typeface="SimHei" pitchFamily="49" charset="-122"/>
              <a:cs typeface="Times New Roman" pitchFamily="18" charset="0"/>
            </a:endParaRPr>
          </a:p>
          <a:p>
            <a:endParaRPr lang="en-IN" dirty="0"/>
          </a:p>
        </p:txBody>
      </p:sp>
    </p:spTree>
    <p:extLst>
      <p:ext uri="{BB962C8B-B14F-4D97-AF65-F5344CB8AC3E}">
        <p14:creationId xmlns:p14="http://schemas.microsoft.com/office/powerpoint/2010/main" val="729784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0779" y="631407"/>
            <a:ext cx="8770571" cy="1560716"/>
          </a:xfrm>
        </p:spPr>
        <p:txBody>
          <a:bodyPr>
            <a:normAutofit fontScale="90000"/>
          </a:bodyPr>
          <a:lstStyle/>
          <a:p>
            <a:br>
              <a:rPr lang="en-US" altLang="en-US" dirty="0"/>
            </a:br>
            <a:r>
              <a:rPr lang="en-US" altLang="en-US" dirty="0"/>
              <a:t>Special function registers</a:t>
            </a:r>
            <a:br>
              <a:rPr lang="en-US" altLang="en-US" dirty="0"/>
            </a:br>
            <a:endParaRPr lang="en-IN" dirty="0"/>
          </a:p>
        </p:txBody>
      </p:sp>
      <p:sp>
        <p:nvSpPr>
          <p:cNvPr id="3" name="Content Placeholder 2"/>
          <p:cNvSpPr>
            <a:spLocks noGrp="1"/>
          </p:cNvSpPr>
          <p:nvPr>
            <p:ph idx="1"/>
          </p:nvPr>
        </p:nvSpPr>
        <p:spPr/>
        <p:txBody>
          <a:bodyPr>
            <a:normAutofit/>
          </a:bodyPr>
          <a:lstStyle/>
          <a:p>
            <a:pPr marL="742950" lvl="1" indent="-285750">
              <a:buClr>
                <a:srgbClr val="DB5214"/>
              </a:buClr>
              <a:buSzPct val="70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b="1" dirty="0">
                <a:solidFill>
                  <a:srgbClr val="DB5214"/>
                </a:solidFill>
              </a:rPr>
              <a:t>PC</a:t>
            </a:r>
            <a:r>
              <a:rPr lang="en-US" altLang="en-US" sz="2000" dirty="0"/>
              <a:t> (R15): Program Counter. Any instruction with PC as its destination register is a program branch  </a:t>
            </a:r>
          </a:p>
          <a:p>
            <a:pPr marL="742950" lvl="1" indent="-285750">
              <a:buClr>
                <a:srgbClr val="DB5214"/>
              </a:buClr>
              <a:buSzPct val="70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b="1" dirty="0">
                <a:solidFill>
                  <a:srgbClr val="DB5214"/>
                </a:solidFill>
              </a:rPr>
              <a:t>LR</a:t>
            </a:r>
            <a:r>
              <a:rPr lang="en-US" altLang="en-US" sz="2000" dirty="0"/>
              <a:t> (R14): Link Register. Saves a copy of PC when executing the BL instruction (subroutine call) or when jumping to an exception or interrupt routine</a:t>
            </a:r>
          </a:p>
          <a:p>
            <a:pPr marL="457200" lvl="1" indent="0">
              <a:buClr>
                <a:srgbClr val="DB5214"/>
              </a:buClr>
              <a:buSzPct val="70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a:t>		- It is copied back to PC on the return from those routines</a:t>
            </a:r>
          </a:p>
          <a:p>
            <a:pPr marL="742950" lvl="1" indent="-285750">
              <a:buClr>
                <a:srgbClr val="DB5214"/>
              </a:buClr>
              <a:buSzPct val="70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b="1" dirty="0">
                <a:solidFill>
                  <a:srgbClr val="DB5214"/>
                </a:solidFill>
              </a:rPr>
              <a:t>SP</a:t>
            </a:r>
            <a:r>
              <a:rPr lang="en-US" altLang="en-US" sz="2000" dirty="0"/>
              <a:t> (R13): Stack Pointer. There is </a:t>
            </a:r>
            <a:r>
              <a:rPr lang="en-US" altLang="en-US" sz="2000" b="1" dirty="0">
                <a:solidFill>
                  <a:srgbClr val="FF6600"/>
                </a:solidFill>
              </a:rPr>
              <a:t>no stack</a:t>
            </a:r>
            <a:r>
              <a:rPr lang="en-US" altLang="en-US" sz="2000" dirty="0"/>
              <a:t> in the ARM architecture. Even so, R13 is usually reserved as a pointer for the program-managed stack</a:t>
            </a:r>
          </a:p>
          <a:p>
            <a:pPr marL="742950" lvl="1" indent="-285750">
              <a:buClr>
                <a:srgbClr val="DB5214"/>
              </a:buClr>
              <a:buSzPct val="70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p>
          <a:p>
            <a:endParaRPr lang="en-IN" dirty="0"/>
          </a:p>
        </p:txBody>
      </p:sp>
    </p:spTree>
    <p:extLst>
      <p:ext uri="{BB962C8B-B14F-4D97-AF65-F5344CB8AC3E}">
        <p14:creationId xmlns:p14="http://schemas.microsoft.com/office/powerpoint/2010/main" val="958204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altLang="en-US" dirty="0"/>
            </a:br>
            <a:r>
              <a:rPr lang="en-US" altLang="en-US" dirty="0"/>
              <a:t>Special function registers(2)</a:t>
            </a:r>
            <a:endParaRPr lang="en-IN" dirty="0"/>
          </a:p>
        </p:txBody>
      </p:sp>
      <p:sp>
        <p:nvSpPr>
          <p:cNvPr id="3" name="Content Placeholder 2"/>
          <p:cNvSpPr>
            <a:spLocks noGrp="1"/>
          </p:cNvSpPr>
          <p:nvPr>
            <p:ph idx="1"/>
          </p:nvPr>
        </p:nvSpPr>
        <p:spPr/>
        <p:txBody>
          <a:bodyPr>
            <a:normAutofit lnSpcReduction="10000"/>
          </a:bodyPr>
          <a:lstStyle/>
          <a:p>
            <a:pPr marL="742950" lvl="1" indent="-285750">
              <a:buClr>
                <a:srgbClr val="DB5214"/>
              </a:buClr>
              <a:buSzPct val="70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b="1" dirty="0">
                <a:solidFill>
                  <a:srgbClr val="DB5214"/>
                </a:solidFill>
              </a:rPr>
              <a:t>CPSR</a:t>
            </a:r>
            <a:r>
              <a:rPr lang="en-US" altLang="en-US" sz="2400" dirty="0"/>
              <a:t> : Current Program Status Register. Holds the visible status register</a:t>
            </a:r>
          </a:p>
          <a:p>
            <a:pPr marL="742950" lvl="1" indent="-285750">
              <a:buClr>
                <a:srgbClr val="DB5214"/>
              </a:buClr>
              <a:buSzPct val="70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b="1" dirty="0">
                <a:solidFill>
                  <a:srgbClr val="DB5214"/>
                </a:solidFill>
              </a:rPr>
              <a:t>SPSR</a:t>
            </a:r>
            <a:r>
              <a:rPr lang="en-US" altLang="en-US" sz="2400" dirty="0"/>
              <a:t> : Saved Program Status Register. Holds a copy of the previous status register while executing exception or interrupt routines </a:t>
            </a:r>
          </a:p>
          <a:p>
            <a:pPr marL="741363" lvl="1" indent="-284163">
              <a:buClr>
                <a:srgbClr val="DB5214"/>
              </a:buClr>
              <a:buSzPct val="70000"/>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		- It is copied back to CPSR on the return from the exception or interrupt </a:t>
            </a:r>
          </a:p>
          <a:p>
            <a:pPr marL="741363" lvl="1" indent="-284163">
              <a:buClr>
                <a:srgbClr val="DB5214"/>
              </a:buClr>
              <a:buSzPct val="70000"/>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		- No SPSR available in User or System modes</a:t>
            </a:r>
          </a:p>
          <a:p>
            <a:endParaRPr lang="en-IN" dirty="0"/>
          </a:p>
        </p:txBody>
      </p:sp>
    </p:spTree>
    <p:extLst>
      <p:ext uri="{BB962C8B-B14F-4D97-AF65-F5344CB8AC3E}">
        <p14:creationId xmlns:p14="http://schemas.microsoft.com/office/powerpoint/2010/main" val="4009814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IN" dirty="0"/>
              <a:t>Program counter (r15)</a:t>
            </a:r>
          </a:p>
        </p:txBody>
      </p:sp>
      <p:sp>
        <p:nvSpPr>
          <p:cNvPr id="3" name="Content Placeholder 2"/>
          <p:cNvSpPr>
            <a:spLocks noGrp="1"/>
          </p:cNvSpPr>
          <p:nvPr>
            <p:ph idx="1"/>
          </p:nvPr>
        </p:nvSpPr>
        <p:spPr/>
        <p:txBody>
          <a:bodyPr>
            <a:noAutofit/>
          </a:bodyPr>
          <a:lstStyle/>
          <a:p>
            <a:pPr>
              <a:buFont typeface="Wingdings" panose="05000000000000000000" pitchFamily="2" charset="2"/>
              <a:buChar char="v"/>
            </a:pPr>
            <a:r>
              <a:rPr lang="en-US" sz="1600" dirty="0">
                <a:latin typeface="Gill Sans MT" panose="020B0502020104020203" pitchFamily="34" charset="0"/>
              </a:rPr>
              <a:t>When the processor is executing in </a:t>
            </a:r>
            <a:r>
              <a:rPr lang="en-US" sz="1600" b="1" i="1" dirty="0">
                <a:latin typeface="Gill Sans MT" panose="020B0502020104020203" pitchFamily="34" charset="0"/>
              </a:rPr>
              <a:t>ARM state</a:t>
            </a:r>
            <a:r>
              <a:rPr lang="en-US" sz="1600" dirty="0">
                <a:latin typeface="Gill Sans MT" panose="020B0502020104020203" pitchFamily="34" charset="0"/>
              </a:rPr>
              <a:t>:</a:t>
            </a:r>
          </a:p>
          <a:p>
            <a:pPr lvl="1">
              <a:buFont typeface="Wingdings" panose="05000000000000000000" pitchFamily="2" charset="2"/>
              <a:buChar char="ü"/>
            </a:pPr>
            <a:r>
              <a:rPr lang="en-US" sz="1600" dirty="0">
                <a:latin typeface="Gill Sans MT" panose="020B0502020104020203" pitchFamily="34" charset="0"/>
              </a:rPr>
              <a:t>All instructions are 32 bits wide</a:t>
            </a:r>
          </a:p>
          <a:p>
            <a:pPr lvl="1">
              <a:buFont typeface="Wingdings" panose="05000000000000000000" pitchFamily="2" charset="2"/>
              <a:buChar char="ü"/>
            </a:pPr>
            <a:r>
              <a:rPr lang="en-US" sz="1600" dirty="0">
                <a:latin typeface="Gill Sans MT" panose="020B0502020104020203" pitchFamily="34" charset="0"/>
              </a:rPr>
              <a:t>All instructions must be word aligned</a:t>
            </a:r>
          </a:p>
          <a:p>
            <a:pPr>
              <a:buFont typeface="Wingdings" panose="05000000000000000000" pitchFamily="2" charset="2"/>
              <a:buChar char="v"/>
            </a:pPr>
            <a:endParaRPr lang="en-US" sz="1600" dirty="0">
              <a:latin typeface="Gill Sans MT" panose="020B0502020104020203" pitchFamily="34" charset="0"/>
            </a:endParaRPr>
          </a:p>
          <a:p>
            <a:pPr>
              <a:buFont typeface="Wingdings" panose="05000000000000000000" pitchFamily="2" charset="2"/>
              <a:buChar char="v"/>
            </a:pPr>
            <a:r>
              <a:rPr lang="en-US" sz="1600" dirty="0">
                <a:latin typeface="Gill Sans MT" panose="020B0502020104020203" pitchFamily="34" charset="0"/>
              </a:rPr>
              <a:t>When the processor is executing in </a:t>
            </a:r>
            <a:r>
              <a:rPr lang="en-US" sz="1600" b="1" i="1" dirty="0">
                <a:latin typeface="Gill Sans MT" panose="020B0502020104020203" pitchFamily="34" charset="0"/>
              </a:rPr>
              <a:t>Thumb state</a:t>
            </a:r>
            <a:r>
              <a:rPr lang="en-US" sz="1600" dirty="0">
                <a:latin typeface="Gill Sans MT" panose="020B0502020104020203" pitchFamily="34" charset="0"/>
              </a:rPr>
              <a:t>:</a:t>
            </a:r>
          </a:p>
          <a:p>
            <a:pPr lvl="1">
              <a:buFont typeface="Wingdings" panose="05000000000000000000" pitchFamily="2" charset="2"/>
              <a:buChar char="ü"/>
            </a:pPr>
            <a:r>
              <a:rPr lang="en-US" sz="1600" dirty="0">
                <a:latin typeface="Gill Sans MT" panose="020B0502020104020203" pitchFamily="34" charset="0"/>
              </a:rPr>
              <a:t>All instructions are 16 bits wide</a:t>
            </a:r>
          </a:p>
          <a:p>
            <a:pPr lvl="1">
              <a:buFont typeface="Wingdings" panose="05000000000000000000" pitchFamily="2" charset="2"/>
              <a:buChar char="ü"/>
            </a:pPr>
            <a:r>
              <a:rPr lang="en-US" sz="1600" dirty="0">
                <a:latin typeface="Gill Sans MT" panose="020B0502020104020203" pitchFamily="34" charset="0"/>
              </a:rPr>
              <a:t>All instructions must be </a:t>
            </a:r>
            <a:r>
              <a:rPr lang="en-US" sz="1600" dirty="0" err="1">
                <a:latin typeface="Gill Sans MT" panose="020B0502020104020203" pitchFamily="34" charset="0"/>
              </a:rPr>
              <a:t>halfword</a:t>
            </a:r>
            <a:r>
              <a:rPr lang="en-US" sz="1600" dirty="0">
                <a:latin typeface="Gill Sans MT" panose="020B0502020104020203" pitchFamily="34" charset="0"/>
              </a:rPr>
              <a:t> aligned</a:t>
            </a:r>
          </a:p>
          <a:p>
            <a:pPr>
              <a:buFont typeface="Wingdings" panose="05000000000000000000" pitchFamily="2" charset="2"/>
              <a:buChar char="v"/>
            </a:pPr>
            <a:endParaRPr lang="en-US" sz="1600" dirty="0">
              <a:latin typeface="Gill Sans MT" panose="020B0502020104020203" pitchFamily="34" charset="0"/>
            </a:endParaRPr>
          </a:p>
          <a:p>
            <a:pPr>
              <a:buFont typeface="Wingdings" panose="05000000000000000000" pitchFamily="2" charset="2"/>
              <a:buChar char="v"/>
            </a:pPr>
            <a:r>
              <a:rPr lang="en-US" sz="1600" dirty="0">
                <a:latin typeface="Gill Sans MT" panose="020B0502020104020203" pitchFamily="34" charset="0"/>
              </a:rPr>
              <a:t>When the processor is executing in </a:t>
            </a:r>
            <a:r>
              <a:rPr lang="en-US" sz="1600" b="1" i="1" dirty="0" err="1">
                <a:latin typeface="Gill Sans MT" panose="020B0502020104020203" pitchFamily="34" charset="0"/>
              </a:rPr>
              <a:t>Jazelle</a:t>
            </a:r>
            <a:r>
              <a:rPr lang="en-US" sz="1600" b="1" i="1" dirty="0">
                <a:latin typeface="Gill Sans MT" panose="020B0502020104020203" pitchFamily="34" charset="0"/>
              </a:rPr>
              <a:t> state</a:t>
            </a:r>
            <a:r>
              <a:rPr lang="en-US" sz="1600" dirty="0">
                <a:latin typeface="Gill Sans MT" panose="020B0502020104020203" pitchFamily="34" charset="0"/>
              </a:rPr>
              <a:t>:</a:t>
            </a:r>
          </a:p>
          <a:p>
            <a:pPr lvl="1">
              <a:buFont typeface="Wingdings" panose="05000000000000000000" pitchFamily="2" charset="2"/>
              <a:buChar char="ü"/>
            </a:pPr>
            <a:r>
              <a:rPr lang="en-US" sz="1600" dirty="0">
                <a:latin typeface="Gill Sans MT" panose="020B0502020104020203" pitchFamily="34" charset="0"/>
              </a:rPr>
              <a:t>All instructions are 8 bits wide</a:t>
            </a:r>
          </a:p>
          <a:p>
            <a:pPr lvl="1">
              <a:buFont typeface="Wingdings" panose="05000000000000000000" pitchFamily="2" charset="2"/>
              <a:buChar char="ü"/>
            </a:pPr>
            <a:r>
              <a:rPr lang="en-US" sz="1600" dirty="0">
                <a:latin typeface="Gill Sans MT" panose="020B0502020104020203" pitchFamily="34" charset="0"/>
              </a:rPr>
              <a:t>Processor performs a word access to read 4 instructions at once</a:t>
            </a:r>
          </a:p>
          <a:p>
            <a:pPr>
              <a:buFont typeface="Wingdings" panose="05000000000000000000" pitchFamily="2" charset="2"/>
              <a:buChar char="v"/>
            </a:pPr>
            <a:endParaRPr lang="en-IN" sz="1600" dirty="0">
              <a:latin typeface="Gill Sans MT" panose="020B0502020104020203" pitchFamily="34" charset="0"/>
            </a:endParaRPr>
          </a:p>
        </p:txBody>
      </p:sp>
    </p:spTree>
    <p:extLst>
      <p:ext uri="{BB962C8B-B14F-4D97-AF65-F5344CB8AC3E}">
        <p14:creationId xmlns:p14="http://schemas.microsoft.com/office/powerpoint/2010/main" val="1571087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noFill/>
          <a:ln/>
        </p:spPr>
        <p:txBody>
          <a:bodyPr vert="horz" lIns="92075" tIns="46038" rIns="92075" bIns="46038" rtlCol="0" anchor="t">
            <a:normAutofit/>
          </a:bodyPr>
          <a:lstStyle/>
          <a:p>
            <a:br>
              <a:rPr lang="en-US" dirty="0"/>
            </a:br>
            <a:r>
              <a:rPr lang="en-US" dirty="0"/>
              <a:t>Processor Modes</a:t>
            </a:r>
          </a:p>
        </p:txBody>
      </p:sp>
      <p:sp>
        <p:nvSpPr>
          <p:cNvPr id="103427" name="Rectangle 3"/>
          <p:cNvSpPr>
            <a:spLocks noGrp="1" noChangeArrowheads="1"/>
          </p:cNvSpPr>
          <p:nvPr>
            <p:ph type="body" idx="1"/>
          </p:nvPr>
        </p:nvSpPr>
        <p:spPr>
          <a:xfrm>
            <a:off x="3095259" y="1190297"/>
            <a:ext cx="8609012" cy="5105400"/>
          </a:xfrm>
          <a:noFill/>
          <a:ln/>
        </p:spPr>
        <p:txBody>
          <a:bodyPr vert="horz" lIns="92075" tIns="46038" rIns="92075" bIns="46038" rtlCol="0">
            <a:normAutofit lnSpcReduction="10000"/>
          </a:bodyPr>
          <a:lstStyle/>
          <a:p>
            <a:endParaRPr lang="en-US" dirty="0"/>
          </a:p>
          <a:p>
            <a:endParaRPr lang="en-US" dirty="0"/>
          </a:p>
          <a:p>
            <a:endParaRPr lang="en-US" dirty="0"/>
          </a:p>
          <a:p>
            <a:pPr marL="0" indent="0">
              <a:buNone/>
            </a:pPr>
            <a:r>
              <a:rPr lang="en-US" dirty="0">
                <a:latin typeface="Gill Sans MT" panose="020B0502020104020203" pitchFamily="34" charset="0"/>
              </a:rPr>
              <a:t> </a:t>
            </a:r>
            <a:r>
              <a:rPr lang="en-US" b="1" i="1" dirty="0">
                <a:latin typeface="Gill Sans MT" panose="020B0502020104020203" pitchFamily="34" charset="0"/>
              </a:rPr>
              <a:t>The ARM has seven basic operating modes:</a:t>
            </a:r>
          </a:p>
          <a:p>
            <a:pPr lvl="1">
              <a:buFont typeface="Wingdings" panose="05000000000000000000" pitchFamily="2" charset="2"/>
              <a:buChar char="v"/>
            </a:pPr>
            <a:r>
              <a:rPr lang="en-US" sz="2000" b="1" i="1" dirty="0">
                <a:solidFill>
                  <a:schemeClr val="tx1"/>
                </a:solidFill>
                <a:latin typeface="Gill Sans MT" panose="020B0502020104020203" pitchFamily="34" charset="0"/>
              </a:rPr>
              <a:t>  </a:t>
            </a:r>
            <a:r>
              <a:rPr lang="en-US" sz="2000" dirty="0">
                <a:solidFill>
                  <a:schemeClr val="tx1"/>
                </a:solidFill>
                <a:effectLst>
                  <a:outerShdw blurRad="38100" dist="38100" dir="2700000" algn="tl">
                    <a:srgbClr val="000000">
                      <a:alpha val="43137"/>
                    </a:srgbClr>
                  </a:outerShdw>
                </a:effectLst>
                <a:latin typeface="Gill Sans MT" panose="020B0502020104020203" pitchFamily="34" charset="0"/>
              </a:rPr>
              <a:t>User: </a:t>
            </a:r>
            <a:r>
              <a:rPr lang="en-US" sz="2000" dirty="0">
                <a:solidFill>
                  <a:schemeClr val="tx1"/>
                </a:solidFill>
                <a:latin typeface="Gill Sans MT" panose="020B0502020104020203" pitchFamily="34" charset="0"/>
              </a:rPr>
              <a:t>unprivileged mode under which most tasks run</a:t>
            </a:r>
          </a:p>
          <a:p>
            <a:pPr lvl="1">
              <a:buFont typeface="Wingdings" panose="05000000000000000000" pitchFamily="2" charset="2"/>
              <a:buChar char="v"/>
            </a:pPr>
            <a:r>
              <a:rPr lang="en-US" sz="2000" dirty="0">
                <a:solidFill>
                  <a:schemeClr val="tx1"/>
                </a:solidFill>
                <a:latin typeface="Gill Sans MT" panose="020B0502020104020203" pitchFamily="34" charset="0"/>
              </a:rPr>
              <a:t>  </a:t>
            </a:r>
            <a:r>
              <a:rPr lang="en-US" sz="2000" dirty="0">
                <a:solidFill>
                  <a:schemeClr val="tx1"/>
                </a:solidFill>
                <a:effectLst>
                  <a:outerShdw blurRad="38100" dist="38100" dir="2700000" algn="tl">
                    <a:srgbClr val="000000">
                      <a:alpha val="43137"/>
                    </a:srgbClr>
                  </a:outerShdw>
                </a:effectLst>
                <a:latin typeface="Gill Sans MT" panose="020B0502020104020203" pitchFamily="34" charset="0"/>
              </a:rPr>
              <a:t>FIQ: </a:t>
            </a:r>
            <a:r>
              <a:rPr lang="en-US" sz="2000" dirty="0">
                <a:solidFill>
                  <a:schemeClr val="tx1"/>
                </a:solidFill>
                <a:latin typeface="Gill Sans MT" panose="020B0502020104020203" pitchFamily="34" charset="0"/>
              </a:rPr>
              <a:t>entered when a high priority (fast) interrupt is raised</a:t>
            </a:r>
          </a:p>
          <a:p>
            <a:pPr lvl="1">
              <a:buFont typeface="Wingdings" panose="05000000000000000000" pitchFamily="2" charset="2"/>
              <a:buChar char="v"/>
            </a:pPr>
            <a:r>
              <a:rPr lang="en-US" sz="2000" dirty="0">
                <a:solidFill>
                  <a:schemeClr val="tx1"/>
                </a:solidFill>
                <a:effectLst>
                  <a:outerShdw blurRad="38100" dist="38100" dir="2700000" algn="tl">
                    <a:srgbClr val="000000">
                      <a:alpha val="43137"/>
                    </a:srgbClr>
                  </a:outerShdw>
                </a:effectLst>
                <a:latin typeface="Gill Sans MT" panose="020B0502020104020203" pitchFamily="34" charset="0"/>
              </a:rPr>
              <a:t>  IRQ: </a:t>
            </a:r>
            <a:r>
              <a:rPr lang="en-US" sz="2000" dirty="0">
                <a:solidFill>
                  <a:schemeClr val="tx1"/>
                </a:solidFill>
                <a:latin typeface="Gill Sans MT" panose="020B0502020104020203" pitchFamily="34" charset="0"/>
              </a:rPr>
              <a:t>entered when a low priority (normal) interrupt is raised</a:t>
            </a:r>
          </a:p>
          <a:p>
            <a:pPr lvl="1">
              <a:buFont typeface="Wingdings" panose="05000000000000000000" pitchFamily="2" charset="2"/>
              <a:buChar char="v"/>
            </a:pPr>
            <a:r>
              <a:rPr lang="en-US" sz="2000" dirty="0">
                <a:solidFill>
                  <a:schemeClr val="tx1"/>
                </a:solidFill>
                <a:latin typeface="Gill Sans MT" panose="020B0502020104020203" pitchFamily="34" charset="0"/>
              </a:rPr>
              <a:t>  </a:t>
            </a:r>
            <a:r>
              <a:rPr lang="en-US" sz="2000" dirty="0">
                <a:solidFill>
                  <a:schemeClr val="tx1"/>
                </a:solidFill>
                <a:effectLst>
                  <a:outerShdw blurRad="38100" dist="38100" dir="2700000" algn="tl">
                    <a:srgbClr val="000000">
                      <a:alpha val="43137"/>
                    </a:srgbClr>
                  </a:outerShdw>
                </a:effectLst>
                <a:latin typeface="Gill Sans MT" panose="020B0502020104020203" pitchFamily="34" charset="0"/>
              </a:rPr>
              <a:t>Supervisor : </a:t>
            </a:r>
            <a:r>
              <a:rPr lang="en-US" sz="2000" dirty="0">
                <a:solidFill>
                  <a:schemeClr val="tx1"/>
                </a:solidFill>
                <a:latin typeface="Gill Sans MT" panose="020B0502020104020203" pitchFamily="34" charset="0"/>
              </a:rPr>
              <a:t>entered on reset and when a Software Interrupt</a:t>
            </a:r>
          </a:p>
          <a:p>
            <a:pPr marL="320040" lvl="1" indent="0">
              <a:buNone/>
            </a:pPr>
            <a:r>
              <a:rPr lang="en-US" sz="2000" dirty="0">
                <a:solidFill>
                  <a:schemeClr val="tx1"/>
                </a:solidFill>
                <a:latin typeface="Gill Sans MT" panose="020B0502020104020203" pitchFamily="34" charset="0"/>
              </a:rPr>
              <a:t>        instruction is executed</a:t>
            </a:r>
          </a:p>
          <a:p>
            <a:pPr lvl="1">
              <a:buFont typeface="Wingdings" panose="05000000000000000000" pitchFamily="2" charset="2"/>
              <a:buChar char="v"/>
            </a:pPr>
            <a:r>
              <a:rPr lang="en-US" sz="2000" dirty="0">
                <a:solidFill>
                  <a:schemeClr val="tx1"/>
                </a:solidFill>
                <a:latin typeface="Gill Sans MT" panose="020B0502020104020203" pitchFamily="34" charset="0"/>
              </a:rPr>
              <a:t>   </a:t>
            </a:r>
            <a:r>
              <a:rPr lang="en-US" sz="2000" dirty="0">
                <a:solidFill>
                  <a:schemeClr val="tx1"/>
                </a:solidFill>
                <a:effectLst>
                  <a:outerShdw blurRad="38100" dist="38100" dir="2700000" algn="tl">
                    <a:srgbClr val="000000">
                      <a:alpha val="43137"/>
                    </a:srgbClr>
                  </a:outerShdw>
                </a:effectLst>
                <a:latin typeface="Gill Sans MT" panose="020B0502020104020203" pitchFamily="34" charset="0"/>
              </a:rPr>
              <a:t>Abort</a:t>
            </a:r>
            <a:r>
              <a:rPr lang="en-US" sz="2000" dirty="0">
                <a:solidFill>
                  <a:schemeClr val="tx1"/>
                </a:solidFill>
                <a:latin typeface="Gill Sans MT" panose="020B0502020104020203" pitchFamily="34" charset="0"/>
              </a:rPr>
              <a:t>: used to handle memory access violations</a:t>
            </a:r>
          </a:p>
          <a:p>
            <a:pPr lvl="1">
              <a:buFont typeface="Wingdings" panose="05000000000000000000" pitchFamily="2" charset="2"/>
              <a:buChar char="v"/>
            </a:pPr>
            <a:r>
              <a:rPr lang="en-US" sz="2000" dirty="0">
                <a:solidFill>
                  <a:schemeClr val="tx1"/>
                </a:solidFill>
                <a:latin typeface="Gill Sans MT" panose="020B0502020104020203" pitchFamily="34" charset="0"/>
              </a:rPr>
              <a:t>   </a:t>
            </a:r>
            <a:r>
              <a:rPr lang="en-US" sz="2000" dirty="0" err="1">
                <a:solidFill>
                  <a:schemeClr val="tx1"/>
                </a:solidFill>
                <a:effectLst>
                  <a:outerShdw blurRad="38100" dist="38100" dir="2700000" algn="tl">
                    <a:srgbClr val="000000">
                      <a:alpha val="43137"/>
                    </a:srgbClr>
                  </a:outerShdw>
                </a:effectLst>
                <a:latin typeface="Gill Sans MT" panose="020B0502020104020203" pitchFamily="34" charset="0"/>
              </a:rPr>
              <a:t>Undef</a:t>
            </a:r>
            <a:r>
              <a:rPr lang="en-US" sz="2000" dirty="0">
                <a:solidFill>
                  <a:schemeClr val="tx1"/>
                </a:solidFill>
                <a:effectLst>
                  <a:outerShdw blurRad="38100" dist="38100" dir="2700000" algn="tl">
                    <a:srgbClr val="000000">
                      <a:alpha val="43137"/>
                    </a:srgbClr>
                  </a:outerShdw>
                </a:effectLst>
                <a:latin typeface="Gill Sans MT" panose="020B0502020104020203" pitchFamily="34" charset="0"/>
              </a:rPr>
              <a:t> : </a:t>
            </a:r>
            <a:r>
              <a:rPr lang="en-US" sz="2000" dirty="0">
                <a:solidFill>
                  <a:schemeClr val="tx1"/>
                </a:solidFill>
                <a:latin typeface="Gill Sans MT" panose="020B0502020104020203" pitchFamily="34" charset="0"/>
              </a:rPr>
              <a:t>used to handle undefined instructions</a:t>
            </a:r>
          </a:p>
          <a:p>
            <a:pPr lvl="1">
              <a:buFont typeface="Wingdings" panose="05000000000000000000" pitchFamily="2" charset="2"/>
              <a:buChar char="v"/>
            </a:pPr>
            <a:r>
              <a:rPr lang="en-US" sz="2000" dirty="0">
                <a:solidFill>
                  <a:schemeClr val="tx1"/>
                </a:solidFill>
                <a:latin typeface="Gill Sans MT" panose="020B0502020104020203" pitchFamily="34" charset="0"/>
              </a:rPr>
              <a:t>   </a:t>
            </a:r>
            <a:r>
              <a:rPr lang="en-US" sz="2000" dirty="0">
                <a:solidFill>
                  <a:schemeClr val="tx1"/>
                </a:solidFill>
                <a:effectLst>
                  <a:outerShdw blurRad="38100" dist="38100" dir="2700000" algn="tl">
                    <a:srgbClr val="000000">
                      <a:alpha val="43137"/>
                    </a:srgbClr>
                  </a:outerShdw>
                </a:effectLst>
                <a:latin typeface="Gill Sans MT" panose="020B0502020104020203" pitchFamily="34" charset="0"/>
              </a:rPr>
              <a:t>System: </a:t>
            </a:r>
            <a:r>
              <a:rPr lang="en-US" sz="2000" dirty="0">
                <a:solidFill>
                  <a:schemeClr val="tx1"/>
                </a:solidFill>
                <a:latin typeface="Gill Sans MT" panose="020B0502020104020203" pitchFamily="34" charset="0"/>
              </a:rPr>
              <a:t>privileged mode using the </a:t>
            </a:r>
            <a:r>
              <a:rPr lang="en-US" sz="2000" dirty="0">
                <a:latin typeface="Gill Sans MT" panose="020B0502020104020203" pitchFamily="34" charset="0"/>
              </a:rPr>
              <a:t>same registers as user mode</a:t>
            </a:r>
          </a:p>
        </p:txBody>
      </p:sp>
    </p:spTree>
    <p:extLst>
      <p:ext uri="{BB962C8B-B14F-4D97-AF65-F5344CB8AC3E}">
        <p14:creationId xmlns:p14="http://schemas.microsoft.com/office/powerpoint/2010/main" val="38418944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Processor Modes</a:t>
            </a:r>
          </a:p>
        </p:txBody>
      </p:sp>
      <p:sp>
        <p:nvSpPr>
          <p:cNvPr id="3" name="Rectangle 2"/>
          <p:cNvSpPr/>
          <p:nvPr/>
        </p:nvSpPr>
        <p:spPr>
          <a:xfrm>
            <a:off x="2933700" y="1524000"/>
            <a:ext cx="8382000" cy="4801314"/>
          </a:xfrm>
          <a:prstGeom prst="rect">
            <a:avLst/>
          </a:prstGeom>
        </p:spPr>
        <p:txBody>
          <a:bodyPr wrap="square">
            <a:spAutoFit/>
          </a:bodyPr>
          <a:lstStyle/>
          <a:p>
            <a:pPr>
              <a:lnSpc>
                <a:spcPct val="150000"/>
              </a:lnSpc>
            </a:pPr>
            <a:r>
              <a:rPr lang="en-US" sz="2400" dirty="0">
                <a:latin typeface="Times New Roman" pitchFamily="18" charset="0"/>
                <a:cs typeface="Times New Roman" pitchFamily="18" charset="0"/>
              </a:rPr>
              <a:t>	</a:t>
            </a:r>
          </a:p>
          <a:p>
            <a:pPr marL="342900" indent="-342900">
              <a:lnSpc>
                <a:spcPct val="150000"/>
              </a:lnSpc>
              <a:buFont typeface="Wingdings" panose="05000000000000000000" pitchFamily="2" charset="2"/>
              <a:buChar char="v"/>
            </a:pPr>
            <a:r>
              <a:rPr lang="en-US" sz="2000" dirty="0">
                <a:latin typeface="Gill Sans MT" panose="020B0502020104020203" pitchFamily="34" charset="0"/>
                <a:cs typeface="Times New Roman" pitchFamily="18" charset="0"/>
              </a:rPr>
              <a:t>Processor Modes determines</a:t>
            </a:r>
          </a:p>
          <a:p>
            <a:pPr marL="1257300" lvl="2" indent="-342900">
              <a:lnSpc>
                <a:spcPct val="150000"/>
              </a:lnSpc>
              <a:buFont typeface="Wingdings" panose="05000000000000000000" pitchFamily="2" charset="2"/>
              <a:buChar char="ü"/>
            </a:pPr>
            <a:r>
              <a:rPr lang="en-US" sz="2000" dirty="0">
                <a:latin typeface="Gill Sans MT" panose="020B0502020104020203" pitchFamily="34" charset="0"/>
                <a:cs typeface="Times New Roman" pitchFamily="18" charset="0"/>
              </a:rPr>
              <a:t>Which registers are Active</a:t>
            </a:r>
          </a:p>
          <a:p>
            <a:pPr marL="1257300" lvl="2" indent="-342900">
              <a:lnSpc>
                <a:spcPct val="150000"/>
              </a:lnSpc>
              <a:buFont typeface="Wingdings" panose="05000000000000000000" pitchFamily="2" charset="2"/>
              <a:buChar char="ü"/>
            </a:pPr>
            <a:r>
              <a:rPr lang="en-US" sz="2000" dirty="0">
                <a:latin typeface="Gill Sans MT" panose="020B0502020104020203" pitchFamily="34" charset="0"/>
                <a:cs typeface="Times New Roman" pitchFamily="18" charset="0"/>
              </a:rPr>
              <a:t>Access Rights to CPSR Register itself</a:t>
            </a:r>
          </a:p>
          <a:p>
            <a:pPr marL="342900" indent="-342900">
              <a:lnSpc>
                <a:spcPct val="150000"/>
              </a:lnSpc>
              <a:buFont typeface="Wingdings" panose="05000000000000000000" pitchFamily="2" charset="2"/>
              <a:buChar char="v"/>
            </a:pPr>
            <a:r>
              <a:rPr lang="en-US" sz="2000" dirty="0">
                <a:latin typeface="Gill Sans MT" panose="020B0502020104020203" pitchFamily="34" charset="0"/>
                <a:cs typeface="Times New Roman" pitchFamily="18" charset="0"/>
              </a:rPr>
              <a:t>Each Processor Mode is either</a:t>
            </a:r>
          </a:p>
          <a:p>
            <a:pPr marL="1257300" lvl="2" indent="-342900">
              <a:lnSpc>
                <a:spcPct val="150000"/>
              </a:lnSpc>
              <a:buFont typeface="Wingdings" panose="05000000000000000000" pitchFamily="2" charset="2"/>
              <a:buChar char="ü"/>
            </a:pPr>
            <a:r>
              <a:rPr lang="en-US" sz="2000" b="1" dirty="0">
                <a:latin typeface="Gill Sans MT" panose="020B0502020104020203" pitchFamily="34" charset="0"/>
                <a:cs typeface="Times New Roman" pitchFamily="18" charset="0"/>
              </a:rPr>
              <a:t>Privileged :</a:t>
            </a:r>
          </a:p>
          <a:p>
            <a:pPr>
              <a:lnSpc>
                <a:spcPct val="150000"/>
              </a:lnSpc>
            </a:pPr>
            <a:r>
              <a:rPr lang="en-US" sz="2000" dirty="0">
                <a:latin typeface="Gill Sans MT" panose="020B0502020104020203" pitchFamily="34" charset="0"/>
                <a:cs typeface="Times New Roman" pitchFamily="18" charset="0"/>
              </a:rPr>
              <a:t>		• Full Read-Write access to the CPSR</a:t>
            </a:r>
          </a:p>
          <a:p>
            <a:pPr marL="1257300" lvl="2" indent="-342900">
              <a:lnSpc>
                <a:spcPct val="150000"/>
              </a:lnSpc>
              <a:buFont typeface="Wingdings" panose="05000000000000000000" pitchFamily="2" charset="2"/>
              <a:buChar char="ü"/>
            </a:pPr>
            <a:r>
              <a:rPr lang="en-US" sz="2000" b="1" dirty="0">
                <a:latin typeface="Gill Sans MT" panose="020B0502020104020203" pitchFamily="34" charset="0"/>
                <a:cs typeface="Times New Roman" pitchFamily="18" charset="0"/>
              </a:rPr>
              <a:t>Non-Privileged :</a:t>
            </a:r>
          </a:p>
          <a:p>
            <a:pPr marL="2171700" lvl="4" indent="-342900">
              <a:lnSpc>
                <a:spcPct val="150000"/>
              </a:lnSpc>
              <a:buFont typeface="Arial" panose="020B0604020202020204" pitchFamily="34" charset="0"/>
              <a:buChar char="•"/>
            </a:pPr>
            <a:r>
              <a:rPr lang="en-US" sz="2000" dirty="0">
                <a:latin typeface="Gill Sans MT" panose="020B0502020104020203" pitchFamily="34" charset="0"/>
                <a:cs typeface="Times New Roman" pitchFamily="18" charset="0"/>
              </a:rPr>
              <a:t>Only Read access to the Control Field of</a:t>
            </a:r>
          </a:p>
          <a:p>
            <a:pPr marL="2171700" lvl="4" indent="-342900">
              <a:lnSpc>
                <a:spcPct val="150000"/>
              </a:lnSpc>
              <a:buFont typeface="Arial" panose="020B0604020202020204" pitchFamily="34" charset="0"/>
              <a:buChar char="•"/>
            </a:pPr>
            <a:r>
              <a:rPr lang="en-US" sz="2000" dirty="0">
                <a:latin typeface="Gill Sans MT" panose="020B0502020104020203" pitchFamily="34" charset="0"/>
                <a:cs typeface="Times New Roman" pitchFamily="18" charset="0"/>
              </a:rPr>
              <a:t>CPSR but Read-Write access to the Condition Flags</a:t>
            </a:r>
          </a:p>
        </p:txBody>
      </p:sp>
    </p:spTree>
    <p:extLst>
      <p:ext uri="{BB962C8B-B14F-4D97-AF65-F5344CB8AC3E}">
        <p14:creationId xmlns:p14="http://schemas.microsoft.com/office/powerpoint/2010/main" val="607347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2997201" y="1190172"/>
            <a:ext cx="6811963" cy="900113"/>
          </a:xfrm>
          <a:noFill/>
          <a:ln/>
        </p:spPr>
        <p:txBody>
          <a:bodyPr vert="horz" lIns="92075" tIns="46038" rIns="92075" bIns="46038" rtlCol="0" anchor="t">
            <a:normAutofit/>
          </a:bodyPr>
          <a:lstStyle/>
          <a:p>
            <a:r>
              <a:rPr lang="en-US" dirty="0"/>
              <a:t>ARM Partnership Model</a:t>
            </a:r>
          </a:p>
        </p:txBody>
      </p:sp>
      <p:pic>
        <p:nvPicPr>
          <p:cNvPr id="279556" name="Picture 4" descr="partner map"/>
          <p:cNvPicPr>
            <a:picLocks noChangeAspect="1" noChangeArrowheads="1"/>
          </p:cNvPicPr>
          <p:nvPr/>
        </p:nvPicPr>
        <p:blipFill>
          <a:blip r:embed="rId3"/>
          <a:srcRect/>
          <a:stretch>
            <a:fillRect/>
          </a:stretch>
        </p:blipFill>
        <p:spPr bwMode="gray">
          <a:xfrm>
            <a:off x="3272972" y="2355310"/>
            <a:ext cx="7133770" cy="4502690"/>
          </a:xfrm>
          <a:prstGeom prst="rect">
            <a:avLst/>
          </a:prstGeom>
          <a:noFill/>
        </p:spPr>
      </p:pic>
    </p:spTree>
    <p:extLst>
      <p:ext uri="{BB962C8B-B14F-4D97-AF65-F5344CB8AC3E}">
        <p14:creationId xmlns:p14="http://schemas.microsoft.com/office/powerpoint/2010/main" val="30680258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Processor Modes (2)</a:t>
            </a:r>
          </a:p>
        </p:txBody>
      </p:sp>
      <p:sp>
        <p:nvSpPr>
          <p:cNvPr id="3" name="Rectangle 2"/>
          <p:cNvSpPr/>
          <p:nvPr/>
        </p:nvSpPr>
        <p:spPr>
          <a:xfrm>
            <a:off x="2933700" y="1571296"/>
            <a:ext cx="8077200" cy="3416320"/>
          </a:xfrm>
          <a:prstGeom prst="rect">
            <a:avLst/>
          </a:prstGeom>
        </p:spPr>
        <p:txBody>
          <a:bodyPr wrap="square">
            <a:spAutoFit/>
          </a:bodyPr>
          <a:lstStyle/>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ARM has Seven Modes</a:t>
            </a:r>
          </a:p>
          <a:p>
            <a:pPr marL="800100" lvl="1" indent="-342900">
              <a:buFont typeface="Wingdings" panose="05000000000000000000" pitchFamily="2" charset="2"/>
              <a:buChar char="v"/>
            </a:pPr>
            <a:r>
              <a:rPr lang="en-US" sz="2400" b="1" dirty="0">
                <a:latin typeface="Times New Roman" pitchFamily="18" charset="0"/>
                <a:cs typeface="Times New Roman" pitchFamily="18" charset="0"/>
              </a:rPr>
              <a:t>Privileged :</a:t>
            </a:r>
          </a:p>
          <a:p>
            <a:pPr marL="1257300" lvl="2" indent="-342900">
              <a:buFont typeface="Arial" panose="020B0604020202020204" pitchFamily="34" charset="0"/>
              <a:buChar char="•"/>
            </a:pPr>
            <a:r>
              <a:rPr lang="en-US" sz="2400" dirty="0">
                <a:latin typeface="Times New Roman" pitchFamily="18" charset="0"/>
                <a:cs typeface="Times New Roman" pitchFamily="18" charset="0"/>
              </a:rPr>
              <a:t> Abort, Fast Interrupt Request (FIQ), Interrupt Request (IRQ), Supervisor, System &amp; Undefined</a:t>
            </a:r>
          </a:p>
          <a:p>
            <a:pPr marL="800100" lvl="1" indent="-342900">
              <a:buFont typeface="Wingdings" panose="05000000000000000000" pitchFamily="2" charset="2"/>
              <a:buChar char="v"/>
            </a:pPr>
            <a:r>
              <a:rPr lang="en-US" sz="2400" b="1" dirty="0">
                <a:latin typeface="Times New Roman" pitchFamily="18" charset="0"/>
                <a:cs typeface="Times New Roman" pitchFamily="18" charset="0"/>
              </a:rPr>
              <a:t>Non-Privileged :</a:t>
            </a:r>
          </a:p>
          <a:p>
            <a:pPr lvl="2"/>
            <a:r>
              <a:rPr lang="en-US" sz="2400" dirty="0">
                <a:latin typeface="Times New Roman" pitchFamily="18" charset="0"/>
                <a:cs typeface="Times New Roman" pitchFamily="18" charset="0"/>
              </a:rPr>
              <a:t>• User</a:t>
            </a:r>
          </a:p>
          <a:p>
            <a:r>
              <a:rPr lang="en-US" sz="2400" dirty="0">
                <a:latin typeface="Times New Roman" pitchFamily="18" charset="0"/>
                <a:cs typeface="Times New Roman" pitchFamily="18" charset="0"/>
              </a:rPr>
              <a:t>              User Mode is used for Programs and Applications</a:t>
            </a:r>
          </a:p>
        </p:txBody>
      </p:sp>
    </p:spTree>
    <p:extLst>
      <p:ext uri="{BB962C8B-B14F-4D97-AF65-F5344CB8AC3E}">
        <p14:creationId xmlns:p14="http://schemas.microsoft.com/office/powerpoint/2010/main" val="265726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Privileged Modes</a:t>
            </a:r>
          </a:p>
        </p:txBody>
      </p:sp>
      <p:sp>
        <p:nvSpPr>
          <p:cNvPr id="3" name="Rectangle 2"/>
          <p:cNvSpPr/>
          <p:nvPr/>
        </p:nvSpPr>
        <p:spPr>
          <a:xfrm>
            <a:off x="2667000" y="1676400"/>
            <a:ext cx="7010400" cy="3785652"/>
          </a:xfrm>
          <a:prstGeom prst="rect">
            <a:avLst/>
          </a:prstGeom>
        </p:spPr>
        <p:txBody>
          <a:bodyPr wrap="square">
            <a:spAutoFit/>
          </a:bodyPr>
          <a:lstStyle/>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pPr marL="342900" indent="-342900">
              <a:buFont typeface="Wingdings" panose="05000000000000000000" pitchFamily="2" charset="2"/>
              <a:buChar char="v"/>
            </a:pPr>
            <a:r>
              <a:rPr lang="en-US" sz="2400" b="1" dirty="0">
                <a:latin typeface="Times New Roman" pitchFamily="18" charset="0"/>
                <a:cs typeface="Times New Roman" pitchFamily="18" charset="0"/>
              </a:rPr>
              <a:t>Abort :</a:t>
            </a:r>
          </a:p>
          <a:p>
            <a:pPr lvl="1"/>
            <a:r>
              <a:rPr lang="en-US" sz="2400" dirty="0">
                <a:latin typeface="Times New Roman" pitchFamily="18" charset="0"/>
                <a:cs typeface="Times New Roman" pitchFamily="18" charset="0"/>
              </a:rPr>
              <a:t>•   When there is a failed attempt to access memory</a:t>
            </a:r>
          </a:p>
          <a:p>
            <a:pPr marL="342900" indent="-342900">
              <a:buFont typeface="Wingdings" panose="05000000000000000000" pitchFamily="2" charset="2"/>
              <a:buChar char="v"/>
            </a:pPr>
            <a:r>
              <a:rPr lang="fr-FR" sz="2400" b="1" dirty="0" err="1">
                <a:latin typeface="Times New Roman" pitchFamily="18" charset="0"/>
                <a:cs typeface="Times New Roman" pitchFamily="18" charset="0"/>
              </a:rPr>
              <a:t>Fast</a:t>
            </a:r>
            <a:r>
              <a:rPr lang="fr-FR" sz="2400" b="1" dirty="0">
                <a:latin typeface="Times New Roman" pitchFamily="18" charset="0"/>
                <a:cs typeface="Times New Roman" pitchFamily="18" charset="0"/>
              </a:rPr>
              <a:t> </a:t>
            </a:r>
            <a:r>
              <a:rPr lang="fr-FR" sz="2400" b="1" dirty="0" err="1">
                <a:latin typeface="Times New Roman" pitchFamily="18" charset="0"/>
                <a:cs typeface="Times New Roman" pitchFamily="18" charset="0"/>
              </a:rPr>
              <a:t>Interrupt</a:t>
            </a:r>
            <a:r>
              <a:rPr lang="fr-FR" sz="2400" b="1" dirty="0">
                <a:latin typeface="Times New Roman" pitchFamily="18" charset="0"/>
                <a:cs typeface="Times New Roman" pitchFamily="18" charset="0"/>
              </a:rPr>
              <a:t> </a:t>
            </a:r>
            <a:r>
              <a:rPr lang="fr-FR" sz="2400" b="1" dirty="0" err="1">
                <a:latin typeface="Times New Roman" pitchFamily="18" charset="0"/>
                <a:cs typeface="Times New Roman" pitchFamily="18" charset="0"/>
              </a:rPr>
              <a:t>Request</a:t>
            </a:r>
            <a:r>
              <a:rPr lang="fr-FR" sz="2400" b="1" dirty="0">
                <a:latin typeface="Times New Roman" pitchFamily="18" charset="0"/>
                <a:cs typeface="Times New Roman" pitchFamily="18" charset="0"/>
              </a:rPr>
              <a:t> (FIQ) &amp; </a:t>
            </a:r>
            <a:r>
              <a:rPr lang="fr-FR" sz="2400" b="1" dirty="0" err="1">
                <a:latin typeface="Times New Roman" pitchFamily="18" charset="0"/>
                <a:cs typeface="Times New Roman" pitchFamily="18" charset="0"/>
              </a:rPr>
              <a:t>Interrupt</a:t>
            </a:r>
            <a:r>
              <a:rPr lang="fr-FR" sz="2400" b="1" dirty="0">
                <a:latin typeface="Times New Roman" pitchFamily="18" charset="0"/>
                <a:cs typeface="Times New Roman" pitchFamily="18" charset="0"/>
              </a:rPr>
              <a:t> </a:t>
            </a:r>
            <a:r>
              <a:rPr lang="fr-FR" sz="2400" b="1" dirty="0" err="1">
                <a:latin typeface="Times New Roman" pitchFamily="18" charset="0"/>
                <a:cs typeface="Times New Roman" pitchFamily="18" charset="0"/>
              </a:rPr>
              <a:t>Request</a:t>
            </a:r>
            <a:r>
              <a:rPr lang="fr-FR" sz="2400" b="1" dirty="0">
                <a:latin typeface="Times New Roman" pitchFamily="18" charset="0"/>
                <a:cs typeface="Times New Roman" pitchFamily="18" charset="0"/>
              </a:rPr>
              <a:t> :</a:t>
            </a:r>
          </a:p>
          <a:p>
            <a:pPr marL="800100" lvl="1" indent="-342900">
              <a:buFont typeface="Arial" panose="020B0604020202020204" pitchFamily="34" charset="0"/>
              <a:buChar char="•"/>
            </a:pPr>
            <a:r>
              <a:rPr lang="en-US" sz="2400" dirty="0">
                <a:latin typeface="Times New Roman" pitchFamily="18" charset="0"/>
                <a:cs typeface="Times New Roman" pitchFamily="18" charset="0"/>
              </a:rPr>
              <a:t>Correspond to Interrupt levels available on ARM</a:t>
            </a:r>
          </a:p>
          <a:p>
            <a:pPr marL="342900" indent="-342900">
              <a:buFont typeface="Wingdings" panose="05000000000000000000" pitchFamily="2" charset="2"/>
              <a:buChar char="v"/>
            </a:pPr>
            <a:r>
              <a:rPr lang="en-US" sz="2400" b="1" dirty="0">
                <a:latin typeface="Times New Roman" pitchFamily="18" charset="0"/>
                <a:cs typeface="Times New Roman" pitchFamily="18" charset="0"/>
              </a:rPr>
              <a:t>Supervisor Mode :</a:t>
            </a:r>
          </a:p>
          <a:p>
            <a:pPr marL="800100" lvl="1" indent="-342900">
              <a:buFont typeface="Arial" panose="020B0604020202020204" pitchFamily="34" charset="0"/>
              <a:buChar char="•"/>
            </a:pPr>
            <a:r>
              <a:rPr lang="en-US" sz="2400" dirty="0">
                <a:latin typeface="Times New Roman" pitchFamily="18" charset="0"/>
                <a:cs typeface="Times New Roman" pitchFamily="18" charset="0"/>
              </a:rPr>
              <a:t>State after Reset and generally the mode in which OS kernel executes</a:t>
            </a:r>
          </a:p>
        </p:txBody>
      </p:sp>
    </p:spTree>
    <p:extLst>
      <p:ext uri="{BB962C8B-B14F-4D97-AF65-F5344CB8AC3E}">
        <p14:creationId xmlns:p14="http://schemas.microsoft.com/office/powerpoint/2010/main" val="606401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Privileged Modes (2)</a:t>
            </a:r>
          </a:p>
        </p:txBody>
      </p:sp>
      <p:sp>
        <p:nvSpPr>
          <p:cNvPr id="3" name="Rectangle 2"/>
          <p:cNvSpPr/>
          <p:nvPr/>
        </p:nvSpPr>
        <p:spPr>
          <a:xfrm>
            <a:off x="2895600" y="1676400"/>
            <a:ext cx="7824952" cy="3416320"/>
          </a:xfrm>
          <a:prstGeom prst="rect">
            <a:avLst/>
          </a:prstGeom>
        </p:spPr>
        <p:txBody>
          <a:bodyPr wrap="square">
            <a:spAutoFit/>
          </a:bodyPr>
          <a:lstStyle/>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pPr marL="342900" indent="-342900">
              <a:buFont typeface="Wingdings" panose="05000000000000000000" pitchFamily="2" charset="2"/>
              <a:buChar char="v"/>
            </a:pPr>
            <a:r>
              <a:rPr lang="en-US" sz="2400" b="1" dirty="0">
                <a:latin typeface="Times New Roman" pitchFamily="18" charset="0"/>
                <a:cs typeface="Times New Roman" pitchFamily="18" charset="0"/>
              </a:rPr>
              <a:t>System Mode :</a:t>
            </a:r>
          </a:p>
          <a:p>
            <a:pPr lvl="1" algn="ctr"/>
            <a:r>
              <a:rPr lang="en-US" sz="2400" dirty="0">
                <a:latin typeface="Times New Roman" pitchFamily="18" charset="0"/>
                <a:cs typeface="Times New Roman" pitchFamily="18" charset="0"/>
              </a:rPr>
              <a:t>•  Special Version of User Mode that allows Full Read</a:t>
            </a:r>
          </a:p>
          <a:p>
            <a:pPr lvl="1"/>
            <a:r>
              <a:rPr lang="en-US" sz="2400" dirty="0">
                <a:latin typeface="Times New Roman" pitchFamily="18" charset="0"/>
                <a:cs typeface="Times New Roman" pitchFamily="18" charset="0"/>
              </a:rPr>
              <a:t>Write access of CPSR</a:t>
            </a:r>
          </a:p>
          <a:p>
            <a:pPr marL="342900" indent="-342900">
              <a:buFont typeface="Wingdings" panose="05000000000000000000" pitchFamily="2" charset="2"/>
              <a:buChar char="v"/>
            </a:pPr>
            <a:r>
              <a:rPr lang="en-US" sz="2400" b="1" dirty="0">
                <a:latin typeface="Times New Roman" pitchFamily="18" charset="0"/>
                <a:cs typeface="Times New Roman" pitchFamily="18" charset="0"/>
              </a:rPr>
              <a:t>Undefined :</a:t>
            </a:r>
          </a:p>
          <a:p>
            <a:pPr lvl="1"/>
            <a:r>
              <a:rPr lang="en-US" sz="2400" dirty="0">
                <a:latin typeface="Times New Roman" pitchFamily="18" charset="0"/>
                <a:cs typeface="Times New Roman" pitchFamily="18" charset="0"/>
              </a:rPr>
              <a:t>•  When the Processor encounters and Undefined Instruction</a:t>
            </a:r>
          </a:p>
        </p:txBody>
      </p:sp>
    </p:spTree>
    <p:extLst>
      <p:ext uri="{BB962C8B-B14F-4D97-AF65-F5344CB8AC3E}">
        <p14:creationId xmlns:p14="http://schemas.microsoft.com/office/powerpoint/2010/main" val="16960607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82"/>
          <p:cNvGrpSpPr>
            <a:grpSpLocks/>
          </p:cNvGrpSpPr>
          <p:nvPr/>
        </p:nvGrpSpPr>
        <p:grpSpPr bwMode="auto">
          <a:xfrm>
            <a:off x="1995297" y="1336892"/>
            <a:ext cx="9410701" cy="5029200"/>
            <a:chOff x="0" y="768"/>
            <a:chExt cx="5928" cy="3168"/>
          </a:xfrm>
        </p:grpSpPr>
        <p:sp>
          <p:nvSpPr>
            <p:cNvPr id="298283" name="Rectangle 299"/>
            <p:cNvSpPr>
              <a:spLocks noChangeArrowheads="1"/>
            </p:cNvSpPr>
            <p:nvPr/>
          </p:nvSpPr>
          <p:spPr bwMode="gray">
            <a:xfrm>
              <a:off x="168" y="768"/>
              <a:ext cx="5760" cy="3168"/>
            </a:xfrm>
            <a:prstGeom prst="rect">
              <a:avLst/>
            </a:prstGeom>
            <a:solidFill>
              <a:srgbClr val="FFFFFF"/>
            </a:solidFill>
            <a:ln w="12700">
              <a:noFill/>
              <a:miter lim="800000"/>
              <a:headEnd/>
              <a:tailEnd/>
            </a:ln>
            <a:effectLst/>
          </p:spPr>
          <p:txBody>
            <a:bodyPr wrap="none" anchor="ctr"/>
            <a:lstStyle/>
            <a:p>
              <a:endParaRPr lang="en-IN"/>
            </a:p>
          </p:txBody>
        </p:sp>
        <p:grpSp>
          <p:nvGrpSpPr>
            <p:cNvPr id="3" name="Group 481"/>
            <p:cNvGrpSpPr>
              <a:grpSpLocks/>
            </p:cNvGrpSpPr>
            <p:nvPr/>
          </p:nvGrpSpPr>
          <p:grpSpPr bwMode="auto">
            <a:xfrm>
              <a:off x="0" y="900"/>
              <a:ext cx="5616" cy="2988"/>
              <a:chOff x="0" y="900"/>
              <a:chExt cx="5616" cy="2988"/>
            </a:xfrm>
          </p:grpSpPr>
          <p:sp>
            <p:nvSpPr>
              <p:cNvPr id="297990" name="Rectangle 6"/>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r0</a:t>
                </a:r>
                <a:endParaRPr lang="en-US" sz="1600">
                  <a:solidFill>
                    <a:schemeClr val="bg1"/>
                  </a:solidFill>
                </a:endParaRPr>
              </a:p>
            </p:txBody>
          </p:sp>
          <p:sp>
            <p:nvSpPr>
              <p:cNvPr id="297991" name="Rectangle 7"/>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a:t>
                </a:r>
                <a:endParaRPr lang="en-US" sz="1600">
                  <a:solidFill>
                    <a:schemeClr val="bg1"/>
                  </a:solidFill>
                </a:endParaRPr>
              </a:p>
            </p:txBody>
          </p:sp>
          <p:sp>
            <p:nvSpPr>
              <p:cNvPr id="297992" name="Rectangle 8"/>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r2</a:t>
                </a:r>
                <a:endParaRPr lang="en-US" sz="1600">
                  <a:solidFill>
                    <a:schemeClr val="bg1"/>
                  </a:solidFill>
                </a:endParaRPr>
              </a:p>
            </p:txBody>
          </p:sp>
          <p:sp>
            <p:nvSpPr>
              <p:cNvPr id="297993" name="Rectangle 9"/>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r3</a:t>
                </a:r>
                <a:endParaRPr lang="en-US" sz="1600">
                  <a:solidFill>
                    <a:schemeClr val="bg1"/>
                  </a:solidFill>
                </a:endParaRPr>
              </a:p>
            </p:txBody>
          </p:sp>
          <p:sp>
            <p:nvSpPr>
              <p:cNvPr id="297994" name="Rectangle 10"/>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r4</a:t>
                </a:r>
                <a:endParaRPr lang="en-US" sz="1600">
                  <a:solidFill>
                    <a:schemeClr val="bg1"/>
                  </a:solidFill>
                </a:endParaRPr>
              </a:p>
            </p:txBody>
          </p:sp>
          <p:sp>
            <p:nvSpPr>
              <p:cNvPr id="297995" name="Rectangle 11"/>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r5</a:t>
                </a:r>
                <a:endParaRPr lang="en-US" sz="1600">
                  <a:solidFill>
                    <a:schemeClr val="bg1"/>
                  </a:solidFill>
                </a:endParaRPr>
              </a:p>
            </p:txBody>
          </p:sp>
          <p:sp>
            <p:nvSpPr>
              <p:cNvPr id="297996" name="Rectangle 12"/>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r6</a:t>
                </a:r>
                <a:endParaRPr lang="en-US" sz="1600">
                  <a:solidFill>
                    <a:schemeClr val="bg1"/>
                  </a:solidFill>
                </a:endParaRPr>
              </a:p>
            </p:txBody>
          </p:sp>
          <p:sp>
            <p:nvSpPr>
              <p:cNvPr id="297997" name="Rectangle 13"/>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r7</a:t>
                </a:r>
                <a:endParaRPr lang="en-US" sz="1600">
                  <a:solidFill>
                    <a:schemeClr val="bg1"/>
                  </a:solidFill>
                </a:endParaRPr>
              </a:p>
            </p:txBody>
          </p:sp>
          <p:sp>
            <p:nvSpPr>
              <p:cNvPr id="297998" name="Rectangle 14"/>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7999" name="Rectangle 15"/>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000" name="Rectangle 16"/>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001" name="Rectangle 17"/>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002" name="Rectangle 18"/>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003" name="Rectangle 19"/>
              <p:cNvSpPr>
                <a:spLocks noChangeArrowheads="1"/>
              </p:cNvSpPr>
              <p:nvPr/>
            </p:nvSpPr>
            <p:spPr bwMode="gray">
              <a:xfrm>
                <a:off x="1008" y="307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004" name="Rectangle 20"/>
              <p:cNvSpPr>
                <a:spLocks noChangeArrowheads="1"/>
              </p:cNvSpPr>
              <p:nvPr/>
            </p:nvSpPr>
            <p:spPr bwMode="gray">
              <a:xfrm>
                <a:off x="1008" y="321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005" name="Rectangle 21"/>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r15 (pc)</a:t>
                </a:r>
                <a:endParaRPr lang="en-US" sz="1600">
                  <a:solidFill>
                    <a:schemeClr val="bg1"/>
                  </a:solidFill>
                </a:endParaRPr>
              </a:p>
            </p:txBody>
          </p:sp>
          <p:sp>
            <p:nvSpPr>
              <p:cNvPr id="298006" name="Rectangle 22"/>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cpsr</a:t>
                </a:r>
                <a:endParaRPr lang="en-US" sz="1600">
                  <a:solidFill>
                    <a:schemeClr val="bg1"/>
                  </a:solidFill>
                </a:endParaRPr>
              </a:p>
            </p:txBody>
          </p:sp>
          <p:sp>
            <p:nvSpPr>
              <p:cNvPr id="298007" name="Rectangle 23"/>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r13 (sp)</a:t>
                </a:r>
                <a:endParaRPr lang="en-US" sz="1300">
                  <a:solidFill>
                    <a:schemeClr val="bg1"/>
                  </a:solidFill>
                  <a:latin typeface="Helvetica" pitchFamily="34" charset="0"/>
                </a:endParaRPr>
              </a:p>
            </p:txBody>
          </p:sp>
          <p:sp>
            <p:nvSpPr>
              <p:cNvPr id="298008" name="Rectangle 24"/>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r14 (lr)</a:t>
                </a:r>
                <a:endParaRPr lang="en-US" sz="1300">
                  <a:solidFill>
                    <a:schemeClr val="bg1"/>
                  </a:solidFill>
                  <a:latin typeface="Helvetica" pitchFamily="34" charset="0"/>
                </a:endParaRPr>
              </a:p>
            </p:txBody>
          </p:sp>
          <p:sp>
            <p:nvSpPr>
              <p:cNvPr id="298009" name="Rectangle 25"/>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spsr</a:t>
                </a:r>
              </a:p>
            </p:txBody>
          </p:sp>
          <p:sp>
            <p:nvSpPr>
              <p:cNvPr id="298010" name="Rectangle 26"/>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011" name="Rectangle 27"/>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012" name="Rectangle 28"/>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013" name="Rectangle 29"/>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r13 (sp)</a:t>
                </a:r>
              </a:p>
            </p:txBody>
          </p:sp>
          <p:sp>
            <p:nvSpPr>
              <p:cNvPr id="298014" name="Rectangle 30"/>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r14 (lr)</a:t>
                </a:r>
              </a:p>
            </p:txBody>
          </p:sp>
          <p:sp>
            <p:nvSpPr>
              <p:cNvPr id="298015" name="Rectangle 31"/>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016" name="Rectangle 32"/>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r13 (sp)</a:t>
                </a:r>
              </a:p>
            </p:txBody>
          </p:sp>
          <p:sp>
            <p:nvSpPr>
              <p:cNvPr id="298017" name="Rectangle 33"/>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r14 (lr)</a:t>
                </a:r>
              </a:p>
            </p:txBody>
          </p:sp>
          <p:sp>
            <p:nvSpPr>
              <p:cNvPr id="298018" name="Rectangle 34"/>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spsr</a:t>
                </a:r>
              </a:p>
            </p:txBody>
          </p:sp>
          <p:sp>
            <p:nvSpPr>
              <p:cNvPr id="298019" name="Rectangle 35"/>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020" name="Rectangle 36"/>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021" name="Rectangle 37"/>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022" name="Rectangle 38"/>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023" name="Rectangle 39"/>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024" name="Rectangle 40"/>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025" name="Rectangle 41"/>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026" name="Rectangle 42"/>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spsr</a:t>
                </a:r>
                <a:endParaRPr lang="en-US" sz="1600">
                  <a:solidFill>
                    <a:schemeClr val="bg1"/>
                  </a:solidFill>
                </a:endParaRPr>
              </a:p>
            </p:txBody>
          </p:sp>
          <p:sp>
            <p:nvSpPr>
              <p:cNvPr id="298029" name="Rectangle 45"/>
              <p:cNvSpPr>
                <a:spLocks noChangeArrowheads="1"/>
              </p:cNvSpPr>
              <p:nvPr/>
            </p:nvSpPr>
            <p:spPr bwMode="gray">
              <a:xfrm>
                <a:off x="2784"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FIQ</a:t>
                </a:r>
              </a:p>
            </p:txBody>
          </p:sp>
          <p:sp>
            <p:nvSpPr>
              <p:cNvPr id="298030" name="Rectangle 46"/>
              <p:cNvSpPr>
                <a:spLocks noChangeArrowheads="1"/>
              </p:cNvSpPr>
              <p:nvPr/>
            </p:nvSpPr>
            <p:spPr bwMode="gray">
              <a:xfrm>
                <a:off x="33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IRQ</a:t>
                </a:r>
                <a:endParaRPr lang="en-US" sz="2000">
                  <a:solidFill>
                    <a:schemeClr val="hlink"/>
                  </a:solidFill>
                  <a:latin typeface="Arial" pitchFamily="34" charset="0"/>
                </a:endParaRPr>
              </a:p>
            </p:txBody>
          </p:sp>
          <p:sp>
            <p:nvSpPr>
              <p:cNvPr id="298031" name="Rectangle 47"/>
              <p:cNvSpPr>
                <a:spLocks noChangeArrowheads="1"/>
              </p:cNvSpPr>
              <p:nvPr/>
            </p:nvSpPr>
            <p:spPr bwMode="gray">
              <a:xfrm>
                <a:off x="3936"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SVC</a:t>
                </a:r>
                <a:endParaRPr lang="en-US" sz="2000">
                  <a:solidFill>
                    <a:schemeClr val="hlink"/>
                  </a:solidFill>
                  <a:latin typeface="Arial" pitchFamily="34" charset="0"/>
                </a:endParaRPr>
              </a:p>
            </p:txBody>
          </p:sp>
          <p:sp>
            <p:nvSpPr>
              <p:cNvPr id="298032" name="Rectangle 48"/>
              <p:cNvSpPr>
                <a:spLocks noChangeArrowheads="1"/>
              </p:cNvSpPr>
              <p:nvPr/>
            </p:nvSpPr>
            <p:spPr bwMode="gray">
              <a:xfrm>
                <a:off x="4512"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Undef</a:t>
                </a:r>
                <a:endParaRPr lang="en-US" sz="2000">
                  <a:solidFill>
                    <a:schemeClr val="hlink"/>
                  </a:solidFill>
                  <a:latin typeface="Arial" pitchFamily="34" charset="0"/>
                </a:endParaRPr>
              </a:p>
            </p:txBody>
          </p:sp>
          <p:sp>
            <p:nvSpPr>
              <p:cNvPr id="298033" name="Rectangle 49"/>
              <p:cNvSpPr>
                <a:spLocks noChangeArrowheads="1"/>
              </p:cNvSpPr>
              <p:nvPr/>
            </p:nvSpPr>
            <p:spPr bwMode="gray">
              <a:xfrm>
                <a:off x="5040"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Abort</a:t>
                </a:r>
                <a:endParaRPr lang="en-US" sz="2000">
                  <a:solidFill>
                    <a:schemeClr val="hlink"/>
                  </a:solidFill>
                  <a:latin typeface="Arial" pitchFamily="34" charset="0"/>
                </a:endParaRPr>
              </a:p>
            </p:txBody>
          </p:sp>
          <p:sp>
            <p:nvSpPr>
              <p:cNvPr id="298285" name="Rectangle 301"/>
              <p:cNvSpPr>
                <a:spLocks noChangeArrowheads="1"/>
              </p:cNvSpPr>
              <p:nvPr/>
            </p:nvSpPr>
            <p:spPr bwMode="gray">
              <a:xfrm>
                <a:off x="0" y="1226"/>
                <a:ext cx="960"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User Mode</a:t>
                </a:r>
                <a:endParaRPr lang="en-US" sz="2000">
                  <a:solidFill>
                    <a:schemeClr val="hlink"/>
                  </a:solidFill>
                  <a:latin typeface="Arial" pitchFamily="34" charset="0"/>
                </a:endParaRPr>
              </a:p>
            </p:txBody>
          </p:sp>
          <p:sp>
            <p:nvSpPr>
              <p:cNvPr id="298286" name="Rectangle 302"/>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r0</a:t>
                </a:r>
                <a:endParaRPr lang="en-US" sz="1600">
                  <a:solidFill>
                    <a:schemeClr val="bg1"/>
                  </a:solidFill>
                </a:endParaRPr>
              </a:p>
            </p:txBody>
          </p:sp>
          <p:sp>
            <p:nvSpPr>
              <p:cNvPr id="298287" name="Rectangle 303"/>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a:t>
                </a:r>
                <a:endParaRPr lang="en-US" sz="1600">
                  <a:solidFill>
                    <a:schemeClr val="bg1"/>
                  </a:solidFill>
                </a:endParaRPr>
              </a:p>
            </p:txBody>
          </p:sp>
          <p:sp>
            <p:nvSpPr>
              <p:cNvPr id="298288" name="Rectangle 304"/>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r2</a:t>
                </a:r>
                <a:endParaRPr lang="en-US" sz="1600">
                  <a:solidFill>
                    <a:schemeClr val="bg1"/>
                  </a:solidFill>
                </a:endParaRPr>
              </a:p>
            </p:txBody>
          </p:sp>
          <p:sp>
            <p:nvSpPr>
              <p:cNvPr id="298289" name="Rectangle 305"/>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r3</a:t>
                </a:r>
                <a:endParaRPr lang="en-US" sz="1600">
                  <a:solidFill>
                    <a:schemeClr val="bg1"/>
                  </a:solidFill>
                </a:endParaRPr>
              </a:p>
            </p:txBody>
          </p:sp>
          <p:sp>
            <p:nvSpPr>
              <p:cNvPr id="298290" name="Rectangle 306"/>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r4</a:t>
                </a:r>
                <a:endParaRPr lang="en-US" sz="1600">
                  <a:solidFill>
                    <a:schemeClr val="bg1"/>
                  </a:solidFill>
                </a:endParaRPr>
              </a:p>
            </p:txBody>
          </p:sp>
          <p:sp>
            <p:nvSpPr>
              <p:cNvPr id="298291" name="Rectangle 307"/>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r5</a:t>
                </a:r>
                <a:endParaRPr lang="en-US" sz="1600">
                  <a:solidFill>
                    <a:schemeClr val="bg1"/>
                  </a:solidFill>
                </a:endParaRPr>
              </a:p>
            </p:txBody>
          </p:sp>
          <p:sp>
            <p:nvSpPr>
              <p:cNvPr id="298292" name="Rectangle 308"/>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r6</a:t>
                </a:r>
                <a:endParaRPr lang="en-US" sz="1600">
                  <a:solidFill>
                    <a:schemeClr val="bg1"/>
                  </a:solidFill>
                </a:endParaRPr>
              </a:p>
            </p:txBody>
          </p:sp>
          <p:sp>
            <p:nvSpPr>
              <p:cNvPr id="298293" name="Rectangle 309"/>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r7</a:t>
                </a:r>
                <a:endParaRPr lang="en-US" sz="1600">
                  <a:solidFill>
                    <a:schemeClr val="bg1"/>
                  </a:solidFill>
                </a:endParaRPr>
              </a:p>
            </p:txBody>
          </p:sp>
          <p:sp>
            <p:nvSpPr>
              <p:cNvPr id="298294" name="Rectangle 310"/>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295" name="Rectangle 311"/>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296" name="Rectangle 312"/>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297" name="Rectangle 313"/>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298" name="Rectangle 314"/>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299" name="Rectangle 315"/>
              <p:cNvSpPr>
                <a:spLocks noChangeArrowheads="1"/>
              </p:cNvSpPr>
              <p:nvPr/>
            </p:nvSpPr>
            <p:spPr bwMode="gray">
              <a:xfrm>
                <a:off x="1008" y="307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300" name="Rectangle 316"/>
              <p:cNvSpPr>
                <a:spLocks noChangeArrowheads="1"/>
              </p:cNvSpPr>
              <p:nvPr/>
            </p:nvSpPr>
            <p:spPr bwMode="gray">
              <a:xfrm>
                <a:off x="1008" y="321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301" name="Rectangle 317"/>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r15 (pc)</a:t>
                </a:r>
                <a:endParaRPr lang="en-US" sz="1600">
                  <a:solidFill>
                    <a:schemeClr val="bg1"/>
                  </a:solidFill>
                </a:endParaRPr>
              </a:p>
            </p:txBody>
          </p:sp>
          <p:sp>
            <p:nvSpPr>
              <p:cNvPr id="298302" name="Rectangle 318"/>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cpsr</a:t>
                </a:r>
                <a:endParaRPr lang="en-US" sz="1600">
                  <a:solidFill>
                    <a:schemeClr val="bg1"/>
                  </a:solidFill>
                </a:endParaRPr>
              </a:p>
            </p:txBody>
          </p:sp>
          <p:sp>
            <p:nvSpPr>
              <p:cNvPr id="298303" name="Rectangle 319"/>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r13 (sp)</a:t>
                </a:r>
                <a:endParaRPr lang="en-US" sz="1300">
                  <a:solidFill>
                    <a:schemeClr val="bg1"/>
                  </a:solidFill>
                  <a:latin typeface="Helvetica" pitchFamily="34" charset="0"/>
                </a:endParaRPr>
              </a:p>
            </p:txBody>
          </p:sp>
          <p:sp>
            <p:nvSpPr>
              <p:cNvPr id="298304" name="Rectangle 320"/>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r14 (lr)</a:t>
                </a:r>
                <a:endParaRPr lang="en-US" sz="1300">
                  <a:solidFill>
                    <a:schemeClr val="bg1"/>
                  </a:solidFill>
                  <a:latin typeface="Helvetica" pitchFamily="34" charset="0"/>
                </a:endParaRPr>
              </a:p>
            </p:txBody>
          </p:sp>
          <p:sp>
            <p:nvSpPr>
              <p:cNvPr id="298305" name="Rectangle 321"/>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spsr</a:t>
                </a:r>
              </a:p>
            </p:txBody>
          </p:sp>
          <p:sp>
            <p:nvSpPr>
              <p:cNvPr id="298306" name="Rectangle 322"/>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307" name="Rectangle 323"/>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308" name="Rectangle 324"/>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309" name="Rectangle 325"/>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r13 (sp)</a:t>
                </a:r>
              </a:p>
            </p:txBody>
          </p:sp>
          <p:sp>
            <p:nvSpPr>
              <p:cNvPr id="298310" name="Rectangle 326"/>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r14 (lr)</a:t>
                </a:r>
              </a:p>
            </p:txBody>
          </p:sp>
          <p:sp>
            <p:nvSpPr>
              <p:cNvPr id="298311" name="Rectangle 327"/>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312" name="Rectangle 328"/>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r13 (sp)</a:t>
                </a:r>
              </a:p>
            </p:txBody>
          </p:sp>
          <p:sp>
            <p:nvSpPr>
              <p:cNvPr id="298313" name="Rectangle 329"/>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r14 (lr)</a:t>
                </a:r>
              </a:p>
            </p:txBody>
          </p:sp>
          <p:sp>
            <p:nvSpPr>
              <p:cNvPr id="298314" name="Rectangle 330"/>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spsr</a:t>
                </a:r>
              </a:p>
            </p:txBody>
          </p:sp>
          <p:sp>
            <p:nvSpPr>
              <p:cNvPr id="298315" name="Rectangle 331"/>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316" name="Rectangle 332"/>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317" name="Rectangle 333"/>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318" name="Rectangle 334"/>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319" name="Rectangle 335"/>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320" name="Rectangle 336"/>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321" name="Rectangle 337"/>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322" name="Rectangle 338"/>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spsr</a:t>
                </a:r>
                <a:endParaRPr lang="en-US" sz="1600">
                  <a:solidFill>
                    <a:schemeClr val="bg1"/>
                  </a:solidFill>
                </a:endParaRPr>
              </a:p>
            </p:txBody>
          </p:sp>
          <p:sp>
            <p:nvSpPr>
              <p:cNvPr id="298323" name="Rectangle 339"/>
              <p:cNvSpPr>
                <a:spLocks noChangeArrowheads="1"/>
              </p:cNvSpPr>
              <p:nvPr/>
            </p:nvSpPr>
            <p:spPr bwMode="gray">
              <a:xfrm>
                <a:off x="288" y="900"/>
                <a:ext cx="2112" cy="252"/>
              </a:xfrm>
              <a:prstGeom prst="rect">
                <a:avLst/>
              </a:prstGeom>
              <a:solidFill>
                <a:schemeClr val="bg1"/>
              </a:solid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Current Visible Registers</a:t>
                </a:r>
              </a:p>
            </p:txBody>
          </p:sp>
          <p:sp>
            <p:nvSpPr>
              <p:cNvPr id="298324" name="Rectangle 340"/>
              <p:cNvSpPr>
                <a:spLocks noChangeArrowheads="1"/>
              </p:cNvSpPr>
              <p:nvPr/>
            </p:nvSpPr>
            <p:spPr bwMode="gray">
              <a:xfrm>
                <a:off x="3110" y="1579"/>
                <a:ext cx="1920" cy="252"/>
              </a:xfrm>
              <a:prstGeom prst="rect">
                <a:avLst/>
              </a:prstGeom>
              <a:solidFill>
                <a:schemeClr val="bg1"/>
              </a:solid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Banked out Registers</a:t>
                </a:r>
              </a:p>
            </p:txBody>
          </p:sp>
          <p:sp>
            <p:nvSpPr>
              <p:cNvPr id="298325" name="Rectangle 341"/>
              <p:cNvSpPr>
                <a:spLocks noChangeArrowheads="1"/>
              </p:cNvSpPr>
              <p:nvPr/>
            </p:nvSpPr>
            <p:spPr bwMode="gray">
              <a:xfrm>
                <a:off x="2784"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FIQ</a:t>
                </a:r>
              </a:p>
            </p:txBody>
          </p:sp>
          <p:sp>
            <p:nvSpPr>
              <p:cNvPr id="298326" name="Rectangle 342"/>
              <p:cNvSpPr>
                <a:spLocks noChangeArrowheads="1"/>
              </p:cNvSpPr>
              <p:nvPr/>
            </p:nvSpPr>
            <p:spPr bwMode="gray">
              <a:xfrm>
                <a:off x="33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IRQ</a:t>
                </a:r>
                <a:endParaRPr lang="en-US" sz="2000">
                  <a:solidFill>
                    <a:schemeClr val="hlink"/>
                  </a:solidFill>
                  <a:latin typeface="Arial" pitchFamily="34" charset="0"/>
                </a:endParaRPr>
              </a:p>
            </p:txBody>
          </p:sp>
          <p:sp>
            <p:nvSpPr>
              <p:cNvPr id="298327" name="Rectangle 343"/>
              <p:cNvSpPr>
                <a:spLocks noChangeArrowheads="1"/>
              </p:cNvSpPr>
              <p:nvPr/>
            </p:nvSpPr>
            <p:spPr bwMode="gray">
              <a:xfrm>
                <a:off x="3936"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SVC</a:t>
                </a:r>
                <a:endParaRPr lang="en-US" sz="2000">
                  <a:solidFill>
                    <a:schemeClr val="hlink"/>
                  </a:solidFill>
                  <a:latin typeface="Arial" pitchFamily="34" charset="0"/>
                </a:endParaRPr>
              </a:p>
            </p:txBody>
          </p:sp>
          <p:sp>
            <p:nvSpPr>
              <p:cNvPr id="298328" name="Rectangle 344"/>
              <p:cNvSpPr>
                <a:spLocks noChangeArrowheads="1"/>
              </p:cNvSpPr>
              <p:nvPr/>
            </p:nvSpPr>
            <p:spPr bwMode="gray">
              <a:xfrm>
                <a:off x="4512"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Undef</a:t>
                </a:r>
                <a:endParaRPr lang="en-US" sz="2000">
                  <a:solidFill>
                    <a:schemeClr val="hlink"/>
                  </a:solidFill>
                  <a:latin typeface="Arial" pitchFamily="34" charset="0"/>
                </a:endParaRPr>
              </a:p>
            </p:txBody>
          </p:sp>
          <p:sp>
            <p:nvSpPr>
              <p:cNvPr id="298329" name="Rectangle 345"/>
              <p:cNvSpPr>
                <a:spLocks noChangeArrowheads="1"/>
              </p:cNvSpPr>
              <p:nvPr/>
            </p:nvSpPr>
            <p:spPr bwMode="gray">
              <a:xfrm>
                <a:off x="5040"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Abort</a:t>
                </a:r>
                <a:endParaRPr lang="en-US" sz="2000">
                  <a:solidFill>
                    <a:schemeClr val="hlink"/>
                  </a:solidFill>
                  <a:latin typeface="Arial" pitchFamily="34" charset="0"/>
                </a:endParaRPr>
              </a:p>
            </p:txBody>
          </p:sp>
        </p:grpSp>
      </p:grpSp>
      <p:grpSp>
        <p:nvGrpSpPr>
          <p:cNvPr id="4" name="Group 485"/>
          <p:cNvGrpSpPr>
            <a:grpSpLocks/>
          </p:cNvGrpSpPr>
          <p:nvPr/>
        </p:nvGrpSpPr>
        <p:grpSpPr bwMode="auto">
          <a:xfrm>
            <a:off x="2153652" y="1355941"/>
            <a:ext cx="9055100" cy="5029200"/>
            <a:chOff x="-40" y="768"/>
            <a:chExt cx="5704" cy="3168"/>
          </a:xfrm>
        </p:grpSpPr>
        <p:sp>
          <p:nvSpPr>
            <p:cNvPr id="298035" name="Rectangle 51"/>
            <p:cNvSpPr>
              <a:spLocks noChangeArrowheads="1"/>
            </p:cNvSpPr>
            <p:nvPr/>
          </p:nvSpPr>
          <p:spPr bwMode="gray">
            <a:xfrm>
              <a:off x="96" y="768"/>
              <a:ext cx="5568" cy="3168"/>
            </a:xfrm>
            <a:prstGeom prst="rect">
              <a:avLst/>
            </a:prstGeom>
            <a:solidFill>
              <a:srgbClr val="FFFFFF"/>
            </a:solidFill>
            <a:ln w="12700">
              <a:noFill/>
              <a:miter lim="800000"/>
              <a:headEnd/>
              <a:tailEnd/>
            </a:ln>
            <a:effectLst/>
          </p:spPr>
          <p:txBody>
            <a:bodyPr wrap="none" anchor="ctr"/>
            <a:lstStyle/>
            <a:p>
              <a:endParaRPr lang="en-IN"/>
            </a:p>
          </p:txBody>
        </p:sp>
        <p:grpSp>
          <p:nvGrpSpPr>
            <p:cNvPr id="5" name="Group 484"/>
            <p:cNvGrpSpPr>
              <a:grpSpLocks/>
            </p:cNvGrpSpPr>
            <p:nvPr/>
          </p:nvGrpSpPr>
          <p:grpSpPr bwMode="auto">
            <a:xfrm>
              <a:off x="-40" y="900"/>
              <a:ext cx="5656" cy="2988"/>
              <a:chOff x="-40" y="900"/>
              <a:chExt cx="5656" cy="2988"/>
            </a:xfrm>
          </p:grpSpPr>
          <p:sp>
            <p:nvSpPr>
              <p:cNvPr id="298038" name="Rectangle 54"/>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r0</a:t>
                </a:r>
                <a:endParaRPr lang="en-US" sz="1600">
                  <a:solidFill>
                    <a:schemeClr val="bg1"/>
                  </a:solidFill>
                </a:endParaRPr>
              </a:p>
            </p:txBody>
          </p:sp>
          <p:sp>
            <p:nvSpPr>
              <p:cNvPr id="298039" name="Rectangle 55"/>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a:t>
                </a:r>
                <a:endParaRPr lang="en-US" sz="1600">
                  <a:solidFill>
                    <a:schemeClr val="bg1"/>
                  </a:solidFill>
                </a:endParaRPr>
              </a:p>
            </p:txBody>
          </p:sp>
          <p:sp>
            <p:nvSpPr>
              <p:cNvPr id="298040" name="Rectangle 56"/>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r2</a:t>
                </a:r>
                <a:endParaRPr lang="en-US" sz="1600">
                  <a:solidFill>
                    <a:schemeClr val="bg1"/>
                  </a:solidFill>
                </a:endParaRPr>
              </a:p>
            </p:txBody>
          </p:sp>
          <p:sp>
            <p:nvSpPr>
              <p:cNvPr id="298041" name="Rectangle 57"/>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r3</a:t>
                </a:r>
                <a:endParaRPr lang="en-US" sz="1600">
                  <a:solidFill>
                    <a:schemeClr val="bg1"/>
                  </a:solidFill>
                </a:endParaRPr>
              </a:p>
            </p:txBody>
          </p:sp>
          <p:sp>
            <p:nvSpPr>
              <p:cNvPr id="298042" name="Rectangle 58"/>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r4</a:t>
                </a:r>
                <a:endParaRPr lang="en-US" sz="1600">
                  <a:solidFill>
                    <a:schemeClr val="bg1"/>
                  </a:solidFill>
                </a:endParaRPr>
              </a:p>
            </p:txBody>
          </p:sp>
          <p:sp>
            <p:nvSpPr>
              <p:cNvPr id="298043" name="Rectangle 59"/>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r5</a:t>
                </a:r>
                <a:endParaRPr lang="en-US" sz="1600">
                  <a:solidFill>
                    <a:schemeClr val="bg1"/>
                  </a:solidFill>
                </a:endParaRPr>
              </a:p>
            </p:txBody>
          </p:sp>
          <p:sp>
            <p:nvSpPr>
              <p:cNvPr id="298044" name="Rectangle 60"/>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r6</a:t>
                </a:r>
                <a:endParaRPr lang="en-US" sz="1600">
                  <a:solidFill>
                    <a:schemeClr val="bg1"/>
                  </a:solidFill>
                </a:endParaRPr>
              </a:p>
            </p:txBody>
          </p:sp>
          <p:sp>
            <p:nvSpPr>
              <p:cNvPr id="298045" name="Rectangle 61"/>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r7</a:t>
                </a:r>
                <a:endParaRPr lang="en-US" sz="1600">
                  <a:solidFill>
                    <a:schemeClr val="bg1"/>
                  </a:solidFill>
                </a:endParaRPr>
              </a:p>
            </p:txBody>
          </p:sp>
          <p:sp>
            <p:nvSpPr>
              <p:cNvPr id="298046" name="Rectangle 62"/>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r15 (pc)</a:t>
                </a:r>
                <a:endParaRPr lang="en-US" sz="1600">
                  <a:solidFill>
                    <a:schemeClr val="bg1"/>
                  </a:solidFill>
                </a:endParaRPr>
              </a:p>
            </p:txBody>
          </p:sp>
          <p:sp>
            <p:nvSpPr>
              <p:cNvPr id="298047" name="Rectangle 63"/>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cpsr</a:t>
                </a:r>
                <a:endParaRPr lang="en-US" sz="1600">
                  <a:solidFill>
                    <a:schemeClr val="bg1"/>
                  </a:solidFill>
                </a:endParaRPr>
              </a:p>
            </p:txBody>
          </p:sp>
          <p:sp>
            <p:nvSpPr>
              <p:cNvPr id="298048" name="Rectangle 64"/>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r13 (sp)</a:t>
                </a:r>
                <a:endParaRPr lang="en-US" sz="1300">
                  <a:solidFill>
                    <a:schemeClr val="bg1"/>
                  </a:solidFill>
                  <a:latin typeface="Helvetica" pitchFamily="34" charset="0"/>
                </a:endParaRPr>
              </a:p>
            </p:txBody>
          </p:sp>
          <p:sp>
            <p:nvSpPr>
              <p:cNvPr id="298049" name="Rectangle 65"/>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r14 (lr)</a:t>
                </a:r>
                <a:endParaRPr lang="en-US" sz="1300">
                  <a:solidFill>
                    <a:schemeClr val="bg1"/>
                  </a:solidFill>
                  <a:latin typeface="Helvetica" pitchFamily="34" charset="0"/>
                </a:endParaRPr>
              </a:p>
            </p:txBody>
          </p:sp>
          <p:sp>
            <p:nvSpPr>
              <p:cNvPr id="298050" name="Rectangle 66"/>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spsr</a:t>
                </a:r>
              </a:p>
            </p:txBody>
          </p:sp>
          <p:sp>
            <p:nvSpPr>
              <p:cNvPr id="298051" name="Rectangle 67"/>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052" name="Rectangle 68"/>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053" name="Rectangle 69"/>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054" name="Rectangle 70"/>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r13 (sp)</a:t>
                </a:r>
              </a:p>
            </p:txBody>
          </p:sp>
          <p:sp>
            <p:nvSpPr>
              <p:cNvPr id="298055" name="Rectangle 71"/>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r14 (lr)</a:t>
                </a:r>
              </a:p>
            </p:txBody>
          </p:sp>
          <p:sp>
            <p:nvSpPr>
              <p:cNvPr id="298056" name="Rectangle 72"/>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057" name="Rectangle 73"/>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r13 (sp)</a:t>
                </a:r>
              </a:p>
            </p:txBody>
          </p:sp>
          <p:sp>
            <p:nvSpPr>
              <p:cNvPr id="298058" name="Rectangle 74"/>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r14 (lr)</a:t>
                </a:r>
              </a:p>
            </p:txBody>
          </p:sp>
          <p:sp>
            <p:nvSpPr>
              <p:cNvPr id="298059" name="Rectangle 75"/>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spsr</a:t>
                </a:r>
              </a:p>
            </p:txBody>
          </p:sp>
          <p:sp>
            <p:nvSpPr>
              <p:cNvPr id="298060" name="Rectangle 76"/>
              <p:cNvSpPr>
                <a:spLocks noChangeArrowheads="1"/>
              </p:cNvSpPr>
              <p:nvPr/>
            </p:nvSpPr>
            <p:spPr bwMode="gray">
              <a:xfrm>
                <a:off x="1008" y="235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061" name="Rectangle 77"/>
              <p:cNvSpPr>
                <a:spLocks noChangeArrowheads="1"/>
              </p:cNvSpPr>
              <p:nvPr/>
            </p:nvSpPr>
            <p:spPr bwMode="gray">
              <a:xfrm>
                <a:off x="1008" y="249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062" name="Rectangle 78"/>
              <p:cNvSpPr>
                <a:spLocks noChangeArrowheads="1"/>
              </p:cNvSpPr>
              <p:nvPr/>
            </p:nvSpPr>
            <p:spPr bwMode="gray">
              <a:xfrm>
                <a:off x="1008" y="2640"/>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063" name="Rectangle 79"/>
              <p:cNvSpPr>
                <a:spLocks noChangeArrowheads="1"/>
              </p:cNvSpPr>
              <p:nvPr/>
            </p:nvSpPr>
            <p:spPr bwMode="gray">
              <a:xfrm>
                <a:off x="1008" y="278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064" name="Rectangle 80"/>
              <p:cNvSpPr>
                <a:spLocks noChangeArrowheads="1"/>
              </p:cNvSpPr>
              <p:nvPr/>
            </p:nvSpPr>
            <p:spPr bwMode="gray">
              <a:xfrm>
                <a:off x="1008" y="2928"/>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065" name="Rectangle 81"/>
              <p:cNvSpPr>
                <a:spLocks noChangeArrowheads="1"/>
              </p:cNvSpPr>
              <p:nvPr/>
            </p:nvSpPr>
            <p:spPr bwMode="gray">
              <a:xfrm>
                <a:off x="1008" y="307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066" name="Rectangle 82"/>
              <p:cNvSpPr>
                <a:spLocks noChangeArrowheads="1"/>
              </p:cNvSpPr>
              <p:nvPr/>
            </p:nvSpPr>
            <p:spPr bwMode="gray">
              <a:xfrm>
                <a:off x="1008" y="321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067" name="Rectangle 83"/>
              <p:cNvSpPr>
                <a:spLocks noChangeArrowheads="1"/>
              </p:cNvSpPr>
              <p:nvPr/>
            </p:nvSpPr>
            <p:spPr bwMode="gray">
              <a:xfrm>
                <a:off x="1008" y="374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spsr</a:t>
                </a:r>
                <a:endParaRPr lang="en-US" sz="1600">
                  <a:solidFill>
                    <a:schemeClr val="bg1"/>
                  </a:solidFill>
                </a:endParaRPr>
              </a:p>
            </p:txBody>
          </p:sp>
          <p:sp>
            <p:nvSpPr>
              <p:cNvPr id="298068" name="Rectangle 84"/>
              <p:cNvSpPr>
                <a:spLocks noChangeArrowheads="1"/>
              </p:cNvSpPr>
              <p:nvPr/>
            </p:nvSpPr>
            <p:spPr bwMode="gray">
              <a:xfrm>
                <a:off x="288" y="900"/>
                <a:ext cx="2112" cy="252"/>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Current Visible Registers</a:t>
                </a:r>
              </a:p>
            </p:txBody>
          </p:sp>
          <p:sp>
            <p:nvSpPr>
              <p:cNvPr id="298069" name="Rectangle 85"/>
              <p:cNvSpPr>
                <a:spLocks noChangeArrowheads="1"/>
              </p:cNvSpPr>
              <p:nvPr/>
            </p:nvSpPr>
            <p:spPr bwMode="gray">
              <a:xfrm>
                <a:off x="3110" y="1579"/>
                <a:ext cx="1920" cy="252"/>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Banked out Registers</a:t>
                </a:r>
              </a:p>
            </p:txBody>
          </p:sp>
          <p:sp>
            <p:nvSpPr>
              <p:cNvPr id="298070" name="Rectangle 86"/>
              <p:cNvSpPr>
                <a:spLocks noChangeArrowheads="1"/>
              </p:cNvSpPr>
              <p:nvPr/>
            </p:nvSpPr>
            <p:spPr bwMode="gray">
              <a:xfrm>
                <a:off x="21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User</a:t>
                </a:r>
                <a:endParaRPr lang="en-US" sz="2000">
                  <a:solidFill>
                    <a:schemeClr val="hlink"/>
                  </a:solidFill>
                  <a:latin typeface="Arial" pitchFamily="34" charset="0"/>
                </a:endParaRPr>
              </a:p>
            </p:txBody>
          </p:sp>
          <p:sp>
            <p:nvSpPr>
              <p:cNvPr id="298071" name="Rectangle 87"/>
              <p:cNvSpPr>
                <a:spLocks noChangeArrowheads="1"/>
              </p:cNvSpPr>
              <p:nvPr/>
            </p:nvSpPr>
            <p:spPr bwMode="gray">
              <a:xfrm>
                <a:off x="33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IRQ</a:t>
                </a:r>
                <a:endParaRPr lang="en-US" sz="2000">
                  <a:solidFill>
                    <a:schemeClr val="hlink"/>
                  </a:solidFill>
                  <a:latin typeface="Arial" pitchFamily="34" charset="0"/>
                </a:endParaRPr>
              </a:p>
            </p:txBody>
          </p:sp>
          <p:sp>
            <p:nvSpPr>
              <p:cNvPr id="298072" name="Rectangle 88"/>
              <p:cNvSpPr>
                <a:spLocks noChangeArrowheads="1"/>
              </p:cNvSpPr>
              <p:nvPr/>
            </p:nvSpPr>
            <p:spPr bwMode="gray">
              <a:xfrm>
                <a:off x="3936"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SVC</a:t>
                </a:r>
                <a:endParaRPr lang="en-US" sz="2000">
                  <a:solidFill>
                    <a:schemeClr val="hlink"/>
                  </a:solidFill>
                  <a:latin typeface="Arial" pitchFamily="34" charset="0"/>
                </a:endParaRPr>
              </a:p>
            </p:txBody>
          </p:sp>
          <p:sp>
            <p:nvSpPr>
              <p:cNvPr id="298073" name="Rectangle 89"/>
              <p:cNvSpPr>
                <a:spLocks noChangeArrowheads="1"/>
              </p:cNvSpPr>
              <p:nvPr/>
            </p:nvSpPr>
            <p:spPr bwMode="gray">
              <a:xfrm>
                <a:off x="4512"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Undef</a:t>
                </a:r>
                <a:endParaRPr lang="en-US" sz="2000">
                  <a:solidFill>
                    <a:schemeClr val="hlink"/>
                  </a:solidFill>
                  <a:latin typeface="Arial" pitchFamily="34" charset="0"/>
                </a:endParaRPr>
              </a:p>
            </p:txBody>
          </p:sp>
          <p:sp>
            <p:nvSpPr>
              <p:cNvPr id="298074" name="Rectangle 90"/>
              <p:cNvSpPr>
                <a:spLocks noChangeArrowheads="1"/>
              </p:cNvSpPr>
              <p:nvPr/>
            </p:nvSpPr>
            <p:spPr bwMode="gray">
              <a:xfrm>
                <a:off x="5040"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Abort</a:t>
                </a:r>
                <a:endParaRPr lang="en-US" sz="2000">
                  <a:solidFill>
                    <a:schemeClr val="hlink"/>
                  </a:solidFill>
                  <a:latin typeface="Arial" pitchFamily="34" charset="0"/>
                </a:endParaRPr>
              </a:p>
            </p:txBody>
          </p:sp>
          <p:sp>
            <p:nvSpPr>
              <p:cNvPr id="298075" name="Rectangle 91"/>
              <p:cNvSpPr>
                <a:spLocks noChangeArrowheads="1"/>
              </p:cNvSpPr>
              <p:nvPr/>
            </p:nvSpPr>
            <p:spPr bwMode="gray">
              <a:xfrm>
                <a:off x="2160" y="235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076" name="Rectangle 92"/>
              <p:cNvSpPr>
                <a:spLocks noChangeArrowheads="1"/>
              </p:cNvSpPr>
              <p:nvPr/>
            </p:nvSpPr>
            <p:spPr bwMode="gray">
              <a:xfrm>
                <a:off x="2160" y="249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077" name="Rectangle 93"/>
              <p:cNvSpPr>
                <a:spLocks noChangeArrowheads="1"/>
              </p:cNvSpPr>
              <p:nvPr/>
            </p:nvSpPr>
            <p:spPr bwMode="gray">
              <a:xfrm>
                <a:off x="2160" y="264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078" name="Rectangle 94"/>
              <p:cNvSpPr>
                <a:spLocks noChangeArrowheads="1"/>
              </p:cNvSpPr>
              <p:nvPr/>
            </p:nvSpPr>
            <p:spPr bwMode="gray">
              <a:xfrm>
                <a:off x="2160" y="278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079" name="Rectangle 95"/>
              <p:cNvSpPr>
                <a:spLocks noChangeArrowheads="1"/>
              </p:cNvSpPr>
              <p:nvPr/>
            </p:nvSpPr>
            <p:spPr bwMode="gray">
              <a:xfrm>
                <a:off x="2160" y="292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080" name="Rectangle 96"/>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081" name="Rectangle 97"/>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037" name="Rectangle 53"/>
              <p:cNvSpPr>
                <a:spLocks noChangeArrowheads="1"/>
              </p:cNvSpPr>
              <p:nvPr/>
            </p:nvSpPr>
            <p:spPr bwMode="gray">
              <a:xfrm>
                <a:off x="-40" y="1226"/>
                <a:ext cx="960"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FIQ Mode</a:t>
                </a:r>
                <a:endParaRPr lang="en-US" sz="2000">
                  <a:solidFill>
                    <a:schemeClr val="hlink"/>
                  </a:solidFill>
                  <a:latin typeface="Arial" pitchFamily="34" charset="0"/>
                </a:endParaRPr>
              </a:p>
            </p:txBody>
          </p:sp>
        </p:grpSp>
      </p:grpSp>
      <p:grpSp>
        <p:nvGrpSpPr>
          <p:cNvPr id="6" name="Group 487"/>
          <p:cNvGrpSpPr>
            <a:grpSpLocks/>
          </p:cNvGrpSpPr>
          <p:nvPr/>
        </p:nvGrpSpPr>
        <p:grpSpPr bwMode="auto">
          <a:xfrm>
            <a:off x="2293352" y="1483314"/>
            <a:ext cx="9144000" cy="5029200"/>
            <a:chOff x="0" y="768"/>
            <a:chExt cx="5760" cy="3168"/>
          </a:xfrm>
        </p:grpSpPr>
        <p:sp>
          <p:nvSpPr>
            <p:cNvPr id="298083" name="Rectangle 99"/>
            <p:cNvSpPr>
              <a:spLocks noChangeArrowheads="1"/>
            </p:cNvSpPr>
            <p:nvPr/>
          </p:nvSpPr>
          <p:spPr bwMode="gray">
            <a:xfrm>
              <a:off x="0" y="768"/>
              <a:ext cx="5760" cy="3168"/>
            </a:xfrm>
            <a:prstGeom prst="rect">
              <a:avLst/>
            </a:prstGeom>
            <a:solidFill>
              <a:srgbClr val="FFFFFF"/>
            </a:solidFill>
            <a:ln w="12700">
              <a:noFill/>
              <a:miter lim="800000"/>
              <a:headEnd/>
              <a:tailEnd/>
            </a:ln>
            <a:effectLst/>
          </p:spPr>
          <p:txBody>
            <a:bodyPr wrap="none" anchor="ctr"/>
            <a:lstStyle/>
            <a:p>
              <a:endParaRPr lang="en-IN"/>
            </a:p>
          </p:txBody>
        </p:sp>
        <p:grpSp>
          <p:nvGrpSpPr>
            <p:cNvPr id="7" name="Group 486"/>
            <p:cNvGrpSpPr>
              <a:grpSpLocks/>
            </p:cNvGrpSpPr>
            <p:nvPr/>
          </p:nvGrpSpPr>
          <p:grpSpPr bwMode="auto">
            <a:xfrm>
              <a:off x="38" y="895"/>
              <a:ext cx="5578" cy="2993"/>
              <a:chOff x="38" y="895"/>
              <a:chExt cx="5578" cy="2993"/>
            </a:xfrm>
          </p:grpSpPr>
          <p:sp>
            <p:nvSpPr>
              <p:cNvPr id="298085" name="Rectangle 101"/>
              <p:cNvSpPr>
                <a:spLocks noChangeArrowheads="1"/>
              </p:cNvSpPr>
              <p:nvPr/>
            </p:nvSpPr>
            <p:spPr bwMode="gray">
              <a:xfrm>
                <a:off x="38" y="1226"/>
                <a:ext cx="81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IRQ Mode</a:t>
                </a:r>
                <a:endParaRPr lang="en-US" sz="2000">
                  <a:solidFill>
                    <a:schemeClr val="hlink"/>
                  </a:solidFill>
                  <a:latin typeface="Arial" pitchFamily="34" charset="0"/>
                </a:endParaRPr>
              </a:p>
            </p:txBody>
          </p:sp>
          <p:sp>
            <p:nvSpPr>
              <p:cNvPr id="298086" name="Rectangle 102"/>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r0</a:t>
                </a:r>
                <a:endParaRPr lang="en-US" sz="1600">
                  <a:solidFill>
                    <a:schemeClr val="bg1"/>
                  </a:solidFill>
                </a:endParaRPr>
              </a:p>
            </p:txBody>
          </p:sp>
          <p:sp>
            <p:nvSpPr>
              <p:cNvPr id="298087" name="Rectangle 103"/>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a:t>
                </a:r>
                <a:endParaRPr lang="en-US" sz="1600">
                  <a:solidFill>
                    <a:schemeClr val="bg1"/>
                  </a:solidFill>
                </a:endParaRPr>
              </a:p>
            </p:txBody>
          </p:sp>
          <p:sp>
            <p:nvSpPr>
              <p:cNvPr id="298088" name="Rectangle 104"/>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r2</a:t>
                </a:r>
                <a:endParaRPr lang="en-US" sz="1600">
                  <a:solidFill>
                    <a:schemeClr val="bg1"/>
                  </a:solidFill>
                </a:endParaRPr>
              </a:p>
            </p:txBody>
          </p:sp>
          <p:sp>
            <p:nvSpPr>
              <p:cNvPr id="298089" name="Rectangle 105"/>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r3</a:t>
                </a:r>
                <a:endParaRPr lang="en-US" sz="1600">
                  <a:solidFill>
                    <a:schemeClr val="bg1"/>
                  </a:solidFill>
                </a:endParaRPr>
              </a:p>
            </p:txBody>
          </p:sp>
          <p:sp>
            <p:nvSpPr>
              <p:cNvPr id="298090" name="Rectangle 106"/>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r4</a:t>
                </a:r>
                <a:endParaRPr lang="en-US" sz="1600">
                  <a:solidFill>
                    <a:schemeClr val="bg1"/>
                  </a:solidFill>
                </a:endParaRPr>
              </a:p>
            </p:txBody>
          </p:sp>
          <p:sp>
            <p:nvSpPr>
              <p:cNvPr id="298091" name="Rectangle 107"/>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r5</a:t>
                </a:r>
                <a:endParaRPr lang="en-US" sz="1600">
                  <a:solidFill>
                    <a:schemeClr val="bg1"/>
                  </a:solidFill>
                </a:endParaRPr>
              </a:p>
            </p:txBody>
          </p:sp>
          <p:sp>
            <p:nvSpPr>
              <p:cNvPr id="298092" name="Rectangle 108"/>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r6</a:t>
                </a:r>
                <a:endParaRPr lang="en-US" sz="1600">
                  <a:solidFill>
                    <a:schemeClr val="bg1"/>
                  </a:solidFill>
                </a:endParaRPr>
              </a:p>
            </p:txBody>
          </p:sp>
          <p:sp>
            <p:nvSpPr>
              <p:cNvPr id="298093" name="Rectangle 109"/>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r7</a:t>
                </a:r>
                <a:endParaRPr lang="en-US" sz="1600">
                  <a:solidFill>
                    <a:schemeClr val="bg1"/>
                  </a:solidFill>
                </a:endParaRPr>
              </a:p>
            </p:txBody>
          </p:sp>
          <p:sp>
            <p:nvSpPr>
              <p:cNvPr id="298094" name="Rectangle 110"/>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095" name="Rectangle 111"/>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096" name="Rectangle 112"/>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097" name="Rectangle 113"/>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098" name="Rectangle 114"/>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099" name="Rectangle 115"/>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r15 (pc)</a:t>
                </a:r>
                <a:endParaRPr lang="en-US" sz="1600">
                  <a:solidFill>
                    <a:schemeClr val="bg1"/>
                  </a:solidFill>
                </a:endParaRPr>
              </a:p>
            </p:txBody>
          </p:sp>
          <p:sp>
            <p:nvSpPr>
              <p:cNvPr id="298100" name="Rectangle 116"/>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cpsr</a:t>
                </a:r>
                <a:endParaRPr lang="en-US" sz="1600">
                  <a:solidFill>
                    <a:schemeClr val="bg1"/>
                  </a:solidFill>
                </a:endParaRPr>
              </a:p>
            </p:txBody>
          </p:sp>
          <p:sp>
            <p:nvSpPr>
              <p:cNvPr id="298101" name="Rectangle 117"/>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r13 (sp)</a:t>
                </a:r>
                <a:endParaRPr lang="en-US" sz="1300">
                  <a:solidFill>
                    <a:schemeClr val="bg1"/>
                  </a:solidFill>
                  <a:latin typeface="Helvetica" pitchFamily="34" charset="0"/>
                </a:endParaRPr>
              </a:p>
            </p:txBody>
          </p:sp>
          <p:sp>
            <p:nvSpPr>
              <p:cNvPr id="298102" name="Rectangle 118"/>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r14 (lr)</a:t>
                </a:r>
                <a:endParaRPr lang="en-US" sz="1300">
                  <a:solidFill>
                    <a:schemeClr val="bg1"/>
                  </a:solidFill>
                  <a:latin typeface="Helvetica" pitchFamily="34" charset="0"/>
                </a:endParaRPr>
              </a:p>
            </p:txBody>
          </p:sp>
          <p:sp>
            <p:nvSpPr>
              <p:cNvPr id="298103" name="Rectangle 119"/>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spsr</a:t>
                </a:r>
              </a:p>
            </p:txBody>
          </p:sp>
          <p:sp>
            <p:nvSpPr>
              <p:cNvPr id="298104" name="Rectangle 120"/>
              <p:cNvSpPr>
                <a:spLocks noChangeArrowheads="1"/>
              </p:cNvSpPr>
              <p:nvPr/>
            </p:nvSpPr>
            <p:spPr bwMode="gray">
              <a:xfrm>
                <a:off x="1008" y="3072"/>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105" name="Rectangle 121"/>
              <p:cNvSpPr>
                <a:spLocks noChangeArrowheads="1"/>
              </p:cNvSpPr>
              <p:nvPr/>
            </p:nvSpPr>
            <p:spPr bwMode="gray">
              <a:xfrm>
                <a:off x="1008" y="3216"/>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106" name="Rectangle 122"/>
              <p:cNvSpPr>
                <a:spLocks noChangeArrowheads="1"/>
              </p:cNvSpPr>
              <p:nvPr/>
            </p:nvSpPr>
            <p:spPr bwMode="gray">
              <a:xfrm>
                <a:off x="1008" y="3744"/>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107" name="Rectangle 123"/>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r13 (sp)</a:t>
                </a:r>
              </a:p>
            </p:txBody>
          </p:sp>
          <p:sp>
            <p:nvSpPr>
              <p:cNvPr id="298108" name="Rectangle 124"/>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r14 (lr)</a:t>
                </a:r>
              </a:p>
            </p:txBody>
          </p:sp>
          <p:sp>
            <p:nvSpPr>
              <p:cNvPr id="298109" name="Rectangle 125"/>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110" name="Rectangle 126"/>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r13 (sp)</a:t>
                </a:r>
              </a:p>
            </p:txBody>
          </p:sp>
          <p:sp>
            <p:nvSpPr>
              <p:cNvPr id="298111" name="Rectangle 127"/>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r14 (lr)</a:t>
                </a:r>
              </a:p>
            </p:txBody>
          </p:sp>
          <p:sp>
            <p:nvSpPr>
              <p:cNvPr id="298112" name="Rectangle 128"/>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spsr</a:t>
                </a:r>
              </a:p>
            </p:txBody>
          </p:sp>
          <p:sp>
            <p:nvSpPr>
              <p:cNvPr id="298113" name="Rectangle 129"/>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114" name="Rectangle 130"/>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115" name="Rectangle 131"/>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116" name="Rectangle 132"/>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117" name="Rectangle 133"/>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118" name="Rectangle 134"/>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119" name="Rectangle 135"/>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120" name="Rectangle 136"/>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spsr</a:t>
                </a:r>
                <a:endParaRPr lang="en-US" sz="1600">
                  <a:solidFill>
                    <a:schemeClr val="bg1"/>
                  </a:solidFill>
                </a:endParaRPr>
              </a:p>
            </p:txBody>
          </p:sp>
          <p:sp>
            <p:nvSpPr>
              <p:cNvPr id="298121" name="Rectangle 137"/>
              <p:cNvSpPr>
                <a:spLocks noChangeArrowheads="1"/>
              </p:cNvSpPr>
              <p:nvPr/>
            </p:nvSpPr>
            <p:spPr bwMode="gray">
              <a:xfrm>
                <a:off x="288" y="895"/>
                <a:ext cx="2112" cy="252"/>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Current Visible Registers</a:t>
                </a:r>
              </a:p>
            </p:txBody>
          </p:sp>
          <p:sp>
            <p:nvSpPr>
              <p:cNvPr id="298122" name="Rectangle 138"/>
              <p:cNvSpPr>
                <a:spLocks noChangeArrowheads="1"/>
              </p:cNvSpPr>
              <p:nvPr/>
            </p:nvSpPr>
            <p:spPr bwMode="gray">
              <a:xfrm>
                <a:off x="3135" y="1579"/>
                <a:ext cx="1872" cy="252"/>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Banked out Registers</a:t>
                </a:r>
              </a:p>
            </p:txBody>
          </p:sp>
          <p:sp>
            <p:nvSpPr>
              <p:cNvPr id="298123" name="Rectangle 139"/>
              <p:cNvSpPr>
                <a:spLocks noChangeArrowheads="1"/>
              </p:cNvSpPr>
              <p:nvPr/>
            </p:nvSpPr>
            <p:spPr bwMode="gray">
              <a:xfrm>
                <a:off x="21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User</a:t>
                </a:r>
                <a:endParaRPr lang="en-US" sz="2000">
                  <a:solidFill>
                    <a:schemeClr val="hlink"/>
                  </a:solidFill>
                  <a:latin typeface="Arial" pitchFamily="34" charset="0"/>
                </a:endParaRPr>
              </a:p>
            </p:txBody>
          </p:sp>
          <p:sp>
            <p:nvSpPr>
              <p:cNvPr id="298124" name="Rectangle 140"/>
              <p:cNvSpPr>
                <a:spLocks noChangeArrowheads="1"/>
              </p:cNvSpPr>
              <p:nvPr/>
            </p:nvSpPr>
            <p:spPr bwMode="gray">
              <a:xfrm>
                <a:off x="2784"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FIQ</a:t>
                </a:r>
              </a:p>
            </p:txBody>
          </p:sp>
          <p:sp>
            <p:nvSpPr>
              <p:cNvPr id="298125" name="Rectangle 141"/>
              <p:cNvSpPr>
                <a:spLocks noChangeArrowheads="1"/>
              </p:cNvSpPr>
              <p:nvPr/>
            </p:nvSpPr>
            <p:spPr bwMode="gray">
              <a:xfrm>
                <a:off x="3936"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SVC</a:t>
                </a:r>
                <a:endParaRPr lang="en-US" sz="2000">
                  <a:solidFill>
                    <a:schemeClr val="hlink"/>
                  </a:solidFill>
                  <a:latin typeface="Arial" pitchFamily="34" charset="0"/>
                </a:endParaRPr>
              </a:p>
            </p:txBody>
          </p:sp>
          <p:sp>
            <p:nvSpPr>
              <p:cNvPr id="298126" name="Rectangle 142"/>
              <p:cNvSpPr>
                <a:spLocks noChangeArrowheads="1"/>
              </p:cNvSpPr>
              <p:nvPr/>
            </p:nvSpPr>
            <p:spPr bwMode="gray">
              <a:xfrm>
                <a:off x="4512"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Undef</a:t>
                </a:r>
                <a:endParaRPr lang="en-US" sz="2000">
                  <a:solidFill>
                    <a:schemeClr val="hlink"/>
                  </a:solidFill>
                  <a:latin typeface="Arial" pitchFamily="34" charset="0"/>
                </a:endParaRPr>
              </a:p>
            </p:txBody>
          </p:sp>
          <p:sp>
            <p:nvSpPr>
              <p:cNvPr id="298127" name="Rectangle 143"/>
              <p:cNvSpPr>
                <a:spLocks noChangeArrowheads="1"/>
              </p:cNvSpPr>
              <p:nvPr/>
            </p:nvSpPr>
            <p:spPr bwMode="gray">
              <a:xfrm>
                <a:off x="5040"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Abort</a:t>
                </a:r>
                <a:endParaRPr lang="en-US" sz="2000">
                  <a:solidFill>
                    <a:schemeClr val="hlink"/>
                  </a:solidFill>
                  <a:latin typeface="Arial" pitchFamily="34" charset="0"/>
                </a:endParaRPr>
              </a:p>
            </p:txBody>
          </p:sp>
          <p:sp>
            <p:nvSpPr>
              <p:cNvPr id="298128" name="Rectangle 144"/>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129" name="Rectangle 145"/>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grpSp>
      </p:grpSp>
      <p:grpSp>
        <p:nvGrpSpPr>
          <p:cNvPr id="8" name="Group 491"/>
          <p:cNvGrpSpPr>
            <a:grpSpLocks/>
          </p:cNvGrpSpPr>
          <p:nvPr/>
        </p:nvGrpSpPr>
        <p:grpSpPr bwMode="auto">
          <a:xfrm>
            <a:off x="2246624" y="1468469"/>
            <a:ext cx="9144000" cy="5029200"/>
            <a:chOff x="0" y="768"/>
            <a:chExt cx="5760" cy="3168"/>
          </a:xfrm>
        </p:grpSpPr>
        <p:sp>
          <p:nvSpPr>
            <p:cNvPr id="298180" name="Rectangle 196"/>
            <p:cNvSpPr>
              <a:spLocks noChangeArrowheads="1"/>
            </p:cNvSpPr>
            <p:nvPr/>
          </p:nvSpPr>
          <p:spPr bwMode="gray">
            <a:xfrm>
              <a:off x="0" y="768"/>
              <a:ext cx="5760" cy="3168"/>
            </a:xfrm>
            <a:prstGeom prst="rect">
              <a:avLst/>
            </a:prstGeom>
            <a:solidFill>
              <a:srgbClr val="FFFFFF"/>
            </a:solidFill>
            <a:ln w="12700">
              <a:noFill/>
              <a:miter lim="800000"/>
              <a:headEnd/>
              <a:tailEnd/>
            </a:ln>
            <a:effectLst/>
          </p:spPr>
          <p:txBody>
            <a:bodyPr wrap="none" anchor="ctr"/>
            <a:lstStyle/>
            <a:p>
              <a:endParaRPr lang="en-IN"/>
            </a:p>
          </p:txBody>
        </p:sp>
        <p:grpSp>
          <p:nvGrpSpPr>
            <p:cNvPr id="9" name="Group 490"/>
            <p:cNvGrpSpPr>
              <a:grpSpLocks/>
            </p:cNvGrpSpPr>
            <p:nvPr/>
          </p:nvGrpSpPr>
          <p:grpSpPr bwMode="auto">
            <a:xfrm>
              <a:off x="35" y="897"/>
              <a:ext cx="5581" cy="2991"/>
              <a:chOff x="35" y="897"/>
              <a:chExt cx="5581" cy="2991"/>
            </a:xfrm>
          </p:grpSpPr>
          <p:sp>
            <p:nvSpPr>
              <p:cNvPr id="298182" name="Rectangle 198"/>
              <p:cNvSpPr>
                <a:spLocks noChangeArrowheads="1"/>
              </p:cNvSpPr>
              <p:nvPr/>
            </p:nvSpPr>
            <p:spPr bwMode="gray">
              <a:xfrm>
                <a:off x="35" y="1224"/>
                <a:ext cx="960"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Undef Mode</a:t>
                </a:r>
                <a:endParaRPr lang="en-US" sz="2000">
                  <a:solidFill>
                    <a:schemeClr val="hlink"/>
                  </a:solidFill>
                  <a:latin typeface="Arial" pitchFamily="34" charset="0"/>
                </a:endParaRPr>
              </a:p>
            </p:txBody>
          </p:sp>
          <p:sp>
            <p:nvSpPr>
              <p:cNvPr id="298184" name="Rectangle 200"/>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r0</a:t>
                </a:r>
                <a:endParaRPr lang="en-US" sz="1600">
                  <a:solidFill>
                    <a:schemeClr val="bg1"/>
                  </a:solidFill>
                </a:endParaRPr>
              </a:p>
            </p:txBody>
          </p:sp>
          <p:sp>
            <p:nvSpPr>
              <p:cNvPr id="298185" name="Rectangle 201"/>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a:t>
                </a:r>
                <a:endParaRPr lang="en-US" sz="1600">
                  <a:solidFill>
                    <a:schemeClr val="bg1"/>
                  </a:solidFill>
                </a:endParaRPr>
              </a:p>
            </p:txBody>
          </p:sp>
          <p:sp>
            <p:nvSpPr>
              <p:cNvPr id="298186" name="Rectangle 202"/>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r2</a:t>
                </a:r>
                <a:endParaRPr lang="en-US" sz="1600">
                  <a:solidFill>
                    <a:schemeClr val="bg1"/>
                  </a:solidFill>
                </a:endParaRPr>
              </a:p>
            </p:txBody>
          </p:sp>
          <p:sp>
            <p:nvSpPr>
              <p:cNvPr id="298187" name="Rectangle 203"/>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r3</a:t>
                </a:r>
                <a:endParaRPr lang="en-US" sz="1600">
                  <a:solidFill>
                    <a:schemeClr val="bg1"/>
                  </a:solidFill>
                </a:endParaRPr>
              </a:p>
            </p:txBody>
          </p:sp>
          <p:sp>
            <p:nvSpPr>
              <p:cNvPr id="298188" name="Rectangle 204"/>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r4</a:t>
                </a:r>
                <a:endParaRPr lang="en-US" sz="1600">
                  <a:solidFill>
                    <a:schemeClr val="bg1"/>
                  </a:solidFill>
                </a:endParaRPr>
              </a:p>
            </p:txBody>
          </p:sp>
          <p:sp>
            <p:nvSpPr>
              <p:cNvPr id="298189" name="Rectangle 205"/>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r5</a:t>
                </a:r>
                <a:endParaRPr lang="en-US" sz="1600">
                  <a:solidFill>
                    <a:schemeClr val="bg1"/>
                  </a:solidFill>
                </a:endParaRPr>
              </a:p>
            </p:txBody>
          </p:sp>
          <p:sp>
            <p:nvSpPr>
              <p:cNvPr id="298190" name="Rectangle 206"/>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r6</a:t>
                </a:r>
                <a:endParaRPr lang="en-US" sz="1600">
                  <a:solidFill>
                    <a:schemeClr val="bg1"/>
                  </a:solidFill>
                </a:endParaRPr>
              </a:p>
            </p:txBody>
          </p:sp>
          <p:sp>
            <p:nvSpPr>
              <p:cNvPr id="298191" name="Rectangle 207"/>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r7</a:t>
                </a:r>
                <a:endParaRPr lang="en-US" sz="1600">
                  <a:solidFill>
                    <a:schemeClr val="bg1"/>
                  </a:solidFill>
                </a:endParaRPr>
              </a:p>
            </p:txBody>
          </p:sp>
          <p:sp>
            <p:nvSpPr>
              <p:cNvPr id="298192" name="Rectangle 208"/>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193" name="Rectangle 209"/>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194" name="Rectangle 210"/>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195" name="Rectangle 211"/>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196" name="Rectangle 212"/>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197" name="Rectangle 213"/>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r15 (pc)</a:t>
                </a:r>
                <a:endParaRPr lang="en-US" sz="1600">
                  <a:solidFill>
                    <a:schemeClr val="bg1"/>
                  </a:solidFill>
                </a:endParaRPr>
              </a:p>
            </p:txBody>
          </p:sp>
          <p:sp>
            <p:nvSpPr>
              <p:cNvPr id="298198" name="Rectangle 214"/>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cpsr</a:t>
                </a:r>
                <a:endParaRPr lang="en-US" sz="1600">
                  <a:solidFill>
                    <a:schemeClr val="bg1"/>
                  </a:solidFill>
                </a:endParaRPr>
              </a:p>
            </p:txBody>
          </p:sp>
          <p:sp>
            <p:nvSpPr>
              <p:cNvPr id="298199" name="Rectangle 215"/>
              <p:cNvSpPr>
                <a:spLocks noChangeArrowheads="1"/>
              </p:cNvSpPr>
              <p:nvPr/>
            </p:nvSpPr>
            <p:spPr bwMode="gray">
              <a:xfrm>
                <a:off x="1008" y="3072"/>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r13 (sp)</a:t>
                </a:r>
                <a:endParaRPr lang="en-US" sz="1300">
                  <a:solidFill>
                    <a:schemeClr val="bg1"/>
                  </a:solidFill>
                  <a:latin typeface="Helvetica" pitchFamily="34" charset="0"/>
                </a:endParaRPr>
              </a:p>
            </p:txBody>
          </p:sp>
          <p:sp>
            <p:nvSpPr>
              <p:cNvPr id="298200" name="Rectangle 216"/>
              <p:cNvSpPr>
                <a:spLocks noChangeArrowheads="1"/>
              </p:cNvSpPr>
              <p:nvPr/>
            </p:nvSpPr>
            <p:spPr bwMode="gray">
              <a:xfrm>
                <a:off x="1008" y="3216"/>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r14 (lr)</a:t>
                </a:r>
                <a:endParaRPr lang="en-US" sz="1300">
                  <a:solidFill>
                    <a:schemeClr val="bg1"/>
                  </a:solidFill>
                  <a:latin typeface="Helvetica" pitchFamily="34" charset="0"/>
                </a:endParaRPr>
              </a:p>
            </p:txBody>
          </p:sp>
          <p:sp>
            <p:nvSpPr>
              <p:cNvPr id="298201" name="Rectangle 217"/>
              <p:cNvSpPr>
                <a:spLocks noChangeArrowheads="1"/>
              </p:cNvSpPr>
              <p:nvPr/>
            </p:nvSpPr>
            <p:spPr bwMode="gray">
              <a:xfrm>
                <a:off x="1008" y="3744"/>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spsr</a:t>
                </a:r>
              </a:p>
            </p:txBody>
          </p:sp>
          <p:sp>
            <p:nvSpPr>
              <p:cNvPr id="298202" name="Rectangle 218"/>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203" name="Rectangle 219"/>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204" name="Rectangle 220"/>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205" name="Rectangle 221"/>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r13 (sp)</a:t>
                </a:r>
              </a:p>
            </p:txBody>
          </p:sp>
          <p:sp>
            <p:nvSpPr>
              <p:cNvPr id="298206" name="Rectangle 222"/>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r14 (lr)</a:t>
                </a:r>
              </a:p>
            </p:txBody>
          </p:sp>
          <p:sp>
            <p:nvSpPr>
              <p:cNvPr id="298207" name="Rectangle 223"/>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208" name="Rectangle 224"/>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r13 (sp)</a:t>
                </a:r>
              </a:p>
            </p:txBody>
          </p:sp>
          <p:sp>
            <p:nvSpPr>
              <p:cNvPr id="298209" name="Rectangle 225"/>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r14 (lr)</a:t>
                </a:r>
              </a:p>
            </p:txBody>
          </p:sp>
          <p:sp>
            <p:nvSpPr>
              <p:cNvPr id="298210" name="Rectangle 226"/>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spsr</a:t>
                </a:r>
              </a:p>
            </p:txBody>
          </p:sp>
          <p:sp>
            <p:nvSpPr>
              <p:cNvPr id="298211" name="Rectangle 227"/>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212" name="Rectangle 228"/>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213" name="Rectangle 229"/>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214" name="Rectangle 230"/>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215" name="Rectangle 231"/>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216" name="Rectangle 232"/>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217" name="Rectangle 233"/>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218" name="Rectangle 234"/>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spsr</a:t>
                </a:r>
                <a:endParaRPr lang="en-US" sz="1600">
                  <a:solidFill>
                    <a:schemeClr val="bg1"/>
                  </a:solidFill>
                </a:endParaRPr>
              </a:p>
            </p:txBody>
          </p:sp>
          <p:sp>
            <p:nvSpPr>
              <p:cNvPr id="298219" name="Rectangle 235"/>
              <p:cNvSpPr>
                <a:spLocks noChangeArrowheads="1"/>
              </p:cNvSpPr>
              <p:nvPr/>
            </p:nvSpPr>
            <p:spPr bwMode="gray">
              <a:xfrm>
                <a:off x="288" y="897"/>
                <a:ext cx="2112" cy="252"/>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Current Visible Registers</a:t>
                </a:r>
              </a:p>
            </p:txBody>
          </p:sp>
          <p:sp>
            <p:nvSpPr>
              <p:cNvPr id="298220" name="Rectangle 236"/>
              <p:cNvSpPr>
                <a:spLocks noChangeArrowheads="1"/>
              </p:cNvSpPr>
              <p:nvPr/>
            </p:nvSpPr>
            <p:spPr bwMode="gray">
              <a:xfrm>
                <a:off x="3147" y="1579"/>
                <a:ext cx="1854" cy="252"/>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Banked out Registers</a:t>
                </a:r>
              </a:p>
            </p:txBody>
          </p:sp>
          <p:sp>
            <p:nvSpPr>
              <p:cNvPr id="298221" name="Rectangle 237"/>
              <p:cNvSpPr>
                <a:spLocks noChangeArrowheads="1"/>
              </p:cNvSpPr>
              <p:nvPr/>
            </p:nvSpPr>
            <p:spPr bwMode="gray">
              <a:xfrm>
                <a:off x="21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User</a:t>
                </a:r>
                <a:endParaRPr lang="en-US" sz="2000">
                  <a:solidFill>
                    <a:schemeClr val="hlink"/>
                  </a:solidFill>
                  <a:latin typeface="Arial" pitchFamily="34" charset="0"/>
                </a:endParaRPr>
              </a:p>
            </p:txBody>
          </p:sp>
          <p:sp>
            <p:nvSpPr>
              <p:cNvPr id="298222" name="Rectangle 238"/>
              <p:cNvSpPr>
                <a:spLocks noChangeArrowheads="1"/>
              </p:cNvSpPr>
              <p:nvPr/>
            </p:nvSpPr>
            <p:spPr bwMode="gray">
              <a:xfrm>
                <a:off x="2784"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FIQ</a:t>
                </a:r>
              </a:p>
            </p:txBody>
          </p:sp>
          <p:sp>
            <p:nvSpPr>
              <p:cNvPr id="298223" name="Rectangle 239"/>
              <p:cNvSpPr>
                <a:spLocks noChangeArrowheads="1"/>
              </p:cNvSpPr>
              <p:nvPr/>
            </p:nvSpPr>
            <p:spPr bwMode="gray">
              <a:xfrm>
                <a:off x="33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IRQ</a:t>
                </a:r>
                <a:endParaRPr lang="en-US" sz="2000">
                  <a:solidFill>
                    <a:schemeClr val="hlink"/>
                  </a:solidFill>
                  <a:latin typeface="Arial" pitchFamily="34" charset="0"/>
                </a:endParaRPr>
              </a:p>
            </p:txBody>
          </p:sp>
          <p:sp>
            <p:nvSpPr>
              <p:cNvPr id="298224" name="Rectangle 240"/>
              <p:cNvSpPr>
                <a:spLocks noChangeArrowheads="1"/>
              </p:cNvSpPr>
              <p:nvPr/>
            </p:nvSpPr>
            <p:spPr bwMode="gray">
              <a:xfrm>
                <a:off x="3936"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SVC</a:t>
                </a:r>
                <a:endParaRPr lang="en-US" sz="2000">
                  <a:solidFill>
                    <a:schemeClr val="hlink"/>
                  </a:solidFill>
                  <a:latin typeface="Arial" pitchFamily="34" charset="0"/>
                </a:endParaRPr>
              </a:p>
            </p:txBody>
          </p:sp>
          <p:sp>
            <p:nvSpPr>
              <p:cNvPr id="298225" name="Rectangle 241"/>
              <p:cNvSpPr>
                <a:spLocks noChangeArrowheads="1"/>
              </p:cNvSpPr>
              <p:nvPr/>
            </p:nvSpPr>
            <p:spPr bwMode="gray">
              <a:xfrm>
                <a:off x="5040"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Abort</a:t>
                </a:r>
                <a:endParaRPr lang="en-US" sz="2000">
                  <a:solidFill>
                    <a:schemeClr val="hlink"/>
                  </a:solidFill>
                  <a:latin typeface="Arial" pitchFamily="34" charset="0"/>
                </a:endParaRPr>
              </a:p>
            </p:txBody>
          </p:sp>
          <p:sp>
            <p:nvSpPr>
              <p:cNvPr id="298226" name="Rectangle 242"/>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227" name="Rectangle 243"/>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grpSp>
      </p:grpSp>
      <p:grpSp>
        <p:nvGrpSpPr>
          <p:cNvPr id="10" name="Group 489"/>
          <p:cNvGrpSpPr>
            <a:grpSpLocks/>
          </p:cNvGrpSpPr>
          <p:nvPr/>
        </p:nvGrpSpPr>
        <p:grpSpPr bwMode="auto">
          <a:xfrm>
            <a:off x="2308225" y="1540465"/>
            <a:ext cx="9159875" cy="5029200"/>
            <a:chOff x="-10" y="768"/>
            <a:chExt cx="5770" cy="3168"/>
          </a:xfrm>
        </p:grpSpPr>
        <p:sp>
          <p:nvSpPr>
            <p:cNvPr id="298131" name="Rectangle 147"/>
            <p:cNvSpPr>
              <a:spLocks noChangeArrowheads="1"/>
            </p:cNvSpPr>
            <p:nvPr/>
          </p:nvSpPr>
          <p:spPr bwMode="gray">
            <a:xfrm>
              <a:off x="0" y="768"/>
              <a:ext cx="5760" cy="3168"/>
            </a:xfrm>
            <a:prstGeom prst="rect">
              <a:avLst/>
            </a:prstGeom>
            <a:solidFill>
              <a:srgbClr val="FFFFFF"/>
            </a:solidFill>
            <a:ln w="12700">
              <a:noFill/>
              <a:miter lim="800000"/>
              <a:headEnd/>
              <a:tailEnd/>
            </a:ln>
            <a:effectLst/>
          </p:spPr>
          <p:txBody>
            <a:bodyPr wrap="none" anchor="ctr"/>
            <a:lstStyle/>
            <a:p>
              <a:endParaRPr lang="en-IN"/>
            </a:p>
          </p:txBody>
        </p:sp>
        <p:grpSp>
          <p:nvGrpSpPr>
            <p:cNvPr id="11" name="Group 488"/>
            <p:cNvGrpSpPr>
              <a:grpSpLocks/>
            </p:cNvGrpSpPr>
            <p:nvPr/>
          </p:nvGrpSpPr>
          <p:grpSpPr bwMode="auto">
            <a:xfrm>
              <a:off x="-10" y="895"/>
              <a:ext cx="5626" cy="2993"/>
              <a:chOff x="-10" y="895"/>
              <a:chExt cx="5626" cy="2993"/>
            </a:xfrm>
          </p:grpSpPr>
          <p:sp>
            <p:nvSpPr>
              <p:cNvPr id="298133" name="Rectangle 149"/>
              <p:cNvSpPr>
                <a:spLocks noChangeArrowheads="1"/>
              </p:cNvSpPr>
              <p:nvPr/>
            </p:nvSpPr>
            <p:spPr bwMode="gray">
              <a:xfrm>
                <a:off x="-10" y="1224"/>
                <a:ext cx="960"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SVC Mode</a:t>
                </a:r>
                <a:endParaRPr lang="en-US" sz="2000">
                  <a:solidFill>
                    <a:schemeClr val="hlink"/>
                  </a:solidFill>
                  <a:latin typeface="Arial" pitchFamily="34" charset="0"/>
                </a:endParaRPr>
              </a:p>
            </p:txBody>
          </p:sp>
          <p:sp>
            <p:nvSpPr>
              <p:cNvPr id="298135" name="Rectangle 151"/>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r0</a:t>
                </a:r>
                <a:endParaRPr lang="en-US" sz="1600">
                  <a:solidFill>
                    <a:schemeClr val="bg1"/>
                  </a:solidFill>
                </a:endParaRPr>
              </a:p>
            </p:txBody>
          </p:sp>
          <p:sp>
            <p:nvSpPr>
              <p:cNvPr id="298136" name="Rectangle 152"/>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a:t>
                </a:r>
                <a:endParaRPr lang="en-US" sz="1600">
                  <a:solidFill>
                    <a:schemeClr val="bg1"/>
                  </a:solidFill>
                </a:endParaRPr>
              </a:p>
            </p:txBody>
          </p:sp>
          <p:sp>
            <p:nvSpPr>
              <p:cNvPr id="298137" name="Rectangle 153"/>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r2</a:t>
                </a:r>
                <a:endParaRPr lang="en-US" sz="1600">
                  <a:solidFill>
                    <a:schemeClr val="bg1"/>
                  </a:solidFill>
                </a:endParaRPr>
              </a:p>
            </p:txBody>
          </p:sp>
          <p:sp>
            <p:nvSpPr>
              <p:cNvPr id="298138" name="Rectangle 154"/>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r3</a:t>
                </a:r>
                <a:endParaRPr lang="en-US" sz="1600">
                  <a:solidFill>
                    <a:schemeClr val="bg1"/>
                  </a:solidFill>
                </a:endParaRPr>
              </a:p>
            </p:txBody>
          </p:sp>
          <p:sp>
            <p:nvSpPr>
              <p:cNvPr id="298139" name="Rectangle 155"/>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r4</a:t>
                </a:r>
                <a:endParaRPr lang="en-US" sz="1600">
                  <a:solidFill>
                    <a:schemeClr val="bg1"/>
                  </a:solidFill>
                </a:endParaRPr>
              </a:p>
            </p:txBody>
          </p:sp>
          <p:sp>
            <p:nvSpPr>
              <p:cNvPr id="298140" name="Rectangle 156"/>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r5</a:t>
                </a:r>
                <a:endParaRPr lang="en-US" sz="1600">
                  <a:solidFill>
                    <a:schemeClr val="bg1"/>
                  </a:solidFill>
                </a:endParaRPr>
              </a:p>
            </p:txBody>
          </p:sp>
          <p:sp>
            <p:nvSpPr>
              <p:cNvPr id="298141" name="Rectangle 157"/>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r6</a:t>
                </a:r>
                <a:endParaRPr lang="en-US" sz="1600">
                  <a:solidFill>
                    <a:schemeClr val="bg1"/>
                  </a:solidFill>
                </a:endParaRPr>
              </a:p>
            </p:txBody>
          </p:sp>
          <p:sp>
            <p:nvSpPr>
              <p:cNvPr id="298142" name="Rectangle 158"/>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r7</a:t>
                </a:r>
                <a:endParaRPr lang="en-US" sz="1600">
                  <a:solidFill>
                    <a:schemeClr val="bg1"/>
                  </a:solidFill>
                </a:endParaRPr>
              </a:p>
            </p:txBody>
          </p:sp>
          <p:sp>
            <p:nvSpPr>
              <p:cNvPr id="298143" name="Rectangle 159"/>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144" name="Rectangle 160"/>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145" name="Rectangle 161"/>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146" name="Rectangle 162"/>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147" name="Rectangle 163"/>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148" name="Rectangle 164"/>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r15 (pc)</a:t>
                </a:r>
                <a:endParaRPr lang="en-US" sz="1600">
                  <a:solidFill>
                    <a:schemeClr val="bg1"/>
                  </a:solidFill>
                </a:endParaRPr>
              </a:p>
            </p:txBody>
          </p:sp>
          <p:sp>
            <p:nvSpPr>
              <p:cNvPr id="298149" name="Rectangle 165"/>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cpsr</a:t>
                </a:r>
                <a:endParaRPr lang="en-US" sz="1600">
                  <a:solidFill>
                    <a:schemeClr val="bg1"/>
                  </a:solidFill>
                </a:endParaRPr>
              </a:p>
            </p:txBody>
          </p:sp>
          <p:sp>
            <p:nvSpPr>
              <p:cNvPr id="298150" name="Rectangle 166"/>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r13 (sp)</a:t>
                </a:r>
                <a:endParaRPr lang="en-US" sz="1300">
                  <a:solidFill>
                    <a:schemeClr val="bg1"/>
                  </a:solidFill>
                  <a:latin typeface="Helvetica" pitchFamily="34" charset="0"/>
                </a:endParaRPr>
              </a:p>
            </p:txBody>
          </p:sp>
          <p:sp>
            <p:nvSpPr>
              <p:cNvPr id="298151" name="Rectangle 167"/>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r14 (lr)</a:t>
                </a:r>
                <a:endParaRPr lang="en-US" sz="1300">
                  <a:solidFill>
                    <a:schemeClr val="bg1"/>
                  </a:solidFill>
                  <a:latin typeface="Helvetica" pitchFamily="34" charset="0"/>
                </a:endParaRPr>
              </a:p>
            </p:txBody>
          </p:sp>
          <p:sp>
            <p:nvSpPr>
              <p:cNvPr id="298152" name="Rectangle 168"/>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spsr</a:t>
                </a:r>
              </a:p>
            </p:txBody>
          </p:sp>
          <p:sp>
            <p:nvSpPr>
              <p:cNvPr id="298153" name="Rectangle 169"/>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154" name="Rectangle 170"/>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155" name="Rectangle 171"/>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156" name="Rectangle 172"/>
              <p:cNvSpPr>
                <a:spLocks noChangeArrowheads="1"/>
              </p:cNvSpPr>
              <p:nvPr/>
            </p:nvSpPr>
            <p:spPr bwMode="gray">
              <a:xfrm>
                <a:off x="1008" y="3072"/>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r13 (sp)</a:t>
                </a:r>
              </a:p>
            </p:txBody>
          </p:sp>
          <p:sp>
            <p:nvSpPr>
              <p:cNvPr id="298157" name="Rectangle 173"/>
              <p:cNvSpPr>
                <a:spLocks noChangeArrowheads="1"/>
              </p:cNvSpPr>
              <p:nvPr/>
            </p:nvSpPr>
            <p:spPr bwMode="gray">
              <a:xfrm>
                <a:off x="1008" y="3216"/>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r14 (lr)</a:t>
                </a:r>
              </a:p>
            </p:txBody>
          </p:sp>
          <p:sp>
            <p:nvSpPr>
              <p:cNvPr id="298158" name="Rectangle 174"/>
              <p:cNvSpPr>
                <a:spLocks noChangeArrowheads="1"/>
              </p:cNvSpPr>
              <p:nvPr/>
            </p:nvSpPr>
            <p:spPr bwMode="gray">
              <a:xfrm>
                <a:off x="1008" y="3744"/>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159" name="Rectangle 175"/>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r13 (sp)</a:t>
                </a:r>
              </a:p>
            </p:txBody>
          </p:sp>
          <p:sp>
            <p:nvSpPr>
              <p:cNvPr id="298160" name="Rectangle 176"/>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r14 (lr)</a:t>
                </a:r>
              </a:p>
            </p:txBody>
          </p:sp>
          <p:sp>
            <p:nvSpPr>
              <p:cNvPr id="298161" name="Rectangle 177"/>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spsr</a:t>
                </a:r>
              </a:p>
            </p:txBody>
          </p:sp>
          <p:sp>
            <p:nvSpPr>
              <p:cNvPr id="298162" name="Rectangle 178"/>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163" name="Rectangle 179"/>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164" name="Rectangle 180"/>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165" name="Rectangle 181"/>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166" name="Rectangle 182"/>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167" name="Rectangle 183"/>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168" name="Rectangle 184"/>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169" name="Rectangle 185"/>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spsr</a:t>
                </a:r>
                <a:endParaRPr lang="en-US" sz="1600">
                  <a:solidFill>
                    <a:schemeClr val="bg1"/>
                  </a:solidFill>
                </a:endParaRPr>
              </a:p>
            </p:txBody>
          </p:sp>
          <p:sp>
            <p:nvSpPr>
              <p:cNvPr id="298170" name="Rectangle 186"/>
              <p:cNvSpPr>
                <a:spLocks noChangeArrowheads="1"/>
              </p:cNvSpPr>
              <p:nvPr/>
            </p:nvSpPr>
            <p:spPr bwMode="gray">
              <a:xfrm>
                <a:off x="316" y="895"/>
                <a:ext cx="2064" cy="252"/>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Current Visible Registers</a:t>
                </a:r>
              </a:p>
            </p:txBody>
          </p:sp>
          <p:sp>
            <p:nvSpPr>
              <p:cNvPr id="298171" name="Rectangle 187"/>
              <p:cNvSpPr>
                <a:spLocks noChangeArrowheads="1"/>
              </p:cNvSpPr>
              <p:nvPr/>
            </p:nvSpPr>
            <p:spPr bwMode="gray">
              <a:xfrm>
                <a:off x="3163" y="1579"/>
                <a:ext cx="1812" cy="252"/>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Banked out Registers</a:t>
                </a:r>
              </a:p>
            </p:txBody>
          </p:sp>
          <p:sp>
            <p:nvSpPr>
              <p:cNvPr id="298172" name="Rectangle 188"/>
              <p:cNvSpPr>
                <a:spLocks noChangeArrowheads="1"/>
              </p:cNvSpPr>
              <p:nvPr/>
            </p:nvSpPr>
            <p:spPr bwMode="gray">
              <a:xfrm>
                <a:off x="21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User</a:t>
                </a:r>
                <a:endParaRPr lang="en-US" sz="2000">
                  <a:solidFill>
                    <a:schemeClr val="hlink"/>
                  </a:solidFill>
                  <a:latin typeface="Arial" pitchFamily="34" charset="0"/>
                </a:endParaRPr>
              </a:p>
            </p:txBody>
          </p:sp>
          <p:sp>
            <p:nvSpPr>
              <p:cNvPr id="298173" name="Rectangle 189"/>
              <p:cNvSpPr>
                <a:spLocks noChangeArrowheads="1"/>
              </p:cNvSpPr>
              <p:nvPr/>
            </p:nvSpPr>
            <p:spPr bwMode="gray">
              <a:xfrm>
                <a:off x="2784"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FIQ</a:t>
                </a:r>
              </a:p>
            </p:txBody>
          </p:sp>
          <p:sp>
            <p:nvSpPr>
              <p:cNvPr id="298174" name="Rectangle 190"/>
              <p:cNvSpPr>
                <a:spLocks noChangeArrowheads="1"/>
              </p:cNvSpPr>
              <p:nvPr/>
            </p:nvSpPr>
            <p:spPr bwMode="gray">
              <a:xfrm>
                <a:off x="33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IRQ</a:t>
                </a:r>
                <a:endParaRPr lang="en-US" sz="2000">
                  <a:solidFill>
                    <a:schemeClr val="hlink"/>
                  </a:solidFill>
                  <a:latin typeface="Arial" pitchFamily="34" charset="0"/>
                </a:endParaRPr>
              </a:p>
            </p:txBody>
          </p:sp>
          <p:sp>
            <p:nvSpPr>
              <p:cNvPr id="298175" name="Rectangle 191"/>
              <p:cNvSpPr>
                <a:spLocks noChangeArrowheads="1"/>
              </p:cNvSpPr>
              <p:nvPr/>
            </p:nvSpPr>
            <p:spPr bwMode="gray">
              <a:xfrm>
                <a:off x="4512"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Undef</a:t>
                </a:r>
                <a:endParaRPr lang="en-US" sz="2000">
                  <a:solidFill>
                    <a:schemeClr val="hlink"/>
                  </a:solidFill>
                  <a:latin typeface="Arial" pitchFamily="34" charset="0"/>
                </a:endParaRPr>
              </a:p>
            </p:txBody>
          </p:sp>
          <p:sp>
            <p:nvSpPr>
              <p:cNvPr id="298176" name="Rectangle 192"/>
              <p:cNvSpPr>
                <a:spLocks noChangeArrowheads="1"/>
              </p:cNvSpPr>
              <p:nvPr/>
            </p:nvSpPr>
            <p:spPr bwMode="gray">
              <a:xfrm>
                <a:off x="5040"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Abort</a:t>
                </a:r>
                <a:endParaRPr lang="en-US" sz="2000">
                  <a:solidFill>
                    <a:schemeClr val="hlink"/>
                  </a:solidFill>
                  <a:latin typeface="Arial" pitchFamily="34" charset="0"/>
                </a:endParaRPr>
              </a:p>
            </p:txBody>
          </p:sp>
          <p:sp>
            <p:nvSpPr>
              <p:cNvPr id="298177" name="Rectangle 193"/>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178" name="Rectangle 194"/>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grpSp>
      </p:grpSp>
      <p:grpSp>
        <p:nvGrpSpPr>
          <p:cNvPr id="12" name="Group 493"/>
          <p:cNvGrpSpPr>
            <a:grpSpLocks/>
          </p:cNvGrpSpPr>
          <p:nvPr/>
        </p:nvGrpSpPr>
        <p:grpSpPr bwMode="auto">
          <a:xfrm>
            <a:off x="2546788" y="1597615"/>
            <a:ext cx="9144000" cy="5029200"/>
            <a:chOff x="0" y="768"/>
            <a:chExt cx="5760" cy="3168"/>
          </a:xfrm>
        </p:grpSpPr>
        <p:sp>
          <p:nvSpPr>
            <p:cNvPr id="298229" name="Rectangle 245"/>
            <p:cNvSpPr>
              <a:spLocks noChangeArrowheads="1"/>
            </p:cNvSpPr>
            <p:nvPr/>
          </p:nvSpPr>
          <p:spPr bwMode="gray">
            <a:xfrm>
              <a:off x="0" y="768"/>
              <a:ext cx="5760" cy="3168"/>
            </a:xfrm>
            <a:prstGeom prst="rect">
              <a:avLst/>
            </a:prstGeom>
            <a:solidFill>
              <a:srgbClr val="FFFFFF"/>
            </a:solidFill>
            <a:ln w="12700">
              <a:noFill/>
              <a:miter lim="800000"/>
              <a:headEnd/>
              <a:tailEnd/>
            </a:ln>
            <a:effectLst/>
          </p:spPr>
          <p:txBody>
            <a:bodyPr wrap="none" anchor="ctr"/>
            <a:lstStyle/>
            <a:p>
              <a:endParaRPr lang="en-IN"/>
            </a:p>
          </p:txBody>
        </p:sp>
        <p:grpSp>
          <p:nvGrpSpPr>
            <p:cNvPr id="13" name="Group 492"/>
            <p:cNvGrpSpPr>
              <a:grpSpLocks/>
            </p:cNvGrpSpPr>
            <p:nvPr/>
          </p:nvGrpSpPr>
          <p:grpSpPr bwMode="auto">
            <a:xfrm>
              <a:off x="35" y="897"/>
              <a:ext cx="5053" cy="2991"/>
              <a:chOff x="35" y="897"/>
              <a:chExt cx="5053" cy="2991"/>
            </a:xfrm>
          </p:grpSpPr>
          <p:sp>
            <p:nvSpPr>
              <p:cNvPr id="298231" name="Rectangle 247"/>
              <p:cNvSpPr>
                <a:spLocks noChangeArrowheads="1"/>
              </p:cNvSpPr>
              <p:nvPr/>
            </p:nvSpPr>
            <p:spPr bwMode="gray">
              <a:xfrm>
                <a:off x="35" y="1219"/>
                <a:ext cx="960"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Abort Mode</a:t>
                </a:r>
                <a:endParaRPr lang="en-US" sz="2000">
                  <a:solidFill>
                    <a:schemeClr val="hlink"/>
                  </a:solidFill>
                  <a:latin typeface="Arial" pitchFamily="34" charset="0"/>
                </a:endParaRPr>
              </a:p>
            </p:txBody>
          </p:sp>
          <p:sp>
            <p:nvSpPr>
              <p:cNvPr id="298233" name="Rectangle 249"/>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r0</a:t>
                </a:r>
                <a:endParaRPr lang="en-US" sz="1600">
                  <a:solidFill>
                    <a:schemeClr val="bg1"/>
                  </a:solidFill>
                </a:endParaRPr>
              </a:p>
            </p:txBody>
          </p:sp>
          <p:sp>
            <p:nvSpPr>
              <p:cNvPr id="298234" name="Rectangle 250"/>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a:t>
                </a:r>
                <a:endParaRPr lang="en-US" sz="1600">
                  <a:solidFill>
                    <a:schemeClr val="bg1"/>
                  </a:solidFill>
                </a:endParaRPr>
              </a:p>
            </p:txBody>
          </p:sp>
          <p:sp>
            <p:nvSpPr>
              <p:cNvPr id="298235" name="Rectangle 251"/>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r2</a:t>
                </a:r>
                <a:endParaRPr lang="en-US" sz="1600">
                  <a:solidFill>
                    <a:schemeClr val="bg1"/>
                  </a:solidFill>
                </a:endParaRPr>
              </a:p>
            </p:txBody>
          </p:sp>
          <p:sp>
            <p:nvSpPr>
              <p:cNvPr id="298236" name="Rectangle 252"/>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r3</a:t>
                </a:r>
                <a:endParaRPr lang="en-US" sz="1600">
                  <a:solidFill>
                    <a:schemeClr val="bg1"/>
                  </a:solidFill>
                </a:endParaRPr>
              </a:p>
            </p:txBody>
          </p:sp>
          <p:sp>
            <p:nvSpPr>
              <p:cNvPr id="298237" name="Rectangle 253"/>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r4</a:t>
                </a:r>
                <a:endParaRPr lang="en-US" sz="1600">
                  <a:solidFill>
                    <a:schemeClr val="bg1"/>
                  </a:solidFill>
                </a:endParaRPr>
              </a:p>
            </p:txBody>
          </p:sp>
          <p:sp>
            <p:nvSpPr>
              <p:cNvPr id="298238" name="Rectangle 254"/>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r5</a:t>
                </a:r>
                <a:endParaRPr lang="en-US" sz="1600">
                  <a:solidFill>
                    <a:schemeClr val="bg1"/>
                  </a:solidFill>
                </a:endParaRPr>
              </a:p>
            </p:txBody>
          </p:sp>
          <p:sp>
            <p:nvSpPr>
              <p:cNvPr id="298239" name="Rectangle 255"/>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r6</a:t>
                </a:r>
                <a:endParaRPr lang="en-US" sz="1600">
                  <a:solidFill>
                    <a:schemeClr val="bg1"/>
                  </a:solidFill>
                </a:endParaRPr>
              </a:p>
            </p:txBody>
          </p:sp>
          <p:sp>
            <p:nvSpPr>
              <p:cNvPr id="298240" name="Rectangle 256"/>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r7</a:t>
                </a:r>
                <a:endParaRPr lang="en-US" sz="1600">
                  <a:solidFill>
                    <a:schemeClr val="bg1"/>
                  </a:solidFill>
                </a:endParaRPr>
              </a:p>
            </p:txBody>
          </p:sp>
          <p:sp>
            <p:nvSpPr>
              <p:cNvPr id="298241" name="Rectangle 257"/>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242" name="Rectangle 258"/>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243" name="Rectangle 259"/>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244" name="Rectangle 260"/>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245" name="Rectangle 261"/>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246" name="Rectangle 262"/>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r15 (pc)</a:t>
                </a:r>
                <a:endParaRPr lang="en-US" sz="1600">
                  <a:solidFill>
                    <a:schemeClr val="bg1"/>
                  </a:solidFill>
                </a:endParaRPr>
              </a:p>
            </p:txBody>
          </p:sp>
          <p:sp>
            <p:nvSpPr>
              <p:cNvPr id="298247" name="Rectangle 263"/>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cpsr</a:t>
                </a:r>
                <a:endParaRPr lang="en-US" sz="1600">
                  <a:solidFill>
                    <a:schemeClr val="bg1"/>
                  </a:solidFill>
                </a:endParaRPr>
              </a:p>
            </p:txBody>
          </p:sp>
          <p:sp>
            <p:nvSpPr>
              <p:cNvPr id="298248" name="Rectangle 264"/>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r13 (sp)</a:t>
                </a:r>
                <a:endParaRPr lang="en-US" sz="1300">
                  <a:solidFill>
                    <a:schemeClr val="bg1"/>
                  </a:solidFill>
                  <a:latin typeface="Helvetica" pitchFamily="34" charset="0"/>
                </a:endParaRPr>
              </a:p>
            </p:txBody>
          </p:sp>
          <p:sp>
            <p:nvSpPr>
              <p:cNvPr id="298249" name="Rectangle 265"/>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r14 (lr)</a:t>
                </a:r>
                <a:endParaRPr lang="en-US" sz="1300">
                  <a:solidFill>
                    <a:schemeClr val="bg1"/>
                  </a:solidFill>
                  <a:latin typeface="Helvetica" pitchFamily="34" charset="0"/>
                </a:endParaRPr>
              </a:p>
            </p:txBody>
          </p:sp>
          <p:sp>
            <p:nvSpPr>
              <p:cNvPr id="298250" name="Rectangle 266"/>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spsr</a:t>
                </a:r>
              </a:p>
            </p:txBody>
          </p:sp>
          <p:sp>
            <p:nvSpPr>
              <p:cNvPr id="298251" name="Rectangle 267"/>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252" name="Rectangle 268"/>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253" name="Rectangle 269"/>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254" name="Rectangle 270"/>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r13 (sp)</a:t>
                </a:r>
              </a:p>
            </p:txBody>
          </p:sp>
          <p:sp>
            <p:nvSpPr>
              <p:cNvPr id="298255" name="Rectangle 271"/>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r14 (lr)</a:t>
                </a:r>
              </a:p>
            </p:txBody>
          </p:sp>
          <p:sp>
            <p:nvSpPr>
              <p:cNvPr id="298256" name="Rectangle 272"/>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257" name="Rectangle 273"/>
              <p:cNvSpPr>
                <a:spLocks noChangeArrowheads="1"/>
              </p:cNvSpPr>
              <p:nvPr/>
            </p:nvSpPr>
            <p:spPr bwMode="gray">
              <a:xfrm>
                <a:off x="1008" y="3072"/>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r13 (sp)</a:t>
                </a:r>
              </a:p>
            </p:txBody>
          </p:sp>
          <p:sp>
            <p:nvSpPr>
              <p:cNvPr id="298258" name="Rectangle 274"/>
              <p:cNvSpPr>
                <a:spLocks noChangeArrowheads="1"/>
              </p:cNvSpPr>
              <p:nvPr/>
            </p:nvSpPr>
            <p:spPr bwMode="gray">
              <a:xfrm>
                <a:off x="1008" y="3216"/>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r14 (lr)</a:t>
                </a:r>
              </a:p>
            </p:txBody>
          </p:sp>
          <p:sp>
            <p:nvSpPr>
              <p:cNvPr id="298259" name="Rectangle 275"/>
              <p:cNvSpPr>
                <a:spLocks noChangeArrowheads="1"/>
              </p:cNvSpPr>
              <p:nvPr/>
            </p:nvSpPr>
            <p:spPr bwMode="gray">
              <a:xfrm>
                <a:off x="1008" y="3744"/>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spsr</a:t>
                </a:r>
              </a:p>
            </p:txBody>
          </p:sp>
          <p:sp>
            <p:nvSpPr>
              <p:cNvPr id="298260" name="Rectangle 276"/>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261" name="Rectangle 277"/>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262" name="Rectangle 278"/>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263" name="Rectangle 279"/>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264" name="Rectangle 280"/>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265" name="Rectangle 281"/>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266" name="Rectangle 282"/>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267" name="Rectangle 283"/>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spsr</a:t>
                </a:r>
                <a:endParaRPr lang="en-US" sz="1600">
                  <a:solidFill>
                    <a:schemeClr val="bg1"/>
                  </a:solidFill>
                </a:endParaRPr>
              </a:p>
            </p:txBody>
          </p:sp>
          <p:sp>
            <p:nvSpPr>
              <p:cNvPr id="298268" name="Rectangle 284"/>
              <p:cNvSpPr>
                <a:spLocks noChangeArrowheads="1"/>
              </p:cNvSpPr>
              <p:nvPr/>
            </p:nvSpPr>
            <p:spPr bwMode="gray">
              <a:xfrm>
                <a:off x="318" y="897"/>
                <a:ext cx="2064" cy="252"/>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Current Visible Registers</a:t>
                </a:r>
              </a:p>
            </p:txBody>
          </p:sp>
          <p:sp>
            <p:nvSpPr>
              <p:cNvPr id="298269" name="Rectangle 285"/>
              <p:cNvSpPr>
                <a:spLocks noChangeArrowheads="1"/>
              </p:cNvSpPr>
              <p:nvPr/>
            </p:nvSpPr>
            <p:spPr bwMode="gray">
              <a:xfrm>
                <a:off x="3162" y="1579"/>
                <a:ext cx="1812" cy="252"/>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Banked out Registers</a:t>
                </a:r>
              </a:p>
            </p:txBody>
          </p:sp>
          <p:sp>
            <p:nvSpPr>
              <p:cNvPr id="298270" name="Rectangle 286"/>
              <p:cNvSpPr>
                <a:spLocks noChangeArrowheads="1"/>
              </p:cNvSpPr>
              <p:nvPr/>
            </p:nvSpPr>
            <p:spPr bwMode="gray">
              <a:xfrm>
                <a:off x="21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User</a:t>
                </a:r>
                <a:endParaRPr lang="en-US" sz="2000">
                  <a:solidFill>
                    <a:schemeClr val="hlink"/>
                  </a:solidFill>
                  <a:latin typeface="Arial" pitchFamily="34" charset="0"/>
                </a:endParaRPr>
              </a:p>
            </p:txBody>
          </p:sp>
          <p:sp>
            <p:nvSpPr>
              <p:cNvPr id="298271" name="Rectangle 287"/>
              <p:cNvSpPr>
                <a:spLocks noChangeArrowheads="1"/>
              </p:cNvSpPr>
              <p:nvPr/>
            </p:nvSpPr>
            <p:spPr bwMode="gray">
              <a:xfrm>
                <a:off x="2784"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FIQ</a:t>
                </a:r>
              </a:p>
            </p:txBody>
          </p:sp>
          <p:sp>
            <p:nvSpPr>
              <p:cNvPr id="298272" name="Rectangle 288"/>
              <p:cNvSpPr>
                <a:spLocks noChangeArrowheads="1"/>
              </p:cNvSpPr>
              <p:nvPr/>
            </p:nvSpPr>
            <p:spPr bwMode="gray">
              <a:xfrm>
                <a:off x="33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IRQ</a:t>
                </a:r>
                <a:endParaRPr lang="en-US" sz="2000">
                  <a:solidFill>
                    <a:schemeClr val="hlink"/>
                  </a:solidFill>
                  <a:latin typeface="Arial" pitchFamily="34" charset="0"/>
                </a:endParaRPr>
              </a:p>
            </p:txBody>
          </p:sp>
          <p:sp>
            <p:nvSpPr>
              <p:cNvPr id="298273" name="Rectangle 289"/>
              <p:cNvSpPr>
                <a:spLocks noChangeArrowheads="1"/>
              </p:cNvSpPr>
              <p:nvPr/>
            </p:nvSpPr>
            <p:spPr bwMode="gray">
              <a:xfrm>
                <a:off x="3936"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SVC</a:t>
                </a:r>
                <a:endParaRPr lang="en-US" sz="2000">
                  <a:solidFill>
                    <a:schemeClr val="hlink"/>
                  </a:solidFill>
                  <a:latin typeface="Arial" pitchFamily="34" charset="0"/>
                </a:endParaRPr>
              </a:p>
            </p:txBody>
          </p:sp>
          <p:sp>
            <p:nvSpPr>
              <p:cNvPr id="298274" name="Rectangle 290"/>
              <p:cNvSpPr>
                <a:spLocks noChangeArrowheads="1"/>
              </p:cNvSpPr>
              <p:nvPr/>
            </p:nvSpPr>
            <p:spPr bwMode="gray">
              <a:xfrm>
                <a:off x="4512"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Undef</a:t>
                </a:r>
                <a:endParaRPr lang="en-US" sz="2000">
                  <a:solidFill>
                    <a:schemeClr val="hlink"/>
                  </a:solidFill>
                  <a:latin typeface="Arial" pitchFamily="34" charset="0"/>
                </a:endParaRPr>
              </a:p>
            </p:txBody>
          </p:sp>
          <p:sp>
            <p:nvSpPr>
              <p:cNvPr id="298275" name="Rectangle 291"/>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276" name="Rectangle 292"/>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grpSp>
      </p:grpSp>
      <p:sp>
        <p:nvSpPr>
          <p:cNvPr id="298277" name="Rectangle 293"/>
          <p:cNvSpPr>
            <a:spLocks noGrp="1" noChangeArrowheads="1"/>
          </p:cNvSpPr>
          <p:nvPr>
            <p:ph type="title"/>
          </p:nvPr>
        </p:nvSpPr>
        <p:spPr>
          <a:xfrm>
            <a:off x="2854566" y="442329"/>
            <a:ext cx="8770571" cy="1560716"/>
          </a:xfrm>
        </p:spPr>
        <p:txBody>
          <a:bodyPr/>
          <a:lstStyle/>
          <a:p>
            <a:r>
              <a:rPr lang="en-US" dirty="0"/>
              <a:t>The ARM Register Set</a:t>
            </a:r>
          </a:p>
        </p:txBody>
      </p:sp>
      <p:sp>
        <p:nvSpPr>
          <p:cNvPr id="298446" name="Rectangle 462"/>
          <p:cNvSpPr>
            <a:spLocks noChangeArrowheads="1"/>
          </p:cNvSpPr>
          <p:nvPr/>
        </p:nvSpPr>
        <p:spPr bwMode="gray">
          <a:xfrm>
            <a:off x="9372600" y="1219200"/>
            <a:ext cx="990600" cy="685800"/>
          </a:xfrm>
          <a:prstGeom prst="rect">
            <a:avLst/>
          </a:prstGeom>
          <a:solidFill>
            <a:schemeClr val="bg1"/>
          </a:solidFill>
          <a:ln w="38100">
            <a:noFill/>
            <a:miter lim="800000"/>
            <a:headEnd/>
            <a:tailEnd/>
          </a:ln>
          <a:effectLst/>
        </p:spPr>
        <p:txBody>
          <a:bodyPr wrap="none" anchor="ctr"/>
          <a:lstStyle/>
          <a:p>
            <a:endParaRPr lang="en-IN"/>
          </a:p>
        </p:txBody>
      </p:sp>
      <p:sp>
        <p:nvSpPr>
          <p:cNvPr id="298279" name="Rectangle 295"/>
          <p:cNvSpPr>
            <a:spLocks noChangeArrowheads="1"/>
          </p:cNvSpPr>
          <p:nvPr/>
        </p:nvSpPr>
        <p:spPr bwMode="gray">
          <a:xfrm>
            <a:off x="9372600" y="1219200"/>
            <a:ext cx="990600" cy="533400"/>
          </a:xfrm>
          <a:prstGeom prst="rect">
            <a:avLst/>
          </a:prstGeom>
          <a:solidFill>
            <a:srgbClr val="FFFFFF"/>
          </a:solidFill>
          <a:ln w="12700">
            <a:noFill/>
            <a:miter lim="800000"/>
            <a:headEnd/>
            <a:tailEnd/>
          </a:ln>
          <a:effectLst/>
        </p:spPr>
        <p:txBody>
          <a:bodyPr wrap="none" anchor="ctr"/>
          <a:lstStyle/>
          <a:p>
            <a:endParaRPr lang="en-IN"/>
          </a:p>
        </p:txBody>
      </p:sp>
      <p:sp>
        <p:nvSpPr>
          <p:cNvPr id="298280" name="Rectangle 296"/>
          <p:cNvSpPr>
            <a:spLocks noChangeArrowheads="1"/>
          </p:cNvSpPr>
          <p:nvPr/>
        </p:nvSpPr>
        <p:spPr bwMode="gray">
          <a:xfrm>
            <a:off x="9372600" y="1295400"/>
            <a:ext cx="990600" cy="533400"/>
          </a:xfrm>
          <a:prstGeom prst="rect">
            <a:avLst/>
          </a:prstGeom>
          <a:solidFill>
            <a:srgbClr val="FFFFFF"/>
          </a:solidFill>
          <a:ln w="12700">
            <a:noFill/>
            <a:miter lim="800000"/>
            <a:headEnd/>
            <a:tailEnd/>
          </a:ln>
          <a:effectLst/>
        </p:spPr>
        <p:txBody>
          <a:bodyPr wrap="none" anchor="ctr"/>
          <a:lstStyle/>
          <a:p>
            <a:endParaRPr lang="en-IN"/>
          </a:p>
        </p:txBody>
      </p:sp>
      <p:sp>
        <p:nvSpPr>
          <p:cNvPr id="298281" name="Rectangle 297"/>
          <p:cNvSpPr>
            <a:spLocks noChangeArrowheads="1"/>
          </p:cNvSpPr>
          <p:nvPr/>
        </p:nvSpPr>
        <p:spPr bwMode="gray">
          <a:xfrm>
            <a:off x="9372600" y="1371600"/>
            <a:ext cx="990600" cy="533400"/>
          </a:xfrm>
          <a:prstGeom prst="rect">
            <a:avLst/>
          </a:prstGeom>
          <a:solidFill>
            <a:srgbClr val="FFFFFF"/>
          </a:solidFill>
          <a:ln w="12700">
            <a:noFill/>
            <a:miter lim="800000"/>
            <a:headEnd/>
            <a:tailEnd/>
          </a:ln>
          <a:effectLst/>
        </p:spPr>
        <p:txBody>
          <a:bodyPr wrap="none" anchor="ctr"/>
          <a:lstStyle/>
          <a:p>
            <a:endParaRPr lang="en-IN"/>
          </a:p>
        </p:txBody>
      </p:sp>
      <p:sp>
        <p:nvSpPr>
          <p:cNvPr id="298343" name="Rectangle 359"/>
          <p:cNvSpPr>
            <a:spLocks noChangeArrowheads="1"/>
          </p:cNvSpPr>
          <p:nvPr/>
        </p:nvSpPr>
        <p:spPr bwMode="gray">
          <a:xfrm>
            <a:off x="9372600" y="1143000"/>
            <a:ext cx="990600" cy="685800"/>
          </a:xfrm>
          <a:prstGeom prst="rect">
            <a:avLst/>
          </a:prstGeom>
          <a:solidFill>
            <a:schemeClr val="bg1"/>
          </a:solidFill>
          <a:ln w="38100">
            <a:noFill/>
            <a:miter lim="800000"/>
            <a:headEnd/>
            <a:tailEnd/>
          </a:ln>
          <a:effectLst/>
        </p:spPr>
        <p:txBody>
          <a:bodyPr wrap="none" anchor="ctr"/>
          <a:lstStyle/>
          <a:p>
            <a:endParaRPr lang="en-IN"/>
          </a:p>
        </p:txBody>
      </p:sp>
    </p:spTree>
    <p:extLst>
      <p:ext uri="{BB962C8B-B14F-4D97-AF65-F5344CB8AC3E}">
        <p14:creationId xmlns:p14="http://schemas.microsoft.com/office/powerpoint/2010/main" val="368299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8446"/>
                                        </p:tgtEl>
                                        <p:attrNameLst>
                                          <p:attrName>style.visibility</p:attrName>
                                        </p:attrNameLst>
                                      </p:cBhvr>
                                      <p:to>
                                        <p:strVal val="visible"/>
                                      </p:to>
                                    </p:set>
                                  </p:childTnLst>
                                  <p:subTnLst>
                                    <p:set>
                                      <p:cBhvr override="childStyle">
                                        <p:cTn dur="1" fill="hold" display="0" masterRel="nextClick" afterEffect="1"/>
                                        <p:tgtEl>
                                          <p:spTgt spid="29844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8279"/>
                                        </p:tgtEl>
                                        <p:attrNameLst>
                                          <p:attrName>style.visibility</p:attrName>
                                        </p:attrNameLst>
                                      </p:cBhvr>
                                      <p:to>
                                        <p:strVal val="visible"/>
                                      </p:to>
                                    </p:set>
                                  </p:childTnLst>
                                  <p:subTnLst>
                                    <p:set>
                                      <p:cBhvr override="childStyle">
                                        <p:cTn dur="1" fill="hold" display="0" masterRel="nextClick" afterEffect="1"/>
                                        <p:tgtEl>
                                          <p:spTgt spid="298279"/>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8280"/>
                                        </p:tgtEl>
                                        <p:attrNameLst>
                                          <p:attrName>style.visibility</p:attrName>
                                        </p:attrNameLst>
                                      </p:cBhvr>
                                      <p:to>
                                        <p:strVal val="visible"/>
                                      </p:to>
                                    </p:set>
                                  </p:childTnLst>
                                  <p:subTnLst>
                                    <p:set>
                                      <p:cBhvr override="childStyle">
                                        <p:cTn dur="1" fill="hold" display="0" masterRel="nextClick" afterEffect="1"/>
                                        <p:tgtEl>
                                          <p:spTgt spid="298280"/>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98281"/>
                                        </p:tgtEl>
                                        <p:attrNameLst>
                                          <p:attrName>style.visibility</p:attrName>
                                        </p:attrNameLst>
                                      </p:cBhvr>
                                      <p:to>
                                        <p:strVal val="visible"/>
                                      </p:to>
                                    </p:set>
                                  </p:childTnLst>
                                  <p:subTnLst>
                                    <p:set>
                                      <p:cBhvr override="childStyle">
                                        <p:cTn dur="1" fill="hold" display="0" masterRel="nextClick" afterEffect="1"/>
                                        <p:tgtEl>
                                          <p:spTgt spid="298281"/>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98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446" grpId="0" animBg="1"/>
      <p:bldP spid="298279" grpId="0" animBg="1"/>
      <p:bldP spid="298280" grpId="0" animBg="1"/>
      <p:bldP spid="298281" grpId="0" animBg="1"/>
      <p:bldP spid="29834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ChangeArrowheads="1"/>
          </p:cNvSpPr>
          <p:nvPr/>
        </p:nvSpPr>
        <p:spPr bwMode="gray">
          <a:xfrm>
            <a:off x="9494472" y="5424951"/>
            <a:ext cx="1827213" cy="4000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838" tIns="47625" rIns="96838" bIns="47625" anchor="ctr">
            <a:spAutoFit/>
          </a:bodyPr>
          <a:lstStyle/>
          <a:p>
            <a:pPr fontAlgn="base">
              <a:lnSpc>
                <a:spcPct val="100000"/>
              </a:lnSpc>
              <a:spcBef>
                <a:spcPct val="0"/>
              </a:spcBef>
              <a:buClrTx/>
              <a:buSzTx/>
              <a:buFontTx/>
              <a:buNone/>
            </a:pPr>
            <a:r>
              <a:rPr lang="en-US" altLang="en-US" sz="2000" b="1">
                <a:solidFill>
                  <a:schemeClr val="bg2"/>
                </a:solidFill>
              </a:rPr>
              <a:t>Vector Table</a:t>
            </a:r>
          </a:p>
        </p:txBody>
      </p:sp>
      <p:sp>
        <p:nvSpPr>
          <p:cNvPr id="283651" name="Rectangle 3"/>
          <p:cNvSpPr>
            <a:spLocks noGrp="1" noChangeArrowheads="1"/>
          </p:cNvSpPr>
          <p:nvPr>
            <p:ph type="title"/>
          </p:nvPr>
        </p:nvSpPr>
        <p:spPr/>
        <p:txBody>
          <a:bodyPr/>
          <a:lstStyle/>
          <a:p>
            <a:br>
              <a:rPr lang="en-US" altLang="en-US" dirty="0"/>
            </a:br>
            <a:r>
              <a:rPr lang="en-US" altLang="en-US" dirty="0"/>
              <a:t>Exception Handling</a:t>
            </a:r>
          </a:p>
        </p:txBody>
      </p:sp>
      <p:sp>
        <p:nvSpPr>
          <p:cNvPr id="283652" name="Rectangle 4"/>
          <p:cNvSpPr>
            <a:spLocks noGrp="1" noChangeArrowheads="1"/>
          </p:cNvSpPr>
          <p:nvPr>
            <p:ph type="body" idx="1"/>
          </p:nvPr>
        </p:nvSpPr>
        <p:spPr>
          <a:xfrm>
            <a:off x="2965585" y="2224551"/>
            <a:ext cx="8810625" cy="4902200"/>
          </a:xfrm>
        </p:spPr>
        <p:txBody>
          <a:bodyPr>
            <a:normAutofit lnSpcReduction="10000"/>
          </a:bodyPr>
          <a:lstStyle/>
          <a:p>
            <a:pPr>
              <a:buFont typeface="Wingdings" panose="05000000000000000000" pitchFamily="2" charset="2"/>
              <a:buChar char="v"/>
            </a:pPr>
            <a:r>
              <a:rPr lang="en-US" altLang="en-US" dirty="0"/>
              <a:t>When an exception occurs, the ARM:</a:t>
            </a:r>
          </a:p>
          <a:p>
            <a:pPr lvl="1">
              <a:buFont typeface="Wingdings" panose="05000000000000000000" pitchFamily="2" charset="2"/>
              <a:buChar char="ü"/>
            </a:pPr>
            <a:r>
              <a:rPr lang="en-US" altLang="en-US" dirty="0"/>
              <a:t>Copies CPSR into SPSR_&lt;mode&gt;</a:t>
            </a:r>
          </a:p>
          <a:p>
            <a:pPr lvl="1">
              <a:buFont typeface="Wingdings" panose="05000000000000000000" pitchFamily="2" charset="2"/>
              <a:buChar char="ü"/>
            </a:pPr>
            <a:r>
              <a:rPr lang="en-US" altLang="en-US" dirty="0"/>
              <a:t>Sets appropriate CPSR bits </a:t>
            </a:r>
          </a:p>
          <a:p>
            <a:pPr lvl="2">
              <a:buFont typeface="Courier New" panose="02070309020205020404" pitchFamily="49" charset="0"/>
              <a:buChar char="o"/>
            </a:pPr>
            <a:r>
              <a:rPr lang="en-US" altLang="en-US" dirty="0"/>
              <a:t>Change to ARM state</a:t>
            </a:r>
          </a:p>
          <a:p>
            <a:pPr lvl="2">
              <a:buFont typeface="Courier New" panose="02070309020205020404" pitchFamily="49" charset="0"/>
              <a:buChar char="o"/>
            </a:pPr>
            <a:r>
              <a:rPr lang="en-US" altLang="en-US" dirty="0"/>
              <a:t>Change to exception mode </a:t>
            </a:r>
          </a:p>
          <a:p>
            <a:pPr lvl="2">
              <a:buFont typeface="Courier New" panose="02070309020205020404" pitchFamily="49" charset="0"/>
              <a:buChar char="o"/>
            </a:pPr>
            <a:r>
              <a:rPr lang="en-US" altLang="en-US" dirty="0"/>
              <a:t>Disable interrupts (if appropriate)</a:t>
            </a:r>
          </a:p>
          <a:p>
            <a:pPr lvl="1">
              <a:buFont typeface="Wingdings" panose="05000000000000000000" pitchFamily="2" charset="2"/>
              <a:buChar char="ü"/>
            </a:pPr>
            <a:r>
              <a:rPr lang="en-US" altLang="en-US" dirty="0"/>
              <a:t>Stores the return address in LR_&lt;mode&gt;</a:t>
            </a:r>
          </a:p>
          <a:p>
            <a:pPr lvl="1">
              <a:buFont typeface="Wingdings" panose="05000000000000000000" pitchFamily="2" charset="2"/>
              <a:buChar char="ü"/>
            </a:pPr>
            <a:r>
              <a:rPr lang="en-US" altLang="en-US" dirty="0"/>
              <a:t>Sets PC to vector address</a:t>
            </a:r>
          </a:p>
          <a:p>
            <a:pPr>
              <a:buFont typeface="Wingdings" panose="05000000000000000000" pitchFamily="2" charset="2"/>
              <a:buChar char="v"/>
            </a:pPr>
            <a:r>
              <a:rPr lang="en-US" altLang="en-US" dirty="0"/>
              <a:t>To return, exception handler needs to:</a:t>
            </a:r>
          </a:p>
          <a:p>
            <a:pPr lvl="1">
              <a:buFont typeface="Wingdings" panose="05000000000000000000" pitchFamily="2" charset="2"/>
              <a:buChar char="ü"/>
            </a:pPr>
            <a:r>
              <a:rPr lang="en-US" altLang="en-US" dirty="0"/>
              <a:t>Restore CPSR from SPSR_&lt;mode&gt;</a:t>
            </a:r>
          </a:p>
          <a:p>
            <a:pPr lvl="1">
              <a:buFont typeface="Wingdings" panose="05000000000000000000" pitchFamily="2" charset="2"/>
              <a:buChar char="ü"/>
            </a:pPr>
            <a:r>
              <a:rPr lang="en-US" altLang="en-US" dirty="0"/>
              <a:t>Restore PC from LR_&lt;mode&gt;</a:t>
            </a:r>
          </a:p>
          <a:p>
            <a:pPr>
              <a:buFont typeface="Wingdings" panose="05000000000000000000" pitchFamily="2" charset="2"/>
              <a:buNone/>
            </a:pPr>
            <a:r>
              <a:rPr lang="en-US" altLang="en-US" dirty="0"/>
              <a:t>	</a:t>
            </a:r>
            <a:r>
              <a:rPr lang="en-US" altLang="en-US" i="1" dirty="0"/>
              <a:t>This can only be done in ARM state</a:t>
            </a:r>
            <a:r>
              <a:rPr lang="en-US" altLang="en-US" dirty="0"/>
              <a:t>.</a:t>
            </a:r>
          </a:p>
        </p:txBody>
      </p:sp>
      <p:sp>
        <p:nvSpPr>
          <p:cNvPr id="283653" name="Rectangle 5"/>
          <p:cNvSpPr>
            <a:spLocks noChangeArrowheads="1"/>
          </p:cNvSpPr>
          <p:nvPr/>
        </p:nvSpPr>
        <p:spPr bwMode="black">
          <a:xfrm>
            <a:off x="8961071" y="5786020"/>
            <a:ext cx="2743200" cy="77328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838" tIns="47625" rIns="96838" bIns="47625" anchor="ctr">
            <a:spAutoFit/>
          </a:bodyPr>
          <a:lstStyle/>
          <a:p>
            <a:pPr fontAlgn="base">
              <a:lnSpc>
                <a:spcPct val="100000"/>
              </a:lnSpc>
              <a:spcBef>
                <a:spcPct val="0"/>
              </a:spcBef>
              <a:buClrTx/>
              <a:buSzTx/>
              <a:buFontTx/>
              <a:buNone/>
            </a:pPr>
            <a:r>
              <a:rPr lang="en-US" altLang="en-US" sz="1400"/>
              <a:t>Vector table can be at </a:t>
            </a:r>
            <a:br>
              <a:rPr lang="en-US" altLang="en-US" sz="1400"/>
            </a:br>
            <a:r>
              <a:rPr lang="en-US" altLang="en-US" sz="1600" b="1">
                <a:latin typeface="Courier New" panose="02070309020205020404" pitchFamily="49" charset="0"/>
              </a:rPr>
              <a:t>0xFFFF0000</a:t>
            </a:r>
            <a:r>
              <a:rPr lang="en-US" altLang="en-US" sz="1400"/>
              <a:t> on ARM720T</a:t>
            </a:r>
            <a:br>
              <a:rPr lang="en-US" altLang="en-US" sz="1400"/>
            </a:br>
            <a:r>
              <a:rPr lang="en-US" altLang="en-US" sz="1400"/>
              <a:t> and on ARM9/10 family devices</a:t>
            </a:r>
          </a:p>
        </p:txBody>
      </p:sp>
      <p:sp>
        <p:nvSpPr>
          <p:cNvPr id="283654" name="Line 6"/>
          <p:cNvSpPr>
            <a:spLocks noChangeShapeType="1"/>
          </p:cNvSpPr>
          <p:nvPr/>
        </p:nvSpPr>
        <p:spPr bwMode="auto">
          <a:xfrm flipH="1">
            <a:off x="9265871" y="2072151"/>
            <a:ext cx="0" cy="914400"/>
          </a:xfrm>
          <a:prstGeom prst="line">
            <a:avLst/>
          </a:prstGeom>
          <a:noFill/>
          <a:ln w="12700">
            <a:solidFill>
              <a:srgbClr val="00000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3655" name="Line 7"/>
          <p:cNvSpPr>
            <a:spLocks noChangeShapeType="1"/>
          </p:cNvSpPr>
          <p:nvPr/>
        </p:nvSpPr>
        <p:spPr bwMode="gray">
          <a:xfrm>
            <a:off x="10332671" y="2224551"/>
            <a:ext cx="0" cy="533400"/>
          </a:xfrm>
          <a:prstGeom prst="line">
            <a:avLst/>
          </a:prstGeom>
          <a:noFill/>
          <a:ln w="50800" cap="rnd">
            <a:solidFill>
              <a:srgbClr val="0000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3656" name="Rectangle 8"/>
          <p:cNvSpPr>
            <a:spLocks noChangeArrowheads="1"/>
          </p:cNvSpPr>
          <p:nvPr/>
        </p:nvSpPr>
        <p:spPr bwMode="gray">
          <a:xfrm>
            <a:off x="9265871" y="2986551"/>
            <a:ext cx="2209800" cy="304800"/>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100000"/>
              </a:lnSpc>
              <a:spcBef>
                <a:spcPct val="0"/>
              </a:spcBef>
              <a:buClrTx/>
              <a:buSzTx/>
              <a:buFontTx/>
              <a:buNone/>
            </a:pPr>
            <a:r>
              <a:rPr lang="en-US" altLang="en-US" sz="1600" b="1">
                <a:solidFill>
                  <a:schemeClr val="bg1"/>
                </a:solidFill>
              </a:rPr>
              <a:t>FIQ</a:t>
            </a:r>
            <a:endParaRPr lang="en-US" altLang="en-US" sz="2400">
              <a:solidFill>
                <a:schemeClr val="bg1"/>
              </a:solidFill>
              <a:latin typeface="Times New Roman" panose="02020603050405020304" pitchFamily="18" charset="0"/>
            </a:endParaRPr>
          </a:p>
        </p:txBody>
      </p:sp>
      <p:sp>
        <p:nvSpPr>
          <p:cNvPr id="283657" name="Rectangle 9"/>
          <p:cNvSpPr>
            <a:spLocks noChangeArrowheads="1"/>
          </p:cNvSpPr>
          <p:nvPr/>
        </p:nvSpPr>
        <p:spPr bwMode="gray">
          <a:xfrm>
            <a:off x="9265871" y="3291351"/>
            <a:ext cx="2209800" cy="304800"/>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100000"/>
              </a:lnSpc>
              <a:spcBef>
                <a:spcPct val="0"/>
              </a:spcBef>
              <a:buClrTx/>
              <a:buSzTx/>
              <a:buFontTx/>
              <a:buNone/>
            </a:pPr>
            <a:r>
              <a:rPr lang="en-US" altLang="en-US" sz="1600" b="1">
                <a:solidFill>
                  <a:schemeClr val="bg1"/>
                </a:solidFill>
              </a:rPr>
              <a:t>IRQ</a:t>
            </a:r>
            <a:endParaRPr lang="en-US" altLang="en-US" sz="1600" b="1">
              <a:solidFill>
                <a:schemeClr val="bg1"/>
              </a:solidFill>
              <a:latin typeface="Courier New" panose="02070309020205020404" pitchFamily="49" charset="0"/>
            </a:endParaRPr>
          </a:p>
        </p:txBody>
      </p:sp>
      <p:sp>
        <p:nvSpPr>
          <p:cNvPr id="283658" name="Rectangle 10"/>
          <p:cNvSpPr>
            <a:spLocks noChangeArrowheads="1"/>
          </p:cNvSpPr>
          <p:nvPr/>
        </p:nvSpPr>
        <p:spPr bwMode="gray">
          <a:xfrm>
            <a:off x="9265871" y="3596151"/>
            <a:ext cx="2209800" cy="304800"/>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100000"/>
              </a:lnSpc>
              <a:spcBef>
                <a:spcPct val="0"/>
              </a:spcBef>
              <a:buClrTx/>
              <a:buSzTx/>
              <a:buFontTx/>
              <a:buNone/>
            </a:pPr>
            <a:r>
              <a:rPr lang="en-US" altLang="en-US" sz="1600" b="1">
                <a:solidFill>
                  <a:schemeClr val="bg1"/>
                </a:solidFill>
              </a:rPr>
              <a:t>(Reserved)</a:t>
            </a:r>
            <a:endParaRPr lang="en-US" altLang="en-US" sz="2400">
              <a:solidFill>
                <a:schemeClr val="bg1"/>
              </a:solidFill>
              <a:latin typeface="Times New Roman" panose="02020603050405020304" pitchFamily="18" charset="0"/>
            </a:endParaRPr>
          </a:p>
        </p:txBody>
      </p:sp>
      <p:sp>
        <p:nvSpPr>
          <p:cNvPr id="283659" name="Rectangle 11"/>
          <p:cNvSpPr>
            <a:spLocks noChangeArrowheads="1"/>
          </p:cNvSpPr>
          <p:nvPr/>
        </p:nvSpPr>
        <p:spPr bwMode="gray">
          <a:xfrm>
            <a:off x="9265871" y="3900951"/>
            <a:ext cx="2209800" cy="304800"/>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100000"/>
              </a:lnSpc>
              <a:spcBef>
                <a:spcPct val="0"/>
              </a:spcBef>
              <a:buClrTx/>
              <a:buSzTx/>
              <a:buFontTx/>
              <a:buNone/>
            </a:pPr>
            <a:r>
              <a:rPr lang="en-US" altLang="en-US" sz="1600" b="1">
                <a:solidFill>
                  <a:schemeClr val="bg1"/>
                </a:solidFill>
              </a:rPr>
              <a:t>Data Abort</a:t>
            </a:r>
            <a:endParaRPr lang="en-US" altLang="en-US" sz="1600" b="1">
              <a:solidFill>
                <a:schemeClr val="bg1"/>
              </a:solidFill>
              <a:latin typeface="Courier New" panose="02070309020205020404" pitchFamily="49" charset="0"/>
            </a:endParaRPr>
          </a:p>
        </p:txBody>
      </p:sp>
      <p:sp>
        <p:nvSpPr>
          <p:cNvPr id="283660" name="Rectangle 12"/>
          <p:cNvSpPr>
            <a:spLocks noChangeArrowheads="1"/>
          </p:cNvSpPr>
          <p:nvPr/>
        </p:nvSpPr>
        <p:spPr bwMode="gray">
          <a:xfrm>
            <a:off x="9265871" y="4205751"/>
            <a:ext cx="2209800" cy="304800"/>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100000"/>
              </a:lnSpc>
              <a:spcBef>
                <a:spcPct val="0"/>
              </a:spcBef>
              <a:buClrTx/>
              <a:buSzTx/>
              <a:buFontTx/>
              <a:buNone/>
            </a:pPr>
            <a:r>
              <a:rPr lang="en-US" altLang="en-US" sz="1600" b="1">
                <a:solidFill>
                  <a:schemeClr val="bg1"/>
                </a:solidFill>
              </a:rPr>
              <a:t>Prefetch Abort</a:t>
            </a:r>
            <a:endParaRPr lang="en-US" altLang="en-US" sz="1600" b="1">
              <a:solidFill>
                <a:schemeClr val="bg1"/>
              </a:solidFill>
              <a:latin typeface="Courier New" panose="02070309020205020404" pitchFamily="49" charset="0"/>
            </a:endParaRPr>
          </a:p>
        </p:txBody>
      </p:sp>
      <p:sp>
        <p:nvSpPr>
          <p:cNvPr id="283661" name="Rectangle 13"/>
          <p:cNvSpPr>
            <a:spLocks noChangeArrowheads="1"/>
          </p:cNvSpPr>
          <p:nvPr/>
        </p:nvSpPr>
        <p:spPr bwMode="gray">
          <a:xfrm>
            <a:off x="9265871" y="4510551"/>
            <a:ext cx="2209800" cy="304800"/>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100000"/>
              </a:lnSpc>
              <a:spcBef>
                <a:spcPct val="0"/>
              </a:spcBef>
              <a:buClrTx/>
              <a:buSzTx/>
              <a:buFontTx/>
              <a:buNone/>
            </a:pPr>
            <a:r>
              <a:rPr lang="en-US" altLang="en-US" sz="1300" b="1">
                <a:solidFill>
                  <a:schemeClr val="bg1"/>
                </a:solidFill>
              </a:rPr>
              <a:t>Software Interrupt</a:t>
            </a:r>
            <a:endParaRPr lang="en-US" altLang="en-US" sz="1300" b="1">
              <a:solidFill>
                <a:schemeClr val="bg1"/>
              </a:solidFill>
              <a:latin typeface="Courier New" panose="02070309020205020404" pitchFamily="49" charset="0"/>
            </a:endParaRPr>
          </a:p>
        </p:txBody>
      </p:sp>
      <p:sp>
        <p:nvSpPr>
          <p:cNvPr id="283662" name="Rectangle 14"/>
          <p:cNvSpPr>
            <a:spLocks noChangeArrowheads="1"/>
          </p:cNvSpPr>
          <p:nvPr/>
        </p:nvSpPr>
        <p:spPr bwMode="gray">
          <a:xfrm>
            <a:off x="9265871" y="4815351"/>
            <a:ext cx="2209800" cy="304800"/>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100000"/>
              </a:lnSpc>
              <a:spcBef>
                <a:spcPct val="0"/>
              </a:spcBef>
              <a:buClrTx/>
              <a:buSzTx/>
              <a:buFontTx/>
              <a:buNone/>
            </a:pPr>
            <a:r>
              <a:rPr lang="en-US" altLang="en-US" sz="1300" b="1">
                <a:solidFill>
                  <a:schemeClr val="bg1"/>
                </a:solidFill>
              </a:rPr>
              <a:t>Undefined Instruction</a:t>
            </a:r>
            <a:endParaRPr lang="en-US" altLang="en-US" sz="1600" b="1">
              <a:solidFill>
                <a:schemeClr val="bg1"/>
              </a:solidFill>
              <a:latin typeface="Courier New" panose="02070309020205020404" pitchFamily="49" charset="0"/>
            </a:endParaRPr>
          </a:p>
        </p:txBody>
      </p:sp>
      <p:sp>
        <p:nvSpPr>
          <p:cNvPr id="283663" name="Rectangle 15"/>
          <p:cNvSpPr>
            <a:spLocks noChangeArrowheads="1"/>
          </p:cNvSpPr>
          <p:nvPr/>
        </p:nvSpPr>
        <p:spPr bwMode="gray">
          <a:xfrm>
            <a:off x="9265871" y="5120151"/>
            <a:ext cx="2209800" cy="304800"/>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100000"/>
              </a:lnSpc>
              <a:spcBef>
                <a:spcPct val="0"/>
              </a:spcBef>
              <a:buClrTx/>
              <a:buSzTx/>
              <a:buFontTx/>
              <a:buNone/>
            </a:pPr>
            <a:r>
              <a:rPr lang="en-US" altLang="en-US" sz="1600" b="1">
                <a:solidFill>
                  <a:schemeClr val="bg1"/>
                </a:solidFill>
              </a:rPr>
              <a:t>Reset</a:t>
            </a:r>
            <a:endParaRPr lang="en-US" altLang="en-US" sz="1600" b="1">
              <a:solidFill>
                <a:schemeClr val="bg1"/>
              </a:solidFill>
              <a:latin typeface="Courier New" panose="02070309020205020404" pitchFamily="49" charset="0"/>
            </a:endParaRPr>
          </a:p>
        </p:txBody>
      </p:sp>
      <p:grpSp>
        <p:nvGrpSpPr>
          <p:cNvPr id="283664" name="Group 16"/>
          <p:cNvGrpSpPr>
            <a:grpSpLocks/>
          </p:cNvGrpSpPr>
          <p:nvPr/>
        </p:nvGrpSpPr>
        <p:grpSpPr bwMode="auto">
          <a:xfrm>
            <a:off x="8503871" y="2986551"/>
            <a:ext cx="596900" cy="2438400"/>
            <a:chOff x="3888" y="1296"/>
            <a:chExt cx="1384" cy="1536"/>
          </a:xfrm>
        </p:grpSpPr>
        <p:sp>
          <p:nvSpPr>
            <p:cNvPr id="283665" name="Rectangle 17"/>
            <p:cNvSpPr>
              <a:spLocks noChangeArrowheads="1"/>
            </p:cNvSpPr>
            <p:nvPr/>
          </p:nvSpPr>
          <p:spPr bwMode="gray">
            <a:xfrm>
              <a:off x="3888" y="1296"/>
              <a:ext cx="1384"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100000"/>
                </a:lnSpc>
                <a:spcBef>
                  <a:spcPct val="0"/>
                </a:spcBef>
                <a:buClrTx/>
                <a:buSzTx/>
                <a:buFontTx/>
                <a:buNone/>
              </a:pPr>
              <a:r>
                <a:rPr lang="en-US" altLang="en-US" sz="1400"/>
                <a:t>0x1C</a:t>
              </a:r>
              <a:endParaRPr lang="en-US" altLang="en-US" sz="2400">
                <a:latin typeface="Times New Roman" panose="02020603050405020304" pitchFamily="18" charset="0"/>
              </a:endParaRPr>
            </a:p>
          </p:txBody>
        </p:sp>
        <p:sp>
          <p:nvSpPr>
            <p:cNvPr id="283666" name="Rectangle 18"/>
            <p:cNvSpPr>
              <a:spLocks noChangeArrowheads="1"/>
            </p:cNvSpPr>
            <p:nvPr/>
          </p:nvSpPr>
          <p:spPr bwMode="gray">
            <a:xfrm>
              <a:off x="3888" y="1488"/>
              <a:ext cx="1384"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100000"/>
                </a:lnSpc>
                <a:spcBef>
                  <a:spcPct val="0"/>
                </a:spcBef>
                <a:buClrTx/>
                <a:buSzTx/>
                <a:buFontTx/>
                <a:buNone/>
              </a:pPr>
              <a:r>
                <a:rPr lang="en-US" altLang="en-US" sz="1400"/>
                <a:t>0x18</a:t>
              </a:r>
              <a:endParaRPr lang="en-US" altLang="en-US" sz="1600" b="1">
                <a:latin typeface="Courier New" panose="02070309020205020404" pitchFamily="49" charset="0"/>
              </a:endParaRPr>
            </a:p>
          </p:txBody>
        </p:sp>
        <p:sp>
          <p:nvSpPr>
            <p:cNvPr id="283667" name="Rectangle 19"/>
            <p:cNvSpPr>
              <a:spLocks noChangeArrowheads="1"/>
            </p:cNvSpPr>
            <p:nvPr/>
          </p:nvSpPr>
          <p:spPr bwMode="gray">
            <a:xfrm>
              <a:off x="3888" y="1680"/>
              <a:ext cx="1384" cy="192"/>
            </a:xfrm>
            <a:prstGeom prst="rect">
              <a:avLst/>
            </a:prstGeom>
            <a:noFill/>
            <a:ln>
              <a:noFill/>
            </a:ln>
            <a:effectLst/>
            <a:extLst>
              <a:ext uri="{909E8E84-426E-40DD-AFC4-6F175D3DCCD1}">
                <a14:hiddenFill xmlns:a14="http://schemas.microsoft.com/office/drawing/2010/main">
                  <a:solidFill>
                    <a:srgbClr val="FDE3B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100000"/>
                </a:lnSpc>
                <a:spcBef>
                  <a:spcPct val="0"/>
                </a:spcBef>
                <a:buClrTx/>
                <a:buSzTx/>
                <a:buFontTx/>
                <a:buNone/>
              </a:pPr>
              <a:r>
                <a:rPr lang="en-US" altLang="en-US" sz="1400"/>
                <a:t>0x14</a:t>
              </a:r>
              <a:endParaRPr lang="en-US" altLang="en-US" sz="2400">
                <a:latin typeface="Times New Roman" panose="02020603050405020304" pitchFamily="18" charset="0"/>
              </a:endParaRPr>
            </a:p>
          </p:txBody>
        </p:sp>
        <p:sp>
          <p:nvSpPr>
            <p:cNvPr id="283668" name="Rectangle 20"/>
            <p:cNvSpPr>
              <a:spLocks noChangeArrowheads="1"/>
            </p:cNvSpPr>
            <p:nvPr/>
          </p:nvSpPr>
          <p:spPr bwMode="gray">
            <a:xfrm>
              <a:off x="3888" y="1872"/>
              <a:ext cx="1384"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100000"/>
                </a:lnSpc>
                <a:spcBef>
                  <a:spcPct val="0"/>
                </a:spcBef>
                <a:buClrTx/>
                <a:buSzTx/>
                <a:buFontTx/>
                <a:buNone/>
              </a:pPr>
              <a:r>
                <a:rPr lang="en-US" altLang="en-US" sz="1400"/>
                <a:t>0x10</a:t>
              </a:r>
            </a:p>
          </p:txBody>
        </p:sp>
        <p:sp>
          <p:nvSpPr>
            <p:cNvPr id="283669" name="Rectangle 21"/>
            <p:cNvSpPr>
              <a:spLocks noChangeArrowheads="1"/>
            </p:cNvSpPr>
            <p:nvPr/>
          </p:nvSpPr>
          <p:spPr bwMode="gray">
            <a:xfrm>
              <a:off x="3888" y="2064"/>
              <a:ext cx="1384"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100000"/>
                </a:lnSpc>
                <a:spcBef>
                  <a:spcPct val="0"/>
                </a:spcBef>
                <a:buClrTx/>
                <a:buSzTx/>
                <a:buFontTx/>
                <a:buNone/>
              </a:pPr>
              <a:r>
                <a:rPr lang="en-US" altLang="en-US" sz="1400"/>
                <a:t>0x0C</a:t>
              </a:r>
              <a:endParaRPr lang="en-US" altLang="en-US" sz="1600" b="1">
                <a:latin typeface="Courier New" panose="02070309020205020404" pitchFamily="49" charset="0"/>
              </a:endParaRPr>
            </a:p>
          </p:txBody>
        </p:sp>
        <p:sp>
          <p:nvSpPr>
            <p:cNvPr id="283670" name="Rectangle 22"/>
            <p:cNvSpPr>
              <a:spLocks noChangeArrowheads="1"/>
            </p:cNvSpPr>
            <p:nvPr/>
          </p:nvSpPr>
          <p:spPr bwMode="gray">
            <a:xfrm>
              <a:off x="3888" y="2256"/>
              <a:ext cx="1384"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100000"/>
                </a:lnSpc>
                <a:spcBef>
                  <a:spcPct val="0"/>
                </a:spcBef>
                <a:buClrTx/>
                <a:buSzTx/>
                <a:buFontTx/>
                <a:buNone/>
              </a:pPr>
              <a:r>
                <a:rPr lang="en-US" altLang="en-US" sz="1400"/>
                <a:t>0x08</a:t>
              </a:r>
              <a:endParaRPr lang="en-US" altLang="en-US" sz="1300" b="1">
                <a:latin typeface="Courier New" panose="02070309020205020404" pitchFamily="49" charset="0"/>
              </a:endParaRPr>
            </a:p>
          </p:txBody>
        </p:sp>
        <p:sp>
          <p:nvSpPr>
            <p:cNvPr id="283671" name="Rectangle 23"/>
            <p:cNvSpPr>
              <a:spLocks noChangeArrowheads="1"/>
            </p:cNvSpPr>
            <p:nvPr/>
          </p:nvSpPr>
          <p:spPr bwMode="gray">
            <a:xfrm>
              <a:off x="3888" y="2448"/>
              <a:ext cx="1384"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100000"/>
                </a:lnSpc>
                <a:spcBef>
                  <a:spcPct val="0"/>
                </a:spcBef>
                <a:buClrTx/>
                <a:buSzTx/>
                <a:buFontTx/>
                <a:buNone/>
              </a:pPr>
              <a:r>
                <a:rPr lang="en-US" altLang="en-US" sz="1400"/>
                <a:t>0x04</a:t>
              </a:r>
            </a:p>
          </p:txBody>
        </p:sp>
        <p:sp>
          <p:nvSpPr>
            <p:cNvPr id="283672" name="Rectangle 24"/>
            <p:cNvSpPr>
              <a:spLocks noChangeArrowheads="1"/>
            </p:cNvSpPr>
            <p:nvPr/>
          </p:nvSpPr>
          <p:spPr bwMode="gray">
            <a:xfrm>
              <a:off x="3888" y="2640"/>
              <a:ext cx="1384"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lnSpc>
                  <a:spcPct val="100000"/>
                </a:lnSpc>
                <a:spcBef>
                  <a:spcPct val="0"/>
                </a:spcBef>
                <a:buClrTx/>
                <a:buSzTx/>
                <a:buFontTx/>
                <a:buNone/>
              </a:pPr>
              <a:r>
                <a:rPr lang="en-US" altLang="en-US" sz="1400"/>
                <a:t>0x00</a:t>
              </a:r>
            </a:p>
          </p:txBody>
        </p:sp>
      </p:grpSp>
      <p:sp>
        <p:nvSpPr>
          <p:cNvPr id="283673" name="Line 25"/>
          <p:cNvSpPr>
            <a:spLocks noChangeShapeType="1"/>
          </p:cNvSpPr>
          <p:nvPr/>
        </p:nvSpPr>
        <p:spPr bwMode="auto">
          <a:xfrm flipH="1">
            <a:off x="11475671" y="2009089"/>
            <a:ext cx="0" cy="914400"/>
          </a:xfrm>
          <a:prstGeom prst="line">
            <a:avLst/>
          </a:prstGeom>
          <a:noFill/>
          <a:ln w="12700">
            <a:solidFill>
              <a:srgbClr val="00000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41178761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en-US"/>
              <a:t>Program Status Registers</a:t>
            </a:r>
          </a:p>
        </p:txBody>
      </p:sp>
      <p:sp>
        <p:nvSpPr>
          <p:cNvPr id="242691" name="Rectangle 3"/>
          <p:cNvSpPr>
            <a:spLocks noGrp="1" noChangeArrowheads="1"/>
          </p:cNvSpPr>
          <p:nvPr>
            <p:ph type="body" sz="half" idx="1"/>
          </p:nvPr>
        </p:nvSpPr>
        <p:spPr>
          <a:xfrm>
            <a:off x="1990381" y="2264598"/>
            <a:ext cx="4391025" cy="4143375"/>
          </a:xfrm>
        </p:spPr>
        <p:txBody>
          <a:bodyPr anchorCtr="1">
            <a:noAutofit/>
          </a:bodyPr>
          <a:lstStyle/>
          <a:p>
            <a:pPr marL="266700" indent="-266700"/>
            <a:r>
              <a:rPr lang="en-US" altLang="en-US" sz="1400" dirty="0">
                <a:latin typeface="Gill Sans MT" panose="020B0502020104020203" pitchFamily="34" charset="0"/>
              </a:rPr>
              <a:t>Condition code flags</a:t>
            </a:r>
          </a:p>
          <a:p>
            <a:pPr marL="768350" lvl="1" indent="-234950"/>
            <a:r>
              <a:rPr lang="en-US" altLang="en-US" sz="1400" dirty="0">
                <a:latin typeface="Gill Sans MT" panose="020B0502020104020203" pitchFamily="34" charset="0"/>
              </a:rPr>
              <a:t>N =</a:t>
            </a:r>
            <a:r>
              <a:rPr lang="en-US" altLang="en-US" sz="1400" dirty="0">
                <a:solidFill>
                  <a:schemeClr val="bg2"/>
                </a:solidFill>
                <a:latin typeface="Gill Sans MT" panose="020B0502020104020203" pitchFamily="34" charset="0"/>
              </a:rPr>
              <a:t> </a:t>
            </a:r>
            <a:r>
              <a:rPr lang="en-US" altLang="en-US" sz="1400" b="1" dirty="0">
                <a:solidFill>
                  <a:schemeClr val="tx1"/>
                </a:solidFill>
                <a:latin typeface="Gill Sans MT" panose="020B0502020104020203" pitchFamily="34" charset="0"/>
              </a:rPr>
              <a:t>N</a:t>
            </a:r>
            <a:r>
              <a:rPr lang="en-US" altLang="en-US" sz="1400" dirty="0">
                <a:latin typeface="Gill Sans MT" panose="020B0502020104020203" pitchFamily="34" charset="0"/>
              </a:rPr>
              <a:t>egative result from ALU </a:t>
            </a:r>
          </a:p>
          <a:p>
            <a:pPr marL="768350" lvl="1" indent="-234950"/>
            <a:r>
              <a:rPr lang="en-US" altLang="en-US" sz="1400" dirty="0">
                <a:latin typeface="Gill Sans MT" panose="020B0502020104020203" pitchFamily="34" charset="0"/>
              </a:rPr>
              <a:t>Z = </a:t>
            </a:r>
            <a:r>
              <a:rPr lang="en-US" altLang="en-US" sz="1400" b="1" dirty="0">
                <a:solidFill>
                  <a:schemeClr val="tx1"/>
                </a:solidFill>
                <a:latin typeface="Gill Sans MT" panose="020B0502020104020203" pitchFamily="34" charset="0"/>
              </a:rPr>
              <a:t>Z</a:t>
            </a:r>
            <a:r>
              <a:rPr lang="en-US" altLang="en-US" sz="1400" dirty="0">
                <a:latin typeface="Gill Sans MT" panose="020B0502020104020203" pitchFamily="34" charset="0"/>
              </a:rPr>
              <a:t>ero result from ALU</a:t>
            </a:r>
          </a:p>
          <a:p>
            <a:pPr marL="768350" lvl="1" indent="-234950"/>
            <a:r>
              <a:rPr lang="en-US" altLang="en-US" sz="1400" dirty="0">
                <a:latin typeface="Gill Sans MT" panose="020B0502020104020203" pitchFamily="34" charset="0"/>
              </a:rPr>
              <a:t>C = ALU operation </a:t>
            </a:r>
            <a:r>
              <a:rPr lang="en-US" altLang="en-US" sz="1400" b="1" dirty="0">
                <a:solidFill>
                  <a:schemeClr val="bg2"/>
                </a:solidFill>
                <a:latin typeface="Gill Sans MT" panose="020B0502020104020203" pitchFamily="34" charset="0"/>
              </a:rPr>
              <a:t>C</a:t>
            </a:r>
            <a:r>
              <a:rPr lang="en-US" altLang="en-US" sz="1400" dirty="0">
                <a:latin typeface="Gill Sans MT" panose="020B0502020104020203" pitchFamily="34" charset="0"/>
              </a:rPr>
              <a:t>arried out</a:t>
            </a:r>
          </a:p>
          <a:p>
            <a:pPr marL="768350" lvl="1" indent="-234950"/>
            <a:r>
              <a:rPr lang="en-US" altLang="en-US" sz="1400" dirty="0">
                <a:latin typeface="Gill Sans MT" panose="020B0502020104020203" pitchFamily="34" charset="0"/>
              </a:rPr>
              <a:t>V = ALU operation </a:t>
            </a:r>
            <a:r>
              <a:rPr lang="en-US" altLang="en-US" sz="1400" dirty="0" err="1">
                <a:latin typeface="Gill Sans MT" panose="020B0502020104020203" pitchFamily="34" charset="0"/>
              </a:rPr>
              <a:t>o</a:t>
            </a:r>
            <a:r>
              <a:rPr lang="en-US" altLang="en-US" sz="1400" b="1" dirty="0" err="1">
                <a:solidFill>
                  <a:schemeClr val="bg2"/>
                </a:solidFill>
                <a:latin typeface="Gill Sans MT" panose="020B0502020104020203" pitchFamily="34" charset="0"/>
              </a:rPr>
              <a:t>V</a:t>
            </a:r>
            <a:r>
              <a:rPr lang="en-US" altLang="en-US" sz="1400" dirty="0" err="1">
                <a:latin typeface="Gill Sans MT" panose="020B0502020104020203" pitchFamily="34" charset="0"/>
              </a:rPr>
              <a:t>erflowed</a:t>
            </a:r>
            <a:endParaRPr lang="en-US" altLang="en-US" sz="1400" dirty="0">
              <a:latin typeface="Gill Sans MT" panose="020B0502020104020203" pitchFamily="34" charset="0"/>
            </a:endParaRPr>
          </a:p>
          <a:p>
            <a:pPr marL="266700" indent="-266700"/>
            <a:endParaRPr lang="en-US" altLang="en-US" sz="1400" dirty="0">
              <a:latin typeface="Gill Sans MT" panose="020B0502020104020203" pitchFamily="34" charset="0"/>
            </a:endParaRPr>
          </a:p>
          <a:p>
            <a:pPr marL="266700" indent="-266700"/>
            <a:r>
              <a:rPr lang="en-US" altLang="en-US" sz="1400" dirty="0">
                <a:solidFill>
                  <a:schemeClr val="hlink"/>
                </a:solidFill>
                <a:latin typeface="Gill Sans MT" panose="020B0502020104020203" pitchFamily="34" charset="0"/>
              </a:rPr>
              <a:t>Sticky Overflow flag - Q flag</a:t>
            </a:r>
          </a:p>
          <a:p>
            <a:pPr marL="768350" lvl="1" indent="-234950"/>
            <a:r>
              <a:rPr lang="en-US" altLang="en-US" sz="1400" dirty="0">
                <a:latin typeface="Gill Sans MT" panose="020B0502020104020203" pitchFamily="34" charset="0"/>
              </a:rPr>
              <a:t>Architecture 5TE/J only</a:t>
            </a:r>
          </a:p>
          <a:p>
            <a:pPr marL="768350" lvl="1" indent="-234950"/>
            <a:r>
              <a:rPr lang="en-US" altLang="en-US" sz="1400" dirty="0">
                <a:latin typeface="Gill Sans MT" panose="020B0502020104020203" pitchFamily="34" charset="0"/>
              </a:rPr>
              <a:t>Indicates if saturation has occurred</a:t>
            </a:r>
          </a:p>
          <a:p>
            <a:pPr marL="266700" indent="-266700"/>
            <a:endParaRPr lang="en-US" altLang="en-US" sz="1400" dirty="0">
              <a:latin typeface="Gill Sans MT" panose="020B0502020104020203" pitchFamily="34" charset="0"/>
            </a:endParaRPr>
          </a:p>
          <a:p>
            <a:pPr marL="266700" indent="-266700"/>
            <a:r>
              <a:rPr lang="en-US" altLang="en-US" sz="1400" dirty="0">
                <a:solidFill>
                  <a:schemeClr val="hlink"/>
                </a:solidFill>
                <a:latin typeface="Gill Sans MT" panose="020B0502020104020203" pitchFamily="34" charset="0"/>
              </a:rPr>
              <a:t>J bit</a:t>
            </a:r>
          </a:p>
          <a:p>
            <a:pPr marL="768350" lvl="1" indent="-234950"/>
            <a:r>
              <a:rPr lang="en-US" altLang="en-US" sz="1400" dirty="0">
                <a:latin typeface="Gill Sans MT" panose="020B0502020104020203" pitchFamily="34" charset="0"/>
              </a:rPr>
              <a:t>Architecture 5TEJ only</a:t>
            </a:r>
          </a:p>
          <a:p>
            <a:pPr marL="768350" lvl="1" indent="-234950"/>
            <a:r>
              <a:rPr lang="en-US" altLang="en-US" sz="1400" dirty="0">
                <a:latin typeface="Gill Sans MT" panose="020B0502020104020203" pitchFamily="34" charset="0"/>
              </a:rPr>
              <a:t>J = 1: Processor in </a:t>
            </a:r>
            <a:r>
              <a:rPr lang="en-US" altLang="en-US" sz="1400" dirty="0" err="1">
                <a:latin typeface="Gill Sans MT" panose="020B0502020104020203" pitchFamily="34" charset="0"/>
              </a:rPr>
              <a:t>Jazelle</a:t>
            </a:r>
            <a:r>
              <a:rPr lang="en-US" altLang="en-US" sz="1400" dirty="0">
                <a:latin typeface="Gill Sans MT" panose="020B0502020104020203" pitchFamily="34" charset="0"/>
              </a:rPr>
              <a:t> state</a:t>
            </a:r>
          </a:p>
          <a:p>
            <a:pPr marL="768350" lvl="1" indent="-234950"/>
            <a:endParaRPr lang="en-US" altLang="en-US" sz="1400" dirty="0">
              <a:latin typeface="Gill Sans MT" panose="020B0502020104020203" pitchFamily="34" charset="0"/>
            </a:endParaRPr>
          </a:p>
          <a:p>
            <a:pPr marL="768350" lvl="1" indent="-234950"/>
            <a:endParaRPr lang="en-US" altLang="en-US" sz="1400" dirty="0">
              <a:latin typeface="Gill Sans MT" panose="020B0502020104020203" pitchFamily="34" charset="0"/>
            </a:endParaRPr>
          </a:p>
        </p:txBody>
      </p:sp>
      <p:sp>
        <p:nvSpPr>
          <p:cNvPr id="242692" name="Rectangle 4"/>
          <p:cNvSpPr>
            <a:spLocks noGrp="1" noChangeArrowheads="1"/>
          </p:cNvSpPr>
          <p:nvPr>
            <p:ph type="body" sz="half" idx="2"/>
          </p:nvPr>
        </p:nvSpPr>
        <p:spPr>
          <a:xfrm>
            <a:off x="7147719" y="2362423"/>
            <a:ext cx="4373562" cy="3887787"/>
          </a:xfrm>
        </p:spPr>
        <p:txBody>
          <a:bodyPr anchorCtr="1">
            <a:normAutofit lnSpcReduction="10000"/>
          </a:bodyPr>
          <a:lstStyle/>
          <a:p>
            <a:pPr marL="266700" indent="-266700"/>
            <a:r>
              <a:rPr lang="en-US" altLang="en-US" sz="1700" dirty="0">
                <a:latin typeface="Gill Sans MT" panose="020B0502020104020203" pitchFamily="34" charset="0"/>
              </a:rPr>
              <a:t>Interrupt Disable bits.</a:t>
            </a:r>
          </a:p>
          <a:p>
            <a:pPr marL="695325" lvl="1"/>
            <a:r>
              <a:rPr lang="en-US" altLang="en-US" sz="1400" dirty="0">
                <a:latin typeface="Gill Sans MT" panose="020B0502020104020203" pitchFamily="34" charset="0"/>
              </a:rPr>
              <a:t>I  = 1: Disables the IRQ.</a:t>
            </a:r>
          </a:p>
          <a:p>
            <a:pPr marL="695325" lvl="1"/>
            <a:r>
              <a:rPr lang="en-US" altLang="en-US" sz="1400" dirty="0">
                <a:latin typeface="Gill Sans MT" panose="020B0502020104020203" pitchFamily="34" charset="0"/>
              </a:rPr>
              <a:t>F = 1: Disables the FIQ.</a:t>
            </a:r>
          </a:p>
          <a:p>
            <a:pPr marL="695325" lvl="1"/>
            <a:endParaRPr lang="en-US" altLang="en-US" sz="1400" dirty="0">
              <a:latin typeface="Gill Sans MT" panose="020B0502020104020203" pitchFamily="34" charset="0"/>
            </a:endParaRPr>
          </a:p>
          <a:p>
            <a:pPr marL="266700" indent="-266700"/>
            <a:r>
              <a:rPr lang="en-US" altLang="en-US" sz="1700" dirty="0">
                <a:solidFill>
                  <a:schemeClr val="hlink"/>
                </a:solidFill>
                <a:latin typeface="Gill Sans MT" panose="020B0502020104020203" pitchFamily="34" charset="0"/>
              </a:rPr>
              <a:t>T Bit</a:t>
            </a:r>
          </a:p>
          <a:p>
            <a:pPr marL="695325" lvl="1"/>
            <a:r>
              <a:rPr lang="en-US" altLang="en-US" sz="1400" dirty="0">
                <a:latin typeface="Gill Sans MT" panose="020B0502020104020203" pitchFamily="34" charset="0"/>
              </a:rPr>
              <a:t>Architecture </a:t>
            </a:r>
            <a:r>
              <a:rPr lang="en-US" altLang="en-US" sz="1400" dirty="0" err="1">
                <a:latin typeface="Gill Sans MT" panose="020B0502020104020203" pitchFamily="34" charset="0"/>
              </a:rPr>
              <a:t>xT</a:t>
            </a:r>
            <a:r>
              <a:rPr lang="en-US" altLang="en-US" sz="1400" dirty="0">
                <a:latin typeface="Gill Sans MT" panose="020B0502020104020203" pitchFamily="34" charset="0"/>
              </a:rPr>
              <a:t> only</a:t>
            </a:r>
          </a:p>
          <a:p>
            <a:pPr marL="695325" lvl="1"/>
            <a:r>
              <a:rPr lang="en-US" altLang="en-US" sz="1400" dirty="0">
                <a:latin typeface="Gill Sans MT" panose="020B0502020104020203" pitchFamily="34" charset="0"/>
              </a:rPr>
              <a:t>T = 0: Processor in ARM state</a:t>
            </a:r>
          </a:p>
          <a:p>
            <a:pPr marL="695325" lvl="1"/>
            <a:r>
              <a:rPr lang="en-US" altLang="en-US" sz="1400" dirty="0">
                <a:latin typeface="Gill Sans MT" panose="020B0502020104020203" pitchFamily="34" charset="0"/>
              </a:rPr>
              <a:t>T = 1: Processor in Thumb state</a:t>
            </a:r>
          </a:p>
          <a:p>
            <a:pPr marL="266700" indent="-266700"/>
            <a:endParaRPr lang="en-US" altLang="en-US" sz="1700" dirty="0">
              <a:latin typeface="Gill Sans MT" panose="020B0502020104020203" pitchFamily="34" charset="0"/>
            </a:endParaRPr>
          </a:p>
          <a:p>
            <a:pPr marL="266700" indent="-266700"/>
            <a:r>
              <a:rPr lang="en-US" altLang="en-US" sz="1700" dirty="0">
                <a:latin typeface="Gill Sans MT" panose="020B0502020104020203" pitchFamily="34" charset="0"/>
              </a:rPr>
              <a:t>Mode bits</a:t>
            </a:r>
          </a:p>
          <a:p>
            <a:pPr marL="695325" lvl="1"/>
            <a:r>
              <a:rPr lang="en-US" altLang="en-US" sz="1400" dirty="0">
                <a:latin typeface="Gill Sans MT" panose="020B0502020104020203" pitchFamily="34" charset="0"/>
              </a:rPr>
              <a:t>Specify the processor mode</a:t>
            </a:r>
          </a:p>
        </p:txBody>
      </p:sp>
      <p:grpSp>
        <p:nvGrpSpPr>
          <p:cNvPr id="242693" name="Group 5"/>
          <p:cNvGrpSpPr>
            <a:grpSpLocks/>
          </p:cNvGrpSpPr>
          <p:nvPr/>
        </p:nvGrpSpPr>
        <p:grpSpPr bwMode="auto">
          <a:xfrm>
            <a:off x="2933700" y="1476376"/>
            <a:ext cx="7315200" cy="838200"/>
            <a:chOff x="528" y="816"/>
            <a:chExt cx="4608" cy="528"/>
          </a:xfrm>
        </p:grpSpPr>
        <p:sp>
          <p:nvSpPr>
            <p:cNvPr id="242694" name="Rectangle 6"/>
            <p:cNvSpPr>
              <a:spLocks noChangeArrowheads="1"/>
            </p:cNvSpPr>
            <p:nvPr/>
          </p:nvSpPr>
          <p:spPr bwMode="auto">
            <a:xfrm>
              <a:off x="1244" y="940"/>
              <a:ext cx="272" cy="233"/>
            </a:xfrm>
            <a:prstGeom prst="rect">
              <a:avLst/>
            </a:prstGeom>
            <a:solidFill>
              <a:srgbClr val="DDDDDD"/>
            </a:solidFill>
            <a:ln>
              <a:noFill/>
            </a:ln>
            <a:effectLst/>
            <a:extLs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242695" name="Rectangle 7"/>
            <p:cNvSpPr>
              <a:spLocks noChangeArrowheads="1"/>
            </p:cNvSpPr>
            <p:nvPr/>
          </p:nvSpPr>
          <p:spPr bwMode="auto">
            <a:xfrm>
              <a:off x="1680" y="940"/>
              <a:ext cx="2304" cy="233"/>
            </a:xfrm>
            <a:prstGeom prst="rect">
              <a:avLst/>
            </a:prstGeom>
            <a:solidFill>
              <a:srgbClr val="DDDDDD"/>
            </a:solidFill>
            <a:ln>
              <a:noFill/>
            </a:ln>
            <a:effectLst/>
            <a:extLs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242696" name="Rectangle 8"/>
            <p:cNvSpPr>
              <a:spLocks noChangeArrowheads="1"/>
            </p:cNvSpPr>
            <p:nvPr/>
          </p:nvSpPr>
          <p:spPr bwMode="auto">
            <a:xfrm>
              <a:off x="1104" y="816"/>
              <a:ext cx="166"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algn="l" defTabSz="944563" fontAlgn="base">
                <a:spcBef>
                  <a:spcPct val="0"/>
                </a:spcBef>
                <a:defRPr>
                  <a:solidFill>
                    <a:schemeClr val="tx1"/>
                  </a:solidFill>
                  <a:latin typeface="Arial" panose="020B0604020202020204" pitchFamily="34" charset="0"/>
                </a:defRPr>
              </a:lvl1pPr>
              <a:lvl2pPr marL="476250" algn="l" defTabSz="944563" fontAlgn="base">
                <a:spcBef>
                  <a:spcPct val="0"/>
                </a:spcBef>
                <a:defRPr>
                  <a:solidFill>
                    <a:schemeClr val="tx1"/>
                  </a:solidFill>
                  <a:latin typeface="Arial" panose="020B0604020202020204" pitchFamily="34" charset="0"/>
                </a:defRPr>
              </a:lvl2pPr>
              <a:lvl3pPr marL="947738" algn="l" defTabSz="944563" fontAlgn="base">
                <a:spcBef>
                  <a:spcPct val="0"/>
                </a:spcBef>
                <a:defRPr>
                  <a:solidFill>
                    <a:schemeClr val="tx1"/>
                  </a:solidFill>
                  <a:latin typeface="Arial" panose="020B0604020202020204" pitchFamily="34" charset="0"/>
                </a:defRPr>
              </a:lvl3pPr>
              <a:lvl4pPr marL="1423988" algn="l" defTabSz="944563" fontAlgn="base">
                <a:spcBef>
                  <a:spcPct val="0"/>
                </a:spcBef>
                <a:defRPr>
                  <a:solidFill>
                    <a:schemeClr val="tx1"/>
                  </a:solidFill>
                  <a:latin typeface="Arial" panose="020B0604020202020204" pitchFamily="34" charset="0"/>
                </a:defRPr>
              </a:lvl4pPr>
              <a:lvl5pPr marL="1895475" algn="l" defTabSz="944563" fontAlgn="base">
                <a:spcBef>
                  <a:spcPct val="0"/>
                </a:spcBef>
                <a:defRPr>
                  <a:solidFill>
                    <a:schemeClr val="tx1"/>
                  </a:solidFill>
                  <a:latin typeface="Arial" panose="020B0604020202020204" pitchFamily="34" charset="0"/>
                </a:defRPr>
              </a:lvl5pPr>
              <a:lvl6pPr marL="2352675" defTabSz="944563" fontAlgn="base">
                <a:spcBef>
                  <a:spcPct val="0"/>
                </a:spcBef>
                <a:spcAft>
                  <a:spcPct val="0"/>
                </a:spcAft>
                <a:defRPr>
                  <a:solidFill>
                    <a:schemeClr val="tx1"/>
                  </a:solidFill>
                  <a:latin typeface="Arial" panose="020B0604020202020204" pitchFamily="34" charset="0"/>
                </a:defRPr>
              </a:lvl6pPr>
              <a:lvl7pPr marL="2809875" defTabSz="944563" fontAlgn="base">
                <a:spcBef>
                  <a:spcPct val="0"/>
                </a:spcBef>
                <a:spcAft>
                  <a:spcPct val="0"/>
                </a:spcAft>
                <a:defRPr>
                  <a:solidFill>
                    <a:schemeClr val="tx1"/>
                  </a:solidFill>
                  <a:latin typeface="Arial" panose="020B0604020202020204" pitchFamily="34" charset="0"/>
                </a:defRPr>
              </a:lvl7pPr>
              <a:lvl8pPr marL="3267075" defTabSz="944563" fontAlgn="base">
                <a:spcBef>
                  <a:spcPct val="0"/>
                </a:spcBef>
                <a:spcAft>
                  <a:spcPct val="0"/>
                </a:spcAft>
                <a:defRPr>
                  <a:solidFill>
                    <a:schemeClr val="tx1"/>
                  </a:solidFill>
                  <a:latin typeface="Arial" panose="020B0604020202020204" pitchFamily="34" charset="0"/>
                </a:defRPr>
              </a:lvl8pPr>
              <a:lvl9pPr marL="3724275" defTabSz="944563" fontAlgn="base">
                <a:spcBef>
                  <a:spcPct val="0"/>
                </a:spcBef>
                <a:spcAft>
                  <a:spcPct val="0"/>
                </a:spcAft>
                <a:defRPr>
                  <a:solidFill>
                    <a:schemeClr val="tx1"/>
                  </a:solidFill>
                  <a:latin typeface="Arial" panose="020B0604020202020204" pitchFamily="34" charset="0"/>
                </a:defRPr>
              </a:lvl9pPr>
            </a:lstStyle>
            <a:p>
              <a:pPr>
                <a:lnSpc>
                  <a:spcPct val="100000"/>
                </a:lnSpc>
                <a:buClrTx/>
                <a:buSzTx/>
                <a:buFontTx/>
                <a:buNone/>
              </a:pPr>
              <a:r>
                <a:rPr lang="en-US" altLang="en-US" sz="1000" b="1">
                  <a:solidFill>
                    <a:srgbClr val="000000"/>
                  </a:solidFill>
                  <a:latin typeface="Times New Roman" panose="02020603050405020304" pitchFamily="18" charset="0"/>
                </a:rPr>
                <a:t>27</a:t>
              </a:r>
            </a:p>
          </p:txBody>
        </p:sp>
        <p:sp>
          <p:nvSpPr>
            <p:cNvPr id="242697" name="Rectangle 9"/>
            <p:cNvSpPr>
              <a:spLocks noChangeArrowheads="1"/>
            </p:cNvSpPr>
            <p:nvPr/>
          </p:nvSpPr>
          <p:spPr bwMode="auto">
            <a:xfrm>
              <a:off x="528" y="816"/>
              <a:ext cx="166"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algn="l" defTabSz="944563" fontAlgn="base">
                <a:spcBef>
                  <a:spcPct val="0"/>
                </a:spcBef>
                <a:defRPr>
                  <a:solidFill>
                    <a:schemeClr val="tx1"/>
                  </a:solidFill>
                  <a:latin typeface="Arial" panose="020B0604020202020204" pitchFamily="34" charset="0"/>
                </a:defRPr>
              </a:lvl1pPr>
              <a:lvl2pPr marL="476250" algn="l" defTabSz="944563" fontAlgn="base">
                <a:spcBef>
                  <a:spcPct val="0"/>
                </a:spcBef>
                <a:defRPr>
                  <a:solidFill>
                    <a:schemeClr val="tx1"/>
                  </a:solidFill>
                  <a:latin typeface="Arial" panose="020B0604020202020204" pitchFamily="34" charset="0"/>
                </a:defRPr>
              </a:lvl2pPr>
              <a:lvl3pPr marL="947738" algn="l" defTabSz="944563" fontAlgn="base">
                <a:spcBef>
                  <a:spcPct val="0"/>
                </a:spcBef>
                <a:defRPr>
                  <a:solidFill>
                    <a:schemeClr val="tx1"/>
                  </a:solidFill>
                  <a:latin typeface="Arial" panose="020B0604020202020204" pitchFamily="34" charset="0"/>
                </a:defRPr>
              </a:lvl3pPr>
              <a:lvl4pPr marL="1423988" algn="l" defTabSz="944563" fontAlgn="base">
                <a:spcBef>
                  <a:spcPct val="0"/>
                </a:spcBef>
                <a:defRPr>
                  <a:solidFill>
                    <a:schemeClr val="tx1"/>
                  </a:solidFill>
                  <a:latin typeface="Arial" panose="020B0604020202020204" pitchFamily="34" charset="0"/>
                </a:defRPr>
              </a:lvl4pPr>
              <a:lvl5pPr marL="1895475" algn="l" defTabSz="944563" fontAlgn="base">
                <a:spcBef>
                  <a:spcPct val="0"/>
                </a:spcBef>
                <a:defRPr>
                  <a:solidFill>
                    <a:schemeClr val="tx1"/>
                  </a:solidFill>
                  <a:latin typeface="Arial" panose="020B0604020202020204" pitchFamily="34" charset="0"/>
                </a:defRPr>
              </a:lvl5pPr>
              <a:lvl6pPr marL="2352675" defTabSz="944563" fontAlgn="base">
                <a:spcBef>
                  <a:spcPct val="0"/>
                </a:spcBef>
                <a:spcAft>
                  <a:spcPct val="0"/>
                </a:spcAft>
                <a:defRPr>
                  <a:solidFill>
                    <a:schemeClr val="tx1"/>
                  </a:solidFill>
                  <a:latin typeface="Arial" panose="020B0604020202020204" pitchFamily="34" charset="0"/>
                </a:defRPr>
              </a:lvl6pPr>
              <a:lvl7pPr marL="2809875" defTabSz="944563" fontAlgn="base">
                <a:spcBef>
                  <a:spcPct val="0"/>
                </a:spcBef>
                <a:spcAft>
                  <a:spcPct val="0"/>
                </a:spcAft>
                <a:defRPr>
                  <a:solidFill>
                    <a:schemeClr val="tx1"/>
                  </a:solidFill>
                  <a:latin typeface="Arial" panose="020B0604020202020204" pitchFamily="34" charset="0"/>
                </a:defRPr>
              </a:lvl7pPr>
              <a:lvl8pPr marL="3267075" defTabSz="944563" fontAlgn="base">
                <a:spcBef>
                  <a:spcPct val="0"/>
                </a:spcBef>
                <a:spcAft>
                  <a:spcPct val="0"/>
                </a:spcAft>
                <a:defRPr>
                  <a:solidFill>
                    <a:schemeClr val="tx1"/>
                  </a:solidFill>
                  <a:latin typeface="Arial" panose="020B0604020202020204" pitchFamily="34" charset="0"/>
                </a:defRPr>
              </a:lvl8pPr>
              <a:lvl9pPr marL="3724275" defTabSz="944563" fontAlgn="base">
                <a:spcBef>
                  <a:spcPct val="0"/>
                </a:spcBef>
                <a:spcAft>
                  <a:spcPct val="0"/>
                </a:spcAft>
                <a:defRPr>
                  <a:solidFill>
                    <a:schemeClr val="tx1"/>
                  </a:solidFill>
                  <a:latin typeface="Arial" panose="020B0604020202020204" pitchFamily="34" charset="0"/>
                </a:defRPr>
              </a:lvl9pPr>
            </a:lstStyle>
            <a:p>
              <a:pPr>
                <a:lnSpc>
                  <a:spcPct val="100000"/>
                </a:lnSpc>
                <a:buClrTx/>
                <a:buSzTx/>
                <a:buFontTx/>
                <a:buNone/>
              </a:pPr>
              <a:r>
                <a:rPr lang="en-US" altLang="en-US" sz="1000" b="1">
                  <a:solidFill>
                    <a:srgbClr val="000000"/>
                  </a:solidFill>
                  <a:latin typeface="Times New Roman" panose="02020603050405020304" pitchFamily="18" charset="0"/>
                </a:rPr>
                <a:t>31</a:t>
              </a:r>
            </a:p>
          </p:txBody>
        </p:sp>
        <p:sp>
          <p:nvSpPr>
            <p:cNvPr id="242698" name="Text Box 10"/>
            <p:cNvSpPr txBox="1">
              <a:spLocks noChangeArrowheads="1"/>
            </p:cNvSpPr>
            <p:nvPr/>
          </p:nvSpPr>
          <p:spPr bwMode="auto">
            <a:xfrm>
              <a:off x="536" y="957"/>
              <a:ext cx="1144" cy="194"/>
            </a:xfrm>
            <a:prstGeom prst="rect">
              <a:avLst/>
            </a:prstGeom>
            <a:noFill/>
            <a:ln w="38100">
              <a:solidFill>
                <a:srgbClr val="3366FF"/>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fontAlgn="base">
                <a:lnSpc>
                  <a:spcPct val="100000"/>
                </a:lnSpc>
                <a:spcBef>
                  <a:spcPct val="0"/>
                </a:spcBef>
                <a:buClrTx/>
                <a:buSzTx/>
                <a:buFontTx/>
                <a:buNone/>
              </a:pPr>
              <a:r>
                <a:rPr lang="en-US" altLang="en-US" sz="1400" b="1">
                  <a:latin typeface="Courier New" panose="02070309020205020404" pitchFamily="49" charset="0"/>
                </a:rPr>
                <a:t>N Z C V </a:t>
              </a:r>
              <a:r>
                <a:rPr lang="en-US" altLang="en-US" sz="1400" b="1">
                  <a:solidFill>
                    <a:schemeClr val="hlink"/>
                  </a:solidFill>
                  <a:latin typeface="Courier New" panose="02070309020205020404" pitchFamily="49" charset="0"/>
                </a:rPr>
                <a:t>Q</a:t>
              </a:r>
              <a:endParaRPr lang="en-US" altLang="en-US" sz="1400">
                <a:solidFill>
                  <a:schemeClr val="hlink"/>
                </a:solidFill>
                <a:latin typeface="Courier New" panose="02070309020205020404" pitchFamily="49" charset="0"/>
              </a:endParaRPr>
            </a:p>
          </p:txBody>
        </p:sp>
        <p:sp>
          <p:nvSpPr>
            <p:cNvPr id="242699" name="Line 11"/>
            <p:cNvSpPr>
              <a:spLocks noChangeShapeType="1"/>
            </p:cNvSpPr>
            <p:nvPr/>
          </p:nvSpPr>
          <p:spPr bwMode="auto">
            <a:xfrm>
              <a:off x="960" y="1104"/>
              <a:ext cx="0" cy="48"/>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2700" name="Line 12"/>
            <p:cNvSpPr>
              <a:spLocks noChangeShapeType="1"/>
            </p:cNvSpPr>
            <p:nvPr/>
          </p:nvSpPr>
          <p:spPr bwMode="auto">
            <a:xfrm>
              <a:off x="816" y="1104"/>
              <a:ext cx="0" cy="48"/>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2701" name="Line 13"/>
            <p:cNvSpPr>
              <a:spLocks noChangeShapeType="1"/>
            </p:cNvSpPr>
            <p:nvPr/>
          </p:nvSpPr>
          <p:spPr bwMode="auto">
            <a:xfrm>
              <a:off x="672" y="1104"/>
              <a:ext cx="0" cy="48"/>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2702" name="Line 14"/>
            <p:cNvSpPr>
              <a:spLocks noChangeShapeType="1"/>
            </p:cNvSpPr>
            <p:nvPr/>
          </p:nvSpPr>
          <p:spPr bwMode="auto">
            <a:xfrm>
              <a:off x="1248" y="960"/>
              <a:ext cx="0" cy="192"/>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2703" name="Line 15"/>
            <p:cNvSpPr>
              <a:spLocks noChangeShapeType="1"/>
            </p:cNvSpPr>
            <p:nvPr/>
          </p:nvSpPr>
          <p:spPr bwMode="auto">
            <a:xfrm>
              <a:off x="1104" y="960"/>
              <a:ext cx="0" cy="192"/>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2704" name="Rectangle 16"/>
            <p:cNvSpPr>
              <a:spLocks noChangeArrowheads="1"/>
            </p:cNvSpPr>
            <p:nvPr/>
          </p:nvSpPr>
          <p:spPr bwMode="auto">
            <a:xfrm>
              <a:off x="960" y="816"/>
              <a:ext cx="192"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675" tIns="26988" rIns="66675" bIns="26988">
              <a:spAutoFit/>
            </a:bodyPr>
            <a:lstStyle>
              <a:lvl1pPr algn="l" defTabSz="944563" fontAlgn="base">
                <a:spcBef>
                  <a:spcPct val="0"/>
                </a:spcBef>
                <a:defRPr>
                  <a:solidFill>
                    <a:schemeClr val="tx1"/>
                  </a:solidFill>
                  <a:latin typeface="Arial" panose="020B0604020202020204" pitchFamily="34" charset="0"/>
                </a:defRPr>
              </a:lvl1pPr>
              <a:lvl2pPr marL="476250" algn="l" defTabSz="944563" fontAlgn="base">
                <a:spcBef>
                  <a:spcPct val="0"/>
                </a:spcBef>
                <a:defRPr>
                  <a:solidFill>
                    <a:schemeClr val="tx1"/>
                  </a:solidFill>
                  <a:latin typeface="Arial" panose="020B0604020202020204" pitchFamily="34" charset="0"/>
                </a:defRPr>
              </a:lvl2pPr>
              <a:lvl3pPr marL="947738" algn="l" defTabSz="944563" fontAlgn="base">
                <a:spcBef>
                  <a:spcPct val="0"/>
                </a:spcBef>
                <a:defRPr>
                  <a:solidFill>
                    <a:schemeClr val="tx1"/>
                  </a:solidFill>
                  <a:latin typeface="Arial" panose="020B0604020202020204" pitchFamily="34" charset="0"/>
                </a:defRPr>
              </a:lvl3pPr>
              <a:lvl4pPr marL="1423988" algn="l" defTabSz="944563" fontAlgn="base">
                <a:spcBef>
                  <a:spcPct val="0"/>
                </a:spcBef>
                <a:defRPr>
                  <a:solidFill>
                    <a:schemeClr val="tx1"/>
                  </a:solidFill>
                  <a:latin typeface="Arial" panose="020B0604020202020204" pitchFamily="34" charset="0"/>
                </a:defRPr>
              </a:lvl4pPr>
              <a:lvl5pPr marL="1895475" algn="l" defTabSz="944563" fontAlgn="base">
                <a:spcBef>
                  <a:spcPct val="0"/>
                </a:spcBef>
                <a:defRPr>
                  <a:solidFill>
                    <a:schemeClr val="tx1"/>
                  </a:solidFill>
                  <a:latin typeface="Arial" panose="020B0604020202020204" pitchFamily="34" charset="0"/>
                </a:defRPr>
              </a:lvl5pPr>
              <a:lvl6pPr marL="2352675" defTabSz="944563" fontAlgn="base">
                <a:spcBef>
                  <a:spcPct val="0"/>
                </a:spcBef>
                <a:spcAft>
                  <a:spcPct val="0"/>
                </a:spcAft>
                <a:defRPr>
                  <a:solidFill>
                    <a:schemeClr val="tx1"/>
                  </a:solidFill>
                  <a:latin typeface="Arial" panose="020B0604020202020204" pitchFamily="34" charset="0"/>
                </a:defRPr>
              </a:lvl6pPr>
              <a:lvl7pPr marL="2809875" defTabSz="944563" fontAlgn="base">
                <a:spcBef>
                  <a:spcPct val="0"/>
                </a:spcBef>
                <a:spcAft>
                  <a:spcPct val="0"/>
                </a:spcAft>
                <a:defRPr>
                  <a:solidFill>
                    <a:schemeClr val="tx1"/>
                  </a:solidFill>
                  <a:latin typeface="Arial" panose="020B0604020202020204" pitchFamily="34" charset="0"/>
                </a:defRPr>
              </a:lvl7pPr>
              <a:lvl8pPr marL="3267075" defTabSz="944563" fontAlgn="base">
                <a:spcBef>
                  <a:spcPct val="0"/>
                </a:spcBef>
                <a:spcAft>
                  <a:spcPct val="0"/>
                </a:spcAft>
                <a:defRPr>
                  <a:solidFill>
                    <a:schemeClr val="tx1"/>
                  </a:solidFill>
                  <a:latin typeface="Arial" panose="020B0604020202020204" pitchFamily="34" charset="0"/>
                </a:defRPr>
              </a:lvl8pPr>
              <a:lvl9pPr marL="3724275" defTabSz="944563" fontAlgn="base">
                <a:spcBef>
                  <a:spcPct val="0"/>
                </a:spcBef>
                <a:spcAft>
                  <a:spcPct val="0"/>
                </a:spcAft>
                <a:defRPr>
                  <a:solidFill>
                    <a:schemeClr val="tx1"/>
                  </a:solidFill>
                  <a:latin typeface="Arial" panose="020B0604020202020204" pitchFamily="34" charset="0"/>
                </a:defRPr>
              </a:lvl9pPr>
            </a:lstStyle>
            <a:p>
              <a:pPr algn="ctr">
                <a:lnSpc>
                  <a:spcPct val="100000"/>
                </a:lnSpc>
                <a:buClrTx/>
                <a:buSzTx/>
                <a:buFontTx/>
                <a:buNone/>
              </a:pPr>
              <a:r>
                <a:rPr lang="en-US" altLang="en-US" sz="1000" b="1">
                  <a:solidFill>
                    <a:srgbClr val="000000"/>
                  </a:solidFill>
                  <a:latin typeface="Times New Roman" panose="02020603050405020304" pitchFamily="18" charset="0"/>
                </a:rPr>
                <a:t>28</a:t>
              </a:r>
            </a:p>
          </p:txBody>
        </p:sp>
        <p:sp>
          <p:nvSpPr>
            <p:cNvPr id="242705" name="Rectangle 17"/>
            <p:cNvSpPr>
              <a:spLocks noChangeArrowheads="1"/>
            </p:cNvSpPr>
            <p:nvPr/>
          </p:nvSpPr>
          <p:spPr bwMode="auto">
            <a:xfrm>
              <a:off x="4128" y="816"/>
              <a:ext cx="125"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algn="l" defTabSz="944563" fontAlgn="base">
                <a:spcBef>
                  <a:spcPct val="0"/>
                </a:spcBef>
                <a:defRPr>
                  <a:solidFill>
                    <a:schemeClr val="tx1"/>
                  </a:solidFill>
                  <a:latin typeface="Arial" panose="020B0604020202020204" pitchFamily="34" charset="0"/>
                </a:defRPr>
              </a:lvl1pPr>
              <a:lvl2pPr marL="476250" algn="l" defTabSz="944563" fontAlgn="base">
                <a:spcBef>
                  <a:spcPct val="0"/>
                </a:spcBef>
                <a:defRPr>
                  <a:solidFill>
                    <a:schemeClr val="tx1"/>
                  </a:solidFill>
                  <a:latin typeface="Arial" panose="020B0604020202020204" pitchFamily="34" charset="0"/>
                </a:defRPr>
              </a:lvl2pPr>
              <a:lvl3pPr marL="947738" algn="l" defTabSz="944563" fontAlgn="base">
                <a:spcBef>
                  <a:spcPct val="0"/>
                </a:spcBef>
                <a:defRPr>
                  <a:solidFill>
                    <a:schemeClr val="tx1"/>
                  </a:solidFill>
                  <a:latin typeface="Arial" panose="020B0604020202020204" pitchFamily="34" charset="0"/>
                </a:defRPr>
              </a:lvl3pPr>
              <a:lvl4pPr marL="1423988" algn="l" defTabSz="944563" fontAlgn="base">
                <a:spcBef>
                  <a:spcPct val="0"/>
                </a:spcBef>
                <a:defRPr>
                  <a:solidFill>
                    <a:schemeClr val="tx1"/>
                  </a:solidFill>
                  <a:latin typeface="Arial" panose="020B0604020202020204" pitchFamily="34" charset="0"/>
                </a:defRPr>
              </a:lvl4pPr>
              <a:lvl5pPr marL="1895475" algn="l" defTabSz="944563" fontAlgn="base">
                <a:spcBef>
                  <a:spcPct val="0"/>
                </a:spcBef>
                <a:defRPr>
                  <a:solidFill>
                    <a:schemeClr val="tx1"/>
                  </a:solidFill>
                  <a:latin typeface="Arial" panose="020B0604020202020204" pitchFamily="34" charset="0"/>
                </a:defRPr>
              </a:lvl5pPr>
              <a:lvl6pPr marL="2352675" defTabSz="944563" fontAlgn="base">
                <a:spcBef>
                  <a:spcPct val="0"/>
                </a:spcBef>
                <a:spcAft>
                  <a:spcPct val="0"/>
                </a:spcAft>
                <a:defRPr>
                  <a:solidFill>
                    <a:schemeClr val="tx1"/>
                  </a:solidFill>
                  <a:latin typeface="Arial" panose="020B0604020202020204" pitchFamily="34" charset="0"/>
                </a:defRPr>
              </a:lvl6pPr>
              <a:lvl7pPr marL="2809875" defTabSz="944563" fontAlgn="base">
                <a:spcBef>
                  <a:spcPct val="0"/>
                </a:spcBef>
                <a:spcAft>
                  <a:spcPct val="0"/>
                </a:spcAft>
                <a:defRPr>
                  <a:solidFill>
                    <a:schemeClr val="tx1"/>
                  </a:solidFill>
                  <a:latin typeface="Arial" panose="020B0604020202020204" pitchFamily="34" charset="0"/>
                </a:defRPr>
              </a:lvl7pPr>
              <a:lvl8pPr marL="3267075" defTabSz="944563" fontAlgn="base">
                <a:spcBef>
                  <a:spcPct val="0"/>
                </a:spcBef>
                <a:spcAft>
                  <a:spcPct val="0"/>
                </a:spcAft>
                <a:defRPr>
                  <a:solidFill>
                    <a:schemeClr val="tx1"/>
                  </a:solidFill>
                  <a:latin typeface="Arial" panose="020B0604020202020204" pitchFamily="34" charset="0"/>
                </a:defRPr>
              </a:lvl8pPr>
              <a:lvl9pPr marL="3724275" defTabSz="944563" fontAlgn="base">
                <a:spcBef>
                  <a:spcPct val="0"/>
                </a:spcBef>
                <a:spcAft>
                  <a:spcPct val="0"/>
                </a:spcAft>
                <a:defRPr>
                  <a:solidFill>
                    <a:schemeClr val="tx1"/>
                  </a:solidFill>
                  <a:latin typeface="Arial" panose="020B0604020202020204" pitchFamily="34" charset="0"/>
                </a:defRPr>
              </a:lvl9pPr>
            </a:lstStyle>
            <a:p>
              <a:pPr>
                <a:lnSpc>
                  <a:spcPct val="100000"/>
                </a:lnSpc>
                <a:buClrTx/>
                <a:buSzTx/>
                <a:buFontTx/>
                <a:buNone/>
              </a:pPr>
              <a:r>
                <a:rPr lang="en-US" altLang="en-US" sz="1000" b="1">
                  <a:solidFill>
                    <a:srgbClr val="000000"/>
                  </a:solidFill>
                  <a:latin typeface="Times New Roman" panose="02020603050405020304" pitchFamily="18" charset="0"/>
                </a:rPr>
                <a:t>6</a:t>
              </a:r>
            </a:p>
          </p:txBody>
        </p:sp>
        <p:sp>
          <p:nvSpPr>
            <p:cNvPr id="242706" name="Rectangle 18"/>
            <p:cNvSpPr>
              <a:spLocks noChangeArrowheads="1"/>
            </p:cNvSpPr>
            <p:nvPr/>
          </p:nvSpPr>
          <p:spPr bwMode="auto">
            <a:xfrm>
              <a:off x="3984" y="816"/>
              <a:ext cx="125"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algn="l" defTabSz="944563" fontAlgn="base">
                <a:spcBef>
                  <a:spcPct val="0"/>
                </a:spcBef>
                <a:defRPr>
                  <a:solidFill>
                    <a:schemeClr val="tx1"/>
                  </a:solidFill>
                  <a:latin typeface="Arial" panose="020B0604020202020204" pitchFamily="34" charset="0"/>
                </a:defRPr>
              </a:lvl1pPr>
              <a:lvl2pPr marL="476250" algn="l" defTabSz="944563" fontAlgn="base">
                <a:spcBef>
                  <a:spcPct val="0"/>
                </a:spcBef>
                <a:defRPr>
                  <a:solidFill>
                    <a:schemeClr val="tx1"/>
                  </a:solidFill>
                  <a:latin typeface="Arial" panose="020B0604020202020204" pitchFamily="34" charset="0"/>
                </a:defRPr>
              </a:lvl2pPr>
              <a:lvl3pPr marL="947738" algn="l" defTabSz="944563" fontAlgn="base">
                <a:spcBef>
                  <a:spcPct val="0"/>
                </a:spcBef>
                <a:defRPr>
                  <a:solidFill>
                    <a:schemeClr val="tx1"/>
                  </a:solidFill>
                  <a:latin typeface="Arial" panose="020B0604020202020204" pitchFamily="34" charset="0"/>
                </a:defRPr>
              </a:lvl3pPr>
              <a:lvl4pPr marL="1423988" algn="l" defTabSz="944563" fontAlgn="base">
                <a:spcBef>
                  <a:spcPct val="0"/>
                </a:spcBef>
                <a:defRPr>
                  <a:solidFill>
                    <a:schemeClr val="tx1"/>
                  </a:solidFill>
                  <a:latin typeface="Arial" panose="020B0604020202020204" pitchFamily="34" charset="0"/>
                </a:defRPr>
              </a:lvl4pPr>
              <a:lvl5pPr marL="1895475" algn="l" defTabSz="944563" fontAlgn="base">
                <a:spcBef>
                  <a:spcPct val="0"/>
                </a:spcBef>
                <a:defRPr>
                  <a:solidFill>
                    <a:schemeClr val="tx1"/>
                  </a:solidFill>
                  <a:latin typeface="Arial" panose="020B0604020202020204" pitchFamily="34" charset="0"/>
                </a:defRPr>
              </a:lvl5pPr>
              <a:lvl6pPr marL="2352675" defTabSz="944563" fontAlgn="base">
                <a:spcBef>
                  <a:spcPct val="0"/>
                </a:spcBef>
                <a:spcAft>
                  <a:spcPct val="0"/>
                </a:spcAft>
                <a:defRPr>
                  <a:solidFill>
                    <a:schemeClr val="tx1"/>
                  </a:solidFill>
                  <a:latin typeface="Arial" panose="020B0604020202020204" pitchFamily="34" charset="0"/>
                </a:defRPr>
              </a:lvl6pPr>
              <a:lvl7pPr marL="2809875" defTabSz="944563" fontAlgn="base">
                <a:spcBef>
                  <a:spcPct val="0"/>
                </a:spcBef>
                <a:spcAft>
                  <a:spcPct val="0"/>
                </a:spcAft>
                <a:defRPr>
                  <a:solidFill>
                    <a:schemeClr val="tx1"/>
                  </a:solidFill>
                  <a:latin typeface="Arial" panose="020B0604020202020204" pitchFamily="34" charset="0"/>
                </a:defRPr>
              </a:lvl7pPr>
              <a:lvl8pPr marL="3267075" defTabSz="944563" fontAlgn="base">
                <a:spcBef>
                  <a:spcPct val="0"/>
                </a:spcBef>
                <a:spcAft>
                  <a:spcPct val="0"/>
                </a:spcAft>
                <a:defRPr>
                  <a:solidFill>
                    <a:schemeClr val="tx1"/>
                  </a:solidFill>
                  <a:latin typeface="Arial" panose="020B0604020202020204" pitchFamily="34" charset="0"/>
                </a:defRPr>
              </a:lvl8pPr>
              <a:lvl9pPr marL="3724275" defTabSz="944563" fontAlgn="base">
                <a:spcBef>
                  <a:spcPct val="0"/>
                </a:spcBef>
                <a:spcAft>
                  <a:spcPct val="0"/>
                </a:spcAft>
                <a:defRPr>
                  <a:solidFill>
                    <a:schemeClr val="tx1"/>
                  </a:solidFill>
                  <a:latin typeface="Arial" panose="020B0604020202020204" pitchFamily="34" charset="0"/>
                </a:defRPr>
              </a:lvl9pPr>
            </a:lstStyle>
            <a:p>
              <a:pPr>
                <a:lnSpc>
                  <a:spcPct val="100000"/>
                </a:lnSpc>
                <a:buClrTx/>
                <a:buSzTx/>
                <a:buFontTx/>
                <a:buNone/>
              </a:pPr>
              <a:r>
                <a:rPr lang="en-US" altLang="en-US" sz="1000" b="1">
                  <a:solidFill>
                    <a:srgbClr val="000000"/>
                  </a:solidFill>
                  <a:latin typeface="Times New Roman" panose="02020603050405020304" pitchFamily="18" charset="0"/>
                </a:rPr>
                <a:t>7</a:t>
              </a:r>
            </a:p>
          </p:txBody>
        </p:sp>
        <p:sp>
          <p:nvSpPr>
            <p:cNvPr id="242707" name="Text Box 19"/>
            <p:cNvSpPr txBox="1">
              <a:spLocks noChangeArrowheads="1"/>
            </p:cNvSpPr>
            <p:nvPr/>
          </p:nvSpPr>
          <p:spPr bwMode="auto">
            <a:xfrm>
              <a:off x="3984" y="957"/>
              <a:ext cx="1152" cy="194"/>
            </a:xfrm>
            <a:prstGeom prst="rect">
              <a:avLst/>
            </a:prstGeom>
            <a:noFill/>
            <a:ln w="38100">
              <a:solidFill>
                <a:srgbClr val="3366FF"/>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fontAlgn="base">
                <a:lnSpc>
                  <a:spcPct val="100000"/>
                </a:lnSpc>
                <a:spcBef>
                  <a:spcPct val="0"/>
                </a:spcBef>
                <a:buClrTx/>
                <a:buSzTx/>
                <a:buFontTx/>
                <a:buNone/>
              </a:pPr>
              <a:r>
                <a:rPr lang="en-US" altLang="en-US" sz="1400" b="1">
                  <a:latin typeface="Courier New" panose="02070309020205020404" pitchFamily="49" charset="0"/>
                </a:rPr>
                <a:t>I F </a:t>
              </a:r>
              <a:r>
                <a:rPr lang="en-US" altLang="en-US" sz="1400" b="1">
                  <a:solidFill>
                    <a:schemeClr val="hlink"/>
                  </a:solidFill>
                  <a:latin typeface="Courier New" panose="02070309020205020404" pitchFamily="49" charset="0"/>
                </a:rPr>
                <a:t>T</a:t>
              </a:r>
              <a:r>
                <a:rPr lang="en-US" altLang="en-US" sz="1400" b="1">
                  <a:latin typeface="Courier New" panose="02070309020205020404" pitchFamily="49" charset="0"/>
                </a:rPr>
                <a:t>    mode</a:t>
              </a:r>
              <a:endParaRPr lang="en-US" altLang="en-US" sz="1400">
                <a:latin typeface="Courier New" panose="02070309020205020404" pitchFamily="49" charset="0"/>
              </a:endParaRPr>
            </a:p>
          </p:txBody>
        </p:sp>
        <p:sp>
          <p:nvSpPr>
            <p:cNvPr id="242708" name="Line 20"/>
            <p:cNvSpPr>
              <a:spLocks noChangeShapeType="1"/>
            </p:cNvSpPr>
            <p:nvPr/>
          </p:nvSpPr>
          <p:spPr bwMode="auto">
            <a:xfrm>
              <a:off x="4560" y="1104"/>
              <a:ext cx="0" cy="48"/>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2709" name="Line 21"/>
            <p:cNvSpPr>
              <a:spLocks noChangeShapeType="1"/>
            </p:cNvSpPr>
            <p:nvPr/>
          </p:nvSpPr>
          <p:spPr bwMode="auto">
            <a:xfrm>
              <a:off x="4128" y="1104"/>
              <a:ext cx="0" cy="48"/>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2710" name="Line 22"/>
            <p:cNvSpPr>
              <a:spLocks noChangeShapeType="1"/>
            </p:cNvSpPr>
            <p:nvPr/>
          </p:nvSpPr>
          <p:spPr bwMode="auto">
            <a:xfrm>
              <a:off x="4272" y="960"/>
              <a:ext cx="0" cy="192"/>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2711" name="Line 23"/>
            <p:cNvSpPr>
              <a:spLocks noChangeShapeType="1"/>
            </p:cNvSpPr>
            <p:nvPr/>
          </p:nvSpPr>
          <p:spPr bwMode="auto">
            <a:xfrm>
              <a:off x="4416" y="960"/>
              <a:ext cx="0" cy="192"/>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2712" name="Rectangle 24"/>
            <p:cNvSpPr>
              <a:spLocks noChangeArrowheads="1"/>
            </p:cNvSpPr>
            <p:nvPr/>
          </p:nvSpPr>
          <p:spPr bwMode="auto">
            <a:xfrm>
              <a:off x="2688" y="816"/>
              <a:ext cx="166"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algn="l" defTabSz="944563" fontAlgn="base">
                <a:spcBef>
                  <a:spcPct val="0"/>
                </a:spcBef>
                <a:defRPr>
                  <a:solidFill>
                    <a:schemeClr val="tx1"/>
                  </a:solidFill>
                  <a:latin typeface="Arial" panose="020B0604020202020204" pitchFamily="34" charset="0"/>
                </a:defRPr>
              </a:lvl1pPr>
              <a:lvl2pPr marL="476250" algn="l" defTabSz="944563" fontAlgn="base">
                <a:spcBef>
                  <a:spcPct val="0"/>
                </a:spcBef>
                <a:defRPr>
                  <a:solidFill>
                    <a:schemeClr val="tx1"/>
                  </a:solidFill>
                  <a:latin typeface="Arial" panose="020B0604020202020204" pitchFamily="34" charset="0"/>
                </a:defRPr>
              </a:lvl2pPr>
              <a:lvl3pPr marL="947738" algn="l" defTabSz="944563" fontAlgn="base">
                <a:spcBef>
                  <a:spcPct val="0"/>
                </a:spcBef>
                <a:defRPr>
                  <a:solidFill>
                    <a:schemeClr val="tx1"/>
                  </a:solidFill>
                  <a:latin typeface="Arial" panose="020B0604020202020204" pitchFamily="34" charset="0"/>
                </a:defRPr>
              </a:lvl3pPr>
              <a:lvl4pPr marL="1423988" algn="l" defTabSz="944563" fontAlgn="base">
                <a:spcBef>
                  <a:spcPct val="0"/>
                </a:spcBef>
                <a:defRPr>
                  <a:solidFill>
                    <a:schemeClr val="tx1"/>
                  </a:solidFill>
                  <a:latin typeface="Arial" panose="020B0604020202020204" pitchFamily="34" charset="0"/>
                </a:defRPr>
              </a:lvl4pPr>
              <a:lvl5pPr marL="1895475" algn="l" defTabSz="944563" fontAlgn="base">
                <a:spcBef>
                  <a:spcPct val="0"/>
                </a:spcBef>
                <a:defRPr>
                  <a:solidFill>
                    <a:schemeClr val="tx1"/>
                  </a:solidFill>
                  <a:latin typeface="Arial" panose="020B0604020202020204" pitchFamily="34" charset="0"/>
                </a:defRPr>
              </a:lvl5pPr>
              <a:lvl6pPr marL="2352675" defTabSz="944563" fontAlgn="base">
                <a:spcBef>
                  <a:spcPct val="0"/>
                </a:spcBef>
                <a:spcAft>
                  <a:spcPct val="0"/>
                </a:spcAft>
                <a:defRPr>
                  <a:solidFill>
                    <a:schemeClr val="tx1"/>
                  </a:solidFill>
                  <a:latin typeface="Arial" panose="020B0604020202020204" pitchFamily="34" charset="0"/>
                </a:defRPr>
              </a:lvl6pPr>
              <a:lvl7pPr marL="2809875" defTabSz="944563" fontAlgn="base">
                <a:spcBef>
                  <a:spcPct val="0"/>
                </a:spcBef>
                <a:spcAft>
                  <a:spcPct val="0"/>
                </a:spcAft>
                <a:defRPr>
                  <a:solidFill>
                    <a:schemeClr val="tx1"/>
                  </a:solidFill>
                  <a:latin typeface="Arial" panose="020B0604020202020204" pitchFamily="34" charset="0"/>
                </a:defRPr>
              </a:lvl7pPr>
              <a:lvl8pPr marL="3267075" defTabSz="944563" fontAlgn="base">
                <a:spcBef>
                  <a:spcPct val="0"/>
                </a:spcBef>
                <a:spcAft>
                  <a:spcPct val="0"/>
                </a:spcAft>
                <a:defRPr>
                  <a:solidFill>
                    <a:schemeClr val="tx1"/>
                  </a:solidFill>
                  <a:latin typeface="Arial" panose="020B0604020202020204" pitchFamily="34" charset="0"/>
                </a:defRPr>
              </a:lvl8pPr>
              <a:lvl9pPr marL="3724275" defTabSz="944563" fontAlgn="base">
                <a:spcBef>
                  <a:spcPct val="0"/>
                </a:spcBef>
                <a:spcAft>
                  <a:spcPct val="0"/>
                </a:spcAft>
                <a:defRPr>
                  <a:solidFill>
                    <a:schemeClr val="tx1"/>
                  </a:solidFill>
                  <a:latin typeface="Arial" panose="020B0604020202020204" pitchFamily="34" charset="0"/>
                </a:defRPr>
              </a:lvl9pPr>
            </a:lstStyle>
            <a:p>
              <a:pPr>
                <a:lnSpc>
                  <a:spcPct val="100000"/>
                </a:lnSpc>
                <a:buClrTx/>
                <a:buSzTx/>
                <a:buFontTx/>
                <a:buNone/>
              </a:pPr>
              <a:r>
                <a:rPr lang="en-US" altLang="en-US" sz="1000" b="1">
                  <a:solidFill>
                    <a:srgbClr val="000000"/>
                  </a:solidFill>
                  <a:latin typeface="Times New Roman" panose="02020603050405020304" pitchFamily="18" charset="0"/>
                </a:rPr>
                <a:t>16</a:t>
              </a:r>
            </a:p>
          </p:txBody>
        </p:sp>
        <p:sp>
          <p:nvSpPr>
            <p:cNvPr id="242713" name="Rectangle 25"/>
            <p:cNvSpPr>
              <a:spLocks noChangeArrowheads="1"/>
            </p:cNvSpPr>
            <p:nvPr/>
          </p:nvSpPr>
          <p:spPr bwMode="auto">
            <a:xfrm>
              <a:off x="1680" y="816"/>
              <a:ext cx="166"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algn="l" defTabSz="944563" fontAlgn="base">
                <a:spcBef>
                  <a:spcPct val="0"/>
                </a:spcBef>
                <a:defRPr>
                  <a:solidFill>
                    <a:schemeClr val="tx1"/>
                  </a:solidFill>
                  <a:latin typeface="Arial" panose="020B0604020202020204" pitchFamily="34" charset="0"/>
                </a:defRPr>
              </a:lvl1pPr>
              <a:lvl2pPr marL="476250" algn="l" defTabSz="944563" fontAlgn="base">
                <a:spcBef>
                  <a:spcPct val="0"/>
                </a:spcBef>
                <a:defRPr>
                  <a:solidFill>
                    <a:schemeClr val="tx1"/>
                  </a:solidFill>
                  <a:latin typeface="Arial" panose="020B0604020202020204" pitchFamily="34" charset="0"/>
                </a:defRPr>
              </a:lvl2pPr>
              <a:lvl3pPr marL="947738" algn="l" defTabSz="944563" fontAlgn="base">
                <a:spcBef>
                  <a:spcPct val="0"/>
                </a:spcBef>
                <a:defRPr>
                  <a:solidFill>
                    <a:schemeClr val="tx1"/>
                  </a:solidFill>
                  <a:latin typeface="Arial" panose="020B0604020202020204" pitchFamily="34" charset="0"/>
                </a:defRPr>
              </a:lvl3pPr>
              <a:lvl4pPr marL="1423988" algn="l" defTabSz="944563" fontAlgn="base">
                <a:spcBef>
                  <a:spcPct val="0"/>
                </a:spcBef>
                <a:defRPr>
                  <a:solidFill>
                    <a:schemeClr val="tx1"/>
                  </a:solidFill>
                  <a:latin typeface="Arial" panose="020B0604020202020204" pitchFamily="34" charset="0"/>
                </a:defRPr>
              </a:lvl4pPr>
              <a:lvl5pPr marL="1895475" algn="l" defTabSz="944563" fontAlgn="base">
                <a:spcBef>
                  <a:spcPct val="0"/>
                </a:spcBef>
                <a:defRPr>
                  <a:solidFill>
                    <a:schemeClr val="tx1"/>
                  </a:solidFill>
                  <a:latin typeface="Arial" panose="020B0604020202020204" pitchFamily="34" charset="0"/>
                </a:defRPr>
              </a:lvl5pPr>
              <a:lvl6pPr marL="2352675" defTabSz="944563" fontAlgn="base">
                <a:spcBef>
                  <a:spcPct val="0"/>
                </a:spcBef>
                <a:spcAft>
                  <a:spcPct val="0"/>
                </a:spcAft>
                <a:defRPr>
                  <a:solidFill>
                    <a:schemeClr val="tx1"/>
                  </a:solidFill>
                  <a:latin typeface="Arial" panose="020B0604020202020204" pitchFamily="34" charset="0"/>
                </a:defRPr>
              </a:lvl6pPr>
              <a:lvl7pPr marL="2809875" defTabSz="944563" fontAlgn="base">
                <a:spcBef>
                  <a:spcPct val="0"/>
                </a:spcBef>
                <a:spcAft>
                  <a:spcPct val="0"/>
                </a:spcAft>
                <a:defRPr>
                  <a:solidFill>
                    <a:schemeClr val="tx1"/>
                  </a:solidFill>
                  <a:latin typeface="Arial" panose="020B0604020202020204" pitchFamily="34" charset="0"/>
                </a:defRPr>
              </a:lvl7pPr>
              <a:lvl8pPr marL="3267075" defTabSz="944563" fontAlgn="base">
                <a:spcBef>
                  <a:spcPct val="0"/>
                </a:spcBef>
                <a:spcAft>
                  <a:spcPct val="0"/>
                </a:spcAft>
                <a:defRPr>
                  <a:solidFill>
                    <a:schemeClr val="tx1"/>
                  </a:solidFill>
                  <a:latin typeface="Arial" panose="020B0604020202020204" pitchFamily="34" charset="0"/>
                </a:defRPr>
              </a:lvl8pPr>
              <a:lvl9pPr marL="3724275" defTabSz="944563" fontAlgn="base">
                <a:spcBef>
                  <a:spcPct val="0"/>
                </a:spcBef>
                <a:spcAft>
                  <a:spcPct val="0"/>
                </a:spcAft>
                <a:defRPr>
                  <a:solidFill>
                    <a:schemeClr val="tx1"/>
                  </a:solidFill>
                  <a:latin typeface="Arial" panose="020B0604020202020204" pitchFamily="34" charset="0"/>
                </a:defRPr>
              </a:lvl9pPr>
            </a:lstStyle>
            <a:p>
              <a:pPr>
                <a:lnSpc>
                  <a:spcPct val="100000"/>
                </a:lnSpc>
                <a:buClrTx/>
                <a:buSzTx/>
                <a:buFontTx/>
                <a:buNone/>
              </a:pPr>
              <a:r>
                <a:rPr lang="en-US" altLang="en-US" sz="1000" b="1">
                  <a:solidFill>
                    <a:srgbClr val="000000"/>
                  </a:solidFill>
                  <a:latin typeface="Times New Roman" panose="02020603050405020304" pitchFamily="18" charset="0"/>
                </a:rPr>
                <a:t>23</a:t>
              </a:r>
            </a:p>
          </p:txBody>
        </p:sp>
        <p:sp>
          <p:nvSpPr>
            <p:cNvPr id="242714" name="Text Box 26"/>
            <p:cNvSpPr txBox="1">
              <a:spLocks noChangeArrowheads="1"/>
            </p:cNvSpPr>
            <p:nvPr/>
          </p:nvSpPr>
          <p:spPr bwMode="auto">
            <a:xfrm>
              <a:off x="1680" y="957"/>
              <a:ext cx="1152" cy="194"/>
            </a:xfrm>
            <a:prstGeom prst="rect">
              <a:avLst/>
            </a:prstGeom>
            <a:noFill/>
            <a:ln w="38100">
              <a:solidFill>
                <a:srgbClr val="3366FF"/>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fontAlgn="base">
                <a:lnSpc>
                  <a:spcPct val="100000"/>
                </a:lnSpc>
                <a:spcBef>
                  <a:spcPct val="0"/>
                </a:spcBef>
                <a:buClrTx/>
                <a:buSzTx/>
                <a:buFontTx/>
                <a:buNone/>
              </a:pPr>
              <a:r>
                <a:rPr lang="en-US" altLang="en-US" sz="1400" b="1">
                  <a:latin typeface="Courier New" panose="02070309020205020404" pitchFamily="49" charset="0"/>
                </a:rPr>
                <a:t> </a:t>
              </a:r>
              <a:endParaRPr lang="en-US" altLang="en-US" sz="1400">
                <a:latin typeface="Courier New" panose="02070309020205020404" pitchFamily="49" charset="0"/>
              </a:endParaRPr>
            </a:p>
          </p:txBody>
        </p:sp>
        <p:sp>
          <p:nvSpPr>
            <p:cNvPr id="242715" name="Rectangle 27"/>
            <p:cNvSpPr>
              <a:spLocks noChangeArrowheads="1"/>
            </p:cNvSpPr>
            <p:nvPr/>
          </p:nvSpPr>
          <p:spPr bwMode="auto">
            <a:xfrm>
              <a:off x="3840" y="816"/>
              <a:ext cx="125"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algn="l" defTabSz="944563" fontAlgn="base">
                <a:spcBef>
                  <a:spcPct val="0"/>
                </a:spcBef>
                <a:defRPr>
                  <a:solidFill>
                    <a:schemeClr val="tx1"/>
                  </a:solidFill>
                  <a:latin typeface="Arial" panose="020B0604020202020204" pitchFamily="34" charset="0"/>
                </a:defRPr>
              </a:lvl1pPr>
              <a:lvl2pPr marL="476250" algn="l" defTabSz="944563" fontAlgn="base">
                <a:spcBef>
                  <a:spcPct val="0"/>
                </a:spcBef>
                <a:defRPr>
                  <a:solidFill>
                    <a:schemeClr val="tx1"/>
                  </a:solidFill>
                  <a:latin typeface="Arial" panose="020B0604020202020204" pitchFamily="34" charset="0"/>
                </a:defRPr>
              </a:lvl2pPr>
              <a:lvl3pPr marL="947738" algn="l" defTabSz="944563" fontAlgn="base">
                <a:spcBef>
                  <a:spcPct val="0"/>
                </a:spcBef>
                <a:defRPr>
                  <a:solidFill>
                    <a:schemeClr val="tx1"/>
                  </a:solidFill>
                  <a:latin typeface="Arial" panose="020B0604020202020204" pitchFamily="34" charset="0"/>
                </a:defRPr>
              </a:lvl3pPr>
              <a:lvl4pPr marL="1423988" algn="l" defTabSz="944563" fontAlgn="base">
                <a:spcBef>
                  <a:spcPct val="0"/>
                </a:spcBef>
                <a:defRPr>
                  <a:solidFill>
                    <a:schemeClr val="tx1"/>
                  </a:solidFill>
                  <a:latin typeface="Arial" panose="020B0604020202020204" pitchFamily="34" charset="0"/>
                </a:defRPr>
              </a:lvl4pPr>
              <a:lvl5pPr marL="1895475" algn="l" defTabSz="944563" fontAlgn="base">
                <a:spcBef>
                  <a:spcPct val="0"/>
                </a:spcBef>
                <a:defRPr>
                  <a:solidFill>
                    <a:schemeClr val="tx1"/>
                  </a:solidFill>
                  <a:latin typeface="Arial" panose="020B0604020202020204" pitchFamily="34" charset="0"/>
                </a:defRPr>
              </a:lvl5pPr>
              <a:lvl6pPr marL="2352675" defTabSz="944563" fontAlgn="base">
                <a:spcBef>
                  <a:spcPct val="0"/>
                </a:spcBef>
                <a:spcAft>
                  <a:spcPct val="0"/>
                </a:spcAft>
                <a:defRPr>
                  <a:solidFill>
                    <a:schemeClr val="tx1"/>
                  </a:solidFill>
                  <a:latin typeface="Arial" panose="020B0604020202020204" pitchFamily="34" charset="0"/>
                </a:defRPr>
              </a:lvl6pPr>
              <a:lvl7pPr marL="2809875" defTabSz="944563" fontAlgn="base">
                <a:spcBef>
                  <a:spcPct val="0"/>
                </a:spcBef>
                <a:spcAft>
                  <a:spcPct val="0"/>
                </a:spcAft>
                <a:defRPr>
                  <a:solidFill>
                    <a:schemeClr val="tx1"/>
                  </a:solidFill>
                  <a:latin typeface="Arial" panose="020B0604020202020204" pitchFamily="34" charset="0"/>
                </a:defRPr>
              </a:lvl7pPr>
              <a:lvl8pPr marL="3267075" defTabSz="944563" fontAlgn="base">
                <a:spcBef>
                  <a:spcPct val="0"/>
                </a:spcBef>
                <a:spcAft>
                  <a:spcPct val="0"/>
                </a:spcAft>
                <a:defRPr>
                  <a:solidFill>
                    <a:schemeClr val="tx1"/>
                  </a:solidFill>
                  <a:latin typeface="Arial" panose="020B0604020202020204" pitchFamily="34" charset="0"/>
                </a:defRPr>
              </a:lvl8pPr>
              <a:lvl9pPr marL="3724275" defTabSz="944563" fontAlgn="base">
                <a:spcBef>
                  <a:spcPct val="0"/>
                </a:spcBef>
                <a:spcAft>
                  <a:spcPct val="0"/>
                </a:spcAft>
                <a:defRPr>
                  <a:solidFill>
                    <a:schemeClr val="tx1"/>
                  </a:solidFill>
                  <a:latin typeface="Arial" panose="020B0604020202020204" pitchFamily="34" charset="0"/>
                </a:defRPr>
              </a:lvl9pPr>
            </a:lstStyle>
            <a:p>
              <a:pPr>
                <a:lnSpc>
                  <a:spcPct val="100000"/>
                </a:lnSpc>
                <a:buClrTx/>
                <a:buSzTx/>
                <a:buFontTx/>
                <a:buNone/>
              </a:pPr>
              <a:r>
                <a:rPr lang="en-US" altLang="en-US" sz="1000" b="1">
                  <a:solidFill>
                    <a:srgbClr val="000000"/>
                  </a:solidFill>
                  <a:latin typeface="Times New Roman" panose="02020603050405020304" pitchFamily="18" charset="0"/>
                </a:rPr>
                <a:t>8</a:t>
              </a:r>
            </a:p>
          </p:txBody>
        </p:sp>
        <p:sp>
          <p:nvSpPr>
            <p:cNvPr id="242716" name="Rectangle 28"/>
            <p:cNvSpPr>
              <a:spLocks noChangeArrowheads="1"/>
            </p:cNvSpPr>
            <p:nvPr/>
          </p:nvSpPr>
          <p:spPr bwMode="auto">
            <a:xfrm>
              <a:off x="2832" y="816"/>
              <a:ext cx="166"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algn="l" defTabSz="944563" fontAlgn="base">
                <a:spcBef>
                  <a:spcPct val="0"/>
                </a:spcBef>
                <a:defRPr>
                  <a:solidFill>
                    <a:schemeClr val="tx1"/>
                  </a:solidFill>
                  <a:latin typeface="Arial" panose="020B0604020202020204" pitchFamily="34" charset="0"/>
                </a:defRPr>
              </a:lvl1pPr>
              <a:lvl2pPr marL="476250" algn="l" defTabSz="944563" fontAlgn="base">
                <a:spcBef>
                  <a:spcPct val="0"/>
                </a:spcBef>
                <a:defRPr>
                  <a:solidFill>
                    <a:schemeClr val="tx1"/>
                  </a:solidFill>
                  <a:latin typeface="Arial" panose="020B0604020202020204" pitchFamily="34" charset="0"/>
                </a:defRPr>
              </a:lvl2pPr>
              <a:lvl3pPr marL="947738" algn="l" defTabSz="944563" fontAlgn="base">
                <a:spcBef>
                  <a:spcPct val="0"/>
                </a:spcBef>
                <a:defRPr>
                  <a:solidFill>
                    <a:schemeClr val="tx1"/>
                  </a:solidFill>
                  <a:latin typeface="Arial" panose="020B0604020202020204" pitchFamily="34" charset="0"/>
                </a:defRPr>
              </a:lvl3pPr>
              <a:lvl4pPr marL="1423988" algn="l" defTabSz="944563" fontAlgn="base">
                <a:spcBef>
                  <a:spcPct val="0"/>
                </a:spcBef>
                <a:defRPr>
                  <a:solidFill>
                    <a:schemeClr val="tx1"/>
                  </a:solidFill>
                  <a:latin typeface="Arial" panose="020B0604020202020204" pitchFamily="34" charset="0"/>
                </a:defRPr>
              </a:lvl4pPr>
              <a:lvl5pPr marL="1895475" algn="l" defTabSz="944563" fontAlgn="base">
                <a:spcBef>
                  <a:spcPct val="0"/>
                </a:spcBef>
                <a:defRPr>
                  <a:solidFill>
                    <a:schemeClr val="tx1"/>
                  </a:solidFill>
                  <a:latin typeface="Arial" panose="020B0604020202020204" pitchFamily="34" charset="0"/>
                </a:defRPr>
              </a:lvl5pPr>
              <a:lvl6pPr marL="2352675" defTabSz="944563" fontAlgn="base">
                <a:spcBef>
                  <a:spcPct val="0"/>
                </a:spcBef>
                <a:spcAft>
                  <a:spcPct val="0"/>
                </a:spcAft>
                <a:defRPr>
                  <a:solidFill>
                    <a:schemeClr val="tx1"/>
                  </a:solidFill>
                  <a:latin typeface="Arial" panose="020B0604020202020204" pitchFamily="34" charset="0"/>
                </a:defRPr>
              </a:lvl6pPr>
              <a:lvl7pPr marL="2809875" defTabSz="944563" fontAlgn="base">
                <a:spcBef>
                  <a:spcPct val="0"/>
                </a:spcBef>
                <a:spcAft>
                  <a:spcPct val="0"/>
                </a:spcAft>
                <a:defRPr>
                  <a:solidFill>
                    <a:schemeClr val="tx1"/>
                  </a:solidFill>
                  <a:latin typeface="Arial" panose="020B0604020202020204" pitchFamily="34" charset="0"/>
                </a:defRPr>
              </a:lvl7pPr>
              <a:lvl8pPr marL="3267075" defTabSz="944563" fontAlgn="base">
                <a:spcBef>
                  <a:spcPct val="0"/>
                </a:spcBef>
                <a:spcAft>
                  <a:spcPct val="0"/>
                </a:spcAft>
                <a:defRPr>
                  <a:solidFill>
                    <a:schemeClr val="tx1"/>
                  </a:solidFill>
                  <a:latin typeface="Arial" panose="020B0604020202020204" pitchFamily="34" charset="0"/>
                </a:defRPr>
              </a:lvl8pPr>
              <a:lvl9pPr marL="3724275" defTabSz="944563" fontAlgn="base">
                <a:spcBef>
                  <a:spcPct val="0"/>
                </a:spcBef>
                <a:spcAft>
                  <a:spcPct val="0"/>
                </a:spcAft>
                <a:defRPr>
                  <a:solidFill>
                    <a:schemeClr val="tx1"/>
                  </a:solidFill>
                  <a:latin typeface="Arial" panose="020B0604020202020204" pitchFamily="34" charset="0"/>
                </a:defRPr>
              </a:lvl9pPr>
            </a:lstStyle>
            <a:p>
              <a:pPr>
                <a:lnSpc>
                  <a:spcPct val="100000"/>
                </a:lnSpc>
                <a:buClrTx/>
                <a:buSzTx/>
                <a:buFontTx/>
                <a:buNone/>
              </a:pPr>
              <a:r>
                <a:rPr lang="en-US" altLang="en-US" sz="1000" b="1">
                  <a:solidFill>
                    <a:srgbClr val="000000"/>
                  </a:solidFill>
                  <a:latin typeface="Times New Roman" panose="02020603050405020304" pitchFamily="18" charset="0"/>
                </a:rPr>
                <a:t>15</a:t>
              </a:r>
            </a:p>
          </p:txBody>
        </p:sp>
        <p:sp>
          <p:nvSpPr>
            <p:cNvPr id="242717" name="Text Box 29"/>
            <p:cNvSpPr txBox="1">
              <a:spLocks noChangeArrowheads="1"/>
            </p:cNvSpPr>
            <p:nvPr/>
          </p:nvSpPr>
          <p:spPr bwMode="auto">
            <a:xfrm>
              <a:off x="2832" y="957"/>
              <a:ext cx="1152" cy="194"/>
            </a:xfrm>
            <a:prstGeom prst="rect">
              <a:avLst/>
            </a:prstGeom>
            <a:noFill/>
            <a:ln w="38100">
              <a:solidFill>
                <a:srgbClr val="3366FF"/>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fontAlgn="base">
                <a:lnSpc>
                  <a:spcPct val="100000"/>
                </a:lnSpc>
                <a:spcBef>
                  <a:spcPct val="0"/>
                </a:spcBef>
                <a:buClrTx/>
                <a:buSzTx/>
                <a:buFontTx/>
                <a:buNone/>
              </a:pPr>
              <a:r>
                <a:rPr lang="en-US" altLang="en-US" sz="1400" b="1">
                  <a:latin typeface="Courier New" panose="02070309020205020404" pitchFamily="49" charset="0"/>
                </a:rPr>
                <a:t> </a:t>
              </a:r>
              <a:endParaRPr lang="en-US" altLang="en-US" sz="1400">
                <a:latin typeface="Courier New" panose="02070309020205020404" pitchFamily="49" charset="0"/>
              </a:endParaRPr>
            </a:p>
          </p:txBody>
        </p:sp>
        <p:sp>
          <p:nvSpPr>
            <p:cNvPr id="242718" name="Line 30"/>
            <p:cNvSpPr>
              <a:spLocks noChangeShapeType="1"/>
            </p:cNvSpPr>
            <p:nvPr/>
          </p:nvSpPr>
          <p:spPr bwMode="auto">
            <a:xfrm>
              <a:off x="4704" y="1104"/>
              <a:ext cx="0" cy="48"/>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2719" name="Line 31"/>
            <p:cNvSpPr>
              <a:spLocks noChangeShapeType="1"/>
            </p:cNvSpPr>
            <p:nvPr/>
          </p:nvSpPr>
          <p:spPr bwMode="auto">
            <a:xfrm>
              <a:off x="4848" y="1104"/>
              <a:ext cx="0" cy="48"/>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2720" name="Line 32"/>
            <p:cNvSpPr>
              <a:spLocks noChangeShapeType="1"/>
            </p:cNvSpPr>
            <p:nvPr/>
          </p:nvSpPr>
          <p:spPr bwMode="auto">
            <a:xfrm>
              <a:off x="4992" y="1104"/>
              <a:ext cx="0" cy="48"/>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2721" name="Rectangle 33"/>
            <p:cNvSpPr>
              <a:spLocks noChangeArrowheads="1"/>
            </p:cNvSpPr>
            <p:nvPr/>
          </p:nvSpPr>
          <p:spPr bwMode="auto">
            <a:xfrm>
              <a:off x="4272" y="816"/>
              <a:ext cx="125"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algn="l" defTabSz="944563" fontAlgn="base">
                <a:spcBef>
                  <a:spcPct val="0"/>
                </a:spcBef>
                <a:defRPr>
                  <a:solidFill>
                    <a:schemeClr val="tx1"/>
                  </a:solidFill>
                  <a:latin typeface="Arial" panose="020B0604020202020204" pitchFamily="34" charset="0"/>
                </a:defRPr>
              </a:lvl1pPr>
              <a:lvl2pPr marL="476250" algn="l" defTabSz="944563" fontAlgn="base">
                <a:spcBef>
                  <a:spcPct val="0"/>
                </a:spcBef>
                <a:defRPr>
                  <a:solidFill>
                    <a:schemeClr val="tx1"/>
                  </a:solidFill>
                  <a:latin typeface="Arial" panose="020B0604020202020204" pitchFamily="34" charset="0"/>
                </a:defRPr>
              </a:lvl2pPr>
              <a:lvl3pPr marL="947738" algn="l" defTabSz="944563" fontAlgn="base">
                <a:spcBef>
                  <a:spcPct val="0"/>
                </a:spcBef>
                <a:defRPr>
                  <a:solidFill>
                    <a:schemeClr val="tx1"/>
                  </a:solidFill>
                  <a:latin typeface="Arial" panose="020B0604020202020204" pitchFamily="34" charset="0"/>
                </a:defRPr>
              </a:lvl3pPr>
              <a:lvl4pPr marL="1423988" algn="l" defTabSz="944563" fontAlgn="base">
                <a:spcBef>
                  <a:spcPct val="0"/>
                </a:spcBef>
                <a:defRPr>
                  <a:solidFill>
                    <a:schemeClr val="tx1"/>
                  </a:solidFill>
                  <a:latin typeface="Arial" panose="020B0604020202020204" pitchFamily="34" charset="0"/>
                </a:defRPr>
              </a:lvl4pPr>
              <a:lvl5pPr marL="1895475" algn="l" defTabSz="944563" fontAlgn="base">
                <a:spcBef>
                  <a:spcPct val="0"/>
                </a:spcBef>
                <a:defRPr>
                  <a:solidFill>
                    <a:schemeClr val="tx1"/>
                  </a:solidFill>
                  <a:latin typeface="Arial" panose="020B0604020202020204" pitchFamily="34" charset="0"/>
                </a:defRPr>
              </a:lvl5pPr>
              <a:lvl6pPr marL="2352675" defTabSz="944563" fontAlgn="base">
                <a:spcBef>
                  <a:spcPct val="0"/>
                </a:spcBef>
                <a:spcAft>
                  <a:spcPct val="0"/>
                </a:spcAft>
                <a:defRPr>
                  <a:solidFill>
                    <a:schemeClr val="tx1"/>
                  </a:solidFill>
                  <a:latin typeface="Arial" panose="020B0604020202020204" pitchFamily="34" charset="0"/>
                </a:defRPr>
              </a:lvl6pPr>
              <a:lvl7pPr marL="2809875" defTabSz="944563" fontAlgn="base">
                <a:spcBef>
                  <a:spcPct val="0"/>
                </a:spcBef>
                <a:spcAft>
                  <a:spcPct val="0"/>
                </a:spcAft>
                <a:defRPr>
                  <a:solidFill>
                    <a:schemeClr val="tx1"/>
                  </a:solidFill>
                  <a:latin typeface="Arial" panose="020B0604020202020204" pitchFamily="34" charset="0"/>
                </a:defRPr>
              </a:lvl7pPr>
              <a:lvl8pPr marL="3267075" defTabSz="944563" fontAlgn="base">
                <a:spcBef>
                  <a:spcPct val="0"/>
                </a:spcBef>
                <a:spcAft>
                  <a:spcPct val="0"/>
                </a:spcAft>
                <a:defRPr>
                  <a:solidFill>
                    <a:schemeClr val="tx1"/>
                  </a:solidFill>
                  <a:latin typeface="Arial" panose="020B0604020202020204" pitchFamily="34" charset="0"/>
                </a:defRPr>
              </a:lvl8pPr>
              <a:lvl9pPr marL="3724275" defTabSz="944563" fontAlgn="base">
                <a:spcBef>
                  <a:spcPct val="0"/>
                </a:spcBef>
                <a:spcAft>
                  <a:spcPct val="0"/>
                </a:spcAft>
                <a:defRPr>
                  <a:solidFill>
                    <a:schemeClr val="tx1"/>
                  </a:solidFill>
                  <a:latin typeface="Arial" panose="020B0604020202020204" pitchFamily="34" charset="0"/>
                </a:defRPr>
              </a:lvl9pPr>
            </a:lstStyle>
            <a:p>
              <a:pPr>
                <a:lnSpc>
                  <a:spcPct val="100000"/>
                </a:lnSpc>
                <a:buClrTx/>
                <a:buSzTx/>
                <a:buFontTx/>
                <a:buNone/>
              </a:pPr>
              <a:r>
                <a:rPr lang="en-US" altLang="en-US" sz="1000" b="1">
                  <a:solidFill>
                    <a:srgbClr val="000000"/>
                  </a:solidFill>
                  <a:latin typeface="Times New Roman" panose="02020603050405020304" pitchFamily="18" charset="0"/>
                </a:rPr>
                <a:t>5</a:t>
              </a:r>
            </a:p>
          </p:txBody>
        </p:sp>
        <p:sp>
          <p:nvSpPr>
            <p:cNvPr id="242722" name="Rectangle 34"/>
            <p:cNvSpPr>
              <a:spLocks noChangeArrowheads="1"/>
            </p:cNvSpPr>
            <p:nvPr/>
          </p:nvSpPr>
          <p:spPr bwMode="auto">
            <a:xfrm>
              <a:off x="4416" y="816"/>
              <a:ext cx="125"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algn="l" defTabSz="944563" fontAlgn="base">
                <a:spcBef>
                  <a:spcPct val="0"/>
                </a:spcBef>
                <a:defRPr>
                  <a:solidFill>
                    <a:schemeClr val="tx1"/>
                  </a:solidFill>
                  <a:latin typeface="Arial" panose="020B0604020202020204" pitchFamily="34" charset="0"/>
                </a:defRPr>
              </a:lvl1pPr>
              <a:lvl2pPr marL="476250" algn="l" defTabSz="944563" fontAlgn="base">
                <a:spcBef>
                  <a:spcPct val="0"/>
                </a:spcBef>
                <a:defRPr>
                  <a:solidFill>
                    <a:schemeClr val="tx1"/>
                  </a:solidFill>
                  <a:latin typeface="Arial" panose="020B0604020202020204" pitchFamily="34" charset="0"/>
                </a:defRPr>
              </a:lvl2pPr>
              <a:lvl3pPr marL="947738" algn="l" defTabSz="944563" fontAlgn="base">
                <a:spcBef>
                  <a:spcPct val="0"/>
                </a:spcBef>
                <a:defRPr>
                  <a:solidFill>
                    <a:schemeClr val="tx1"/>
                  </a:solidFill>
                  <a:latin typeface="Arial" panose="020B0604020202020204" pitchFamily="34" charset="0"/>
                </a:defRPr>
              </a:lvl3pPr>
              <a:lvl4pPr marL="1423988" algn="l" defTabSz="944563" fontAlgn="base">
                <a:spcBef>
                  <a:spcPct val="0"/>
                </a:spcBef>
                <a:defRPr>
                  <a:solidFill>
                    <a:schemeClr val="tx1"/>
                  </a:solidFill>
                  <a:latin typeface="Arial" panose="020B0604020202020204" pitchFamily="34" charset="0"/>
                </a:defRPr>
              </a:lvl4pPr>
              <a:lvl5pPr marL="1895475" algn="l" defTabSz="944563" fontAlgn="base">
                <a:spcBef>
                  <a:spcPct val="0"/>
                </a:spcBef>
                <a:defRPr>
                  <a:solidFill>
                    <a:schemeClr val="tx1"/>
                  </a:solidFill>
                  <a:latin typeface="Arial" panose="020B0604020202020204" pitchFamily="34" charset="0"/>
                </a:defRPr>
              </a:lvl5pPr>
              <a:lvl6pPr marL="2352675" defTabSz="944563" fontAlgn="base">
                <a:spcBef>
                  <a:spcPct val="0"/>
                </a:spcBef>
                <a:spcAft>
                  <a:spcPct val="0"/>
                </a:spcAft>
                <a:defRPr>
                  <a:solidFill>
                    <a:schemeClr val="tx1"/>
                  </a:solidFill>
                  <a:latin typeface="Arial" panose="020B0604020202020204" pitchFamily="34" charset="0"/>
                </a:defRPr>
              </a:lvl6pPr>
              <a:lvl7pPr marL="2809875" defTabSz="944563" fontAlgn="base">
                <a:spcBef>
                  <a:spcPct val="0"/>
                </a:spcBef>
                <a:spcAft>
                  <a:spcPct val="0"/>
                </a:spcAft>
                <a:defRPr>
                  <a:solidFill>
                    <a:schemeClr val="tx1"/>
                  </a:solidFill>
                  <a:latin typeface="Arial" panose="020B0604020202020204" pitchFamily="34" charset="0"/>
                </a:defRPr>
              </a:lvl7pPr>
              <a:lvl8pPr marL="3267075" defTabSz="944563" fontAlgn="base">
                <a:spcBef>
                  <a:spcPct val="0"/>
                </a:spcBef>
                <a:spcAft>
                  <a:spcPct val="0"/>
                </a:spcAft>
                <a:defRPr>
                  <a:solidFill>
                    <a:schemeClr val="tx1"/>
                  </a:solidFill>
                  <a:latin typeface="Arial" panose="020B0604020202020204" pitchFamily="34" charset="0"/>
                </a:defRPr>
              </a:lvl8pPr>
              <a:lvl9pPr marL="3724275" defTabSz="944563" fontAlgn="base">
                <a:spcBef>
                  <a:spcPct val="0"/>
                </a:spcBef>
                <a:spcAft>
                  <a:spcPct val="0"/>
                </a:spcAft>
                <a:defRPr>
                  <a:solidFill>
                    <a:schemeClr val="tx1"/>
                  </a:solidFill>
                  <a:latin typeface="Arial" panose="020B0604020202020204" pitchFamily="34" charset="0"/>
                </a:defRPr>
              </a:lvl9pPr>
            </a:lstStyle>
            <a:p>
              <a:pPr>
                <a:lnSpc>
                  <a:spcPct val="100000"/>
                </a:lnSpc>
                <a:buClrTx/>
                <a:buSzTx/>
                <a:buFontTx/>
                <a:buNone/>
              </a:pPr>
              <a:r>
                <a:rPr lang="en-US" altLang="en-US" sz="1000" b="1">
                  <a:solidFill>
                    <a:srgbClr val="000000"/>
                  </a:solidFill>
                  <a:latin typeface="Times New Roman" panose="02020603050405020304" pitchFamily="18" charset="0"/>
                </a:rPr>
                <a:t>4</a:t>
              </a:r>
            </a:p>
          </p:txBody>
        </p:sp>
        <p:sp>
          <p:nvSpPr>
            <p:cNvPr id="242723" name="Rectangle 35"/>
            <p:cNvSpPr>
              <a:spLocks noChangeArrowheads="1"/>
            </p:cNvSpPr>
            <p:nvPr/>
          </p:nvSpPr>
          <p:spPr bwMode="auto">
            <a:xfrm>
              <a:off x="4992" y="816"/>
              <a:ext cx="125"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algn="l" defTabSz="944563" fontAlgn="base">
                <a:spcBef>
                  <a:spcPct val="0"/>
                </a:spcBef>
                <a:defRPr>
                  <a:solidFill>
                    <a:schemeClr val="tx1"/>
                  </a:solidFill>
                  <a:latin typeface="Arial" panose="020B0604020202020204" pitchFamily="34" charset="0"/>
                </a:defRPr>
              </a:lvl1pPr>
              <a:lvl2pPr marL="476250" algn="l" defTabSz="944563" fontAlgn="base">
                <a:spcBef>
                  <a:spcPct val="0"/>
                </a:spcBef>
                <a:defRPr>
                  <a:solidFill>
                    <a:schemeClr val="tx1"/>
                  </a:solidFill>
                  <a:latin typeface="Arial" panose="020B0604020202020204" pitchFamily="34" charset="0"/>
                </a:defRPr>
              </a:lvl2pPr>
              <a:lvl3pPr marL="947738" algn="l" defTabSz="944563" fontAlgn="base">
                <a:spcBef>
                  <a:spcPct val="0"/>
                </a:spcBef>
                <a:defRPr>
                  <a:solidFill>
                    <a:schemeClr val="tx1"/>
                  </a:solidFill>
                  <a:latin typeface="Arial" panose="020B0604020202020204" pitchFamily="34" charset="0"/>
                </a:defRPr>
              </a:lvl3pPr>
              <a:lvl4pPr marL="1423988" algn="l" defTabSz="944563" fontAlgn="base">
                <a:spcBef>
                  <a:spcPct val="0"/>
                </a:spcBef>
                <a:defRPr>
                  <a:solidFill>
                    <a:schemeClr val="tx1"/>
                  </a:solidFill>
                  <a:latin typeface="Arial" panose="020B0604020202020204" pitchFamily="34" charset="0"/>
                </a:defRPr>
              </a:lvl4pPr>
              <a:lvl5pPr marL="1895475" algn="l" defTabSz="944563" fontAlgn="base">
                <a:spcBef>
                  <a:spcPct val="0"/>
                </a:spcBef>
                <a:defRPr>
                  <a:solidFill>
                    <a:schemeClr val="tx1"/>
                  </a:solidFill>
                  <a:latin typeface="Arial" panose="020B0604020202020204" pitchFamily="34" charset="0"/>
                </a:defRPr>
              </a:lvl5pPr>
              <a:lvl6pPr marL="2352675" defTabSz="944563" fontAlgn="base">
                <a:spcBef>
                  <a:spcPct val="0"/>
                </a:spcBef>
                <a:spcAft>
                  <a:spcPct val="0"/>
                </a:spcAft>
                <a:defRPr>
                  <a:solidFill>
                    <a:schemeClr val="tx1"/>
                  </a:solidFill>
                  <a:latin typeface="Arial" panose="020B0604020202020204" pitchFamily="34" charset="0"/>
                </a:defRPr>
              </a:lvl6pPr>
              <a:lvl7pPr marL="2809875" defTabSz="944563" fontAlgn="base">
                <a:spcBef>
                  <a:spcPct val="0"/>
                </a:spcBef>
                <a:spcAft>
                  <a:spcPct val="0"/>
                </a:spcAft>
                <a:defRPr>
                  <a:solidFill>
                    <a:schemeClr val="tx1"/>
                  </a:solidFill>
                  <a:latin typeface="Arial" panose="020B0604020202020204" pitchFamily="34" charset="0"/>
                </a:defRPr>
              </a:lvl7pPr>
              <a:lvl8pPr marL="3267075" defTabSz="944563" fontAlgn="base">
                <a:spcBef>
                  <a:spcPct val="0"/>
                </a:spcBef>
                <a:spcAft>
                  <a:spcPct val="0"/>
                </a:spcAft>
                <a:defRPr>
                  <a:solidFill>
                    <a:schemeClr val="tx1"/>
                  </a:solidFill>
                  <a:latin typeface="Arial" panose="020B0604020202020204" pitchFamily="34" charset="0"/>
                </a:defRPr>
              </a:lvl8pPr>
              <a:lvl9pPr marL="3724275" defTabSz="944563" fontAlgn="base">
                <a:spcBef>
                  <a:spcPct val="0"/>
                </a:spcBef>
                <a:spcAft>
                  <a:spcPct val="0"/>
                </a:spcAft>
                <a:defRPr>
                  <a:solidFill>
                    <a:schemeClr val="tx1"/>
                  </a:solidFill>
                  <a:latin typeface="Arial" panose="020B0604020202020204" pitchFamily="34" charset="0"/>
                </a:defRPr>
              </a:lvl9pPr>
            </a:lstStyle>
            <a:p>
              <a:pPr>
                <a:lnSpc>
                  <a:spcPct val="100000"/>
                </a:lnSpc>
                <a:buClrTx/>
                <a:buSzTx/>
                <a:buFontTx/>
                <a:buNone/>
              </a:pPr>
              <a:r>
                <a:rPr lang="en-US" altLang="en-US" sz="1000" b="1">
                  <a:solidFill>
                    <a:srgbClr val="000000"/>
                  </a:solidFill>
                  <a:latin typeface="Times New Roman" panose="02020603050405020304" pitchFamily="18" charset="0"/>
                </a:rPr>
                <a:t>0</a:t>
              </a:r>
            </a:p>
          </p:txBody>
        </p:sp>
        <p:sp>
          <p:nvSpPr>
            <p:cNvPr id="242724" name="Rectangle 36"/>
            <p:cNvSpPr>
              <a:spLocks noChangeArrowheads="1"/>
            </p:cNvSpPr>
            <p:nvPr/>
          </p:nvSpPr>
          <p:spPr bwMode="auto">
            <a:xfrm>
              <a:off x="1488" y="816"/>
              <a:ext cx="166"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lvl1pPr algn="l" defTabSz="944563" fontAlgn="base">
                <a:spcBef>
                  <a:spcPct val="0"/>
                </a:spcBef>
                <a:defRPr>
                  <a:solidFill>
                    <a:schemeClr val="tx1"/>
                  </a:solidFill>
                  <a:latin typeface="Arial" panose="020B0604020202020204" pitchFamily="34" charset="0"/>
                </a:defRPr>
              </a:lvl1pPr>
              <a:lvl2pPr marL="476250" algn="l" defTabSz="944563" fontAlgn="base">
                <a:spcBef>
                  <a:spcPct val="0"/>
                </a:spcBef>
                <a:defRPr>
                  <a:solidFill>
                    <a:schemeClr val="tx1"/>
                  </a:solidFill>
                  <a:latin typeface="Arial" panose="020B0604020202020204" pitchFamily="34" charset="0"/>
                </a:defRPr>
              </a:lvl2pPr>
              <a:lvl3pPr marL="947738" algn="l" defTabSz="944563" fontAlgn="base">
                <a:spcBef>
                  <a:spcPct val="0"/>
                </a:spcBef>
                <a:defRPr>
                  <a:solidFill>
                    <a:schemeClr val="tx1"/>
                  </a:solidFill>
                  <a:latin typeface="Arial" panose="020B0604020202020204" pitchFamily="34" charset="0"/>
                </a:defRPr>
              </a:lvl3pPr>
              <a:lvl4pPr marL="1423988" algn="l" defTabSz="944563" fontAlgn="base">
                <a:spcBef>
                  <a:spcPct val="0"/>
                </a:spcBef>
                <a:defRPr>
                  <a:solidFill>
                    <a:schemeClr val="tx1"/>
                  </a:solidFill>
                  <a:latin typeface="Arial" panose="020B0604020202020204" pitchFamily="34" charset="0"/>
                </a:defRPr>
              </a:lvl4pPr>
              <a:lvl5pPr marL="1895475" algn="l" defTabSz="944563" fontAlgn="base">
                <a:spcBef>
                  <a:spcPct val="0"/>
                </a:spcBef>
                <a:defRPr>
                  <a:solidFill>
                    <a:schemeClr val="tx1"/>
                  </a:solidFill>
                  <a:latin typeface="Arial" panose="020B0604020202020204" pitchFamily="34" charset="0"/>
                </a:defRPr>
              </a:lvl5pPr>
              <a:lvl6pPr marL="2352675" defTabSz="944563" fontAlgn="base">
                <a:spcBef>
                  <a:spcPct val="0"/>
                </a:spcBef>
                <a:spcAft>
                  <a:spcPct val="0"/>
                </a:spcAft>
                <a:defRPr>
                  <a:solidFill>
                    <a:schemeClr val="tx1"/>
                  </a:solidFill>
                  <a:latin typeface="Arial" panose="020B0604020202020204" pitchFamily="34" charset="0"/>
                </a:defRPr>
              </a:lvl6pPr>
              <a:lvl7pPr marL="2809875" defTabSz="944563" fontAlgn="base">
                <a:spcBef>
                  <a:spcPct val="0"/>
                </a:spcBef>
                <a:spcAft>
                  <a:spcPct val="0"/>
                </a:spcAft>
                <a:defRPr>
                  <a:solidFill>
                    <a:schemeClr val="tx1"/>
                  </a:solidFill>
                  <a:latin typeface="Arial" panose="020B0604020202020204" pitchFamily="34" charset="0"/>
                </a:defRPr>
              </a:lvl7pPr>
              <a:lvl8pPr marL="3267075" defTabSz="944563" fontAlgn="base">
                <a:spcBef>
                  <a:spcPct val="0"/>
                </a:spcBef>
                <a:spcAft>
                  <a:spcPct val="0"/>
                </a:spcAft>
                <a:defRPr>
                  <a:solidFill>
                    <a:schemeClr val="tx1"/>
                  </a:solidFill>
                  <a:latin typeface="Arial" panose="020B0604020202020204" pitchFamily="34" charset="0"/>
                </a:defRPr>
              </a:lvl8pPr>
              <a:lvl9pPr marL="3724275" defTabSz="944563" fontAlgn="base">
                <a:spcBef>
                  <a:spcPct val="0"/>
                </a:spcBef>
                <a:spcAft>
                  <a:spcPct val="0"/>
                </a:spcAft>
                <a:defRPr>
                  <a:solidFill>
                    <a:schemeClr val="tx1"/>
                  </a:solidFill>
                  <a:latin typeface="Arial" panose="020B0604020202020204" pitchFamily="34" charset="0"/>
                </a:defRPr>
              </a:lvl9pPr>
            </a:lstStyle>
            <a:p>
              <a:pPr>
                <a:lnSpc>
                  <a:spcPct val="100000"/>
                </a:lnSpc>
                <a:buClrTx/>
                <a:buSzTx/>
                <a:buFontTx/>
                <a:buNone/>
              </a:pPr>
              <a:r>
                <a:rPr lang="en-US" altLang="en-US" sz="1000" b="1">
                  <a:solidFill>
                    <a:srgbClr val="000000"/>
                  </a:solidFill>
                  <a:latin typeface="Times New Roman" panose="02020603050405020304" pitchFamily="18" charset="0"/>
                </a:rPr>
                <a:t>24</a:t>
              </a:r>
            </a:p>
          </p:txBody>
        </p:sp>
        <p:sp>
          <p:nvSpPr>
            <p:cNvPr id="242725" name="Text Box 37"/>
            <p:cNvSpPr txBox="1">
              <a:spLocks noChangeArrowheads="1"/>
            </p:cNvSpPr>
            <p:nvPr/>
          </p:nvSpPr>
          <p:spPr bwMode="auto">
            <a:xfrm>
              <a:off x="528" y="1152"/>
              <a:ext cx="115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lnSpc>
                  <a:spcPct val="100000"/>
                </a:lnSpc>
                <a:buClrTx/>
                <a:buSzTx/>
                <a:buFontTx/>
                <a:buNone/>
              </a:pPr>
              <a:r>
                <a:rPr lang="en-US" altLang="en-US" sz="1400" b="1">
                  <a:solidFill>
                    <a:schemeClr val="bg2"/>
                  </a:solidFill>
                  <a:latin typeface="Courier New" panose="02070309020205020404" pitchFamily="49" charset="0"/>
                </a:rPr>
                <a:t>f</a:t>
              </a:r>
            </a:p>
          </p:txBody>
        </p:sp>
        <p:sp>
          <p:nvSpPr>
            <p:cNvPr id="242726" name="Text Box 38"/>
            <p:cNvSpPr txBox="1">
              <a:spLocks noChangeArrowheads="1"/>
            </p:cNvSpPr>
            <p:nvPr/>
          </p:nvSpPr>
          <p:spPr bwMode="auto">
            <a:xfrm>
              <a:off x="1680" y="1152"/>
              <a:ext cx="115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lnSpc>
                  <a:spcPct val="100000"/>
                </a:lnSpc>
                <a:buClrTx/>
                <a:buSzTx/>
                <a:buFontTx/>
                <a:buNone/>
              </a:pPr>
              <a:r>
                <a:rPr lang="en-US" altLang="en-US" sz="1400" b="1">
                  <a:solidFill>
                    <a:schemeClr val="bg2"/>
                  </a:solidFill>
                  <a:latin typeface="Courier New" panose="02070309020205020404" pitchFamily="49" charset="0"/>
                </a:rPr>
                <a:t>s</a:t>
              </a:r>
            </a:p>
          </p:txBody>
        </p:sp>
        <p:sp>
          <p:nvSpPr>
            <p:cNvPr id="242727" name="Text Box 39"/>
            <p:cNvSpPr txBox="1">
              <a:spLocks noChangeArrowheads="1"/>
            </p:cNvSpPr>
            <p:nvPr/>
          </p:nvSpPr>
          <p:spPr bwMode="auto">
            <a:xfrm>
              <a:off x="2832" y="1152"/>
              <a:ext cx="115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lnSpc>
                  <a:spcPct val="100000"/>
                </a:lnSpc>
                <a:buClrTx/>
                <a:buSzTx/>
                <a:buFontTx/>
                <a:buNone/>
              </a:pPr>
              <a:r>
                <a:rPr lang="en-US" altLang="en-US" sz="1400" b="1">
                  <a:solidFill>
                    <a:schemeClr val="bg2"/>
                  </a:solidFill>
                  <a:latin typeface="Courier New" panose="02070309020205020404" pitchFamily="49" charset="0"/>
                </a:rPr>
                <a:t>x</a:t>
              </a:r>
            </a:p>
          </p:txBody>
        </p:sp>
        <p:sp>
          <p:nvSpPr>
            <p:cNvPr id="242728" name="Text Box 40"/>
            <p:cNvSpPr txBox="1">
              <a:spLocks noChangeArrowheads="1"/>
            </p:cNvSpPr>
            <p:nvPr/>
          </p:nvSpPr>
          <p:spPr bwMode="auto">
            <a:xfrm>
              <a:off x="3984" y="1152"/>
              <a:ext cx="115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lnSpc>
                  <a:spcPct val="100000"/>
                </a:lnSpc>
                <a:buClrTx/>
                <a:buSzTx/>
                <a:buFontTx/>
                <a:buNone/>
              </a:pPr>
              <a:r>
                <a:rPr lang="en-US" altLang="en-US" sz="1400" b="1">
                  <a:solidFill>
                    <a:schemeClr val="bg2"/>
                  </a:solidFill>
                  <a:latin typeface="Courier New" panose="02070309020205020404" pitchFamily="49" charset="0"/>
                </a:rPr>
                <a:t>c</a:t>
              </a:r>
            </a:p>
          </p:txBody>
        </p:sp>
        <p:sp>
          <p:nvSpPr>
            <p:cNvPr id="242729" name="Line 41"/>
            <p:cNvSpPr>
              <a:spLocks noChangeShapeType="1"/>
            </p:cNvSpPr>
            <p:nvPr/>
          </p:nvSpPr>
          <p:spPr bwMode="auto">
            <a:xfrm>
              <a:off x="1680" y="1152"/>
              <a:ext cx="0" cy="96"/>
            </a:xfrm>
            <a:prstGeom prst="line">
              <a:avLst/>
            </a:prstGeom>
            <a:noFill/>
            <a:ln w="254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2730" name="Line 42"/>
            <p:cNvSpPr>
              <a:spLocks noChangeShapeType="1"/>
            </p:cNvSpPr>
            <p:nvPr/>
          </p:nvSpPr>
          <p:spPr bwMode="auto">
            <a:xfrm>
              <a:off x="2832" y="1152"/>
              <a:ext cx="0" cy="96"/>
            </a:xfrm>
            <a:prstGeom prst="line">
              <a:avLst/>
            </a:prstGeom>
            <a:noFill/>
            <a:ln w="254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2731" name="Line 43"/>
            <p:cNvSpPr>
              <a:spLocks noChangeShapeType="1"/>
            </p:cNvSpPr>
            <p:nvPr/>
          </p:nvSpPr>
          <p:spPr bwMode="auto">
            <a:xfrm>
              <a:off x="3984" y="1152"/>
              <a:ext cx="0" cy="96"/>
            </a:xfrm>
            <a:prstGeom prst="line">
              <a:avLst/>
            </a:prstGeom>
            <a:noFill/>
            <a:ln w="254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2732" name="Line 44"/>
            <p:cNvSpPr>
              <a:spLocks noChangeShapeType="1"/>
            </p:cNvSpPr>
            <p:nvPr/>
          </p:nvSpPr>
          <p:spPr bwMode="auto">
            <a:xfrm>
              <a:off x="5136" y="1152"/>
              <a:ext cx="0" cy="96"/>
            </a:xfrm>
            <a:prstGeom prst="line">
              <a:avLst/>
            </a:prstGeom>
            <a:noFill/>
            <a:ln w="254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2733" name="Line 45"/>
            <p:cNvSpPr>
              <a:spLocks noChangeShapeType="1"/>
            </p:cNvSpPr>
            <p:nvPr/>
          </p:nvSpPr>
          <p:spPr bwMode="auto">
            <a:xfrm>
              <a:off x="528" y="1152"/>
              <a:ext cx="0" cy="96"/>
            </a:xfrm>
            <a:prstGeom prst="line">
              <a:avLst/>
            </a:prstGeom>
            <a:noFill/>
            <a:ln w="254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2734" name="Text Box 46"/>
            <p:cNvSpPr txBox="1">
              <a:spLocks noChangeArrowheads="1"/>
            </p:cNvSpPr>
            <p:nvPr/>
          </p:nvSpPr>
          <p:spPr bwMode="auto">
            <a:xfrm>
              <a:off x="1488" y="960"/>
              <a:ext cx="244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lnSpc>
                  <a:spcPct val="100000"/>
                </a:lnSpc>
                <a:buClrTx/>
                <a:buSzTx/>
                <a:buFontTx/>
                <a:buNone/>
              </a:pPr>
              <a:r>
                <a:rPr lang="en-US" altLang="en-US" sz="1400" b="1">
                  <a:solidFill>
                    <a:schemeClr val="accent1"/>
                  </a:solidFill>
                  <a:latin typeface="Courier New" panose="02070309020205020404" pitchFamily="49" charset="0"/>
                </a:rPr>
                <a:t> </a:t>
              </a:r>
              <a:r>
                <a:rPr lang="en-US" altLang="en-US" sz="1400" b="1">
                  <a:latin typeface="Courier New" panose="02070309020205020404" pitchFamily="49" charset="0"/>
                </a:rPr>
                <a:t>U  n  d  e  f  i  n  e  d</a:t>
              </a:r>
            </a:p>
          </p:txBody>
        </p:sp>
        <p:sp>
          <p:nvSpPr>
            <p:cNvPr id="242735" name="Line 47"/>
            <p:cNvSpPr>
              <a:spLocks noChangeShapeType="1"/>
            </p:cNvSpPr>
            <p:nvPr/>
          </p:nvSpPr>
          <p:spPr bwMode="auto">
            <a:xfrm>
              <a:off x="1520" y="960"/>
              <a:ext cx="0" cy="192"/>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2736" name="Text Box 48"/>
            <p:cNvSpPr txBox="1">
              <a:spLocks noChangeArrowheads="1"/>
            </p:cNvSpPr>
            <p:nvPr/>
          </p:nvSpPr>
          <p:spPr bwMode="auto">
            <a:xfrm>
              <a:off x="1520" y="960"/>
              <a:ext cx="160" cy="19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lnSpc>
                  <a:spcPct val="100000"/>
                </a:lnSpc>
                <a:spcBef>
                  <a:spcPct val="0"/>
                </a:spcBef>
                <a:buClrTx/>
                <a:buSzTx/>
                <a:buFontTx/>
                <a:buNone/>
              </a:pPr>
              <a:r>
                <a:rPr lang="en-US" altLang="en-US" sz="1400" b="1">
                  <a:solidFill>
                    <a:schemeClr val="hlink"/>
                  </a:solidFill>
                  <a:latin typeface="Courier New" panose="02070309020205020404" pitchFamily="49" charset="0"/>
                </a:rPr>
                <a:t>J</a:t>
              </a:r>
              <a:endParaRPr lang="en-US" altLang="en-US" sz="1400">
                <a:solidFill>
                  <a:schemeClr val="hlink"/>
                </a:solidFill>
                <a:latin typeface="Courier New" panose="02070309020205020404" pitchFamily="49" charset="0"/>
              </a:endParaRPr>
            </a:p>
          </p:txBody>
        </p:sp>
      </p:grpSp>
    </p:spTree>
    <p:extLst>
      <p:ext uri="{BB962C8B-B14F-4D97-AF65-F5344CB8AC3E}">
        <p14:creationId xmlns:p14="http://schemas.microsoft.com/office/powerpoint/2010/main" val="36040411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Status Register</a:t>
            </a:r>
          </a:p>
        </p:txBody>
      </p:sp>
      <p:pic>
        <p:nvPicPr>
          <p:cNvPr id="43010" name="Picture 2"/>
          <p:cNvPicPr>
            <a:picLocks noChangeAspect="1" noChangeArrowheads="1"/>
          </p:cNvPicPr>
          <p:nvPr/>
        </p:nvPicPr>
        <p:blipFill>
          <a:blip r:embed="rId2"/>
          <a:srcRect/>
          <a:stretch>
            <a:fillRect/>
          </a:stretch>
        </p:blipFill>
        <p:spPr bwMode="auto">
          <a:xfrm>
            <a:off x="2933699" y="1560786"/>
            <a:ext cx="8770571" cy="4700880"/>
          </a:xfrm>
          <a:prstGeom prst="rect">
            <a:avLst/>
          </a:prstGeom>
          <a:noFill/>
          <a:ln w="9525">
            <a:noFill/>
            <a:miter lim="800000"/>
            <a:headEnd/>
            <a:tailEnd/>
          </a:ln>
          <a:effectLst/>
        </p:spPr>
      </p:pic>
    </p:spTree>
    <p:extLst>
      <p:ext uri="{BB962C8B-B14F-4D97-AF65-F5344CB8AC3E}">
        <p14:creationId xmlns:p14="http://schemas.microsoft.com/office/powerpoint/2010/main" val="2823423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Status Register</a:t>
            </a:r>
          </a:p>
        </p:txBody>
      </p:sp>
      <p:pic>
        <p:nvPicPr>
          <p:cNvPr id="44034" name="Picture 2"/>
          <p:cNvPicPr>
            <a:picLocks noChangeAspect="1" noChangeArrowheads="1"/>
          </p:cNvPicPr>
          <p:nvPr/>
        </p:nvPicPr>
        <p:blipFill>
          <a:blip r:embed="rId2"/>
          <a:srcRect/>
          <a:stretch>
            <a:fillRect/>
          </a:stretch>
        </p:blipFill>
        <p:spPr bwMode="auto">
          <a:xfrm>
            <a:off x="2933699" y="1348702"/>
            <a:ext cx="8770571" cy="4847145"/>
          </a:xfrm>
          <a:prstGeom prst="rect">
            <a:avLst/>
          </a:prstGeom>
          <a:noFill/>
          <a:ln w="9525">
            <a:noFill/>
            <a:miter lim="800000"/>
            <a:headEnd/>
            <a:tailEnd/>
          </a:ln>
          <a:effectLst/>
        </p:spPr>
      </p:pic>
    </p:spTree>
    <p:extLst>
      <p:ext uri="{BB962C8B-B14F-4D97-AF65-F5344CB8AC3E}">
        <p14:creationId xmlns:p14="http://schemas.microsoft.com/office/powerpoint/2010/main" val="29930523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Status Register</a:t>
            </a:r>
          </a:p>
        </p:txBody>
      </p:sp>
      <p:pic>
        <p:nvPicPr>
          <p:cNvPr id="45058" name="Picture 2"/>
          <p:cNvPicPr>
            <a:picLocks noChangeAspect="1" noChangeArrowheads="1"/>
          </p:cNvPicPr>
          <p:nvPr/>
        </p:nvPicPr>
        <p:blipFill>
          <a:blip r:embed="rId2"/>
          <a:srcRect/>
          <a:stretch>
            <a:fillRect/>
          </a:stretch>
        </p:blipFill>
        <p:spPr bwMode="auto">
          <a:xfrm>
            <a:off x="2933699" y="1594944"/>
            <a:ext cx="8770571" cy="4892355"/>
          </a:xfrm>
          <a:prstGeom prst="rect">
            <a:avLst/>
          </a:prstGeom>
          <a:noFill/>
          <a:ln w="9525">
            <a:noFill/>
            <a:miter lim="800000"/>
            <a:headEnd/>
            <a:tailEnd/>
          </a:ln>
          <a:effectLst/>
        </p:spPr>
      </p:pic>
    </p:spTree>
    <p:extLst>
      <p:ext uri="{BB962C8B-B14F-4D97-AF65-F5344CB8AC3E}">
        <p14:creationId xmlns:p14="http://schemas.microsoft.com/office/powerpoint/2010/main" val="38474184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Line 2"/>
          <p:cNvSpPr>
            <a:spLocks noChangeShapeType="1"/>
          </p:cNvSpPr>
          <p:nvPr/>
        </p:nvSpPr>
        <p:spPr bwMode="gray">
          <a:xfrm>
            <a:off x="1600200" y="3352800"/>
            <a:ext cx="8763000" cy="0"/>
          </a:xfrm>
          <a:prstGeom prst="line">
            <a:avLst/>
          </a:prstGeom>
          <a:noFill/>
          <a:ln w="38100">
            <a:solidFill>
              <a:schemeClr val="bg2"/>
            </a:solidFill>
            <a:prstDash val="sysDot"/>
            <a:round/>
            <a:headEnd type="none" w="sm" len="sm"/>
            <a:tailEnd type="none" w="sm" len="sm"/>
          </a:ln>
          <a:effectLst/>
        </p:spPr>
        <p:txBody>
          <a:bodyPr wrap="none" anchor="ctr"/>
          <a:lstStyle/>
          <a:p>
            <a:endParaRPr lang="en-IN"/>
          </a:p>
        </p:txBody>
      </p:sp>
      <p:sp>
        <p:nvSpPr>
          <p:cNvPr id="219139" name="Rectangle 3"/>
          <p:cNvSpPr>
            <a:spLocks noGrp="1" noChangeArrowheads="1"/>
          </p:cNvSpPr>
          <p:nvPr>
            <p:ph type="title"/>
          </p:nvPr>
        </p:nvSpPr>
        <p:spPr>
          <a:xfrm>
            <a:off x="2523797" y="173526"/>
            <a:ext cx="8770571" cy="1560716"/>
          </a:xfrm>
        </p:spPr>
        <p:txBody>
          <a:bodyPr/>
          <a:lstStyle/>
          <a:p>
            <a:r>
              <a:rPr lang="en-US" dirty="0"/>
              <a:t>Register Organization Summary</a:t>
            </a:r>
          </a:p>
        </p:txBody>
      </p:sp>
      <p:sp>
        <p:nvSpPr>
          <p:cNvPr id="219141" name="Rectangle 5"/>
          <p:cNvSpPr>
            <a:spLocks noChangeArrowheads="1"/>
          </p:cNvSpPr>
          <p:nvPr/>
        </p:nvSpPr>
        <p:spPr bwMode="gray">
          <a:xfrm>
            <a:off x="3276600" y="1524000"/>
            <a:ext cx="838200" cy="1828800"/>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User</a:t>
            </a:r>
            <a:br>
              <a:rPr lang="en-US" sz="1200">
                <a:solidFill>
                  <a:schemeClr val="bg1"/>
                </a:solidFill>
              </a:rPr>
            </a:br>
            <a:r>
              <a:rPr lang="en-US" sz="1200">
                <a:solidFill>
                  <a:schemeClr val="bg1"/>
                </a:solidFill>
              </a:rPr>
              <a:t>mode</a:t>
            </a:r>
            <a:br>
              <a:rPr lang="en-US" sz="1200">
                <a:solidFill>
                  <a:schemeClr val="bg1"/>
                </a:solidFill>
              </a:rPr>
            </a:br>
            <a:r>
              <a:rPr lang="en-US" sz="1200">
                <a:solidFill>
                  <a:schemeClr val="bg1"/>
                </a:solidFill>
              </a:rPr>
              <a:t>r0-r7,</a:t>
            </a:r>
            <a:br>
              <a:rPr lang="en-US" sz="1200">
                <a:solidFill>
                  <a:schemeClr val="bg1"/>
                </a:solidFill>
              </a:rPr>
            </a:br>
            <a:r>
              <a:rPr lang="en-US" sz="1200">
                <a:solidFill>
                  <a:schemeClr val="bg1"/>
                </a:solidFill>
              </a:rPr>
              <a:t>r15,</a:t>
            </a:r>
            <a:br>
              <a:rPr lang="en-US" sz="1200">
                <a:solidFill>
                  <a:schemeClr val="bg1"/>
                </a:solidFill>
              </a:rPr>
            </a:br>
            <a:r>
              <a:rPr lang="en-US" sz="1200">
                <a:solidFill>
                  <a:schemeClr val="bg1"/>
                </a:solidFill>
              </a:rPr>
              <a:t>and</a:t>
            </a:r>
            <a:br>
              <a:rPr lang="en-US" sz="1200">
                <a:solidFill>
                  <a:schemeClr val="bg1"/>
                </a:solidFill>
              </a:rPr>
            </a:br>
            <a:r>
              <a:rPr lang="en-US" sz="1200">
                <a:solidFill>
                  <a:schemeClr val="bg1"/>
                </a:solidFill>
              </a:rPr>
              <a:t>cpsr</a:t>
            </a:r>
          </a:p>
        </p:txBody>
      </p:sp>
      <p:sp>
        <p:nvSpPr>
          <p:cNvPr id="219142" name="Rectangle 6"/>
          <p:cNvSpPr>
            <a:spLocks noChangeArrowheads="1"/>
          </p:cNvSpPr>
          <p:nvPr/>
        </p:nvSpPr>
        <p:spPr bwMode="gray">
          <a:xfrm>
            <a:off x="3276600" y="4953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143" name="Rectangle 7"/>
          <p:cNvSpPr>
            <a:spLocks noChangeArrowheads="1"/>
          </p:cNvSpPr>
          <p:nvPr/>
        </p:nvSpPr>
        <p:spPr bwMode="gray">
          <a:xfrm>
            <a:off x="3276600" y="5334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144" name="Rectangle 8"/>
          <p:cNvSpPr>
            <a:spLocks noChangeArrowheads="1"/>
          </p:cNvSpPr>
          <p:nvPr/>
        </p:nvSpPr>
        <p:spPr bwMode="gray">
          <a:xfrm>
            <a:off x="3276600" y="3352800"/>
            <a:ext cx="8382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19145" name="Rectangle 9"/>
          <p:cNvSpPr>
            <a:spLocks noChangeArrowheads="1"/>
          </p:cNvSpPr>
          <p:nvPr/>
        </p:nvSpPr>
        <p:spPr bwMode="gray">
          <a:xfrm>
            <a:off x="3276600" y="3581400"/>
            <a:ext cx="8382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19146" name="Rectangle 10"/>
          <p:cNvSpPr>
            <a:spLocks noChangeArrowheads="1"/>
          </p:cNvSpPr>
          <p:nvPr/>
        </p:nvSpPr>
        <p:spPr bwMode="gray">
          <a:xfrm>
            <a:off x="3276600" y="3810000"/>
            <a:ext cx="8382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19147" name="Rectangle 11"/>
          <p:cNvSpPr>
            <a:spLocks noChangeArrowheads="1"/>
          </p:cNvSpPr>
          <p:nvPr/>
        </p:nvSpPr>
        <p:spPr bwMode="gray">
          <a:xfrm>
            <a:off x="3276600" y="4038600"/>
            <a:ext cx="8382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19148" name="Rectangle 12"/>
          <p:cNvSpPr>
            <a:spLocks noChangeArrowheads="1"/>
          </p:cNvSpPr>
          <p:nvPr/>
        </p:nvSpPr>
        <p:spPr bwMode="gray">
          <a:xfrm>
            <a:off x="3276600" y="4267200"/>
            <a:ext cx="8382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19149" name="Rectangle 13"/>
          <p:cNvSpPr>
            <a:spLocks noChangeArrowheads="1"/>
          </p:cNvSpPr>
          <p:nvPr/>
        </p:nvSpPr>
        <p:spPr bwMode="gray">
          <a:xfrm>
            <a:off x="3276600" y="4495800"/>
            <a:ext cx="8382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19150" name="Rectangle 14"/>
          <p:cNvSpPr>
            <a:spLocks noChangeArrowheads="1"/>
          </p:cNvSpPr>
          <p:nvPr/>
        </p:nvSpPr>
        <p:spPr bwMode="gray">
          <a:xfrm>
            <a:off x="3276600" y="4724400"/>
            <a:ext cx="8382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19151" name="Rectangle 15"/>
          <p:cNvSpPr>
            <a:spLocks noChangeArrowheads="1"/>
          </p:cNvSpPr>
          <p:nvPr/>
        </p:nvSpPr>
        <p:spPr bwMode="gray">
          <a:xfrm>
            <a:off x="3276600" y="5562600"/>
            <a:ext cx="8382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spsr</a:t>
            </a:r>
            <a:endParaRPr lang="en-US" sz="1600">
              <a:solidFill>
                <a:schemeClr val="bg1"/>
              </a:solidFill>
            </a:endParaRPr>
          </a:p>
        </p:txBody>
      </p:sp>
      <p:sp>
        <p:nvSpPr>
          <p:cNvPr id="219152" name="Rectangle 16"/>
          <p:cNvSpPr>
            <a:spLocks noChangeArrowheads="1"/>
          </p:cNvSpPr>
          <p:nvPr/>
        </p:nvSpPr>
        <p:spPr bwMode="gray">
          <a:xfrm>
            <a:off x="3276600" y="1066801"/>
            <a:ext cx="838200" cy="339725"/>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FIQ</a:t>
            </a:r>
          </a:p>
        </p:txBody>
      </p:sp>
      <p:grpSp>
        <p:nvGrpSpPr>
          <p:cNvPr id="2" name="Group 77"/>
          <p:cNvGrpSpPr>
            <a:grpSpLocks/>
          </p:cNvGrpSpPr>
          <p:nvPr/>
        </p:nvGrpSpPr>
        <p:grpSpPr bwMode="auto">
          <a:xfrm>
            <a:off x="2057400" y="1524000"/>
            <a:ext cx="838200" cy="4038600"/>
            <a:chOff x="336" y="960"/>
            <a:chExt cx="528" cy="2544"/>
          </a:xfrm>
        </p:grpSpPr>
        <p:sp>
          <p:nvSpPr>
            <p:cNvPr id="219154" name="Rectangle 18"/>
            <p:cNvSpPr>
              <a:spLocks noChangeArrowheads="1"/>
            </p:cNvSpPr>
            <p:nvPr/>
          </p:nvSpPr>
          <p:spPr bwMode="gray">
            <a:xfrm>
              <a:off x="336" y="211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19155" name="Rectangle 19"/>
            <p:cNvSpPr>
              <a:spLocks noChangeArrowheads="1"/>
            </p:cNvSpPr>
            <p:nvPr/>
          </p:nvSpPr>
          <p:spPr bwMode="gray">
            <a:xfrm>
              <a:off x="336" y="225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19156" name="Rectangle 20"/>
            <p:cNvSpPr>
              <a:spLocks noChangeArrowheads="1"/>
            </p:cNvSpPr>
            <p:nvPr/>
          </p:nvSpPr>
          <p:spPr bwMode="gray">
            <a:xfrm>
              <a:off x="336" y="24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19157" name="Rectangle 21"/>
            <p:cNvSpPr>
              <a:spLocks noChangeArrowheads="1"/>
            </p:cNvSpPr>
            <p:nvPr/>
          </p:nvSpPr>
          <p:spPr bwMode="gray">
            <a:xfrm>
              <a:off x="336" y="254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19158" name="Rectangle 22"/>
            <p:cNvSpPr>
              <a:spLocks noChangeArrowheads="1"/>
            </p:cNvSpPr>
            <p:nvPr/>
          </p:nvSpPr>
          <p:spPr bwMode="gray">
            <a:xfrm>
              <a:off x="336" y="268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19159" name="Rectangle 23"/>
            <p:cNvSpPr>
              <a:spLocks noChangeArrowheads="1"/>
            </p:cNvSpPr>
            <p:nvPr/>
          </p:nvSpPr>
          <p:spPr bwMode="gray">
            <a:xfrm>
              <a:off x="336" y="283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dirty="0">
                  <a:solidFill>
                    <a:schemeClr val="bg1"/>
                  </a:solidFill>
                </a:rPr>
                <a:t>r13 (</a:t>
              </a:r>
              <a:r>
                <a:rPr lang="en-US" sz="1200" dirty="0" err="1">
                  <a:solidFill>
                    <a:schemeClr val="bg1"/>
                  </a:solidFill>
                </a:rPr>
                <a:t>sp</a:t>
              </a:r>
              <a:r>
                <a:rPr lang="en-US" sz="1200" dirty="0">
                  <a:solidFill>
                    <a:schemeClr val="bg1"/>
                  </a:solidFill>
                </a:rPr>
                <a:t>)</a:t>
              </a:r>
              <a:endParaRPr lang="en-US" sz="1600" dirty="0">
                <a:solidFill>
                  <a:schemeClr val="bg1"/>
                </a:solidFill>
              </a:endParaRPr>
            </a:p>
          </p:txBody>
        </p:sp>
        <p:sp>
          <p:nvSpPr>
            <p:cNvPr id="219160" name="Rectangle 24"/>
            <p:cNvSpPr>
              <a:spLocks noChangeArrowheads="1"/>
            </p:cNvSpPr>
            <p:nvPr/>
          </p:nvSpPr>
          <p:spPr bwMode="gray">
            <a:xfrm>
              <a:off x="336" y="297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19161" name="Rectangle 25"/>
            <p:cNvSpPr>
              <a:spLocks noChangeArrowheads="1"/>
            </p:cNvSpPr>
            <p:nvPr/>
          </p:nvSpPr>
          <p:spPr bwMode="gray">
            <a:xfrm>
              <a:off x="336" y="312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r15 (pc)</a:t>
              </a:r>
              <a:endParaRPr lang="en-US" sz="1600">
                <a:solidFill>
                  <a:schemeClr val="bg1"/>
                </a:solidFill>
              </a:endParaRPr>
            </a:p>
          </p:txBody>
        </p:sp>
        <p:sp>
          <p:nvSpPr>
            <p:cNvPr id="219162" name="Rectangle 26"/>
            <p:cNvSpPr>
              <a:spLocks noChangeArrowheads="1"/>
            </p:cNvSpPr>
            <p:nvPr/>
          </p:nvSpPr>
          <p:spPr bwMode="gray">
            <a:xfrm>
              <a:off x="336" y="33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cpsr</a:t>
              </a:r>
              <a:endParaRPr lang="en-US" sz="1600">
                <a:solidFill>
                  <a:schemeClr val="bg1"/>
                </a:solidFill>
              </a:endParaRPr>
            </a:p>
          </p:txBody>
        </p:sp>
        <p:sp>
          <p:nvSpPr>
            <p:cNvPr id="219163" name="Rectangle 27"/>
            <p:cNvSpPr>
              <a:spLocks noChangeArrowheads="1"/>
            </p:cNvSpPr>
            <p:nvPr/>
          </p:nvSpPr>
          <p:spPr bwMode="gray">
            <a:xfrm>
              <a:off x="336" y="9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dirty="0">
                  <a:solidFill>
                    <a:schemeClr val="bg1"/>
                  </a:solidFill>
                </a:rPr>
                <a:t>r0</a:t>
              </a:r>
              <a:endParaRPr lang="en-US" sz="1600" dirty="0">
                <a:solidFill>
                  <a:schemeClr val="bg1"/>
                </a:solidFill>
              </a:endParaRPr>
            </a:p>
          </p:txBody>
        </p:sp>
        <p:sp>
          <p:nvSpPr>
            <p:cNvPr id="219164" name="Rectangle 28"/>
            <p:cNvSpPr>
              <a:spLocks noChangeArrowheads="1"/>
            </p:cNvSpPr>
            <p:nvPr/>
          </p:nvSpPr>
          <p:spPr bwMode="gray">
            <a:xfrm>
              <a:off x="336" y="110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a:t>
              </a:r>
              <a:endParaRPr lang="en-US" sz="1600">
                <a:solidFill>
                  <a:schemeClr val="bg1"/>
                </a:solidFill>
              </a:endParaRPr>
            </a:p>
          </p:txBody>
        </p:sp>
        <p:sp>
          <p:nvSpPr>
            <p:cNvPr id="219165" name="Rectangle 29"/>
            <p:cNvSpPr>
              <a:spLocks noChangeArrowheads="1"/>
            </p:cNvSpPr>
            <p:nvPr/>
          </p:nvSpPr>
          <p:spPr bwMode="gray">
            <a:xfrm>
              <a:off x="336" y="124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r2</a:t>
              </a:r>
              <a:endParaRPr lang="en-US" sz="1600">
                <a:solidFill>
                  <a:schemeClr val="bg1"/>
                </a:solidFill>
              </a:endParaRPr>
            </a:p>
          </p:txBody>
        </p:sp>
        <p:sp>
          <p:nvSpPr>
            <p:cNvPr id="219166" name="Rectangle 30"/>
            <p:cNvSpPr>
              <a:spLocks noChangeArrowheads="1"/>
            </p:cNvSpPr>
            <p:nvPr/>
          </p:nvSpPr>
          <p:spPr bwMode="gray">
            <a:xfrm>
              <a:off x="336" y="139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r3</a:t>
              </a:r>
              <a:endParaRPr lang="en-US" sz="1600">
                <a:solidFill>
                  <a:schemeClr val="bg1"/>
                </a:solidFill>
              </a:endParaRPr>
            </a:p>
          </p:txBody>
        </p:sp>
        <p:sp>
          <p:nvSpPr>
            <p:cNvPr id="219167" name="Rectangle 31"/>
            <p:cNvSpPr>
              <a:spLocks noChangeArrowheads="1"/>
            </p:cNvSpPr>
            <p:nvPr/>
          </p:nvSpPr>
          <p:spPr bwMode="gray">
            <a:xfrm>
              <a:off x="336" y="153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r4</a:t>
              </a:r>
              <a:endParaRPr lang="en-US" sz="1600">
                <a:solidFill>
                  <a:schemeClr val="bg1"/>
                </a:solidFill>
              </a:endParaRPr>
            </a:p>
          </p:txBody>
        </p:sp>
        <p:sp>
          <p:nvSpPr>
            <p:cNvPr id="219168" name="Rectangle 32"/>
            <p:cNvSpPr>
              <a:spLocks noChangeArrowheads="1"/>
            </p:cNvSpPr>
            <p:nvPr/>
          </p:nvSpPr>
          <p:spPr bwMode="gray">
            <a:xfrm>
              <a:off x="336" y="168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r5</a:t>
              </a:r>
              <a:endParaRPr lang="en-US" sz="1600">
                <a:solidFill>
                  <a:schemeClr val="bg1"/>
                </a:solidFill>
              </a:endParaRPr>
            </a:p>
          </p:txBody>
        </p:sp>
        <p:sp>
          <p:nvSpPr>
            <p:cNvPr id="219169" name="Rectangle 33"/>
            <p:cNvSpPr>
              <a:spLocks noChangeArrowheads="1"/>
            </p:cNvSpPr>
            <p:nvPr/>
          </p:nvSpPr>
          <p:spPr bwMode="gray">
            <a:xfrm>
              <a:off x="336" y="182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r6</a:t>
              </a:r>
              <a:endParaRPr lang="en-US" sz="1600">
                <a:solidFill>
                  <a:schemeClr val="bg1"/>
                </a:solidFill>
              </a:endParaRPr>
            </a:p>
          </p:txBody>
        </p:sp>
        <p:sp>
          <p:nvSpPr>
            <p:cNvPr id="219170" name="Rectangle 34"/>
            <p:cNvSpPr>
              <a:spLocks noChangeArrowheads="1"/>
            </p:cNvSpPr>
            <p:nvPr/>
          </p:nvSpPr>
          <p:spPr bwMode="gray">
            <a:xfrm>
              <a:off x="336" y="196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r7</a:t>
              </a:r>
              <a:endParaRPr lang="en-US" sz="1600">
                <a:solidFill>
                  <a:schemeClr val="bg1"/>
                </a:solidFill>
              </a:endParaRPr>
            </a:p>
          </p:txBody>
        </p:sp>
      </p:grpSp>
      <p:sp>
        <p:nvSpPr>
          <p:cNvPr id="219171" name="Rectangle 35"/>
          <p:cNvSpPr>
            <a:spLocks noChangeArrowheads="1"/>
          </p:cNvSpPr>
          <p:nvPr/>
        </p:nvSpPr>
        <p:spPr bwMode="gray">
          <a:xfrm>
            <a:off x="2057400" y="1066801"/>
            <a:ext cx="838200" cy="339725"/>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User</a:t>
            </a:r>
          </a:p>
        </p:txBody>
      </p:sp>
      <p:sp>
        <p:nvSpPr>
          <p:cNvPr id="219173" name="Rectangle 37"/>
          <p:cNvSpPr>
            <a:spLocks noChangeArrowheads="1"/>
          </p:cNvSpPr>
          <p:nvPr/>
        </p:nvSpPr>
        <p:spPr bwMode="gray">
          <a:xfrm>
            <a:off x="4419600" y="4495800"/>
            <a:ext cx="838200" cy="228600"/>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19174" name="Rectangle 38"/>
          <p:cNvSpPr>
            <a:spLocks noChangeArrowheads="1"/>
          </p:cNvSpPr>
          <p:nvPr/>
        </p:nvSpPr>
        <p:spPr bwMode="gray">
          <a:xfrm>
            <a:off x="4419600" y="4724400"/>
            <a:ext cx="838200" cy="228600"/>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19175" name="Rectangle 39"/>
          <p:cNvSpPr>
            <a:spLocks noChangeArrowheads="1"/>
          </p:cNvSpPr>
          <p:nvPr/>
        </p:nvSpPr>
        <p:spPr bwMode="gray">
          <a:xfrm>
            <a:off x="4419600" y="5562600"/>
            <a:ext cx="838200" cy="228600"/>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19176" name="Rectangle 40"/>
          <p:cNvSpPr>
            <a:spLocks noChangeArrowheads="1"/>
          </p:cNvSpPr>
          <p:nvPr/>
        </p:nvSpPr>
        <p:spPr bwMode="gray">
          <a:xfrm>
            <a:off x="4343400" y="1066801"/>
            <a:ext cx="838200" cy="339725"/>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IRQ</a:t>
            </a:r>
            <a:endParaRPr lang="en-US" sz="2000">
              <a:solidFill>
                <a:schemeClr val="hlink"/>
              </a:solidFill>
              <a:latin typeface="Arial" pitchFamily="34" charset="0"/>
            </a:endParaRPr>
          </a:p>
        </p:txBody>
      </p:sp>
      <p:sp>
        <p:nvSpPr>
          <p:cNvPr id="219177" name="Rectangle 41"/>
          <p:cNvSpPr>
            <a:spLocks noChangeArrowheads="1"/>
          </p:cNvSpPr>
          <p:nvPr/>
        </p:nvSpPr>
        <p:spPr bwMode="gray">
          <a:xfrm>
            <a:off x="4419600" y="4953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178" name="Rectangle 42"/>
          <p:cNvSpPr>
            <a:spLocks noChangeArrowheads="1"/>
          </p:cNvSpPr>
          <p:nvPr/>
        </p:nvSpPr>
        <p:spPr bwMode="gray">
          <a:xfrm>
            <a:off x="4419600" y="5334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179" name="Rectangle 43"/>
          <p:cNvSpPr>
            <a:spLocks noChangeArrowheads="1"/>
          </p:cNvSpPr>
          <p:nvPr/>
        </p:nvSpPr>
        <p:spPr bwMode="gray">
          <a:xfrm>
            <a:off x="4419600" y="1524000"/>
            <a:ext cx="838200" cy="2971800"/>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User</a:t>
            </a:r>
            <a:br>
              <a:rPr lang="en-US" sz="1200">
                <a:solidFill>
                  <a:schemeClr val="bg1"/>
                </a:solidFill>
              </a:rPr>
            </a:br>
            <a:r>
              <a:rPr lang="en-US" sz="1200">
                <a:solidFill>
                  <a:schemeClr val="bg1"/>
                </a:solidFill>
              </a:rPr>
              <a:t>mode</a:t>
            </a:r>
            <a:br>
              <a:rPr lang="en-US" sz="1200">
                <a:solidFill>
                  <a:schemeClr val="bg1"/>
                </a:solidFill>
              </a:rPr>
            </a:br>
            <a:r>
              <a:rPr lang="en-US" sz="1200">
                <a:solidFill>
                  <a:schemeClr val="bg1"/>
                </a:solidFill>
              </a:rPr>
              <a:t>r0-r12,</a:t>
            </a:r>
            <a:br>
              <a:rPr lang="en-US" sz="1200">
                <a:solidFill>
                  <a:schemeClr val="bg1"/>
                </a:solidFill>
              </a:rPr>
            </a:br>
            <a:r>
              <a:rPr lang="en-US" sz="1200">
                <a:solidFill>
                  <a:schemeClr val="bg1"/>
                </a:solidFill>
              </a:rPr>
              <a:t>r15,</a:t>
            </a:r>
            <a:br>
              <a:rPr lang="en-US" sz="1200">
                <a:solidFill>
                  <a:schemeClr val="bg1"/>
                </a:solidFill>
              </a:rPr>
            </a:br>
            <a:r>
              <a:rPr lang="en-US" sz="1200">
                <a:solidFill>
                  <a:schemeClr val="bg1"/>
                </a:solidFill>
              </a:rPr>
              <a:t>and</a:t>
            </a:r>
            <a:br>
              <a:rPr lang="en-US" sz="1200">
                <a:solidFill>
                  <a:schemeClr val="bg1"/>
                </a:solidFill>
              </a:rPr>
            </a:br>
            <a:r>
              <a:rPr lang="en-US" sz="1200">
                <a:solidFill>
                  <a:schemeClr val="bg1"/>
                </a:solidFill>
              </a:rPr>
              <a:t>cpsr</a:t>
            </a:r>
          </a:p>
        </p:txBody>
      </p:sp>
      <p:sp>
        <p:nvSpPr>
          <p:cNvPr id="219181" name="Rectangle 45"/>
          <p:cNvSpPr>
            <a:spLocks noChangeArrowheads="1"/>
          </p:cNvSpPr>
          <p:nvPr/>
        </p:nvSpPr>
        <p:spPr bwMode="gray">
          <a:xfrm>
            <a:off x="6781800" y="4495800"/>
            <a:ext cx="838200" cy="228600"/>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r13 (sp)</a:t>
            </a:r>
            <a:endParaRPr lang="en-US" sz="1300">
              <a:solidFill>
                <a:schemeClr val="bg1"/>
              </a:solidFill>
              <a:latin typeface="Helvetica" pitchFamily="34" charset="0"/>
            </a:endParaRPr>
          </a:p>
        </p:txBody>
      </p:sp>
      <p:sp>
        <p:nvSpPr>
          <p:cNvPr id="219182" name="Rectangle 46"/>
          <p:cNvSpPr>
            <a:spLocks noChangeArrowheads="1"/>
          </p:cNvSpPr>
          <p:nvPr/>
        </p:nvSpPr>
        <p:spPr bwMode="gray">
          <a:xfrm>
            <a:off x="6781800" y="4724400"/>
            <a:ext cx="838200" cy="228600"/>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r14 (lr)</a:t>
            </a:r>
            <a:endParaRPr lang="en-US" sz="1300">
              <a:solidFill>
                <a:schemeClr val="bg1"/>
              </a:solidFill>
              <a:latin typeface="Helvetica" pitchFamily="34" charset="0"/>
            </a:endParaRPr>
          </a:p>
        </p:txBody>
      </p:sp>
      <p:sp>
        <p:nvSpPr>
          <p:cNvPr id="219183" name="Rectangle 47"/>
          <p:cNvSpPr>
            <a:spLocks noChangeArrowheads="1"/>
          </p:cNvSpPr>
          <p:nvPr/>
        </p:nvSpPr>
        <p:spPr bwMode="gray">
          <a:xfrm>
            <a:off x="6781800" y="5562600"/>
            <a:ext cx="838200" cy="228600"/>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spsr</a:t>
            </a:r>
          </a:p>
        </p:txBody>
      </p:sp>
      <p:sp>
        <p:nvSpPr>
          <p:cNvPr id="219184" name="Rectangle 48"/>
          <p:cNvSpPr>
            <a:spLocks noChangeArrowheads="1"/>
          </p:cNvSpPr>
          <p:nvPr/>
        </p:nvSpPr>
        <p:spPr bwMode="gray">
          <a:xfrm>
            <a:off x="6705600" y="1066801"/>
            <a:ext cx="914400" cy="339725"/>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Undef</a:t>
            </a:r>
            <a:endParaRPr lang="en-US" sz="2000">
              <a:solidFill>
                <a:schemeClr val="hlink"/>
              </a:solidFill>
              <a:latin typeface="Times New Roman" pitchFamily="18" charset="0"/>
            </a:endParaRPr>
          </a:p>
        </p:txBody>
      </p:sp>
      <p:sp>
        <p:nvSpPr>
          <p:cNvPr id="219185" name="Rectangle 49"/>
          <p:cNvSpPr>
            <a:spLocks noChangeArrowheads="1"/>
          </p:cNvSpPr>
          <p:nvPr/>
        </p:nvSpPr>
        <p:spPr bwMode="gray">
          <a:xfrm>
            <a:off x="6781800" y="4953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186" name="Rectangle 50"/>
          <p:cNvSpPr>
            <a:spLocks noChangeArrowheads="1"/>
          </p:cNvSpPr>
          <p:nvPr/>
        </p:nvSpPr>
        <p:spPr bwMode="gray">
          <a:xfrm>
            <a:off x="6781800" y="5334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187" name="Rectangle 51"/>
          <p:cNvSpPr>
            <a:spLocks noChangeArrowheads="1"/>
          </p:cNvSpPr>
          <p:nvPr/>
        </p:nvSpPr>
        <p:spPr bwMode="gray">
          <a:xfrm>
            <a:off x="6781800" y="1524000"/>
            <a:ext cx="838200" cy="2971800"/>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User</a:t>
            </a:r>
            <a:br>
              <a:rPr lang="en-US" sz="1200">
                <a:solidFill>
                  <a:schemeClr val="bg1"/>
                </a:solidFill>
              </a:rPr>
            </a:br>
            <a:r>
              <a:rPr lang="en-US" sz="1200">
                <a:solidFill>
                  <a:schemeClr val="bg1"/>
                </a:solidFill>
              </a:rPr>
              <a:t>mode</a:t>
            </a:r>
            <a:br>
              <a:rPr lang="en-US" sz="1200">
                <a:solidFill>
                  <a:schemeClr val="bg1"/>
                </a:solidFill>
              </a:rPr>
            </a:br>
            <a:r>
              <a:rPr lang="en-US" sz="1200">
                <a:solidFill>
                  <a:schemeClr val="bg1"/>
                </a:solidFill>
              </a:rPr>
              <a:t>r0-r12,</a:t>
            </a:r>
            <a:br>
              <a:rPr lang="en-US" sz="1200">
                <a:solidFill>
                  <a:schemeClr val="bg1"/>
                </a:solidFill>
              </a:rPr>
            </a:br>
            <a:r>
              <a:rPr lang="en-US" sz="1200">
                <a:solidFill>
                  <a:schemeClr val="bg1"/>
                </a:solidFill>
              </a:rPr>
              <a:t>r15,</a:t>
            </a:r>
            <a:br>
              <a:rPr lang="en-US" sz="1200">
                <a:solidFill>
                  <a:schemeClr val="bg1"/>
                </a:solidFill>
              </a:rPr>
            </a:br>
            <a:r>
              <a:rPr lang="en-US" sz="1200">
                <a:solidFill>
                  <a:schemeClr val="bg1"/>
                </a:solidFill>
              </a:rPr>
              <a:t>and</a:t>
            </a:r>
            <a:br>
              <a:rPr lang="en-US" sz="1200">
                <a:solidFill>
                  <a:schemeClr val="bg1"/>
                </a:solidFill>
              </a:rPr>
            </a:br>
            <a:r>
              <a:rPr lang="en-US" sz="1200">
                <a:solidFill>
                  <a:schemeClr val="bg1"/>
                </a:solidFill>
              </a:rPr>
              <a:t>cpsr</a:t>
            </a:r>
          </a:p>
        </p:txBody>
      </p:sp>
      <p:sp>
        <p:nvSpPr>
          <p:cNvPr id="219189" name="Rectangle 53"/>
          <p:cNvSpPr>
            <a:spLocks noChangeArrowheads="1"/>
          </p:cNvSpPr>
          <p:nvPr/>
        </p:nvSpPr>
        <p:spPr bwMode="gray">
          <a:xfrm>
            <a:off x="5638800" y="4495800"/>
            <a:ext cx="838200" cy="228600"/>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r13 (sp)</a:t>
            </a:r>
          </a:p>
        </p:txBody>
      </p:sp>
      <p:sp>
        <p:nvSpPr>
          <p:cNvPr id="219190" name="Rectangle 54"/>
          <p:cNvSpPr>
            <a:spLocks noChangeArrowheads="1"/>
          </p:cNvSpPr>
          <p:nvPr/>
        </p:nvSpPr>
        <p:spPr bwMode="gray">
          <a:xfrm>
            <a:off x="5638800" y="4724400"/>
            <a:ext cx="838200" cy="228600"/>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r14 (lr)</a:t>
            </a:r>
          </a:p>
        </p:txBody>
      </p:sp>
      <p:sp>
        <p:nvSpPr>
          <p:cNvPr id="219191" name="Rectangle 55"/>
          <p:cNvSpPr>
            <a:spLocks noChangeArrowheads="1"/>
          </p:cNvSpPr>
          <p:nvPr/>
        </p:nvSpPr>
        <p:spPr bwMode="gray">
          <a:xfrm>
            <a:off x="5638800" y="5562600"/>
            <a:ext cx="838200" cy="228600"/>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19192" name="Rectangle 56"/>
          <p:cNvSpPr>
            <a:spLocks noChangeArrowheads="1"/>
          </p:cNvSpPr>
          <p:nvPr/>
        </p:nvSpPr>
        <p:spPr bwMode="gray">
          <a:xfrm>
            <a:off x="5562600" y="1066801"/>
            <a:ext cx="838200" cy="339725"/>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SVC</a:t>
            </a:r>
            <a:endParaRPr lang="en-US" sz="2000">
              <a:solidFill>
                <a:schemeClr val="hlink"/>
              </a:solidFill>
              <a:latin typeface="Arial" pitchFamily="34" charset="0"/>
            </a:endParaRPr>
          </a:p>
        </p:txBody>
      </p:sp>
      <p:sp>
        <p:nvSpPr>
          <p:cNvPr id="219193" name="Rectangle 57"/>
          <p:cNvSpPr>
            <a:spLocks noChangeArrowheads="1"/>
          </p:cNvSpPr>
          <p:nvPr/>
        </p:nvSpPr>
        <p:spPr bwMode="gray">
          <a:xfrm>
            <a:off x="5638800" y="4953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194" name="Rectangle 58"/>
          <p:cNvSpPr>
            <a:spLocks noChangeArrowheads="1"/>
          </p:cNvSpPr>
          <p:nvPr/>
        </p:nvSpPr>
        <p:spPr bwMode="gray">
          <a:xfrm>
            <a:off x="5638800" y="5334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195" name="Rectangle 59"/>
          <p:cNvSpPr>
            <a:spLocks noChangeArrowheads="1"/>
          </p:cNvSpPr>
          <p:nvPr/>
        </p:nvSpPr>
        <p:spPr bwMode="gray">
          <a:xfrm>
            <a:off x="5638800" y="1524000"/>
            <a:ext cx="838200" cy="2971800"/>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User</a:t>
            </a:r>
            <a:br>
              <a:rPr lang="en-US" sz="1200">
                <a:solidFill>
                  <a:schemeClr val="bg1"/>
                </a:solidFill>
              </a:rPr>
            </a:br>
            <a:r>
              <a:rPr lang="en-US" sz="1200">
                <a:solidFill>
                  <a:schemeClr val="bg1"/>
                </a:solidFill>
              </a:rPr>
              <a:t>mode</a:t>
            </a:r>
            <a:br>
              <a:rPr lang="en-US" sz="1200">
                <a:solidFill>
                  <a:schemeClr val="bg1"/>
                </a:solidFill>
              </a:rPr>
            </a:br>
            <a:r>
              <a:rPr lang="en-US" sz="1200">
                <a:solidFill>
                  <a:schemeClr val="bg1"/>
                </a:solidFill>
              </a:rPr>
              <a:t>r0-r12,</a:t>
            </a:r>
            <a:br>
              <a:rPr lang="en-US" sz="1200">
                <a:solidFill>
                  <a:schemeClr val="bg1"/>
                </a:solidFill>
              </a:rPr>
            </a:br>
            <a:r>
              <a:rPr lang="en-US" sz="1200">
                <a:solidFill>
                  <a:schemeClr val="bg1"/>
                </a:solidFill>
              </a:rPr>
              <a:t>r15,</a:t>
            </a:r>
            <a:br>
              <a:rPr lang="en-US" sz="1200">
                <a:solidFill>
                  <a:schemeClr val="bg1"/>
                </a:solidFill>
              </a:rPr>
            </a:br>
            <a:r>
              <a:rPr lang="en-US" sz="1200">
                <a:solidFill>
                  <a:schemeClr val="bg1"/>
                </a:solidFill>
              </a:rPr>
              <a:t>and</a:t>
            </a:r>
            <a:br>
              <a:rPr lang="en-US" sz="1200">
                <a:solidFill>
                  <a:schemeClr val="bg1"/>
                </a:solidFill>
              </a:rPr>
            </a:br>
            <a:r>
              <a:rPr lang="en-US" sz="1200">
                <a:solidFill>
                  <a:schemeClr val="bg1"/>
                </a:solidFill>
              </a:rPr>
              <a:t>cpsr</a:t>
            </a:r>
          </a:p>
        </p:txBody>
      </p:sp>
      <p:sp>
        <p:nvSpPr>
          <p:cNvPr id="219197" name="Rectangle 61"/>
          <p:cNvSpPr>
            <a:spLocks noChangeArrowheads="1"/>
          </p:cNvSpPr>
          <p:nvPr/>
        </p:nvSpPr>
        <p:spPr bwMode="gray">
          <a:xfrm>
            <a:off x="8001000" y="4495800"/>
            <a:ext cx="838200" cy="228600"/>
          </a:xfrm>
          <a:prstGeom prst="rect">
            <a:avLst/>
          </a:prstGeom>
          <a:solidFill>
            <a:srgbClr val="DDDDDD"/>
          </a:solidFill>
          <a:ln w="12700">
            <a:solidFill>
              <a:schemeClr val="tx1"/>
            </a:solidFill>
            <a:miter lim="800000"/>
            <a:headEnd/>
            <a:tailEnd/>
          </a:ln>
          <a:effectLst/>
        </p:spPr>
        <p:txBody>
          <a:bodyPr wrap="none" lIns="73025" tIns="36512" rIns="73025" bIns="36512" anchor="ctr"/>
          <a:lstStyle/>
          <a:p>
            <a:pPr algn="ctr" defTabSz="487363"/>
            <a:r>
              <a:rPr lang="en-US" sz="1200"/>
              <a:t>r13 (sp)</a:t>
            </a:r>
          </a:p>
        </p:txBody>
      </p:sp>
      <p:sp>
        <p:nvSpPr>
          <p:cNvPr id="219198" name="Rectangle 62"/>
          <p:cNvSpPr>
            <a:spLocks noChangeArrowheads="1"/>
          </p:cNvSpPr>
          <p:nvPr/>
        </p:nvSpPr>
        <p:spPr bwMode="gray">
          <a:xfrm>
            <a:off x="8001000" y="4724400"/>
            <a:ext cx="838200" cy="228600"/>
          </a:xfrm>
          <a:prstGeom prst="rect">
            <a:avLst/>
          </a:prstGeom>
          <a:solidFill>
            <a:srgbClr val="DDDDDD"/>
          </a:solidFill>
          <a:ln w="12700">
            <a:solidFill>
              <a:schemeClr val="tx1"/>
            </a:solidFill>
            <a:miter lim="800000"/>
            <a:headEnd/>
            <a:tailEnd/>
          </a:ln>
          <a:effectLst/>
        </p:spPr>
        <p:txBody>
          <a:bodyPr wrap="none" lIns="73025" tIns="36512" rIns="73025" bIns="36512" anchor="ctr"/>
          <a:lstStyle/>
          <a:p>
            <a:pPr algn="ctr" defTabSz="487363"/>
            <a:r>
              <a:rPr lang="en-US" sz="1200"/>
              <a:t>r14 (lr)</a:t>
            </a:r>
          </a:p>
        </p:txBody>
      </p:sp>
      <p:sp>
        <p:nvSpPr>
          <p:cNvPr id="219199" name="Rectangle 63"/>
          <p:cNvSpPr>
            <a:spLocks noChangeArrowheads="1"/>
          </p:cNvSpPr>
          <p:nvPr/>
        </p:nvSpPr>
        <p:spPr bwMode="gray">
          <a:xfrm>
            <a:off x="8001000" y="5562600"/>
            <a:ext cx="838200" cy="228600"/>
          </a:xfrm>
          <a:prstGeom prst="rect">
            <a:avLst/>
          </a:prstGeom>
          <a:solidFill>
            <a:srgbClr val="DDDDDD"/>
          </a:solidFill>
          <a:ln w="12700">
            <a:solidFill>
              <a:schemeClr val="tx1"/>
            </a:solidFill>
            <a:miter lim="800000"/>
            <a:headEnd/>
            <a:tailEnd/>
          </a:ln>
          <a:effectLst/>
        </p:spPr>
        <p:txBody>
          <a:bodyPr wrap="none" lIns="73025" tIns="36512" rIns="73025" bIns="36512" anchor="ctr"/>
          <a:lstStyle/>
          <a:p>
            <a:pPr algn="ctr" defTabSz="487363"/>
            <a:r>
              <a:rPr lang="en-US" sz="1200"/>
              <a:t>spsr</a:t>
            </a:r>
          </a:p>
        </p:txBody>
      </p:sp>
      <p:sp>
        <p:nvSpPr>
          <p:cNvPr id="219200" name="Rectangle 64"/>
          <p:cNvSpPr>
            <a:spLocks noChangeArrowheads="1"/>
          </p:cNvSpPr>
          <p:nvPr/>
        </p:nvSpPr>
        <p:spPr bwMode="gray">
          <a:xfrm>
            <a:off x="7848600" y="1066801"/>
            <a:ext cx="914400" cy="339725"/>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Abort</a:t>
            </a:r>
            <a:endParaRPr lang="en-US" sz="2000">
              <a:solidFill>
                <a:schemeClr val="hlink"/>
              </a:solidFill>
              <a:latin typeface="Times New Roman" pitchFamily="18" charset="0"/>
            </a:endParaRPr>
          </a:p>
        </p:txBody>
      </p:sp>
      <p:sp>
        <p:nvSpPr>
          <p:cNvPr id="219201" name="Rectangle 65"/>
          <p:cNvSpPr>
            <a:spLocks noChangeArrowheads="1"/>
          </p:cNvSpPr>
          <p:nvPr/>
        </p:nvSpPr>
        <p:spPr bwMode="gray">
          <a:xfrm>
            <a:off x="8001000" y="4953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202" name="Rectangle 66"/>
          <p:cNvSpPr>
            <a:spLocks noChangeArrowheads="1"/>
          </p:cNvSpPr>
          <p:nvPr/>
        </p:nvSpPr>
        <p:spPr bwMode="gray">
          <a:xfrm>
            <a:off x="8001000" y="5334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203" name="Rectangle 67"/>
          <p:cNvSpPr>
            <a:spLocks noChangeArrowheads="1"/>
          </p:cNvSpPr>
          <p:nvPr/>
        </p:nvSpPr>
        <p:spPr bwMode="gray">
          <a:xfrm>
            <a:off x="8001000" y="1524000"/>
            <a:ext cx="838200" cy="2971800"/>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User</a:t>
            </a:r>
            <a:br>
              <a:rPr lang="en-US" sz="1200">
                <a:solidFill>
                  <a:schemeClr val="bg1"/>
                </a:solidFill>
              </a:rPr>
            </a:br>
            <a:r>
              <a:rPr lang="en-US" sz="1200">
                <a:solidFill>
                  <a:schemeClr val="bg1"/>
                </a:solidFill>
              </a:rPr>
              <a:t>mode</a:t>
            </a:r>
            <a:br>
              <a:rPr lang="en-US" sz="1200">
                <a:solidFill>
                  <a:schemeClr val="bg1"/>
                </a:solidFill>
              </a:rPr>
            </a:br>
            <a:r>
              <a:rPr lang="en-US" sz="1200">
                <a:solidFill>
                  <a:schemeClr val="bg1"/>
                </a:solidFill>
              </a:rPr>
              <a:t>r0-r12,</a:t>
            </a:r>
            <a:br>
              <a:rPr lang="en-US" sz="1200">
                <a:solidFill>
                  <a:schemeClr val="bg1"/>
                </a:solidFill>
              </a:rPr>
            </a:br>
            <a:r>
              <a:rPr lang="en-US" sz="1200">
                <a:solidFill>
                  <a:schemeClr val="bg1"/>
                </a:solidFill>
              </a:rPr>
              <a:t>r15,</a:t>
            </a:r>
            <a:br>
              <a:rPr lang="en-US" sz="1200">
                <a:solidFill>
                  <a:schemeClr val="bg1"/>
                </a:solidFill>
              </a:rPr>
            </a:br>
            <a:r>
              <a:rPr lang="en-US" sz="1200">
                <a:solidFill>
                  <a:schemeClr val="bg1"/>
                </a:solidFill>
              </a:rPr>
              <a:t>and</a:t>
            </a:r>
            <a:br>
              <a:rPr lang="en-US" sz="1200">
                <a:solidFill>
                  <a:schemeClr val="bg1"/>
                </a:solidFill>
              </a:rPr>
            </a:br>
            <a:r>
              <a:rPr lang="en-US" sz="1200">
                <a:solidFill>
                  <a:schemeClr val="bg1"/>
                </a:solidFill>
              </a:rPr>
              <a:t>cpsr</a:t>
            </a:r>
          </a:p>
        </p:txBody>
      </p:sp>
      <p:sp>
        <p:nvSpPr>
          <p:cNvPr id="219204" name="Rectangle 68"/>
          <p:cNvSpPr>
            <a:spLocks noChangeArrowheads="1"/>
          </p:cNvSpPr>
          <p:nvPr/>
        </p:nvSpPr>
        <p:spPr bwMode="gray">
          <a:xfrm>
            <a:off x="9220201" y="2514601"/>
            <a:ext cx="1620957" cy="646331"/>
          </a:xfrm>
          <a:prstGeom prst="rect">
            <a:avLst/>
          </a:prstGeom>
          <a:noFill/>
          <a:ln w="12700">
            <a:noFill/>
            <a:miter lim="800000"/>
            <a:headEnd type="none" w="sm" len="sm"/>
            <a:tailEnd type="none" w="sm" len="sm"/>
          </a:ln>
          <a:effectLst/>
        </p:spPr>
        <p:txBody>
          <a:bodyPr wrap="none">
            <a:spAutoFit/>
          </a:bodyPr>
          <a:lstStyle/>
          <a:p>
            <a:r>
              <a:rPr lang="en-US">
                <a:solidFill>
                  <a:schemeClr val="bg2"/>
                </a:solidFill>
                <a:latin typeface="Helvetica-Narrow" pitchFamily="34" charset="0"/>
              </a:rPr>
              <a:t>Thumb state</a:t>
            </a:r>
          </a:p>
          <a:p>
            <a:r>
              <a:rPr lang="en-US">
                <a:solidFill>
                  <a:schemeClr val="bg2"/>
                </a:solidFill>
                <a:latin typeface="Helvetica-Narrow" pitchFamily="34" charset="0"/>
              </a:rPr>
              <a:t>Low  registers</a:t>
            </a:r>
          </a:p>
        </p:txBody>
      </p:sp>
      <p:sp>
        <p:nvSpPr>
          <p:cNvPr id="219205" name="Rectangle 69"/>
          <p:cNvSpPr>
            <a:spLocks noChangeArrowheads="1"/>
          </p:cNvSpPr>
          <p:nvPr/>
        </p:nvSpPr>
        <p:spPr bwMode="gray">
          <a:xfrm>
            <a:off x="9220201" y="3733801"/>
            <a:ext cx="1608133" cy="646331"/>
          </a:xfrm>
          <a:prstGeom prst="rect">
            <a:avLst/>
          </a:prstGeom>
          <a:noFill/>
          <a:ln w="12700">
            <a:noFill/>
            <a:miter lim="800000"/>
            <a:headEnd type="none" w="sm" len="sm"/>
            <a:tailEnd type="none" w="sm" len="sm"/>
          </a:ln>
          <a:effectLst/>
        </p:spPr>
        <p:txBody>
          <a:bodyPr wrap="none">
            <a:spAutoFit/>
          </a:bodyPr>
          <a:lstStyle/>
          <a:p>
            <a:r>
              <a:rPr lang="en-US">
                <a:solidFill>
                  <a:schemeClr val="bg2"/>
                </a:solidFill>
                <a:latin typeface="Helvetica-Narrow" pitchFamily="34" charset="0"/>
              </a:rPr>
              <a:t>Thumb state</a:t>
            </a:r>
          </a:p>
          <a:p>
            <a:r>
              <a:rPr lang="en-US">
                <a:solidFill>
                  <a:schemeClr val="bg2"/>
                </a:solidFill>
                <a:latin typeface="Helvetica-Narrow" pitchFamily="34" charset="0"/>
              </a:rPr>
              <a:t>High registers</a:t>
            </a:r>
          </a:p>
        </p:txBody>
      </p:sp>
      <p:sp>
        <p:nvSpPr>
          <p:cNvPr id="219206" name="Rectangle 70"/>
          <p:cNvSpPr>
            <a:spLocks noChangeArrowheads="1"/>
          </p:cNvSpPr>
          <p:nvPr/>
        </p:nvSpPr>
        <p:spPr bwMode="gray">
          <a:xfrm>
            <a:off x="2286001" y="6085841"/>
            <a:ext cx="6934200" cy="339725"/>
          </a:xfrm>
          <a:prstGeom prst="rect">
            <a:avLst/>
          </a:prstGeom>
          <a:noFill/>
          <a:ln w="12700">
            <a:noFill/>
            <a:miter lim="800000"/>
            <a:headEnd/>
            <a:tailEnd/>
          </a:ln>
          <a:effectLst/>
        </p:spPr>
        <p:txBody>
          <a:bodyPr lIns="96838" tIns="47625" rIns="96838" bIns="47625" anchor="ctr">
            <a:spAutoFit/>
          </a:bodyPr>
          <a:lstStyle/>
          <a:p>
            <a:r>
              <a:rPr lang="en-US" sz="1600" dirty="0">
                <a:latin typeface="Arial" pitchFamily="34" charset="0"/>
              </a:rPr>
              <a:t>Note: System mode uses the User mode register set </a:t>
            </a:r>
            <a:endParaRPr lang="en-US" sz="1600" dirty="0">
              <a:solidFill>
                <a:schemeClr val="hlink"/>
              </a:solidFill>
              <a:latin typeface="Arial" pitchFamily="34" charset="0"/>
            </a:endParaRPr>
          </a:p>
        </p:txBody>
      </p:sp>
    </p:spTree>
    <p:extLst>
      <p:ext uri="{BB962C8B-B14F-4D97-AF65-F5344CB8AC3E}">
        <p14:creationId xmlns:p14="http://schemas.microsoft.com/office/powerpoint/2010/main" val="1714229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a:xfrm>
            <a:off x="2904671" y="1174532"/>
            <a:ext cx="8770571" cy="1560716"/>
          </a:xfrm>
        </p:spPr>
        <p:txBody>
          <a:bodyPr/>
          <a:lstStyle/>
          <a:p>
            <a:r>
              <a:rPr lang="en-US" dirty="0"/>
              <a:t>ARM Powered Products</a:t>
            </a:r>
          </a:p>
        </p:txBody>
      </p:sp>
      <p:graphicFrame>
        <p:nvGraphicFramePr>
          <p:cNvPr id="422912" name="Object 0"/>
          <p:cNvGraphicFramePr>
            <a:graphicFrameLocks noChangeAspect="1"/>
          </p:cNvGraphicFramePr>
          <p:nvPr>
            <p:extLst>
              <p:ext uri="{D42A27DB-BD31-4B8C-83A1-F6EECF244321}">
                <p14:modId xmlns:p14="http://schemas.microsoft.com/office/powerpoint/2010/main" val="664456809"/>
              </p:ext>
            </p:extLst>
          </p:nvPr>
        </p:nvGraphicFramePr>
        <p:xfrm>
          <a:off x="2365829" y="2129061"/>
          <a:ext cx="9144000" cy="5640387"/>
        </p:xfrm>
        <a:graphic>
          <a:graphicData uri="http://schemas.openxmlformats.org/presentationml/2006/ole">
            <mc:AlternateContent xmlns:mc="http://schemas.openxmlformats.org/markup-compatibility/2006">
              <mc:Choice xmlns:v="urn:schemas-microsoft-com:vml" Requires="v">
                <p:oleObj name="Photo Editor Photo" r:id="rId3" imgW="9276190" imgH="5723810" progId="">
                  <p:embed/>
                </p:oleObj>
              </mc:Choice>
              <mc:Fallback>
                <p:oleObj name="Photo Editor Photo" r:id="rId3" imgW="9276190" imgH="5723810" progId="">
                  <p:embed/>
                  <p:pic>
                    <p:nvPicPr>
                      <p:cNvPr id="422912"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5829" y="2129061"/>
                        <a:ext cx="9144000" cy="564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653587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latin typeface="Times New Roman" pitchFamily="18" charset="0"/>
                <a:cs typeface="Times New Roman" pitchFamily="18" charset="0"/>
              </a:rPr>
            </a:br>
            <a:r>
              <a:rPr lang="en-US" sz="4900" dirty="0">
                <a:latin typeface="Gill Sans MT" panose="020B0502020104020203" pitchFamily="34" charset="0"/>
                <a:cs typeface="Times New Roman" pitchFamily="18" charset="0"/>
              </a:rPr>
              <a:t>ARM Architecture</a:t>
            </a:r>
            <a:br>
              <a:rPr lang="en-US" dirty="0">
                <a:latin typeface="Times New Roman" pitchFamily="18" charset="0"/>
                <a:cs typeface="Times New Roman" pitchFamily="18" charset="0"/>
              </a:rPr>
            </a:br>
            <a:endParaRPr lang="en-IN" dirty="0"/>
          </a:p>
        </p:txBody>
      </p:sp>
      <p:sp>
        <p:nvSpPr>
          <p:cNvPr id="3" name="Text Placeholder 2"/>
          <p:cNvSpPr>
            <a:spLocks noGrp="1"/>
          </p:cNvSpPr>
          <p:nvPr>
            <p:ph type="body" idx="1"/>
          </p:nvPr>
        </p:nvSpPr>
        <p:spPr/>
        <p:txBody>
          <a:bodyPr/>
          <a:lstStyle/>
          <a:p>
            <a:r>
              <a:rPr lang="en-IN" dirty="0"/>
              <a:t>In General</a:t>
            </a:r>
          </a:p>
        </p:txBody>
      </p:sp>
    </p:spTree>
    <p:extLst>
      <p:ext uri="{BB962C8B-B14F-4D97-AF65-F5344CB8AC3E}">
        <p14:creationId xmlns:p14="http://schemas.microsoft.com/office/powerpoint/2010/main" val="3360827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br>
              <a:rPr lang="en-US" dirty="0"/>
            </a:br>
            <a:r>
              <a:rPr lang="en-US" dirty="0"/>
              <a:t>ARM Architecture</a:t>
            </a:r>
          </a:p>
        </p:txBody>
      </p:sp>
      <p:sp>
        <p:nvSpPr>
          <p:cNvPr id="15363" name="Rectangle 3"/>
          <p:cNvSpPr>
            <a:spLocks noGrp="1" noChangeArrowheads="1"/>
          </p:cNvSpPr>
          <p:nvPr>
            <p:ph type="body" idx="1"/>
          </p:nvPr>
        </p:nvSpPr>
        <p:spPr/>
        <p:txBody>
          <a:bodyPr>
            <a:normAutofit/>
          </a:bodyPr>
          <a:lstStyle/>
          <a:p>
            <a:pPr marL="0" indent="0">
              <a:spcBef>
                <a:spcPct val="50000"/>
              </a:spcBef>
              <a:buNone/>
            </a:pPr>
            <a:r>
              <a:rPr lang="en-US" sz="2400" dirty="0">
                <a:latin typeface="Gill Sans MT" panose="020B0502020104020203" pitchFamily="34" charset="0"/>
              </a:rPr>
              <a:t>Typical RISC architecture:</a:t>
            </a:r>
          </a:p>
          <a:p>
            <a:pPr lvl="2">
              <a:spcBef>
                <a:spcPct val="50000"/>
              </a:spcBef>
              <a:buFont typeface="Wingdings" panose="05000000000000000000" pitchFamily="2" charset="2"/>
              <a:buChar char="v"/>
            </a:pPr>
            <a:r>
              <a:rPr lang="en-US" sz="2400" dirty="0">
                <a:latin typeface="Gill Sans MT" panose="020B0502020104020203" pitchFamily="34" charset="0"/>
              </a:rPr>
              <a:t>Large uniform register file</a:t>
            </a:r>
          </a:p>
          <a:p>
            <a:pPr lvl="2">
              <a:spcBef>
                <a:spcPct val="50000"/>
              </a:spcBef>
              <a:buFont typeface="Wingdings" panose="05000000000000000000" pitchFamily="2" charset="2"/>
              <a:buChar char="v"/>
            </a:pPr>
            <a:r>
              <a:rPr lang="en-US" sz="2400" dirty="0">
                <a:latin typeface="Gill Sans MT" panose="020B0502020104020203" pitchFamily="34" charset="0"/>
              </a:rPr>
              <a:t>Load/store architecture</a:t>
            </a:r>
          </a:p>
          <a:p>
            <a:pPr lvl="2">
              <a:spcBef>
                <a:spcPct val="50000"/>
              </a:spcBef>
              <a:buFont typeface="Wingdings" panose="05000000000000000000" pitchFamily="2" charset="2"/>
              <a:buChar char="v"/>
            </a:pPr>
            <a:r>
              <a:rPr lang="en-US" sz="2400" dirty="0">
                <a:latin typeface="Gill Sans MT" panose="020B0502020104020203" pitchFamily="34" charset="0"/>
              </a:rPr>
              <a:t>Simple addressing modes</a:t>
            </a:r>
          </a:p>
          <a:p>
            <a:pPr lvl="2">
              <a:spcBef>
                <a:spcPct val="50000"/>
              </a:spcBef>
              <a:buFont typeface="Wingdings" panose="05000000000000000000" pitchFamily="2" charset="2"/>
              <a:buChar char="v"/>
            </a:pPr>
            <a:r>
              <a:rPr lang="en-US" sz="2400" dirty="0">
                <a:latin typeface="Gill Sans MT" panose="020B0502020104020203" pitchFamily="34" charset="0"/>
              </a:rPr>
              <a:t>Uniform and fixed-length instruction fields</a:t>
            </a:r>
          </a:p>
        </p:txBody>
      </p:sp>
    </p:spTree>
    <p:custDataLst>
      <p:tags r:id="rId1"/>
    </p:custDataLst>
    <p:extLst>
      <p:ext uri="{BB962C8B-B14F-4D97-AF65-F5344CB8AC3E}">
        <p14:creationId xmlns:p14="http://schemas.microsoft.com/office/powerpoint/2010/main" val="229801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fade">
                                      <p:cBhvr>
                                        <p:cTn id="7" dur="1000"/>
                                        <p:tgtEl>
                                          <p:spTgt spid="15362"/>
                                        </p:tgtEl>
                                      </p:cBhvr>
                                    </p:animEffect>
                                    <p:anim calcmode="lin" valueType="num">
                                      <p:cBhvr>
                                        <p:cTn id="8" dur="1000" fill="hold"/>
                                        <p:tgtEl>
                                          <p:spTgt spid="15362"/>
                                        </p:tgtEl>
                                        <p:attrNameLst>
                                          <p:attrName>style.rotation</p:attrName>
                                        </p:attrNameLst>
                                      </p:cBhvr>
                                      <p:tavLst>
                                        <p:tav tm="0">
                                          <p:val>
                                            <p:fltVal val="720"/>
                                          </p:val>
                                        </p:tav>
                                        <p:tav tm="100000">
                                          <p:val>
                                            <p:fltVal val="0"/>
                                          </p:val>
                                        </p:tav>
                                      </p:tavLst>
                                    </p:anim>
                                    <p:anim calcmode="lin" valueType="num">
                                      <p:cBhvr>
                                        <p:cTn id="9" dur="1000" fill="hold"/>
                                        <p:tgtEl>
                                          <p:spTgt spid="15362"/>
                                        </p:tgtEl>
                                        <p:attrNameLst>
                                          <p:attrName>ppt_h</p:attrName>
                                        </p:attrNameLst>
                                      </p:cBhvr>
                                      <p:tavLst>
                                        <p:tav tm="0">
                                          <p:val>
                                            <p:fltVal val="0"/>
                                          </p:val>
                                        </p:tav>
                                        <p:tav tm="100000">
                                          <p:val>
                                            <p:strVal val="#ppt_h"/>
                                          </p:val>
                                        </p:tav>
                                      </p:tavLst>
                                    </p:anim>
                                    <p:anim calcmode="lin" valueType="num">
                                      <p:cBhvr>
                                        <p:cTn id="10" dur="1000" fill="hold"/>
                                        <p:tgtEl>
                                          <p:spTgt spid="15362"/>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29" presetClass="entr" presetSubtype="0" fill="hold" grpId="0" nodeType="clickEffect">
                                  <p:stCondLst>
                                    <p:cond delay="0"/>
                                  </p:stCondLst>
                                  <p:childTnLst>
                                    <p:set>
                                      <p:cBhvr>
                                        <p:cTn id="14" dur="1" fill="hold">
                                          <p:stCondLst>
                                            <p:cond delay="0"/>
                                          </p:stCondLst>
                                        </p:cTn>
                                        <p:tgtEl>
                                          <p:spTgt spid="15363">
                                            <p:txEl>
                                              <p:pRg st="0" end="0"/>
                                            </p:txEl>
                                          </p:spTgt>
                                        </p:tgtEl>
                                        <p:attrNameLst>
                                          <p:attrName>style.visibility</p:attrName>
                                        </p:attrNameLst>
                                      </p:cBhvr>
                                      <p:to>
                                        <p:strVal val="visible"/>
                                      </p:to>
                                    </p:set>
                                    <p:anim calcmode="lin" valueType="num">
                                      <p:cBhvr>
                                        <p:cTn id="15" dur="1000" fill="hold"/>
                                        <p:tgtEl>
                                          <p:spTgt spid="15363">
                                            <p:txEl>
                                              <p:pRg st="0" end="0"/>
                                            </p:txEl>
                                          </p:spTgt>
                                        </p:tgtEl>
                                        <p:attrNameLst>
                                          <p:attrName>ppt_x</p:attrName>
                                        </p:attrNameLst>
                                      </p:cBhvr>
                                      <p:tavLst>
                                        <p:tav tm="0">
                                          <p:val>
                                            <p:strVal val="#ppt_x-.2"/>
                                          </p:val>
                                        </p:tav>
                                        <p:tav tm="100000">
                                          <p:val>
                                            <p:strVal val="#ppt_x"/>
                                          </p:val>
                                        </p:tav>
                                      </p:tavLst>
                                    </p:anim>
                                    <p:anim calcmode="lin" valueType="num">
                                      <p:cBhvr>
                                        <p:cTn id="16" dur="1000" fill="hold"/>
                                        <p:tgtEl>
                                          <p:spTgt spid="1536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7" dur="1000"/>
                                        <p:tgtEl>
                                          <p:spTgt spid="15363">
                                            <p:txEl>
                                              <p:pRg st="0" end="0"/>
                                            </p:txEl>
                                          </p:spTgt>
                                        </p:tgtEl>
                                      </p:cBhvr>
                                    </p:animEffect>
                                  </p:childTnLst>
                                </p:cTn>
                              </p:par>
                            </p:childTnLst>
                          </p:cTn>
                        </p:par>
                        <p:par>
                          <p:cTn id="18" fill="hold">
                            <p:stCondLst>
                              <p:cond delay="1000"/>
                            </p:stCondLst>
                            <p:childTnLst>
                              <p:par>
                                <p:cTn id="19" presetID="54" presetClass="entr" presetSubtype="0" accel="100000" fill="hold" grpId="0" nodeType="afterEffect">
                                  <p:stCondLst>
                                    <p:cond delay="1000"/>
                                  </p:stCondLst>
                                  <p:childTnLst>
                                    <p:set>
                                      <p:cBhvr>
                                        <p:cTn id="20" dur="1" fill="hold">
                                          <p:stCondLst>
                                            <p:cond delay="0"/>
                                          </p:stCondLst>
                                        </p:cTn>
                                        <p:tgtEl>
                                          <p:spTgt spid="15363">
                                            <p:txEl>
                                              <p:pRg st="1" end="1"/>
                                            </p:txEl>
                                          </p:spTgt>
                                        </p:tgtEl>
                                        <p:attrNameLst>
                                          <p:attrName>style.visibility</p:attrName>
                                        </p:attrNameLst>
                                      </p:cBhvr>
                                      <p:to>
                                        <p:strVal val="visible"/>
                                      </p:to>
                                    </p:set>
                                    <p:anim calcmode="lin" valueType="num">
                                      <p:cBhvr>
                                        <p:cTn id="21" dur="500" fill="hold"/>
                                        <p:tgtEl>
                                          <p:spTgt spid="15363">
                                            <p:txEl>
                                              <p:pRg st="1" end="1"/>
                                            </p:txEl>
                                          </p:spTgt>
                                        </p:tgtEl>
                                        <p:attrNameLst>
                                          <p:attrName>ppt_w</p:attrName>
                                        </p:attrNameLst>
                                      </p:cBhvr>
                                      <p:tavLst>
                                        <p:tav tm="0">
                                          <p:val>
                                            <p:strVal val="#ppt_w*0.05"/>
                                          </p:val>
                                        </p:tav>
                                        <p:tav tm="100000">
                                          <p:val>
                                            <p:strVal val="#ppt_w"/>
                                          </p:val>
                                        </p:tav>
                                      </p:tavLst>
                                    </p:anim>
                                    <p:anim calcmode="lin" valueType="num">
                                      <p:cBhvr>
                                        <p:cTn id="22" dur="500" fill="hold"/>
                                        <p:tgtEl>
                                          <p:spTgt spid="15363">
                                            <p:txEl>
                                              <p:pRg st="1" end="1"/>
                                            </p:txEl>
                                          </p:spTgt>
                                        </p:tgtEl>
                                        <p:attrNameLst>
                                          <p:attrName>ppt_h</p:attrName>
                                        </p:attrNameLst>
                                      </p:cBhvr>
                                      <p:tavLst>
                                        <p:tav tm="0">
                                          <p:val>
                                            <p:strVal val="#ppt_h"/>
                                          </p:val>
                                        </p:tav>
                                        <p:tav tm="100000">
                                          <p:val>
                                            <p:strVal val="#ppt_h"/>
                                          </p:val>
                                        </p:tav>
                                      </p:tavLst>
                                    </p:anim>
                                    <p:anim calcmode="lin" valueType="num">
                                      <p:cBhvr>
                                        <p:cTn id="23" dur="500" fill="hold"/>
                                        <p:tgtEl>
                                          <p:spTgt spid="15363">
                                            <p:txEl>
                                              <p:pRg st="1" end="1"/>
                                            </p:txEl>
                                          </p:spTgt>
                                        </p:tgtEl>
                                        <p:attrNameLst>
                                          <p:attrName>ppt_x</p:attrName>
                                        </p:attrNameLst>
                                      </p:cBhvr>
                                      <p:tavLst>
                                        <p:tav tm="0">
                                          <p:val>
                                            <p:strVal val="#ppt_x-.2"/>
                                          </p:val>
                                        </p:tav>
                                        <p:tav tm="100000">
                                          <p:val>
                                            <p:strVal val="#ppt_x"/>
                                          </p:val>
                                        </p:tav>
                                      </p:tavLst>
                                    </p:anim>
                                    <p:anim calcmode="lin" valueType="num">
                                      <p:cBhvr>
                                        <p:cTn id="24" dur="500" fill="hold"/>
                                        <p:tgtEl>
                                          <p:spTgt spid="15363">
                                            <p:txEl>
                                              <p:pRg st="1" end="1"/>
                                            </p:txEl>
                                          </p:spTgt>
                                        </p:tgtEl>
                                        <p:attrNameLst>
                                          <p:attrName>ppt_y</p:attrName>
                                        </p:attrNameLst>
                                      </p:cBhvr>
                                      <p:tavLst>
                                        <p:tav tm="0">
                                          <p:val>
                                            <p:strVal val="#ppt_y"/>
                                          </p:val>
                                        </p:tav>
                                        <p:tav tm="100000">
                                          <p:val>
                                            <p:strVal val="#ppt_y"/>
                                          </p:val>
                                        </p:tav>
                                      </p:tavLst>
                                    </p:anim>
                                    <p:animEffect transition="in" filter="fade">
                                      <p:cBhvr>
                                        <p:cTn id="25" dur="500"/>
                                        <p:tgtEl>
                                          <p:spTgt spid="15363">
                                            <p:txEl>
                                              <p:pRg st="1" end="1"/>
                                            </p:txEl>
                                          </p:spTgt>
                                        </p:tgtEl>
                                      </p:cBhvr>
                                    </p:animEffect>
                                  </p:childTnLst>
                                </p:cTn>
                              </p:par>
                            </p:childTnLst>
                          </p:cTn>
                        </p:par>
                        <p:par>
                          <p:cTn id="26" fill="hold">
                            <p:stCondLst>
                              <p:cond delay="2500"/>
                            </p:stCondLst>
                            <p:childTnLst>
                              <p:par>
                                <p:cTn id="27" presetID="54" presetClass="entr" presetSubtype="0" accel="100000" fill="hold" grpId="0" nodeType="afterEffect">
                                  <p:stCondLst>
                                    <p:cond delay="1000"/>
                                  </p:stCondLst>
                                  <p:childTnLst>
                                    <p:set>
                                      <p:cBhvr>
                                        <p:cTn id="28" dur="1" fill="hold">
                                          <p:stCondLst>
                                            <p:cond delay="0"/>
                                          </p:stCondLst>
                                        </p:cTn>
                                        <p:tgtEl>
                                          <p:spTgt spid="15363">
                                            <p:txEl>
                                              <p:pRg st="2" end="2"/>
                                            </p:txEl>
                                          </p:spTgt>
                                        </p:tgtEl>
                                        <p:attrNameLst>
                                          <p:attrName>style.visibility</p:attrName>
                                        </p:attrNameLst>
                                      </p:cBhvr>
                                      <p:to>
                                        <p:strVal val="visible"/>
                                      </p:to>
                                    </p:set>
                                    <p:anim calcmode="lin" valueType="num">
                                      <p:cBhvr>
                                        <p:cTn id="29" dur="500" fill="hold"/>
                                        <p:tgtEl>
                                          <p:spTgt spid="15363">
                                            <p:txEl>
                                              <p:pRg st="2" end="2"/>
                                            </p:txEl>
                                          </p:spTgt>
                                        </p:tgtEl>
                                        <p:attrNameLst>
                                          <p:attrName>ppt_w</p:attrName>
                                        </p:attrNameLst>
                                      </p:cBhvr>
                                      <p:tavLst>
                                        <p:tav tm="0">
                                          <p:val>
                                            <p:strVal val="#ppt_w*0.05"/>
                                          </p:val>
                                        </p:tav>
                                        <p:tav tm="100000">
                                          <p:val>
                                            <p:strVal val="#ppt_w"/>
                                          </p:val>
                                        </p:tav>
                                      </p:tavLst>
                                    </p:anim>
                                    <p:anim calcmode="lin" valueType="num">
                                      <p:cBhvr>
                                        <p:cTn id="30" dur="500" fill="hold"/>
                                        <p:tgtEl>
                                          <p:spTgt spid="15363">
                                            <p:txEl>
                                              <p:pRg st="2" end="2"/>
                                            </p:txEl>
                                          </p:spTgt>
                                        </p:tgtEl>
                                        <p:attrNameLst>
                                          <p:attrName>ppt_h</p:attrName>
                                        </p:attrNameLst>
                                      </p:cBhvr>
                                      <p:tavLst>
                                        <p:tav tm="0">
                                          <p:val>
                                            <p:strVal val="#ppt_h"/>
                                          </p:val>
                                        </p:tav>
                                        <p:tav tm="100000">
                                          <p:val>
                                            <p:strVal val="#ppt_h"/>
                                          </p:val>
                                        </p:tav>
                                      </p:tavLst>
                                    </p:anim>
                                    <p:anim calcmode="lin" valueType="num">
                                      <p:cBhvr>
                                        <p:cTn id="31" dur="500" fill="hold"/>
                                        <p:tgtEl>
                                          <p:spTgt spid="15363">
                                            <p:txEl>
                                              <p:pRg st="2" end="2"/>
                                            </p:txEl>
                                          </p:spTgt>
                                        </p:tgtEl>
                                        <p:attrNameLst>
                                          <p:attrName>ppt_x</p:attrName>
                                        </p:attrNameLst>
                                      </p:cBhvr>
                                      <p:tavLst>
                                        <p:tav tm="0">
                                          <p:val>
                                            <p:strVal val="#ppt_x-.2"/>
                                          </p:val>
                                        </p:tav>
                                        <p:tav tm="100000">
                                          <p:val>
                                            <p:strVal val="#ppt_x"/>
                                          </p:val>
                                        </p:tav>
                                      </p:tavLst>
                                    </p:anim>
                                    <p:anim calcmode="lin" valueType="num">
                                      <p:cBhvr>
                                        <p:cTn id="32" dur="500" fill="hold"/>
                                        <p:tgtEl>
                                          <p:spTgt spid="15363">
                                            <p:txEl>
                                              <p:pRg st="2" end="2"/>
                                            </p:txEl>
                                          </p:spTgt>
                                        </p:tgtEl>
                                        <p:attrNameLst>
                                          <p:attrName>ppt_y</p:attrName>
                                        </p:attrNameLst>
                                      </p:cBhvr>
                                      <p:tavLst>
                                        <p:tav tm="0">
                                          <p:val>
                                            <p:strVal val="#ppt_y"/>
                                          </p:val>
                                        </p:tav>
                                        <p:tav tm="100000">
                                          <p:val>
                                            <p:strVal val="#ppt_y"/>
                                          </p:val>
                                        </p:tav>
                                      </p:tavLst>
                                    </p:anim>
                                    <p:animEffect transition="in" filter="fade">
                                      <p:cBhvr>
                                        <p:cTn id="33" dur="500"/>
                                        <p:tgtEl>
                                          <p:spTgt spid="15363">
                                            <p:txEl>
                                              <p:pRg st="2" end="2"/>
                                            </p:txEl>
                                          </p:spTgt>
                                        </p:tgtEl>
                                      </p:cBhvr>
                                    </p:animEffect>
                                  </p:childTnLst>
                                </p:cTn>
                              </p:par>
                            </p:childTnLst>
                          </p:cTn>
                        </p:par>
                        <p:par>
                          <p:cTn id="34" fill="hold">
                            <p:stCondLst>
                              <p:cond delay="4000"/>
                            </p:stCondLst>
                            <p:childTnLst>
                              <p:par>
                                <p:cTn id="35" presetID="54" presetClass="entr" presetSubtype="0" accel="100000" fill="hold" grpId="0" nodeType="afterEffect">
                                  <p:stCondLst>
                                    <p:cond delay="1000"/>
                                  </p:stCondLst>
                                  <p:childTnLst>
                                    <p:set>
                                      <p:cBhvr>
                                        <p:cTn id="36" dur="1" fill="hold">
                                          <p:stCondLst>
                                            <p:cond delay="0"/>
                                          </p:stCondLst>
                                        </p:cTn>
                                        <p:tgtEl>
                                          <p:spTgt spid="15363">
                                            <p:txEl>
                                              <p:pRg st="3" end="3"/>
                                            </p:txEl>
                                          </p:spTgt>
                                        </p:tgtEl>
                                        <p:attrNameLst>
                                          <p:attrName>style.visibility</p:attrName>
                                        </p:attrNameLst>
                                      </p:cBhvr>
                                      <p:to>
                                        <p:strVal val="visible"/>
                                      </p:to>
                                    </p:set>
                                    <p:anim calcmode="lin" valueType="num">
                                      <p:cBhvr>
                                        <p:cTn id="37" dur="500" fill="hold"/>
                                        <p:tgtEl>
                                          <p:spTgt spid="15363">
                                            <p:txEl>
                                              <p:pRg st="3" end="3"/>
                                            </p:txEl>
                                          </p:spTgt>
                                        </p:tgtEl>
                                        <p:attrNameLst>
                                          <p:attrName>ppt_w</p:attrName>
                                        </p:attrNameLst>
                                      </p:cBhvr>
                                      <p:tavLst>
                                        <p:tav tm="0">
                                          <p:val>
                                            <p:strVal val="#ppt_w*0.05"/>
                                          </p:val>
                                        </p:tav>
                                        <p:tav tm="100000">
                                          <p:val>
                                            <p:strVal val="#ppt_w"/>
                                          </p:val>
                                        </p:tav>
                                      </p:tavLst>
                                    </p:anim>
                                    <p:anim calcmode="lin" valueType="num">
                                      <p:cBhvr>
                                        <p:cTn id="38" dur="500" fill="hold"/>
                                        <p:tgtEl>
                                          <p:spTgt spid="15363">
                                            <p:txEl>
                                              <p:pRg st="3" end="3"/>
                                            </p:txEl>
                                          </p:spTgt>
                                        </p:tgtEl>
                                        <p:attrNameLst>
                                          <p:attrName>ppt_h</p:attrName>
                                        </p:attrNameLst>
                                      </p:cBhvr>
                                      <p:tavLst>
                                        <p:tav tm="0">
                                          <p:val>
                                            <p:strVal val="#ppt_h"/>
                                          </p:val>
                                        </p:tav>
                                        <p:tav tm="100000">
                                          <p:val>
                                            <p:strVal val="#ppt_h"/>
                                          </p:val>
                                        </p:tav>
                                      </p:tavLst>
                                    </p:anim>
                                    <p:anim calcmode="lin" valueType="num">
                                      <p:cBhvr>
                                        <p:cTn id="39" dur="500" fill="hold"/>
                                        <p:tgtEl>
                                          <p:spTgt spid="15363">
                                            <p:txEl>
                                              <p:pRg st="3" end="3"/>
                                            </p:txEl>
                                          </p:spTgt>
                                        </p:tgtEl>
                                        <p:attrNameLst>
                                          <p:attrName>ppt_x</p:attrName>
                                        </p:attrNameLst>
                                      </p:cBhvr>
                                      <p:tavLst>
                                        <p:tav tm="0">
                                          <p:val>
                                            <p:strVal val="#ppt_x-.2"/>
                                          </p:val>
                                        </p:tav>
                                        <p:tav tm="100000">
                                          <p:val>
                                            <p:strVal val="#ppt_x"/>
                                          </p:val>
                                        </p:tav>
                                      </p:tavLst>
                                    </p:anim>
                                    <p:anim calcmode="lin" valueType="num">
                                      <p:cBhvr>
                                        <p:cTn id="40" dur="500" fill="hold"/>
                                        <p:tgtEl>
                                          <p:spTgt spid="15363">
                                            <p:txEl>
                                              <p:pRg st="3" end="3"/>
                                            </p:txEl>
                                          </p:spTgt>
                                        </p:tgtEl>
                                        <p:attrNameLst>
                                          <p:attrName>ppt_y</p:attrName>
                                        </p:attrNameLst>
                                      </p:cBhvr>
                                      <p:tavLst>
                                        <p:tav tm="0">
                                          <p:val>
                                            <p:strVal val="#ppt_y"/>
                                          </p:val>
                                        </p:tav>
                                        <p:tav tm="100000">
                                          <p:val>
                                            <p:strVal val="#ppt_y"/>
                                          </p:val>
                                        </p:tav>
                                      </p:tavLst>
                                    </p:anim>
                                    <p:animEffect transition="in" filter="fade">
                                      <p:cBhvr>
                                        <p:cTn id="41" dur="500"/>
                                        <p:tgtEl>
                                          <p:spTgt spid="15363">
                                            <p:txEl>
                                              <p:pRg st="3" end="3"/>
                                            </p:txEl>
                                          </p:spTgt>
                                        </p:tgtEl>
                                      </p:cBhvr>
                                    </p:animEffect>
                                  </p:childTnLst>
                                </p:cTn>
                              </p:par>
                            </p:childTnLst>
                          </p:cTn>
                        </p:par>
                        <p:par>
                          <p:cTn id="42" fill="hold">
                            <p:stCondLst>
                              <p:cond delay="5500"/>
                            </p:stCondLst>
                            <p:childTnLst>
                              <p:par>
                                <p:cTn id="43" presetID="54" presetClass="entr" presetSubtype="0" accel="100000" fill="hold" grpId="0" nodeType="afterEffect">
                                  <p:stCondLst>
                                    <p:cond delay="1000"/>
                                  </p:stCondLst>
                                  <p:childTnLst>
                                    <p:set>
                                      <p:cBhvr>
                                        <p:cTn id="44" dur="1" fill="hold">
                                          <p:stCondLst>
                                            <p:cond delay="0"/>
                                          </p:stCondLst>
                                        </p:cTn>
                                        <p:tgtEl>
                                          <p:spTgt spid="15363">
                                            <p:txEl>
                                              <p:pRg st="4" end="4"/>
                                            </p:txEl>
                                          </p:spTgt>
                                        </p:tgtEl>
                                        <p:attrNameLst>
                                          <p:attrName>style.visibility</p:attrName>
                                        </p:attrNameLst>
                                      </p:cBhvr>
                                      <p:to>
                                        <p:strVal val="visible"/>
                                      </p:to>
                                    </p:set>
                                    <p:anim calcmode="lin" valueType="num">
                                      <p:cBhvr>
                                        <p:cTn id="45" dur="500" fill="hold"/>
                                        <p:tgtEl>
                                          <p:spTgt spid="15363">
                                            <p:txEl>
                                              <p:pRg st="4" end="4"/>
                                            </p:txEl>
                                          </p:spTgt>
                                        </p:tgtEl>
                                        <p:attrNameLst>
                                          <p:attrName>ppt_w</p:attrName>
                                        </p:attrNameLst>
                                      </p:cBhvr>
                                      <p:tavLst>
                                        <p:tav tm="0">
                                          <p:val>
                                            <p:strVal val="#ppt_w*0.05"/>
                                          </p:val>
                                        </p:tav>
                                        <p:tav tm="100000">
                                          <p:val>
                                            <p:strVal val="#ppt_w"/>
                                          </p:val>
                                        </p:tav>
                                      </p:tavLst>
                                    </p:anim>
                                    <p:anim calcmode="lin" valueType="num">
                                      <p:cBhvr>
                                        <p:cTn id="46" dur="500" fill="hold"/>
                                        <p:tgtEl>
                                          <p:spTgt spid="15363">
                                            <p:txEl>
                                              <p:pRg st="4" end="4"/>
                                            </p:txEl>
                                          </p:spTgt>
                                        </p:tgtEl>
                                        <p:attrNameLst>
                                          <p:attrName>ppt_h</p:attrName>
                                        </p:attrNameLst>
                                      </p:cBhvr>
                                      <p:tavLst>
                                        <p:tav tm="0">
                                          <p:val>
                                            <p:strVal val="#ppt_h"/>
                                          </p:val>
                                        </p:tav>
                                        <p:tav tm="100000">
                                          <p:val>
                                            <p:strVal val="#ppt_h"/>
                                          </p:val>
                                        </p:tav>
                                      </p:tavLst>
                                    </p:anim>
                                    <p:anim calcmode="lin" valueType="num">
                                      <p:cBhvr>
                                        <p:cTn id="47" dur="500" fill="hold"/>
                                        <p:tgtEl>
                                          <p:spTgt spid="15363">
                                            <p:txEl>
                                              <p:pRg st="4" end="4"/>
                                            </p:txEl>
                                          </p:spTgt>
                                        </p:tgtEl>
                                        <p:attrNameLst>
                                          <p:attrName>ppt_x</p:attrName>
                                        </p:attrNameLst>
                                      </p:cBhvr>
                                      <p:tavLst>
                                        <p:tav tm="0">
                                          <p:val>
                                            <p:strVal val="#ppt_x-.2"/>
                                          </p:val>
                                        </p:tav>
                                        <p:tav tm="100000">
                                          <p:val>
                                            <p:strVal val="#ppt_x"/>
                                          </p:val>
                                        </p:tav>
                                      </p:tavLst>
                                    </p:anim>
                                    <p:anim calcmode="lin" valueType="num">
                                      <p:cBhvr>
                                        <p:cTn id="48" dur="500" fill="hold"/>
                                        <p:tgtEl>
                                          <p:spTgt spid="15363">
                                            <p:txEl>
                                              <p:pRg st="4" end="4"/>
                                            </p:txEl>
                                          </p:spTgt>
                                        </p:tgtEl>
                                        <p:attrNameLst>
                                          <p:attrName>ppt_y</p:attrName>
                                        </p:attrNameLst>
                                      </p:cBhvr>
                                      <p:tavLst>
                                        <p:tav tm="0">
                                          <p:val>
                                            <p:strVal val="#ppt_y"/>
                                          </p:val>
                                        </p:tav>
                                        <p:tav tm="100000">
                                          <p:val>
                                            <p:strVal val="#ppt_y"/>
                                          </p:val>
                                        </p:tav>
                                      </p:tavLst>
                                    </p:anim>
                                    <p:animEffect transition="in" filter="fade">
                                      <p:cBhvr>
                                        <p:cTn id="49" dur="500"/>
                                        <p:tgtEl>
                                          <p:spTgt spid="15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p:bldP spid="15363"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br>
              <a:rPr lang="en-US" dirty="0"/>
            </a:br>
            <a:r>
              <a:rPr lang="en-US" dirty="0"/>
              <a:t>ARM Architecture (2)</a:t>
            </a:r>
          </a:p>
        </p:txBody>
      </p:sp>
      <p:sp>
        <p:nvSpPr>
          <p:cNvPr id="16387" name="Rectangle 3"/>
          <p:cNvSpPr>
            <a:spLocks noGrp="1" noChangeArrowheads="1"/>
          </p:cNvSpPr>
          <p:nvPr>
            <p:ph type="body" idx="1"/>
          </p:nvPr>
        </p:nvSpPr>
        <p:spPr/>
        <p:txBody>
          <a:bodyPr>
            <a:normAutofit/>
          </a:bodyPr>
          <a:lstStyle/>
          <a:p>
            <a:pPr marL="0" indent="0">
              <a:spcBef>
                <a:spcPct val="50000"/>
              </a:spcBef>
              <a:buNone/>
            </a:pPr>
            <a:r>
              <a:rPr lang="en-US" sz="2400" dirty="0">
                <a:latin typeface="Gill Sans MT" panose="020B0502020104020203" pitchFamily="34" charset="0"/>
              </a:rPr>
              <a:t>Enhancements:</a:t>
            </a:r>
          </a:p>
          <a:p>
            <a:pPr lvl="2">
              <a:spcBef>
                <a:spcPct val="50000"/>
              </a:spcBef>
              <a:buFont typeface="Wingdings" panose="05000000000000000000" pitchFamily="2" charset="2"/>
              <a:buChar char="v"/>
            </a:pPr>
            <a:r>
              <a:rPr lang="en-US" sz="2400" dirty="0">
                <a:latin typeface="Gill Sans MT" panose="020B0502020104020203" pitchFamily="34" charset="0"/>
              </a:rPr>
              <a:t>Each instruction controls the ALU and shifter</a:t>
            </a:r>
          </a:p>
          <a:p>
            <a:pPr lvl="2">
              <a:spcBef>
                <a:spcPct val="50000"/>
              </a:spcBef>
              <a:buFont typeface="Wingdings" panose="05000000000000000000" pitchFamily="2" charset="2"/>
              <a:buChar char="v"/>
            </a:pPr>
            <a:r>
              <a:rPr lang="en-US" sz="2400" dirty="0">
                <a:latin typeface="Gill Sans MT" panose="020B0502020104020203" pitchFamily="34" charset="0"/>
              </a:rPr>
              <a:t>Auto-increment and auto-decrement addressing modes</a:t>
            </a:r>
          </a:p>
          <a:p>
            <a:pPr lvl="2">
              <a:spcBef>
                <a:spcPct val="50000"/>
              </a:spcBef>
              <a:buFont typeface="Wingdings" panose="05000000000000000000" pitchFamily="2" charset="2"/>
              <a:buChar char="v"/>
            </a:pPr>
            <a:r>
              <a:rPr lang="en-US" sz="2400" dirty="0">
                <a:latin typeface="Gill Sans MT" panose="020B0502020104020203" pitchFamily="34" charset="0"/>
              </a:rPr>
              <a:t>Multiple Load/Store</a:t>
            </a:r>
          </a:p>
          <a:p>
            <a:pPr lvl="2">
              <a:spcBef>
                <a:spcPct val="50000"/>
              </a:spcBef>
              <a:buFont typeface="Wingdings" panose="05000000000000000000" pitchFamily="2" charset="2"/>
              <a:buChar char="v"/>
            </a:pPr>
            <a:r>
              <a:rPr lang="en-US" sz="2400" dirty="0">
                <a:latin typeface="Gill Sans MT" panose="020B0502020104020203" pitchFamily="34" charset="0"/>
              </a:rPr>
              <a:t>Conditional execution</a:t>
            </a:r>
          </a:p>
        </p:txBody>
      </p:sp>
    </p:spTree>
    <p:custDataLst>
      <p:tags r:id="rId1"/>
    </p:custDataLst>
    <p:extLst>
      <p:ext uri="{BB962C8B-B14F-4D97-AF65-F5344CB8AC3E}">
        <p14:creationId xmlns:p14="http://schemas.microsoft.com/office/powerpoint/2010/main" val="380892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p:cTn id="7" dur="500" fill="hold"/>
                                        <p:tgtEl>
                                          <p:spTgt spid="16387">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38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6387">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387">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387">
                                            <p:txEl>
                                              <p:pRg st="0" end="0"/>
                                            </p:txEl>
                                          </p:spTgt>
                                        </p:tgtEl>
                                      </p:cBhvr>
                                    </p:animEffect>
                                  </p:childTnLst>
                                </p:cTn>
                              </p:par>
                            </p:childTnLst>
                          </p:cTn>
                        </p:par>
                        <p:par>
                          <p:cTn id="12" fill="hold">
                            <p:stCondLst>
                              <p:cond delay="1100"/>
                            </p:stCondLst>
                            <p:childTnLst>
                              <p:par>
                                <p:cTn id="13" presetID="25" presetClass="entr" presetSubtype="0" fill="hold" grpId="0" nodeType="afterEffect">
                                  <p:stCondLst>
                                    <p:cond delay="2500"/>
                                  </p:stCondLst>
                                  <p:childTnLst>
                                    <p:set>
                                      <p:cBhvr>
                                        <p:cTn id="14" dur="1" fill="hold">
                                          <p:stCondLst>
                                            <p:cond delay="0"/>
                                          </p:stCondLst>
                                        </p:cTn>
                                        <p:tgtEl>
                                          <p:spTgt spid="16387">
                                            <p:txEl>
                                              <p:pRg st="1" end="1"/>
                                            </p:txEl>
                                          </p:spTgt>
                                        </p:tgtEl>
                                        <p:attrNameLst>
                                          <p:attrName>style.visibility</p:attrName>
                                        </p:attrNameLst>
                                      </p:cBhvr>
                                      <p:to>
                                        <p:strVal val="visible"/>
                                      </p:to>
                                    </p:set>
                                    <p:anim calcmode="lin" valueType="num">
                                      <p:cBhvr>
                                        <p:cTn id="15" dur="500" decel="50000" fill="hold">
                                          <p:stCondLst>
                                            <p:cond delay="0"/>
                                          </p:stCondLst>
                                        </p:cTn>
                                        <p:tgtEl>
                                          <p:spTgt spid="16387">
                                            <p:txEl>
                                              <p:pRg st="1" end="1"/>
                                            </p:txEl>
                                          </p:spTgt>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16387">
                                            <p:txEl>
                                              <p:pRg st="1" end="1"/>
                                            </p:txEl>
                                          </p:spTgt>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16387">
                                            <p:txEl>
                                              <p:pRg st="1" end="1"/>
                                            </p:txEl>
                                          </p:spTgt>
                                        </p:tgtEl>
                                        <p:attrNameLst>
                                          <p:attrName>ppt_w</p:attrName>
                                        </p:attrNameLst>
                                      </p:cBhvr>
                                      <p:tavLst>
                                        <p:tav tm="0">
                                          <p:val>
                                            <p:strVal val="#ppt_w*.05"/>
                                          </p:val>
                                        </p:tav>
                                        <p:tav tm="100000">
                                          <p:val>
                                            <p:strVal val="#ppt_w"/>
                                          </p:val>
                                        </p:tav>
                                      </p:tavLst>
                                    </p:anim>
                                    <p:anim calcmode="lin" valueType="num">
                                      <p:cBhvr>
                                        <p:cTn id="18" dur="1000" fill="hold"/>
                                        <p:tgtEl>
                                          <p:spTgt spid="16387">
                                            <p:txEl>
                                              <p:pRg st="1" end="1"/>
                                            </p:txEl>
                                          </p:spTgt>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16387">
                                            <p:txEl>
                                              <p:pRg st="1" end="1"/>
                                            </p:txEl>
                                          </p:spTgt>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16387">
                                            <p:txEl>
                                              <p:pRg st="1" end="1"/>
                                            </p:txEl>
                                          </p:spTgt>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16387">
                                            <p:txEl>
                                              <p:pRg st="1" end="1"/>
                                            </p:txEl>
                                          </p:spTgt>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16387">
                                            <p:txEl>
                                              <p:pRg st="1" end="1"/>
                                            </p:txEl>
                                          </p:spTgt>
                                        </p:tgtEl>
                                      </p:cBhvr>
                                    </p:animEffect>
                                  </p:childTnLst>
                                </p:cTn>
                              </p:par>
                            </p:childTnLst>
                          </p:cTn>
                        </p:par>
                        <p:par>
                          <p:cTn id="23" fill="hold">
                            <p:stCondLst>
                              <p:cond delay="4600"/>
                            </p:stCondLst>
                            <p:childTnLst>
                              <p:par>
                                <p:cTn id="24" presetID="25" presetClass="entr" presetSubtype="0" fill="hold" grpId="0" nodeType="afterEffect">
                                  <p:stCondLst>
                                    <p:cond delay="2500"/>
                                  </p:stCondLst>
                                  <p:childTnLst>
                                    <p:set>
                                      <p:cBhvr>
                                        <p:cTn id="25" dur="1" fill="hold">
                                          <p:stCondLst>
                                            <p:cond delay="0"/>
                                          </p:stCondLst>
                                        </p:cTn>
                                        <p:tgtEl>
                                          <p:spTgt spid="16387">
                                            <p:txEl>
                                              <p:pRg st="2" end="2"/>
                                            </p:txEl>
                                          </p:spTgt>
                                        </p:tgtEl>
                                        <p:attrNameLst>
                                          <p:attrName>style.visibility</p:attrName>
                                        </p:attrNameLst>
                                      </p:cBhvr>
                                      <p:to>
                                        <p:strVal val="visible"/>
                                      </p:to>
                                    </p:set>
                                    <p:anim calcmode="lin" valueType="num">
                                      <p:cBhvr>
                                        <p:cTn id="26" dur="500" decel="50000" fill="hold">
                                          <p:stCondLst>
                                            <p:cond delay="0"/>
                                          </p:stCondLst>
                                        </p:cTn>
                                        <p:tgtEl>
                                          <p:spTgt spid="16387">
                                            <p:txEl>
                                              <p:pRg st="2" end="2"/>
                                            </p:txEl>
                                          </p:spTgt>
                                        </p:tgtEl>
                                        <p:attrNameLst>
                                          <p:attrName>style.rotation</p:attrName>
                                        </p:attrNameLst>
                                      </p:cBhvr>
                                      <p:tavLst>
                                        <p:tav tm="0">
                                          <p:val>
                                            <p:fltVal val="-90"/>
                                          </p:val>
                                        </p:tav>
                                        <p:tav tm="100000">
                                          <p:val>
                                            <p:fltVal val="0"/>
                                          </p:val>
                                        </p:tav>
                                      </p:tavLst>
                                    </p:anim>
                                    <p:anim calcmode="lin" valueType="num">
                                      <p:cBhvr>
                                        <p:cTn id="27" dur="500" decel="50000" fill="hold">
                                          <p:stCondLst>
                                            <p:cond delay="0"/>
                                          </p:stCondLst>
                                        </p:cTn>
                                        <p:tgtEl>
                                          <p:spTgt spid="16387">
                                            <p:txEl>
                                              <p:pRg st="2" end="2"/>
                                            </p:txEl>
                                          </p:spTgt>
                                        </p:tgtEl>
                                        <p:attrNameLst>
                                          <p:attrName>ppt_w</p:attrName>
                                        </p:attrNameLst>
                                      </p:cBhvr>
                                      <p:tavLst>
                                        <p:tav tm="0">
                                          <p:val>
                                            <p:strVal val="#ppt_w"/>
                                          </p:val>
                                        </p:tav>
                                        <p:tav tm="100000">
                                          <p:val>
                                            <p:strVal val="#ppt_w*.05"/>
                                          </p:val>
                                        </p:tav>
                                      </p:tavLst>
                                    </p:anim>
                                    <p:anim calcmode="lin" valueType="num">
                                      <p:cBhvr>
                                        <p:cTn id="28" dur="500" accel="50000" fill="hold">
                                          <p:stCondLst>
                                            <p:cond delay="500"/>
                                          </p:stCondLst>
                                        </p:cTn>
                                        <p:tgtEl>
                                          <p:spTgt spid="16387">
                                            <p:txEl>
                                              <p:pRg st="2" end="2"/>
                                            </p:txEl>
                                          </p:spTgt>
                                        </p:tgtEl>
                                        <p:attrNameLst>
                                          <p:attrName>ppt_w</p:attrName>
                                        </p:attrNameLst>
                                      </p:cBhvr>
                                      <p:tavLst>
                                        <p:tav tm="0">
                                          <p:val>
                                            <p:strVal val="#ppt_w*.05"/>
                                          </p:val>
                                        </p:tav>
                                        <p:tav tm="100000">
                                          <p:val>
                                            <p:strVal val="#ppt_w"/>
                                          </p:val>
                                        </p:tav>
                                      </p:tavLst>
                                    </p:anim>
                                    <p:anim calcmode="lin" valueType="num">
                                      <p:cBhvr>
                                        <p:cTn id="29" dur="1000" fill="hold"/>
                                        <p:tgtEl>
                                          <p:spTgt spid="16387">
                                            <p:txEl>
                                              <p:pRg st="2" end="2"/>
                                            </p:txEl>
                                          </p:spTgt>
                                        </p:tgtEl>
                                        <p:attrNameLst>
                                          <p:attrName>ppt_h</p:attrName>
                                        </p:attrNameLst>
                                      </p:cBhvr>
                                      <p:tavLst>
                                        <p:tav tm="0">
                                          <p:val>
                                            <p:strVal val="#ppt_h"/>
                                          </p:val>
                                        </p:tav>
                                        <p:tav tm="100000">
                                          <p:val>
                                            <p:strVal val="#ppt_h"/>
                                          </p:val>
                                        </p:tav>
                                      </p:tavLst>
                                    </p:anim>
                                    <p:anim calcmode="lin" valueType="num">
                                      <p:cBhvr>
                                        <p:cTn id="30" dur="500" decel="50000" fill="hold">
                                          <p:stCondLst>
                                            <p:cond delay="0"/>
                                          </p:stCondLst>
                                        </p:cTn>
                                        <p:tgtEl>
                                          <p:spTgt spid="16387">
                                            <p:txEl>
                                              <p:pRg st="2" end="2"/>
                                            </p:txEl>
                                          </p:spTgt>
                                        </p:tgtEl>
                                        <p:attrNameLst>
                                          <p:attrName>ppt_x</p:attrName>
                                        </p:attrNameLst>
                                      </p:cBhvr>
                                      <p:tavLst>
                                        <p:tav tm="0">
                                          <p:val>
                                            <p:strVal val="#ppt_x+.4"/>
                                          </p:val>
                                        </p:tav>
                                        <p:tav tm="100000">
                                          <p:val>
                                            <p:strVal val="#ppt_x"/>
                                          </p:val>
                                        </p:tav>
                                      </p:tavLst>
                                    </p:anim>
                                    <p:anim calcmode="lin" valueType="num">
                                      <p:cBhvr>
                                        <p:cTn id="31" dur="500" decel="50000" fill="hold">
                                          <p:stCondLst>
                                            <p:cond delay="0"/>
                                          </p:stCondLst>
                                        </p:cTn>
                                        <p:tgtEl>
                                          <p:spTgt spid="16387">
                                            <p:txEl>
                                              <p:pRg st="2" end="2"/>
                                            </p:txEl>
                                          </p:spTgt>
                                        </p:tgtEl>
                                        <p:attrNameLst>
                                          <p:attrName>ppt_y</p:attrName>
                                        </p:attrNameLst>
                                      </p:cBhvr>
                                      <p:tavLst>
                                        <p:tav tm="0">
                                          <p:val>
                                            <p:strVal val="#ppt_y-.2"/>
                                          </p:val>
                                        </p:tav>
                                        <p:tav tm="100000">
                                          <p:val>
                                            <p:strVal val="#ppt_y+.1"/>
                                          </p:val>
                                        </p:tav>
                                      </p:tavLst>
                                    </p:anim>
                                    <p:anim calcmode="lin" valueType="num">
                                      <p:cBhvr>
                                        <p:cTn id="32" dur="500" accel="50000" fill="hold">
                                          <p:stCondLst>
                                            <p:cond delay="500"/>
                                          </p:stCondLst>
                                        </p:cTn>
                                        <p:tgtEl>
                                          <p:spTgt spid="16387">
                                            <p:txEl>
                                              <p:pRg st="2" end="2"/>
                                            </p:txEl>
                                          </p:spTgt>
                                        </p:tgtEl>
                                        <p:attrNameLst>
                                          <p:attrName>ppt_y</p:attrName>
                                        </p:attrNameLst>
                                      </p:cBhvr>
                                      <p:tavLst>
                                        <p:tav tm="0">
                                          <p:val>
                                            <p:strVal val="#ppt_y+.1"/>
                                          </p:val>
                                        </p:tav>
                                        <p:tav tm="100000">
                                          <p:val>
                                            <p:strVal val="#ppt_y"/>
                                          </p:val>
                                        </p:tav>
                                      </p:tavLst>
                                    </p:anim>
                                    <p:animEffect transition="in" filter="fade">
                                      <p:cBhvr>
                                        <p:cTn id="33" dur="1000" decel="50000">
                                          <p:stCondLst>
                                            <p:cond delay="0"/>
                                          </p:stCondLst>
                                        </p:cTn>
                                        <p:tgtEl>
                                          <p:spTgt spid="16387">
                                            <p:txEl>
                                              <p:pRg st="2" end="2"/>
                                            </p:txEl>
                                          </p:spTgt>
                                        </p:tgtEl>
                                      </p:cBhvr>
                                    </p:animEffect>
                                  </p:childTnLst>
                                </p:cTn>
                              </p:par>
                            </p:childTnLst>
                          </p:cTn>
                        </p:par>
                        <p:par>
                          <p:cTn id="34" fill="hold">
                            <p:stCondLst>
                              <p:cond delay="8100"/>
                            </p:stCondLst>
                            <p:childTnLst>
                              <p:par>
                                <p:cTn id="35" presetID="25" presetClass="entr" presetSubtype="0" fill="hold" grpId="0" nodeType="afterEffect">
                                  <p:stCondLst>
                                    <p:cond delay="2500"/>
                                  </p:stCondLst>
                                  <p:childTnLst>
                                    <p:set>
                                      <p:cBhvr>
                                        <p:cTn id="36" dur="1" fill="hold">
                                          <p:stCondLst>
                                            <p:cond delay="0"/>
                                          </p:stCondLst>
                                        </p:cTn>
                                        <p:tgtEl>
                                          <p:spTgt spid="16387">
                                            <p:txEl>
                                              <p:pRg st="3" end="3"/>
                                            </p:txEl>
                                          </p:spTgt>
                                        </p:tgtEl>
                                        <p:attrNameLst>
                                          <p:attrName>style.visibility</p:attrName>
                                        </p:attrNameLst>
                                      </p:cBhvr>
                                      <p:to>
                                        <p:strVal val="visible"/>
                                      </p:to>
                                    </p:set>
                                    <p:anim calcmode="lin" valueType="num">
                                      <p:cBhvr>
                                        <p:cTn id="37" dur="500" decel="50000" fill="hold">
                                          <p:stCondLst>
                                            <p:cond delay="0"/>
                                          </p:stCondLst>
                                        </p:cTn>
                                        <p:tgtEl>
                                          <p:spTgt spid="16387">
                                            <p:txEl>
                                              <p:pRg st="3" end="3"/>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16387">
                                            <p:txEl>
                                              <p:pRg st="3" end="3"/>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16387">
                                            <p:txEl>
                                              <p:pRg st="3" end="3"/>
                                            </p:txEl>
                                          </p:spTgt>
                                        </p:tgtEl>
                                        <p:attrNameLst>
                                          <p:attrName>ppt_w</p:attrName>
                                        </p:attrNameLst>
                                      </p:cBhvr>
                                      <p:tavLst>
                                        <p:tav tm="0">
                                          <p:val>
                                            <p:strVal val="#ppt_w*.05"/>
                                          </p:val>
                                        </p:tav>
                                        <p:tav tm="100000">
                                          <p:val>
                                            <p:strVal val="#ppt_w"/>
                                          </p:val>
                                        </p:tav>
                                      </p:tavLst>
                                    </p:anim>
                                    <p:anim calcmode="lin" valueType="num">
                                      <p:cBhvr>
                                        <p:cTn id="40" dur="1000" fill="hold"/>
                                        <p:tgtEl>
                                          <p:spTgt spid="16387">
                                            <p:txEl>
                                              <p:pRg st="3" end="3"/>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16387">
                                            <p:txEl>
                                              <p:pRg st="3" end="3"/>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16387">
                                            <p:txEl>
                                              <p:pRg st="3" end="3"/>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16387">
                                            <p:txEl>
                                              <p:pRg st="3" end="3"/>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16387">
                                            <p:txEl>
                                              <p:pRg st="3" end="3"/>
                                            </p:txEl>
                                          </p:spTgt>
                                        </p:tgtEl>
                                      </p:cBhvr>
                                    </p:animEffect>
                                  </p:childTnLst>
                                </p:cTn>
                              </p:par>
                            </p:childTnLst>
                          </p:cTn>
                        </p:par>
                        <p:par>
                          <p:cTn id="45" fill="hold">
                            <p:stCondLst>
                              <p:cond delay="11600"/>
                            </p:stCondLst>
                            <p:childTnLst>
                              <p:par>
                                <p:cTn id="46" presetID="25" presetClass="entr" presetSubtype="0" fill="hold" grpId="0" nodeType="afterEffect">
                                  <p:stCondLst>
                                    <p:cond delay="2500"/>
                                  </p:stCondLst>
                                  <p:childTnLst>
                                    <p:set>
                                      <p:cBhvr>
                                        <p:cTn id="47" dur="1" fill="hold">
                                          <p:stCondLst>
                                            <p:cond delay="0"/>
                                          </p:stCondLst>
                                        </p:cTn>
                                        <p:tgtEl>
                                          <p:spTgt spid="16387">
                                            <p:txEl>
                                              <p:pRg st="4" end="4"/>
                                            </p:txEl>
                                          </p:spTgt>
                                        </p:tgtEl>
                                        <p:attrNameLst>
                                          <p:attrName>style.visibility</p:attrName>
                                        </p:attrNameLst>
                                      </p:cBhvr>
                                      <p:to>
                                        <p:strVal val="visible"/>
                                      </p:to>
                                    </p:set>
                                    <p:anim calcmode="lin" valueType="num">
                                      <p:cBhvr>
                                        <p:cTn id="48" dur="500" decel="50000" fill="hold">
                                          <p:stCondLst>
                                            <p:cond delay="0"/>
                                          </p:stCondLst>
                                        </p:cTn>
                                        <p:tgtEl>
                                          <p:spTgt spid="16387">
                                            <p:txEl>
                                              <p:pRg st="4" end="4"/>
                                            </p:txEl>
                                          </p:spTgt>
                                        </p:tgtEl>
                                        <p:attrNameLst>
                                          <p:attrName>style.rotation</p:attrName>
                                        </p:attrNameLst>
                                      </p:cBhvr>
                                      <p:tavLst>
                                        <p:tav tm="0">
                                          <p:val>
                                            <p:fltVal val="-90"/>
                                          </p:val>
                                        </p:tav>
                                        <p:tav tm="100000">
                                          <p:val>
                                            <p:fltVal val="0"/>
                                          </p:val>
                                        </p:tav>
                                      </p:tavLst>
                                    </p:anim>
                                    <p:anim calcmode="lin" valueType="num">
                                      <p:cBhvr>
                                        <p:cTn id="49" dur="500" decel="50000" fill="hold">
                                          <p:stCondLst>
                                            <p:cond delay="0"/>
                                          </p:stCondLst>
                                        </p:cTn>
                                        <p:tgtEl>
                                          <p:spTgt spid="16387">
                                            <p:txEl>
                                              <p:pRg st="4" end="4"/>
                                            </p:txEl>
                                          </p:spTgt>
                                        </p:tgtEl>
                                        <p:attrNameLst>
                                          <p:attrName>ppt_w</p:attrName>
                                        </p:attrNameLst>
                                      </p:cBhvr>
                                      <p:tavLst>
                                        <p:tav tm="0">
                                          <p:val>
                                            <p:strVal val="#ppt_w"/>
                                          </p:val>
                                        </p:tav>
                                        <p:tav tm="100000">
                                          <p:val>
                                            <p:strVal val="#ppt_w*.05"/>
                                          </p:val>
                                        </p:tav>
                                      </p:tavLst>
                                    </p:anim>
                                    <p:anim calcmode="lin" valueType="num">
                                      <p:cBhvr>
                                        <p:cTn id="50" dur="500" accel="50000" fill="hold">
                                          <p:stCondLst>
                                            <p:cond delay="500"/>
                                          </p:stCondLst>
                                        </p:cTn>
                                        <p:tgtEl>
                                          <p:spTgt spid="16387">
                                            <p:txEl>
                                              <p:pRg st="4" end="4"/>
                                            </p:txEl>
                                          </p:spTgt>
                                        </p:tgtEl>
                                        <p:attrNameLst>
                                          <p:attrName>ppt_w</p:attrName>
                                        </p:attrNameLst>
                                      </p:cBhvr>
                                      <p:tavLst>
                                        <p:tav tm="0">
                                          <p:val>
                                            <p:strVal val="#ppt_w*.05"/>
                                          </p:val>
                                        </p:tav>
                                        <p:tav tm="100000">
                                          <p:val>
                                            <p:strVal val="#ppt_w"/>
                                          </p:val>
                                        </p:tav>
                                      </p:tavLst>
                                    </p:anim>
                                    <p:anim calcmode="lin" valueType="num">
                                      <p:cBhvr>
                                        <p:cTn id="51" dur="1000" fill="hold"/>
                                        <p:tgtEl>
                                          <p:spTgt spid="16387">
                                            <p:txEl>
                                              <p:pRg st="4" end="4"/>
                                            </p:txEl>
                                          </p:spTgt>
                                        </p:tgtEl>
                                        <p:attrNameLst>
                                          <p:attrName>ppt_h</p:attrName>
                                        </p:attrNameLst>
                                      </p:cBhvr>
                                      <p:tavLst>
                                        <p:tav tm="0">
                                          <p:val>
                                            <p:strVal val="#ppt_h"/>
                                          </p:val>
                                        </p:tav>
                                        <p:tav tm="100000">
                                          <p:val>
                                            <p:strVal val="#ppt_h"/>
                                          </p:val>
                                        </p:tav>
                                      </p:tavLst>
                                    </p:anim>
                                    <p:anim calcmode="lin" valueType="num">
                                      <p:cBhvr>
                                        <p:cTn id="52" dur="500" decel="50000" fill="hold">
                                          <p:stCondLst>
                                            <p:cond delay="0"/>
                                          </p:stCondLst>
                                        </p:cTn>
                                        <p:tgtEl>
                                          <p:spTgt spid="16387">
                                            <p:txEl>
                                              <p:pRg st="4" end="4"/>
                                            </p:txEl>
                                          </p:spTgt>
                                        </p:tgtEl>
                                        <p:attrNameLst>
                                          <p:attrName>ppt_x</p:attrName>
                                        </p:attrNameLst>
                                      </p:cBhvr>
                                      <p:tavLst>
                                        <p:tav tm="0">
                                          <p:val>
                                            <p:strVal val="#ppt_x+.4"/>
                                          </p:val>
                                        </p:tav>
                                        <p:tav tm="100000">
                                          <p:val>
                                            <p:strVal val="#ppt_x"/>
                                          </p:val>
                                        </p:tav>
                                      </p:tavLst>
                                    </p:anim>
                                    <p:anim calcmode="lin" valueType="num">
                                      <p:cBhvr>
                                        <p:cTn id="53" dur="500" decel="50000" fill="hold">
                                          <p:stCondLst>
                                            <p:cond delay="0"/>
                                          </p:stCondLst>
                                        </p:cTn>
                                        <p:tgtEl>
                                          <p:spTgt spid="16387">
                                            <p:txEl>
                                              <p:pRg st="4" end="4"/>
                                            </p:txEl>
                                          </p:spTgt>
                                        </p:tgtEl>
                                        <p:attrNameLst>
                                          <p:attrName>ppt_y</p:attrName>
                                        </p:attrNameLst>
                                      </p:cBhvr>
                                      <p:tavLst>
                                        <p:tav tm="0">
                                          <p:val>
                                            <p:strVal val="#ppt_y-.2"/>
                                          </p:val>
                                        </p:tav>
                                        <p:tav tm="100000">
                                          <p:val>
                                            <p:strVal val="#ppt_y+.1"/>
                                          </p:val>
                                        </p:tav>
                                      </p:tavLst>
                                    </p:anim>
                                    <p:anim calcmode="lin" valueType="num">
                                      <p:cBhvr>
                                        <p:cTn id="54" dur="500" accel="50000" fill="hold">
                                          <p:stCondLst>
                                            <p:cond delay="500"/>
                                          </p:stCondLst>
                                        </p:cTn>
                                        <p:tgtEl>
                                          <p:spTgt spid="16387">
                                            <p:txEl>
                                              <p:pRg st="4" end="4"/>
                                            </p:txEl>
                                          </p:spTgt>
                                        </p:tgtEl>
                                        <p:attrNameLst>
                                          <p:attrName>ppt_y</p:attrName>
                                        </p:attrNameLst>
                                      </p:cBhvr>
                                      <p:tavLst>
                                        <p:tav tm="0">
                                          <p:val>
                                            <p:strVal val="#ppt_y+.1"/>
                                          </p:val>
                                        </p:tav>
                                        <p:tav tm="100000">
                                          <p:val>
                                            <p:strVal val="#ppt_y"/>
                                          </p:val>
                                        </p:tav>
                                      </p:tavLst>
                                    </p:anim>
                                    <p:animEffect transition="in" filter="fade">
                                      <p:cBhvr>
                                        <p:cTn id="55" dur="1000" decel="50000">
                                          <p:stCondLst>
                                            <p:cond delay="0"/>
                                          </p:stCondLst>
                                        </p:cTn>
                                        <p:tgtEl>
                                          <p:spTgt spid="163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br>
              <a:rPr lang="en-US" dirty="0"/>
            </a:br>
            <a:r>
              <a:rPr lang="en-US" dirty="0"/>
              <a:t>ARM Architecture (3)</a:t>
            </a:r>
          </a:p>
        </p:txBody>
      </p:sp>
      <p:sp>
        <p:nvSpPr>
          <p:cNvPr id="17411" name="Rectangle 3"/>
          <p:cNvSpPr>
            <a:spLocks noGrp="1" noChangeArrowheads="1"/>
          </p:cNvSpPr>
          <p:nvPr>
            <p:ph type="body" idx="1"/>
          </p:nvPr>
        </p:nvSpPr>
        <p:spPr>
          <a:noFill/>
        </p:spPr>
        <p:txBody>
          <a:bodyPr vert="horz" lIns="91440" tIns="228600" rIns="91440" bIns="45720" rtlCol="0">
            <a:normAutofit/>
          </a:bodyPr>
          <a:lstStyle/>
          <a:p>
            <a:pPr marL="0" indent="0">
              <a:spcBef>
                <a:spcPct val="50000"/>
              </a:spcBef>
              <a:buNone/>
            </a:pPr>
            <a:r>
              <a:rPr lang="en-US" sz="2400" dirty="0">
                <a:latin typeface="Gill Sans MT" panose="020B0502020104020203" pitchFamily="34" charset="0"/>
              </a:rPr>
              <a:t>Results:</a:t>
            </a:r>
          </a:p>
          <a:p>
            <a:pPr lvl="2">
              <a:spcBef>
                <a:spcPct val="50000"/>
              </a:spcBef>
              <a:buFont typeface="Wingdings" panose="05000000000000000000" pitchFamily="2" charset="2"/>
              <a:buChar char="v"/>
            </a:pPr>
            <a:r>
              <a:rPr lang="en-US" sz="2400" dirty="0">
                <a:latin typeface="Gill Sans MT" panose="020B0502020104020203" pitchFamily="34" charset="0"/>
              </a:rPr>
              <a:t>High performance</a:t>
            </a:r>
          </a:p>
          <a:p>
            <a:pPr lvl="2">
              <a:spcBef>
                <a:spcPct val="50000"/>
              </a:spcBef>
              <a:buFont typeface="Wingdings" panose="05000000000000000000" pitchFamily="2" charset="2"/>
              <a:buChar char="v"/>
            </a:pPr>
            <a:r>
              <a:rPr lang="en-US" sz="2400" dirty="0">
                <a:latin typeface="Gill Sans MT" panose="020B0502020104020203" pitchFamily="34" charset="0"/>
              </a:rPr>
              <a:t>Low code size</a:t>
            </a:r>
          </a:p>
          <a:p>
            <a:pPr lvl="2">
              <a:spcBef>
                <a:spcPct val="50000"/>
              </a:spcBef>
              <a:buFont typeface="Wingdings" panose="05000000000000000000" pitchFamily="2" charset="2"/>
              <a:buChar char="v"/>
            </a:pPr>
            <a:r>
              <a:rPr lang="en-US" sz="2400" dirty="0">
                <a:latin typeface="Gill Sans MT" panose="020B0502020104020203" pitchFamily="34" charset="0"/>
              </a:rPr>
              <a:t>Low power consumption</a:t>
            </a:r>
          </a:p>
          <a:p>
            <a:pPr lvl="2">
              <a:spcBef>
                <a:spcPct val="50000"/>
              </a:spcBef>
              <a:buFont typeface="Wingdings" panose="05000000000000000000" pitchFamily="2" charset="2"/>
              <a:buChar char="v"/>
            </a:pPr>
            <a:r>
              <a:rPr lang="en-US" sz="2400" dirty="0">
                <a:latin typeface="Gill Sans MT" panose="020B0502020104020203" pitchFamily="34" charset="0"/>
              </a:rPr>
              <a:t>Low silicon area</a:t>
            </a:r>
          </a:p>
        </p:txBody>
      </p:sp>
    </p:spTree>
    <p:custDataLst>
      <p:tags r:id="rId1"/>
    </p:custDataLst>
    <p:extLst>
      <p:ext uri="{BB962C8B-B14F-4D97-AF65-F5344CB8AC3E}">
        <p14:creationId xmlns:p14="http://schemas.microsoft.com/office/powerpoint/2010/main" val="3331128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dissolve">
                                      <p:cBhvr>
                                        <p:cTn id="7" dur="500"/>
                                        <p:tgtEl>
                                          <p:spTgt spid="17411">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1000"/>
                                  </p:stCondLst>
                                  <p:childTnLst>
                                    <p:set>
                                      <p:cBhvr>
                                        <p:cTn id="10" dur="1" fill="hold">
                                          <p:stCondLst>
                                            <p:cond delay="0"/>
                                          </p:stCondLst>
                                        </p:cTn>
                                        <p:tgtEl>
                                          <p:spTgt spid="17411">
                                            <p:txEl>
                                              <p:pRg st="1" end="1"/>
                                            </p:txEl>
                                          </p:spTgt>
                                        </p:tgtEl>
                                        <p:attrNameLst>
                                          <p:attrName>style.visibility</p:attrName>
                                        </p:attrNameLst>
                                      </p:cBhvr>
                                      <p:to>
                                        <p:strVal val="visible"/>
                                      </p:to>
                                    </p:set>
                                    <p:animEffect transition="in" filter="dissolve">
                                      <p:cBhvr>
                                        <p:cTn id="11" dur="500"/>
                                        <p:tgtEl>
                                          <p:spTgt spid="17411">
                                            <p:txEl>
                                              <p:pRg st="1" end="1"/>
                                            </p:txEl>
                                          </p:spTgt>
                                        </p:tgtEl>
                                      </p:cBhvr>
                                    </p:animEffect>
                                  </p:childTnLst>
                                </p:cTn>
                              </p:par>
                            </p:childTnLst>
                          </p:cTn>
                        </p:par>
                        <p:par>
                          <p:cTn id="12" fill="hold">
                            <p:stCondLst>
                              <p:cond delay="2000"/>
                            </p:stCondLst>
                            <p:childTnLst>
                              <p:par>
                                <p:cTn id="13" presetID="9" presetClass="entr" presetSubtype="0" fill="hold" grpId="0" nodeType="afterEffect">
                                  <p:stCondLst>
                                    <p:cond delay="1000"/>
                                  </p:stCondLst>
                                  <p:childTnLst>
                                    <p:set>
                                      <p:cBhvr>
                                        <p:cTn id="14" dur="1" fill="hold">
                                          <p:stCondLst>
                                            <p:cond delay="0"/>
                                          </p:stCondLst>
                                        </p:cTn>
                                        <p:tgtEl>
                                          <p:spTgt spid="17411">
                                            <p:txEl>
                                              <p:pRg st="2" end="2"/>
                                            </p:txEl>
                                          </p:spTgt>
                                        </p:tgtEl>
                                        <p:attrNameLst>
                                          <p:attrName>style.visibility</p:attrName>
                                        </p:attrNameLst>
                                      </p:cBhvr>
                                      <p:to>
                                        <p:strVal val="visible"/>
                                      </p:to>
                                    </p:set>
                                    <p:animEffect transition="in" filter="dissolve">
                                      <p:cBhvr>
                                        <p:cTn id="15" dur="500"/>
                                        <p:tgtEl>
                                          <p:spTgt spid="17411">
                                            <p:txEl>
                                              <p:pRg st="2" end="2"/>
                                            </p:txEl>
                                          </p:spTgt>
                                        </p:tgtEl>
                                      </p:cBhvr>
                                    </p:animEffect>
                                  </p:childTnLst>
                                </p:cTn>
                              </p:par>
                            </p:childTnLst>
                          </p:cTn>
                        </p:par>
                        <p:par>
                          <p:cTn id="16" fill="hold">
                            <p:stCondLst>
                              <p:cond delay="3500"/>
                            </p:stCondLst>
                            <p:childTnLst>
                              <p:par>
                                <p:cTn id="17" presetID="9" presetClass="entr" presetSubtype="0" fill="hold" grpId="0" nodeType="afterEffect">
                                  <p:stCondLst>
                                    <p:cond delay="1000"/>
                                  </p:stCondLst>
                                  <p:childTnLst>
                                    <p:set>
                                      <p:cBhvr>
                                        <p:cTn id="18" dur="1" fill="hold">
                                          <p:stCondLst>
                                            <p:cond delay="0"/>
                                          </p:stCondLst>
                                        </p:cTn>
                                        <p:tgtEl>
                                          <p:spTgt spid="17411">
                                            <p:txEl>
                                              <p:pRg st="3" end="3"/>
                                            </p:txEl>
                                          </p:spTgt>
                                        </p:tgtEl>
                                        <p:attrNameLst>
                                          <p:attrName>style.visibility</p:attrName>
                                        </p:attrNameLst>
                                      </p:cBhvr>
                                      <p:to>
                                        <p:strVal val="visible"/>
                                      </p:to>
                                    </p:set>
                                    <p:animEffect transition="in" filter="dissolve">
                                      <p:cBhvr>
                                        <p:cTn id="19" dur="500"/>
                                        <p:tgtEl>
                                          <p:spTgt spid="17411">
                                            <p:txEl>
                                              <p:pRg st="3" end="3"/>
                                            </p:txEl>
                                          </p:spTgt>
                                        </p:tgtEl>
                                      </p:cBhvr>
                                    </p:animEffect>
                                  </p:childTnLst>
                                </p:cTn>
                              </p:par>
                            </p:childTnLst>
                          </p:cTn>
                        </p:par>
                        <p:par>
                          <p:cTn id="20" fill="hold">
                            <p:stCondLst>
                              <p:cond delay="5000"/>
                            </p:stCondLst>
                            <p:childTnLst>
                              <p:par>
                                <p:cTn id="21" presetID="9" presetClass="entr" presetSubtype="0" fill="hold" grpId="0" nodeType="afterEffect">
                                  <p:stCondLst>
                                    <p:cond delay="1000"/>
                                  </p:stCondLst>
                                  <p:childTnLst>
                                    <p:set>
                                      <p:cBhvr>
                                        <p:cTn id="22" dur="1" fill="hold">
                                          <p:stCondLst>
                                            <p:cond delay="0"/>
                                          </p:stCondLst>
                                        </p:cTn>
                                        <p:tgtEl>
                                          <p:spTgt spid="17411">
                                            <p:txEl>
                                              <p:pRg st="4" end="4"/>
                                            </p:txEl>
                                          </p:spTgt>
                                        </p:tgtEl>
                                        <p:attrNameLst>
                                          <p:attrName>style.visibility</p:attrName>
                                        </p:attrNameLst>
                                      </p:cBhvr>
                                      <p:to>
                                        <p:strVal val="visible"/>
                                      </p:to>
                                    </p:set>
                                    <p:animEffect transition="in" filter="dissolve">
                                      <p:cBhvr>
                                        <p:cTn id="23" dur="500"/>
                                        <p:tgtEl>
                                          <p:spTgt spid="174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dirty="0">
                <a:latin typeface="Times New Roman" pitchFamily="18" charset="0"/>
                <a:cs typeface="Times New Roman" pitchFamily="18" charset="0"/>
              </a:rPr>
            </a:br>
            <a:r>
              <a:rPr lang="en-US" sz="4900" dirty="0">
                <a:latin typeface="Gill Sans MT"/>
                <a:cs typeface="Times New Roman"/>
              </a:rPr>
              <a:t>Pipeline</a:t>
            </a:r>
            <a:endParaRPr lang="en-IN" dirty="0"/>
          </a:p>
        </p:txBody>
      </p:sp>
      <p:sp>
        <p:nvSpPr>
          <p:cNvPr id="3" name="Text Placeholder 2"/>
          <p:cNvSpPr>
            <a:spLocks noGrp="1"/>
          </p:cNvSpPr>
          <p:nvPr>
            <p:ph type="body" idx="1"/>
          </p:nvPr>
        </p:nvSpPr>
        <p:spPr/>
        <p:txBody>
          <a:bodyPr/>
          <a:lstStyle/>
          <a:p>
            <a:r>
              <a:rPr lang="en-IN"/>
              <a:t>In General</a:t>
            </a:r>
          </a:p>
        </p:txBody>
      </p:sp>
    </p:spTree>
    <p:extLst>
      <p:ext uri="{BB962C8B-B14F-4D97-AF65-F5344CB8AC3E}">
        <p14:creationId xmlns:p14="http://schemas.microsoft.com/office/powerpoint/2010/main" val="25431109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DA22E-C616-4DAA-B403-98A3D0D9E69E}"/>
              </a:ext>
            </a:extLst>
          </p:cNvPr>
          <p:cNvSpPr>
            <a:spLocks noGrp="1"/>
          </p:cNvSpPr>
          <p:nvPr>
            <p:ph type="title"/>
          </p:nvPr>
        </p:nvSpPr>
        <p:spPr/>
        <p:txBody>
          <a:bodyPr/>
          <a:lstStyle/>
          <a:p>
            <a:br>
              <a:rPr lang="en-US" dirty="0"/>
            </a:br>
            <a:r>
              <a:rPr lang="en-US" dirty="0">
                <a:ea typeface="+mj-lt"/>
                <a:cs typeface="+mj-lt"/>
              </a:rPr>
              <a:t>Pipeline </a:t>
            </a:r>
            <a:endParaRPr lang="en-US" dirty="0"/>
          </a:p>
        </p:txBody>
      </p:sp>
      <p:pic>
        <p:nvPicPr>
          <p:cNvPr id="5" name="Picture 5" descr="Graphical user interface, text, application, email&#10;&#10;Description automatically generated">
            <a:extLst>
              <a:ext uri="{FF2B5EF4-FFF2-40B4-BE49-F238E27FC236}">
                <a16:creationId xmlns:a16="http://schemas.microsoft.com/office/drawing/2014/main" id="{CFA98335-B5CB-4BF6-B13D-30C329EF0FE4}"/>
              </a:ext>
            </a:extLst>
          </p:cNvPr>
          <p:cNvPicPr>
            <a:picLocks noGrp="1" noChangeAspect="1"/>
          </p:cNvPicPr>
          <p:nvPr>
            <p:ph idx="1"/>
          </p:nvPr>
        </p:nvPicPr>
        <p:blipFill>
          <a:blip r:embed="rId2"/>
          <a:stretch>
            <a:fillRect/>
          </a:stretch>
        </p:blipFill>
        <p:spPr>
          <a:xfrm>
            <a:off x="3010211" y="2438400"/>
            <a:ext cx="8617549" cy="3651504"/>
          </a:xfrm>
        </p:spPr>
      </p:pic>
    </p:spTree>
    <p:extLst>
      <p:ext uri="{BB962C8B-B14F-4D97-AF65-F5344CB8AC3E}">
        <p14:creationId xmlns:p14="http://schemas.microsoft.com/office/powerpoint/2010/main" val="28396410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br>
              <a:rPr lang="en-US"/>
            </a:br>
            <a:r>
              <a:rPr lang="en-US"/>
              <a:t>Pipeline Organization</a:t>
            </a:r>
          </a:p>
        </p:txBody>
      </p:sp>
      <p:sp>
        <p:nvSpPr>
          <p:cNvPr id="59395" name="Rectangle 3"/>
          <p:cNvSpPr>
            <a:spLocks noGrp="1" noChangeArrowheads="1"/>
          </p:cNvSpPr>
          <p:nvPr>
            <p:ph type="body" idx="1"/>
          </p:nvPr>
        </p:nvSpPr>
        <p:spPr/>
        <p:txBody>
          <a:bodyPr>
            <a:normAutofit/>
          </a:bodyPr>
          <a:lstStyle/>
          <a:p>
            <a:pPr>
              <a:buFont typeface="Wingdings" panose="05000000000000000000" pitchFamily="2" charset="2"/>
              <a:buChar char="v"/>
            </a:pPr>
            <a:r>
              <a:rPr lang="en-US" sz="2400">
                <a:latin typeface="Gill Sans MT" panose="020B0502020104020203" pitchFamily="34" charset="0"/>
              </a:rPr>
              <a:t>Increases speed :</a:t>
            </a:r>
          </a:p>
          <a:p>
            <a:pPr lvl="1">
              <a:buFont typeface="Wingdings" panose="05000000000000000000" pitchFamily="2" charset="2"/>
              <a:buChar char="ü"/>
            </a:pPr>
            <a:r>
              <a:rPr lang="en-US" sz="2200">
                <a:latin typeface="Gill Sans MT" panose="020B0502020104020203" pitchFamily="34" charset="0"/>
              </a:rPr>
              <a:t>Most instructions executed in single cycle</a:t>
            </a:r>
          </a:p>
          <a:p>
            <a:pPr>
              <a:spcBef>
                <a:spcPct val="50000"/>
              </a:spcBef>
              <a:buFont typeface="Wingdings" panose="05000000000000000000" pitchFamily="2" charset="2"/>
              <a:buChar char="v"/>
            </a:pPr>
            <a:r>
              <a:rPr lang="en-US" sz="2400">
                <a:latin typeface="Gill Sans MT" panose="020B0502020104020203" pitchFamily="34" charset="0"/>
              </a:rPr>
              <a:t>Versions:</a:t>
            </a:r>
          </a:p>
          <a:p>
            <a:pPr lvl="1">
              <a:spcBef>
                <a:spcPct val="40000"/>
              </a:spcBef>
              <a:buFont typeface="Wingdings" panose="05000000000000000000" pitchFamily="2" charset="2"/>
              <a:buChar char="ü"/>
            </a:pPr>
            <a:r>
              <a:rPr lang="en-US" sz="2400">
                <a:latin typeface="Gill Sans MT" panose="020B0502020104020203" pitchFamily="34" charset="0"/>
              </a:rPr>
              <a:t>3-stage (ARM7TDMI and earlier)</a:t>
            </a:r>
          </a:p>
          <a:p>
            <a:pPr lvl="1">
              <a:spcBef>
                <a:spcPct val="40000"/>
              </a:spcBef>
              <a:buFont typeface="Wingdings" panose="05000000000000000000" pitchFamily="2" charset="2"/>
              <a:buChar char="ü"/>
            </a:pPr>
            <a:r>
              <a:rPr lang="en-US" sz="2400">
                <a:latin typeface="Gill Sans MT" panose="020B0502020104020203" pitchFamily="34" charset="0"/>
              </a:rPr>
              <a:t>5-stage (ARMS, ARM9TDMI)</a:t>
            </a:r>
          </a:p>
          <a:p>
            <a:pPr lvl="1">
              <a:spcBef>
                <a:spcPct val="40000"/>
              </a:spcBef>
              <a:buFont typeface="Wingdings" panose="05000000000000000000" pitchFamily="2" charset="2"/>
              <a:buChar char="ü"/>
            </a:pPr>
            <a:r>
              <a:rPr lang="en-US" sz="2400">
                <a:latin typeface="Gill Sans MT" panose="020B0502020104020203" pitchFamily="34" charset="0"/>
              </a:rPr>
              <a:t>6-stage (ARM10TDMI)</a:t>
            </a:r>
          </a:p>
        </p:txBody>
      </p:sp>
    </p:spTree>
    <p:extLst>
      <p:ext uri="{BB962C8B-B14F-4D97-AF65-F5344CB8AC3E}">
        <p14:creationId xmlns:p14="http://schemas.microsoft.com/office/powerpoint/2010/main" val="63798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iterate type="lt">
                                    <p:tmAbs val="0"/>
                                  </p:iterate>
                                  <p:childTnLst>
                                    <p:set>
                                      <p:cBhvr>
                                        <p:cTn id="6" dur="1" fill="hold">
                                          <p:stCondLst>
                                            <p:cond delay="0"/>
                                          </p:stCondLst>
                                        </p:cTn>
                                        <p:tgtEl>
                                          <p:spTgt spid="593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0" presetClass="entr" presetSubtype="0" fill="hold" grpId="0" nodeType="clickEffect">
                                  <p:stCondLst>
                                    <p:cond delay="0"/>
                                  </p:stCondLst>
                                  <p:iterate type="lt">
                                    <p:tmPct val="10000"/>
                                  </p:iterate>
                                  <p:childTnLst>
                                    <p:set>
                                      <p:cBhvr>
                                        <p:cTn id="10" dur="1" fill="hold">
                                          <p:stCondLst>
                                            <p:cond delay="0"/>
                                          </p:stCondLst>
                                        </p:cTn>
                                        <p:tgtEl>
                                          <p:spTgt spid="59395">
                                            <p:txEl>
                                              <p:pRg st="0" end="0"/>
                                            </p:txEl>
                                          </p:spTgt>
                                        </p:tgtEl>
                                        <p:attrNameLst>
                                          <p:attrName>style.visibility</p:attrName>
                                        </p:attrNameLst>
                                      </p:cBhvr>
                                      <p:to>
                                        <p:strVal val="visible"/>
                                      </p:to>
                                    </p:set>
                                    <p:animEffect transition="in" filter="fade">
                                      <p:cBhvr>
                                        <p:cTn id="11" dur="500"/>
                                        <p:tgtEl>
                                          <p:spTgt spid="59395">
                                            <p:txEl>
                                              <p:pRg st="0" end="0"/>
                                            </p:txEl>
                                          </p:spTgt>
                                        </p:tgtEl>
                                      </p:cBhvr>
                                    </p:animEffect>
                                    <p:anim calcmode="lin" valueType="num">
                                      <p:cBhvr>
                                        <p:cTn id="12" dur="500" fill="hold"/>
                                        <p:tgtEl>
                                          <p:spTgt spid="59395">
                                            <p:txEl>
                                              <p:pRg st="0" end="0"/>
                                            </p:txEl>
                                          </p:spTgt>
                                        </p:tgtEl>
                                        <p:attrNameLst>
                                          <p:attrName>ppt_x</p:attrName>
                                        </p:attrNameLst>
                                      </p:cBhvr>
                                      <p:tavLst>
                                        <p:tav tm="0">
                                          <p:val>
                                            <p:strVal val="#ppt_x-.1"/>
                                          </p:val>
                                        </p:tav>
                                        <p:tav tm="100000">
                                          <p:val>
                                            <p:strVal val="#ppt_x"/>
                                          </p:val>
                                        </p:tav>
                                      </p:tavLst>
                                    </p:anim>
                                    <p:anim calcmode="lin" valueType="num">
                                      <p:cBhvr>
                                        <p:cTn id="13" dur="500" fill="hold"/>
                                        <p:tgtEl>
                                          <p:spTgt spid="59395">
                                            <p:txEl>
                                              <p:pRg st="0" end="0"/>
                                            </p:txEl>
                                          </p:spTgt>
                                        </p:tgtEl>
                                        <p:attrNameLst>
                                          <p:attrName>ppt_y</p:attrName>
                                        </p:attrNameLst>
                                      </p:cBhvr>
                                      <p:tavLst>
                                        <p:tav tm="0">
                                          <p:val>
                                            <p:strVal val="#ppt_y"/>
                                          </p:val>
                                        </p:tav>
                                        <p:tav tm="100000">
                                          <p:val>
                                            <p:strVal val="#ppt_y"/>
                                          </p:val>
                                        </p:tav>
                                      </p:tavLst>
                                    </p:anim>
                                  </p:childTnLst>
                                </p:cTn>
                              </p:par>
                              <p:par>
                                <p:cTn id="14" presetID="40" presetClass="entr" presetSubtype="0" fill="hold" grpId="0" nodeType="withEffect">
                                  <p:stCondLst>
                                    <p:cond delay="0"/>
                                  </p:stCondLst>
                                  <p:iterate type="lt">
                                    <p:tmPct val="10000"/>
                                  </p:iterate>
                                  <p:childTnLst>
                                    <p:set>
                                      <p:cBhvr>
                                        <p:cTn id="15" dur="1" fill="hold">
                                          <p:stCondLst>
                                            <p:cond delay="0"/>
                                          </p:stCondLst>
                                        </p:cTn>
                                        <p:tgtEl>
                                          <p:spTgt spid="59395">
                                            <p:txEl>
                                              <p:pRg st="1" end="1"/>
                                            </p:txEl>
                                          </p:spTgt>
                                        </p:tgtEl>
                                        <p:attrNameLst>
                                          <p:attrName>style.visibility</p:attrName>
                                        </p:attrNameLst>
                                      </p:cBhvr>
                                      <p:to>
                                        <p:strVal val="visible"/>
                                      </p:to>
                                    </p:set>
                                    <p:animEffect transition="in" filter="fade">
                                      <p:cBhvr>
                                        <p:cTn id="16" dur="500"/>
                                        <p:tgtEl>
                                          <p:spTgt spid="59395">
                                            <p:txEl>
                                              <p:pRg st="1" end="1"/>
                                            </p:txEl>
                                          </p:spTgt>
                                        </p:tgtEl>
                                      </p:cBhvr>
                                    </p:animEffect>
                                    <p:anim calcmode="lin" valueType="num">
                                      <p:cBhvr>
                                        <p:cTn id="17" dur="500" fill="hold"/>
                                        <p:tgtEl>
                                          <p:spTgt spid="59395">
                                            <p:txEl>
                                              <p:pRg st="1" end="1"/>
                                            </p:txEl>
                                          </p:spTgt>
                                        </p:tgtEl>
                                        <p:attrNameLst>
                                          <p:attrName>ppt_x</p:attrName>
                                        </p:attrNameLst>
                                      </p:cBhvr>
                                      <p:tavLst>
                                        <p:tav tm="0">
                                          <p:val>
                                            <p:strVal val="#ppt_x-.1"/>
                                          </p:val>
                                        </p:tav>
                                        <p:tav tm="100000">
                                          <p:val>
                                            <p:strVal val="#ppt_x"/>
                                          </p:val>
                                        </p:tav>
                                      </p:tavLst>
                                    </p:anim>
                                    <p:anim calcmode="lin" valueType="num">
                                      <p:cBhvr>
                                        <p:cTn id="18" dur="500" fill="hold"/>
                                        <p:tgtEl>
                                          <p:spTgt spid="59395">
                                            <p:txEl>
                                              <p:pRg st="1" end="1"/>
                                            </p:txEl>
                                          </p:spTgt>
                                        </p:tgtEl>
                                        <p:attrNameLst>
                                          <p:attrName>ppt_y</p:attrName>
                                        </p:attrNameLst>
                                      </p:cBhvr>
                                      <p:tavLst>
                                        <p:tav tm="0">
                                          <p:val>
                                            <p:strVal val="#ppt_y"/>
                                          </p:val>
                                        </p:tav>
                                        <p:tav tm="100000">
                                          <p:val>
                                            <p:strVal val="#ppt_y"/>
                                          </p:val>
                                        </p:tav>
                                      </p:tavLst>
                                    </p:anim>
                                  </p:childTnLst>
                                </p:cTn>
                              </p:par>
                              <p:par>
                                <p:cTn id="19" presetID="27" presetClass="entr" presetSubtype="0" repeatCount="indefinite" fill="hold" grpId="0" nodeType="withEffect">
                                  <p:stCondLst>
                                    <p:cond delay="0"/>
                                  </p:stCondLst>
                                  <p:iterate type="lt">
                                    <p:tmPct val="50000"/>
                                  </p:iterate>
                                  <p:childTnLst>
                                    <p:set>
                                      <p:cBhvr>
                                        <p:cTn id="20" dur="1" fill="hold">
                                          <p:stCondLst>
                                            <p:cond delay="0"/>
                                          </p:stCondLst>
                                        </p:cTn>
                                        <p:tgtEl>
                                          <p:spTgt spid="59394"/>
                                        </p:tgtEl>
                                        <p:attrNameLst>
                                          <p:attrName>style.visibility</p:attrName>
                                        </p:attrNameLst>
                                      </p:cBhvr>
                                      <p:to>
                                        <p:strVal val="visible"/>
                                      </p:to>
                                    </p:set>
                                    <p:anim calcmode="discrete" valueType="clr">
                                      <p:cBhvr override="childStyle">
                                        <p:cTn id="21" dur="500"/>
                                        <p:tgtEl>
                                          <p:spTgt spid="59394"/>
                                        </p:tgtEl>
                                        <p:attrNameLst>
                                          <p:attrName>style.color</p:attrName>
                                        </p:attrNameLst>
                                      </p:cBhvr>
                                      <p:tavLst>
                                        <p:tav tm="0">
                                          <p:val>
                                            <p:clrVal>
                                              <a:schemeClr val="accent2"/>
                                            </p:clrVal>
                                          </p:val>
                                        </p:tav>
                                        <p:tav tm="50000">
                                          <p:val>
                                            <p:clrVal>
                                              <a:schemeClr val="hlink"/>
                                            </p:clrVal>
                                          </p:val>
                                        </p:tav>
                                      </p:tavLst>
                                    </p:anim>
                                    <p:anim calcmode="discrete" valueType="clr">
                                      <p:cBhvr>
                                        <p:cTn id="22" dur="500"/>
                                        <p:tgtEl>
                                          <p:spTgt spid="59394"/>
                                        </p:tgtEl>
                                        <p:attrNameLst>
                                          <p:attrName>fillcolor</p:attrName>
                                        </p:attrNameLst>
                                      </p:cBhvr>
                                      <p:tavLst>
                                        <p:tav tm="0">
                                          <p:val>
                                            <p:clrVal>
                                              <a:schemeClr val="accent2"/>
                                            </p:clrVal>
                                          </p:val>
                                        </p:tav>
                                        <p:tav tm="50000">
                                          <p:val>
                                            <p:clrVal>
                                              <a:schemeClr val="hlink"/>
                                            </p:clrVal>
                                          </p:val>
                                        </p:tav>
                                      </p:tavLst>
                                    </p:anim>
                                    <p:set>
                                      <p:cBhvr>
                                        <p:cTn id="23" dur="500"/>
                                        <p:tgtEl>
                                          <p:spTgt spid="59394"/>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40" presetClass="entr" presetSubtype="0" fill="hold" grpId="0" nodeType="clickEffect">
                                  <p:stCondLst>
                                    <p:cond delay="0"/>
                                  </p:stCondLst>
                                  <p:iterate type="lt">
                                    <p:tmPct val="10000"/>
                                  </p:iterate>
                                  <p:childTnLst>
                                    <p:set>
                                      <p:cBhvr>
                                        <p:cTn id="27" dur="1" fill="hold">
                                          <p:stCondLst>
                                            <p:cond delay="0"/>
                                          </p:stCondLst>
                                        </p:cTn>
                                        <p:tgtEl>
                                          <p:spTgt spid="59395">
                                            <p:txEl>
                                              <p:pRg st="2" end="2"/>
                                            </p:txEl>
                                          </p:spTgt>
                                        </p:tgtEl>
                                        <p:attrNameLst>
                                          <p:attrName>style.visibility</p:attrName>
                                        </p:attrNameLst>
                                      </p:cBhvr>
                                      <p:to>
                                        <p:strVal val="visible"/>
                                      </p:to>
                                    </p:set>
                                    <p:animEffect transition="in" filter="fade">
                                      <p:cBhvr>
                                        <p:cTn id="28" dur="500"/>
                                        <p:tgtEl>
                                          <p:spTgt spid="59395">
                                            <p:txEl>
                                              <p:pRg st="2" end="2"/>
                                            </p:txEl>
                                          </p:spTgt>
                                        </p:tgtEl>
                                      </p:cBhvr>
                                    </p:animEffect>
                                    <p:anim calcmode="lin" valueType="num">
                                      <p:cBhvr>
                                        <p:cTn id="29" dur="500" fill="hold"/>
                                        <p:tgtEl>
                                          <p:spTgt spid="59395">
                                            <p:txEl>
                                              <p:pRg st="2" end="2"/>
                                            </p:txEl>
                                          </p:spTgt>
                                        </p:tgtEl>
                                        <p:attrNameLst>
                                          <p:attrName>ppt_x</p:attrName>
                                        </p:attrNameLst>
                                      </p:cBhvr>
                                      <p:tavLst>
                                        <p:tav tm="0">
                                          <p:val>
                                            <p:strVal val="#ppt_x-.1"/>
                                          </p:val>
                                        </p:tav>
                                        <p:tav tm="100000">
                                          <p:val>
                                            <p:strVal val="#ppt_x"/>
                                          </p:val>
                                        </p:tav>
                                      </p:tavLst>
                                    </p:anim>
                                    <p:anim calcmode="lin" valueType="num">
                                      <p:cBhvr>
                                        <p:cTn id="30" dur="500" fill="hold"/>
                                        <p:tgtEl>
                                          <p:spTgt spid="59395">
                                            <p:txEl>
                                              <p:pRg st="2" end="2"/>
                                            </p:txEl>
                                          </p:spTgt>
                                        </p:tgtEl>
                                        <p:attrNameLst>
                                          <p:attrName>ppt_y</p:attrName>
                                        </p:attrNameLst>
                                      </p:cBhvr>
                                      <p:tavLst>
                                        <p:tav tm="0">
                                          <p:val>
                                            <p:strVal val="#ppt_y"/>
                                          </p:val>
                                        </p:tav>
                                        <p:tav tm="100000">
                                          <p:val>
                                            <p:strVal val="#ppt_y"/>
                                          </p:val>
                                        </p:tav>
                                      </p:tavLst>
                                    </p:anim>
                                  </p:childTnLst>
                                </p:cTn>
                              </p:par>
                            </p:childTnLst>
                          </p:cTn>
                        </p:par>
                        <p:par>
                          <p:cTn id="31" fill="hold">
                            <p:stCondLst>
                              <p:cond delay="900"/>
                            </p:stCondLst>
                            <p:childTnLst>
                              <p:par>
                                <p:cTn id="32" presetID="54" presetClass="entr" presetSubtype="0" accel="100000" fill="hold" grpId="0" nodeType="afterEffect">
                                  <p:stCondLst>
                                    <p:cond delay="500"/>
                                  </p:stCondLst>
                                  <p:childTnLst>
                                    <p:set>
                                      <p:cBhvr>
                                        <p:cTn id="33" dur="1" fill="hold">
                                          <p:stCondLst>
                                            <p:cond delay="0"/>
                                          </p:stCondLst>
                                        </p:cTn>
                                        <p:tgtEl>
                                          <p:spTgt spid="59395">
                                            <p:txEl>
                                              <p:pRg st="3" end="3"/>
                                            </p:txEl>
                                          </p:spTgt>
                                        </p:tgtEl>
                                        <p:attrNameLst>
                                          <p:attrName>style.visibility</p:attrName>
                                        </p:attrNameLst>
                                      </p:cBhvr>
                                      <p:to>
                                        <p:strVal val="visible"/>
                                      </p:to>
                                    </p:set>
                                    <p:anim calcmode="lin" valueType="num">
                                      <p:cBhvr>
                                        <p:cTn id="34" dur="1000" fill="hold"/>
                                        <p:tgtEl>
                                          <p:spTgt spid="59395">
                                            <p:txEl>
                                              <p:pRg st="3" end="3"/>
                                            </p:txEl>
                                          </p:spTgt>
                                        </p:tgtEl>
                                        <p:attrNameLst>
                                          <p:attrName>ppt_w</p:attrName>
                                        </p:attrNameLst>
                                      </p:cBhvr>
                                      <p:tavLst>
                                        <p:tav tm="0">
                                          <p:val>
                                            <p:strVal val="#ppt_w*0.05"/>
                                          </p:val>
                                        </p:tav>
                                        <p:tav tm="100000">
                                          <p:val>
                                            <p:strVal val="#ppt_w"/>
                                          </p:val>
                                        </p:tav>
                                      </p:tavLst>
                                    </p:anim>
                                    <p:anim calcmode="lin" valueType="num">
                                      <p:cBhvr>
                                        <p:cTn id="35" dur="1000" fill="hold"/>
                                        <p:tgtEl>
                                          <p:spTgt spid="59395">
                                            <p:txEl>
                                              <p:pRg st="3" end="3"/>
                                            </p:txEl>
                                          </p:spTgt>
                                        </p:tgtEl>
                                        <p:attrNameLst>
                                          <p:attrName>ppt_h</p:attrName>
                                        </p:attrNameLst>
                                      </p:cBhvr>
                                      <p:tavLst>
                                        <p:tav tm="0">
                                          <p:val>
                                            <p:strVal val="#ppt_h"/>
                                          </p:val>
                                        </p:tav>
                                        <p:tav tm="100000">
                                          <p:val>
                                            <p:strVal val="#ppt_h"/>
                                          </p:val>
                                        </p:tav>
                                      </p:tavLst>
                                    </p:anim>
                                    <p:anim calcmode="lin" valueType="num">
                                      <p:cBhvr>
                                        <p:cTn id="36" dur="1000" fill="hold"/>
                                        <p:tgtEl>
                                          <p:spTgt spid="59395">
                                            <p:txEl>
                                              <p:pRg st="3" end="3"/>
                                            </p:txEl>
                                          </p:spTgt>
                                        </p:tgtEl>
                                        <p:attrNameLst>
                                          <p:attrName>ppt_x</p:attrName>
                                        </p:attrNameLst>
                                      </p:cBhvr>
                                      <p:tavLst>
                                        <p:tav tm="0">
                                          <p:val>
                                            <p:strVal val="#ppt_x-.2"/>
                                          </p:val>
                                        </p:tav>
                                        <p:tav tm="100000">
                                          <p:val>
                                            <p:strVal val="#ppt_x"/>
                                          </p:val>
                                        </p:tav>
                                      </p:tavLst>
                                    </p:anim>
                                    <p:anim calcmode="lin" valueType="num">
                                      <p:cBhvr>
                                        <p:cTn id="37" dur="1000" fill="hold"/>
                                        <p:tgtEl>
                                          <p:spTgt spid="59395">
                                            <p:txEl>
                                              <p:pRg st="3" end="3"/>
                                            </p:txEl>
                                          </p:spTgt>
                                        </p:tgtEl>
                                        <p:attrNameLst>
                                          <p:attrName>ppt_y</p:attrName>
                                        </p:attrNameLst>
                                      </p:cBhvr>
                                      <p:tavLst>
                                        <p:tav tm="0">
                                          <p:val>
                                            <p:strVal val="#ppt_y"/>
                                          </p:val>
                                        </p:tav>
                                        <p:tav tm="100000">
                                          <p:val>
                                            <p:strVal val="#ppt_y"/>
                                          </p:val>
                                        </p:tav>
                                      </p:tavLst>
                                    </p:anim>
                                    <p:animEffect transition="in" filter="fade">
                                      <p:cBhvr>
                                        <p:cTn id="38" dur="1000"/>
                                        <p:tgtEl>
                                          <p:spTgt spid="59395">
                                            <p:txEl>
                                              <p:pRg st="3" end="3"/>
                                            </p:txEl>
                                          </p:spTgt>
                                        </p:tgtEl>
                                      </p:cBhvr>
                                    </p:animEffect>
                                  </p:childTnLst>
                                </p:cTn>
                              </p:par>
                            </p:childTnLst>
                          </p:cTn>
                        </p:par>
                        <p:par>
                          <p:cTn id="39" fill="hold">
                            <p:stCondLst>
                              <p:cond delay="2400"/>
                            </p:stCondLst>
                            <p:childTnLst>
                              <p:par>
                                <p:cTn id="40" presetID="54" presetClass="entr" presetSubtype="0" accel="100000" fill="hold" grpId="0" nodeType="afterEffect">
                                  <p:stCondLst>
                                    <p:cond delay="500"/>
                                  </p:stCondLst>
                                  <p:childTnLst>
                                    <p:set>
                                      <p:cBhvr>
                                        <p:cTn id="41" dur="1" fill="hold">
                                          <p:stCondLst>
                                            <p:cond delay="0"/>
                                          </p:stCondLst>
                                        </p:cTn>
                                        <p:tgtEl>
                                          <p:spTgt spid="59395">
                                            <p:txEl>
                                              <p:pRg st="4" end="4"/>
                                            </p:txEl>
                                          </p:spTgt>
                                        </p:tgtEl>
                                        <p:attrNameLst>
                                          <p:attrName>style.visibility</p:attrName>
                                        </p:attrNameLst>
                                      </p:cBhvr>
                                      <p:to>
                                        <p:strVal val="visible"/>
                                      </p:to>
                                    </p:set>
                                    <p:anim calcmode="lin" valueType="num">
                                      <p:cBhvr>
                                        <p:cTn id="42" dur="1000" fill="hold"/>
                                        <p:tgtEl>
                                          <p:spTgt spid="59395">
                                            <p:txEl>
                                              <p:pRg st="4" end="4"/>
                                            </p:txEl>
                                          </p:spTgt>
                                        </p:tgtEl>
                                        <p:attrNameLst>
                                          <p:attrName>ppt_w</p:attrName>
                                        </p:attrNameLst>
                                      </p:cBhvr>
                                      <p:tavLst>
                                        <p:tav tm="0">
                                          <p:val>
                                            <p:strVal val="#ppt_w*0.05"/>
                                          </p:val>
                                        </p:tav>
                                        <p:tav tm="100000">
                                          <p:val>
                                            <p:strVal val="#ppt_w"/>
                                          </p:val>
                                        </p:tav>
                                      </p:tavLst>
                                    </p:anim>
                                    <p:anim calcmode="lin" valueType="num">
                                      <p:cBhvr>
                                        <p:cTn id="43" dur="1000" fill="hold"/>
                                        <p:tgtEl>
                                          <p:spTgt spid="59395">
                                            <p:txEl>
                                              <p:pRg st="4" end="4"/>
                                            </p:txEl>
                                          </p:spTgt>
                                        </p:tgtEl>
                                        <p:attrNameLst>
                                          <p:attrName>ppt_h</p:attrName>
                                        </p:attrNameLst>
                                      </p:cBhvr>
                                      <p:tavLst>
                                        <p:tav tm="0">
                                          <p:val>
                                            <p:strVal val="#ppt_h"/>
                                          </p:val>
                                        </p:tav>
                                        <p:tav tm="100000">
                                          <p:val>
                                            <p:strVal val="#ppt_h"/>
                                          </p:val>
                                        </p:tav>
                                      </p:tavLst>
                                    </p:anim>
                                    <p:anim calcmode="lin" valueType="num">
                                      <p:cBhvr>
                                        <p:cTn id="44" dur="1000" fill="hold"/>
                                        <p:tgtEl>
                                          <p:spTgt spid="59395">
                                            <p:txEl>
                                              <p:pRg st="4" end="4"/>
                                            </p:txEl>
                                          </p:spTgt>
                                        </p:tgtEl>
                                        <p:attrNameLst>
                                          <p:attrName>ppt_x</p:attrName>
                                        </p:attrNameLst>
                                      </p:cBhvr>
                                      <p:tavLst>
                                        <p:tav tm="0">
                                          <p:val>
                                            <p:strVal val="#ppt_x-.2"/>
                                          </p:val>
                                        </p:tav>
                                        <p:tav tm="100000">
                                          <p:val>
                                            <p:strVal val="#ppt_x"/>
                                          </p:val>
                                        </p:tav>
                                      </p:tavLst>
                                    </p:anim>
                                    <p:anim calcmode="lin" valueType="num">
                                      <p:cBhvr>
                                        <p:cTn id="45" dur="1000" fill="hold"/>
                                        <p:tgtEl>
                                          <p:spTgt spid="59395">
                                            <p:txEl>
                                              <p:pRg st="4" end="4"/>
                                            </p:txEl>
                                          </p:spTgt>
                                        </p:tgtEl>
                                        <p:attrNameLst>
                                          <p:attrName>ppt_y</p:attrName>
                                        </p:attrNameLst>
                                      </p:cBhvr>
                                      <p:tavLst>
                                        <p:tav tm="0">
                                          <p:val>
                                            <p:strVal val="#ppt_y"/>
                                          </p:val>
                                        </p:tav>
                                        <p:tav tm="100000">
                                          <p:val>
                                            <p:strVal val="#ppt_y"/>
                                          </p:val>
                                        </p:tav>
                                      </p:tavLst>
                                    </p:anim>
                                    <p:animEffect transition="in" filter="fade">
                                      <p:cBhvr>
                                        <p:cTn id="46" dur="1000"/>
                                        <p:tgtEl>
                                          <p:spTgt spid="59395">
                                            <p:txEl>
                                              <p:pRg st="4" end="4"/>
                                            </p:txEl>
                                          </p:spTgt>
                                        </p:tgtEl>
                                      </p:cBhvr>
                                    </p:animEffect>
                                  </p:childTnLst>
                                </p:cTn>
                              </p:par>
                            </p:childTnLst>
                          </p:cTn>
                        </p:par>
                        <p:par>
                          <p:cTn id="47" fill="hold">
                            <p:stCondLst>
                              <p:cond delay="3900"/>
                            </p:stCondLst>
                            <p:childTnLst>
                              <p:par>
                                <p:cTn id="48" presetID="54" presetClass="entr" presetSubtype="0" accel="100000" fill="hold" grpId="0" nodeType="afterEffect">
                                  <p:stCondLst>
                                    <p:cond delay="500"/>
                                  </p:stCondLst>
                                  <p:childTnLst>
                                    <p:set>
                                      <p:cBhvr>
                                        <p:cTn id="49" dur="1" fill="hold">
                                          <p:stCondLst>
                                            <p:cond delay="0"/>
                                          </p:stCondLst>
                                        </p:cTn>
                                        <p:tgtEl>
                                          <p:spTgt spid="59395">
                                            <p:txEl>
                                              <p:pRg st="5" end="5"/>
                                            </p:txEl>
                                          </p:spTgt>
                                        </p:tgtEl>
                                        <p:attrNameLst>
                                          <p:attrName>style.visibility</p:attrName>
                                        </p:attrNameLst>
                                      </p:cBhvr>
                                      <p:to>
                                        <p:strVal val="visible"/>
                                      </p:to>
                                    </p:set>
                                    <p:anim calcmode="lin" valueType="num">
                                      <p:cBhvr>
                                        <p:cTn id="50" dur="1000" fill="hold"/>
                                        <p:tgtEl>
                                          <p:spTgt spid="59395">
                                            <p:txEl>
                                              <p:pRg st="5" end="5"/>
                                            </p:txEl>
                                          </p:spTgt>
                                        </p:tgtEl>
                                        <p:attrNameLst>
                                          <p:attrName>ppt_w</p:attrName>
                                        </p:attrNameLst>
                                      </p:cBhvr>
                                      <p:tavLst>
                                        <p:tav tm="0">
                                          <p:val>
                                            <p:strVal val="#ppt_w*0.05"/>
                                          </p:val>
                                        </p:tav>
                                        <p:tav tm="100000">
                                          <p:val>
                                            <p:strVal val="#ppt_w"/>
                                          </p:val>
                                        </p:tav>
                                      </p:tavLst>
                                    </p:anim>
                                    <p:anim calcmode="lin" valueType="num">
                                      <p:cBhvr>
                                        <p:cTn id="51" dur="1000" fill="hold"/>
                                        <p:tgtEl>
                                          <p:spTgt spid="59395">
                                            <p:txEl>
                                              <p:pRg st="5" end="5"/>
                                            </p:txEl>
                                          </p:spTgt>
                                        </p:tgtEl>
                                        <p:attrNameLst>
                                          <p:attrName>ppt_h</p:attrName>
                                        </p:attrNameLst>
                                      </p:cBhvr>
                                      <p:tavLst>
                                        <p:tav tm="0">
                                          <p:val>
                                            <p:strVal val="#ppt_h"/>
                                          </p:val>
                                        </p:tav>
                                        <p:tav tm="100000">
                                          <p:val>
                                            <p:strVal val="#ppt_h"/>
                                          </p:val>
                                        </p:tav>
                                      </p:tavLst>
                                    </p:anim>
                                    <p:anim calcmode="lin" valueType="num">
                                      <p:cBhvr>
                                        <p:cTn id="52" dur="1000" fill="hold"/>
                                        <p:tgtEl>
                                          <p:spTgt spid="59395">
                                            <p:txEl>
                                              <p:pRg st="5" end="5"/>
                                            </p:txEl>
                                          </p:spTgt>
                                        </p:tgtEl>
                                        <p:attrNameLst>
                                          <p:attrName>ppt_x</p:attrName>
                                        </p:attrNameLst>
                                      </p:cBhvr>
                                      <p:tavLst>
                                        <p:tav tm="0">
                                          <p:val>
                                            <p:strVal val="#ppt_x-.2"/>
                                          </p:val>
                                        </p:tav>
                                        <p:tav tm="100000">
                                          <p:val>
                                            <p:strVal val="#ppt_x"/>
                                          </p:val>
                                        </p:tav>
                                      </p:tavLst>
                                    </p:anim>
                                    <p:anim calcmode="lin" valueType="num">
                                      <p:cBhvr>
                                        <p:cTn id="53" dur="1000" fill="hold"/>
                                        <p:tgtEl>
                                          <p:spTgt spid="59395">
                                            <p:txEl>
                                              <p:pRg st="5" end="5"/>
                                            </p:txEl>
                                          </p:spTgt>
                                        </p:tgtEl>
                                        <p:attrNameLst>
                                          <p:attrName>ppt_y</p:attrName>
                                        </p:attrNameLst>
                                      </p:cBhvr>
                                      <p:tavLst>
                                        <p:tav tm="0">
                                          <p:val>
                                            <p:strVal val="#ppt_y"/>
                                          </p:val>
                                        </p:tav>
                                        <p:tav tm="100000">
                                          <p:val>
                                            <p:strVal val="#ppt_y"/>
                                          </p:val>
                                        </p:tav>
                                      </p:tavLst>
                                    </p:anim>
                                    <p:animEffect transition="in" filter="fade">
                                      <p:cBhvr>
                                        <p:cTn id="54" dur="1000"/>
                                        <p:tgtEl>
                                          <p:spTgt spid="593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animBg="1"/>
      <p:bldP spid="59394" grpId="1" animBg="1"/>
      <p:bldP spid="59395"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008587" y="1354296"/>
            <a:ext cx="6172200" cy="838200"/>
          </a:xfrm>
        </p:spPr>
        <p:txBody>
          <a:bodyPr>
            <a:normAutofit fontScale="90000"/>
          </a:bodyPr>
          <a:lstStyle/>
          <a:p>
            <a:r>
              <a:rPr lang="en-US"/>
              <a:t>Pipeline Organization (2)</a:t>
            </a:r>
          </a:p>
        </p:txBody>
      </p:sp>
      <p:sp>
        <p:nvSpPr>
          <p:cNvPr id="60419" name="Rectangle 3"/>
          <p:cNvSpPr>
            <a:spLocks noGrp="1" noChangeArrowheads="1"/>
          </p:cNvSpPr>
          <p:nvPr>
            <p:ph type="body" sz="half" idx="1"/>
          </p:nvPr>
        </p:nvSpPr>
        <p:spPr>
          <a:xfrm>
            <a:off x="2883175" y="2215912"/>
            <a:ext cx="8229600" cy="1195388"/>
          </a:xfrm>
        </p:spPr>
        <p:txBody>
          <a:bodyPr>
            <a:normAutofit fontScale="92500"/>
          </a:bodyPr>
          <a:lstStyle/>
          <a:p>
            <a:pPr>
              <a:buFont typeface="Wingdings" panose="05000000000000000000" pitchFamily="2" charset="2"/>
              <a:buChar char="v"/>
            </a:pPr>
            <a:r>
              <a:rPr lang="en-US" sz="2800">
                <a:latin typeface="Gill Sans MT" panose="020B0502020104020203" pitchFamily="34" charset="0"/>
              </a:rPr>
              <a:t>3-stage pipeline: Fetch – Decode - Execute</a:t>
            </a:r>
          </a:p>
          <a:p>
            <a:pPr>
              <a:buFont typeface="Wingdings" panose="05000000000000000000" pitchFamily="2" charset="2"/>
              <a:buChar char="v"/>
            </a:pPr>
            <a:r>
              <a:rPr lang="en-US" sz="2800">
                <a:latin typeface="Gill Sans MT" panose="020B0502020104020203" pitchFamily="34" charset="0"/>
              </a:rPr>
              <a:t>Three-cycle latency, one instruction per cycle throughput</a:t>
            </a:r>
          </a:p>
        </p:txBody>
      </p:sp>
      <p:sp>
        <p:nvSpPr>
          <p:cNvPr id="60464" name="Text Box 48"/>
          <p:cNvSpPr txBox="1">
            <a:spLocks noChangeArrowheads="1"/>
          </p:cNvSpPr>
          <p:nvPr/>
        </p:nvSpPr>
        <p:spPr bwMode="auto">
          <a:xfrm>
            <a:off x="11112775" y="5855256"/>
            <a:ext cx="704850" cy="366712"/>
          </a:xfrm>
          <a:prstGeom prst="rect">
            <a:avLst/>
          </a:prstGeom>
          <a:noFill/>
          <a:ln w="9525" algn="ctr">
            <a:noFill/>
            <a:miter lim="800000"/>
            <a:headEnd/>
            <a:tailEnd/>
          </a:ln>
          <a:effectLst/>
        </p:spPr>
        <p:txBody>
          <a:bodyPr>
            <a:spAutoFit/>
          </a:bodyPr>
          <a:lstStyle/>
          <a:p>
            <a:r>
              <a:rPr lang="en-US"/>
              <a:t>cycle</a:t>
            </a:r>
          </a:p>
        </p:txBody>
      </p:sp>
      <p:sp>
        <p:nvSpPr>
          <p:cNvPr id="60434" name="Rectangle 18"/>
          <p:cNvSpPr>
            <a:spLocks noChangeArrowheads="1"/>
          </p:cNvSpPr>
          <p:nvPr/>
        </p:nvSpPr>
        <p:spPr bwMode="auto">
          <a:xfrm>
            <a:off x="4450038" y="4229656"/>
            <a:ext cx="1249363" cy="406400"/>
          </a:xfrm>
          <a:prstGeom prst="rect">
            <a:avLst/>
          </a:prstGeom>
          <a:solidFill>
            <a:srgbClr val="FFFF00"/>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sz="2000" b="1"/>
              <a:t>Fetch</a:t>
            </a:r>
          </a:p>
        </p:txBody>
      </p:sp>
      <p:sp>
        <p:nvSpPr>
          <p:cNvPr id="60435" name="Rectangle 19"/>
          <p:cNvSpPr>
            <a:spLocks noChangeArrowheads="1"/>
          </p:cNvSpPr>
          <p:nvPr/>
        </p:nvSpPr>
        <p:spPr bwMode="auto">
          <a:xfrm>
            <a:off x="5696226" y="4229656"/>
            <a:ext cx="1290637" cy="406400"/>
          </a:xfrm>
          <a:prstGeom prst="rect">
            <a:avLst/>
          </a:prstGeom>
          <a:solidFill>
            <a:srgbClr val="CCFFFF"/>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CCFFFF"/>
            </a:extrusionClr>
          </a:sp3d>
        </p:spPr>
        <p:txBody>
          <a:bodyPr wrap="none" anchor="ctr">
            <a:flatTx/>
          </a:bodyPr>
          <a:lstStyle/>
          <a:p>
            <a:r>
              <a:rPr lang="en-US" sz="2000" b="1"/>
              <a:t>Decode</a:t>
            </a:r>
          </a:p>
        </p:txBody>
      </p:sp>
      <p:sp>
        <p:nvSpPr>
          <p:cNvPr id="60436" name="Rectangle 20"/>
          <p:cNvSpPr>
            <a:spLocks noChangeArrowheads="1"/>
          </p:cNvSpPr>
          <p:nvPr/>
        </p:nvSpPr>
        <p:spPr bwMode="auto">
          <a:xfrm>
            <a:off x="6934476" y="4229656"/>
            <a:ext cx="1290637" cy="406400"/>
          </a:xfrm>
          <a:prstGeom prst="rect">
            <a:avLst/>
          </a:prstGeom>
          <a:solidFill>
            <a:schemeClr val="accent1"/>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r>
              <a:rPr lang="en-US" sz="2000" b="1"/>
              <a:t>Execute</a:t>
            </a:r>
          </a:p>
        </p:txBody>
      </p:sp>
      <p:sp>
        <p:nvSpPr>
          <p:cNvPr id="60450" name="Rectangle 34"/>
          <p:cNvSpPr>
            <a:spLocks noChangeArrowheads="1"/>
          </p:cNvSpPr>
          <p:nvPr/>
        </p:nvSpPr>
        <p:spPr bwMode="auto">
          <a:xfrm>
            <a:off x="5693050" y="4913868"/>
            <a:ext cx="1270000" cy="406400"/>
          </a:xfrm>
          <a:prstGeom prst="rect">
            <a:avLst/>
          </a:prstGeom>
          <a:solidFill>
            <a:srgbClr val="FFFF00"/>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sz="2000" b="1"/>
              <a:t>Fetch</a:t>
            </a:r>
          </a:p>
        </p:txBody>
      </p:sp>
      <p:sp>
        <p:nvSpPr>
          <p:cNvPr id="60451" name="Rectangle 35"/>
          <p:cNvSpPr>
            <a:spLocks noChangeArrowheads="1"/>
          </p:cNvSpPr>
          <p:nvPr/>
        </p:nvSpPr>
        <p:spPr bwMode="auto">
          <a:xfrm>
            <a:off x="6958287" y="4913868"/>
            <a:ext cx="1271588" cy="406400"/>
          </a:xfrm>
          <a:prstGeom prst="rect">
            <a:avLst/>
          </a:prstGeom>
          <a:solidFill>
            <a:srgbClr val="CCFFFF"/>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CCFFFF"/>
            </a:extrusionClr>
          </a:sp3d>
        </p:spPr>
        <p:txBody>
          <a:bodyPr wrap="none" anchor="ctr">
            <a:flatTx/>
          </a:bodyPr>
          <a:lstStyle/>
          <a:p>
            <a:r>
              <a:rPr lang="en-US" sz="2000" b="1"/>
              <a:t>Decode</a:t>
            </a:r>
          </a:p>
        </p:txBody>
      </p:sp>
      <p:sp>
        <p:nvSpPr>
          <p:cNvPr id="60452" name="Rectangle 36"/>
          <p:cNvSpPr>
            <a:spLocks noChangeArrowheads="1"/>
          </p:cNvSpPr>
          <p:nvPr/>
        </p:nvSpPr>
        <p:spPr bwMode="auto">
          <a:xfrm>
            <a:off x="8225112" y="4913868"/>
            <a:ext cx="1271588" cy="406400"/>
          </a:xfrm>
          <a:prstGeom prst="rect">
            <a:avLst/>
          </a:prstGeom>
          <a:solidFill>
            <a:schemeClr val="accent1"/>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r>
              <a:rPr lang="en-US" sz="2000" b="1"/>
              <a:t>Execute</a:t>
            </a:r>
          </a:p>
        </p:txBody>
      </p:sp>
      <p:sp>
        <p:nvSpPr>
          <p:cNvPr id="60454" name="Rectangle 38"/>
          <p:cNvSpPr>
            <a:spLocks noChangeArrowheads="1"/>
          </p:cNvSpPr>
          <p:nvPr/>
        </p:nvSpPr>
        <p:spPr bwMode="auto">
          <a:xfrm>
            <a:off x="6934475" y="5540931"/>
            <a:ext cx="1293812" cy="406400"/>
          </a:xfrm>
          <a:prstGeom prst="rect">
            <a:avLst/>
          </a:prstGeom>
          <a:solidFill>
            <a:srgbClr val="FFFF00"/>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sz="2000" b="1"/>
              <a:t>Fetch</a:t>
            </a:r>
          </a:p>
        </p:txBody>
      </p:sp>
      <p:sp>
        <p:nvSpPr>
          <p:cNvPr id="60455" name="Rectangle 39"/>
          <p:cNvSpPr>
            <a:spLocks noChangeArrowheads="1"/>
          </p:cNvSpPr>
          <p:nvPr/>
        </p:nvSpPr>
        <p:spPr bwMode="auto">
          <a:xfrm>
            <a:off x="8220351" y="5540931"/>
            <a:ext cx="1265237" cy="406400"/>
          </a:xfrm>
          <a:prstGeom prst="rect">
            <a:avLst/>
          </a:prstGeom>
          <a:solidFill>
            <a:srgbClr val="CCFFFF"/>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CCFFFF"/>
            </a:extrusionClr>
          </a:sp3d>
        </p:spPr>
        <p:txBody>
          <a:bodyPr wrap="none" anchor="ctr">
            <a:flatTx/>
          </a:bodyPr>
          <a:lstStyle/>
          <a:p>
            <a:r>
              <a:rPr lang="en-US" sz="2000" b="1"/>
              <a:t>Decode</a:t>
            </a:r>
          </a:p>
        </p:txBody>
      </p:sp>
      <p:sp>
        <p:nvSpPr>
          <p:cNvPr id="60456" name="Rectangle 40"/>
          <p:cNvSpPr>
            <a:spLocks noChangeArrowheads="1"/>
          </p:cNvSpPr>
          <p:nvPr/>
        </p:nvSpPr>
        <p:spPr bwMode="auto">
          <a:xfrm>
            <a:off x="9479238" y="5548868"/>
            <a:ext cx="1249363" cy="406400"/>
          </a:xfrm>
          <a:prstGeom prst="rect">
            <a:avLst/>
          </a:prstGeom>
          <a:solidFill>
            <a:schemeClr val="accent1"/>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r>
              <a:rPr lang="en-US" sz="2000" b="1"/>
              <a:t>Execute</a:t>
            </a:r>
          </a:p>
        </p:txBody>
      </p:sp>
      <p:sp>
        <p:nvSpPr>
          <p:cNvPr id="60458" name="Line 42"/>
          <p:cNvSpPr>
            <a:spLocks noChangeShapeType="1"/>
          </p:cNvSpPr>
          <p:nvPr/>
        </p:nvSpPr>
        <p:spPr bwMode="auto">
          <a:xfrm flipV="1">
            <a:off x="4027762" y="3377168"/>
            <a:ext cx="0" cy="3111500"/>
          </a:xfrm>
          <a:prstGeom prst="line">
            <a:avLst/>
          </a:prstGeom>
          <a:noFill/>
          <a:ln w="63500">
            <a:solidFill>
              <a:schemeClr val="tx1"/>
            </a:solidFill>
            <a:round/>
            <a:headEnd/>
            <a:tailEnd type="triangle" w="med" len="med"/>
          </a:ln>
          <a:effectLst/>
        </p:spPr>
        <p:txBody>
          <a:bodyPr wrap="none" anchor="ctr"/>
          <a:lstStyle/>
          <a:p>
            <a:endParaRPr lang="en-US"/>
          </a:p>
        </p:txBody>
      </p:sp>
      <p:sp>
        <p:nvSpPr>
          <p:cNvPr id="60462" name="Line 46"/>
          <p:cNvSpPr>
            <a:spLocks noChangeShapeType="1"/>
          </p:cNvSpPr>
          <p:nvPr/>
        </p:nvSpPr>
        <p:spPr bwMode="auto">
          <a:xfrm>
            <a:off x="4027763" y="6488668"/>
            <a:ext cx="7661275" cy="0"/>
          </a:xfrm>
          <a:prstGeom prst="line">
            <a:avLst/>
          </a:prstGeom>
          <a:noFill/>
          <a:ln w="63500">
            <a:solidFill>
              <a:schemeClr val="tx1"/>
            </a:solidFill>
            <a:round/>
            <a:headEnd/>
            <a:tailEnd type="triangle" w="med" len="med"/>
          </a:ln>
          <a:effectLst/>
        </p:spPr>
        <p:txBody>
          <a:bodyPr wrap="none" anchor="ctr"/>
          <a:lstStyle/>
          <a:p>
            <a:endParaRPr lang="en-US"/>
          </a:p>
        </p:txBody>
      </p:sp>
      <p:sp>
        <p:nvSpPr>
          <p:cNvPr id="60463" name="Text Box 47"/>
          <p:cNvSpPr txBox="1">
            <a:spLocks noChangeArrowheads="1"/>
          </p:cNvSpPr>
          <p:nvPr/>
        </p:nvSpPr>
        <p:spPr bwMode="auto">
          <a:xfrm>
            <a:off x="3537226" y="3458132"/>
            <a:ext cx="288925" cy="3113087"/>
          </a:xfrm>
          <a:prstGeom prst="rect">
            <a:avLst/>
          </a:prstGeom>
          <a:noFill/>
          <a:ln w="9525" algn="ctr">
            <a:noFill/>
            <a:miter lim="800000"/>
            <a:headEnd/>
            <a:tailEnd/>
          </a:ln>
          <a:effectLst/>
        </p:spPr>
        <p:txBody>
          <a:bodyPr>
            <a:spAutoFit/>
          </a:bodyPr>
          <a:lstStyle/>
          <a:p>
            <a:r>
              <a:rPr lang="en-US"/>
              <a:t>instruction</a:t>
            </a:r>
          </a:p>
        </p:txBody>
      </p:sp>
      <p:sp>
        <p:nvSpPr>
          <p:cNvPr id="60465" name="Line 49"/>
          <p:cNvSpPr>
            <a:spLocks noChangeShapeType="1"/>
          </p:cNvSpPr>
          <p:nvPr/>
        </p:nvSpPr>
        <p:spPr bwMode="auto">
          <a:xfrm>
            <a:off x="5693050" y="3645457"/>
            <a:ext cx="4762" cy="3074987"/>
          </a:xfrm>
          <a:prstGeom prst="line">
            <a:avLst/>
          </a:prstGeom>
          <a:noFill/>
          <a:ln w="22225">
            <a:solidFill>
              <a:schemeClr val="tx1"/>
            </a:solidFill>
            <a:prstDash val="dash"/>
            <a:round/>
            <a:headEnd/>
            <a:tailEnd/>
          </a:ln>
          <a:effectLst/>
        </p:spPr>
        <p:txBody>
          <a:bodyPr wrap="none" anchor="ctr"/>
          <a:lstStyle/>
          <a:p>
            <a:endParaRPr lang="en-US"/>
          </a:p>
        </p:txBody>
      </p:sp>
      <p:sp>
        <p:nvSpPr>
          <p:cNvPr id="60468" name="Line 52"/>
          <p:cNvSpPr>
            <a:spLocks noChangeShapeType="1"/>
          </p:cNvSpPr>
          <p:nvPr/>
        </p:nvSpPr>
        <p:spPr bwMode="auto">
          <a:xfrm flipH="1">
            <a:off x="6907488" y="3654981"/>
            <a:ext cx="36513" cy="3065462"/>
          </a:xfrm>
          <a:prstGeom prst="line">
            <a:avLst/>
          </a:prstGeom>
          <a:noFill/>
          <a:ln w="22225">
            <a:solidFill>
              <a:schemeClr val="tx1"/>
            </a:solidFill>
            <a:prstDash val="dash"/>
            <a:round/>
            <a:headEnd/>
            <a:tailEnd/>
          </a:ln>
          <a:effectLst/>
        </p:spPr>
        <p:txBody>
          <a:bodyPr wrap="none" anchor="ctr"/>
          <a:lstStyle/>
          <a:p>
            <a:endParaRPr lang="en-US"/>
          </a:p>
        </p:txBody>
      </p:sp>
      <p:sp>
        <p:nvSpPr>
          <p:cNvPr id="60470" name="Line 54"/>
          <p:cNvSpPr>
            <a:spLocks noChangeShapeType="1"/>
          </p:cNvSpPr>
          <p:nvPr/>
        </p:nvSpPr>
        <p:spPr bwMode="auto">
          <a:xfrm>
            <a:off x="8210826" y="3654981"/>
            <a:ext cx="22225" cy="3122612"/>
          </a:xfrm>
          <a:prstGeom prst="line">
            <a:avLst/>
          </a:prstGeom>
          <a:noFill/>
          <a:ln w="22225">
            <a:solidFill>
              <a:schemeClr val="tx1"/>
            </a:solidFill>
            <a:prstDash val="dash"/>
            <a:round/>
            <a:headEnd/>
            <a:tailEnd/>
          </a:ln>
          <a:effectLst/>
        </p:spPr>
        <p:txBody>
          <a:bodyPr wrap="none" anchor="ctr"/>
          <a:lstStyle/>
          <a:p>
            <a:endParaRPr lang="en-US"/>
          </a:p>
        </p:txBody>
      </p:sp>
      <p:sp>
        <p:nvSpPr>
          <p:cNvPr id="60471" name="Line 55"/>
          <p:cNvSpPr>
            <a:spLocks noChangeShapeType="1"/>
          </p:cNvSpPr>
          <p:nvPr/>
        </p:nvSpPr>
        <p:spPr bwMode="auto">
          <a:xfrm>
            <a:off x="9493525" y="3662919"/>
            <a:ext cx="6350" cy="3114675"/>
          </a:xfrm>
          <a:prstGeom prst="line">
            <a:avLst/>
          </a:prstGeom>
          <a:noFill/>
          <a:ln w="22225">
            <a:solidFill>
              <a:schemeClr val="tx1"/>
            </a:solidFill>
            <a:prstDash val="dash"/>
            <a:round/>
            <a:headEnd/>
            <a:tailEnd/>
          </a:ln>
          <a:effectLst/>
        </p:spPr>
        <p:txBody>
          <a:bodyPr wrap="none" anchor="ctr"/>
          <a:lstStyle/>
          <a:p>
            <a:endParaRPr lang="en-US"/>
          </a:p>
        </p:txBody>
      </p:sp>
      <p:sp>
        <p:nvSpPr>
          <p:cNvPr id="60472" name="Line 56"/>
          <p:cNvSpPr>
            <a:spLocks noChangeShapeType="1"/>
          </p:cNvSpPr>
          <p:nvPr/>
        </p:nvSpPr>
        <p:spPr bwMode="auto">
          <a:xfrm>
            <a:off x="4430987" y="3666093"/>
            <a:ext cx="0" cy="3054350"/>
          </a:xfrm>
          <a:prstGeom prst="line">
            <a:avLst/>
          </a:prstGeom>
          <a:noFill/>
          <a:ln w="22225">
            <a:solidFill>
              <a:schemeClr val="tx1"/>
            </a:solidFill>
            <a:prstDash val="dash"/>
            <a:round/>
            <a:headEnd/>
            <a:tailEnd/>
          </a:ln>
          <a:effectLst/>
        </p:spPr>
        <p:txBody>
          <a:bodyPr wrap="none" anchor="ctr"/>
          <a:lstStyle/>
          <a:p>
            <a:endParaRPr lang="en-US"/>
          </a:p>
        </p:txBody>
      </p:sp>
      <p:sp>
        <p:nvSpPr>
          <p:cNvPr id="60473" name="Text Box 57"/>
          <p:cNvSpPr txBox="1">
            <a:spLocks noChangeArrowheads="1"/>
          </p:cNvSpPr>
          <p:nvPr/>
        </p:nvSpPr>
        <p:spPr bwMode="auto">
          <a:xfrm>
            <a:off x="4891362" y="6488668"/>
            <a:ext cx="261610" cy="369332"/>
          </a:xfrm>
          <a:prstGeom prst="rect">
            <a:avLst/>
          </a:prstGeom>
          <a:noFill/>
          <a:ln w="9525" algn="ctr">
            <a:noFill/>
            <a:miter lim="800000"/>
            <a:headEnd/>
            <a:tailEnd/>
          </a:ln>
          <a:effectLst/>
        </p:spPr>
        <p:txBody>
          <a:bodyPr wrap="none">
            <a:spAutoFit/>
          </a:bodyPr>
          <a:lstStyle/>
          <a:p>
            <a:r>
              <a:rPr lang="en-US"/>
              <a:t>t</a:t>
            </a:r>
          </a:p>
        </p:txBody>
      </p:sp>
      <p:sp>
        <p:nvSpPr>
          <p:cNvPr id="60474" name="Text Box 58"/>
          <p:cNvSpPr txBox="1">
            <a:spLocks noChangeArrowheads="1"/>
          </p:cNvSpPr>
          <p:nvPr/>
        </p:nvSpPr>
        <p:spPr bwMode="auto">
          <a:xfrm>
            <a:off x="6094687" y="6488669"/>
            <a:ext cx="508000" cy="366713"/>
          </a:xfrm>
          <a:prstGeom prst="rect">
            <a:avLst/>
          </a:prstGeom>
          <a:noFill/>
          <a:ln w="9525" algn="ctr">
            <a:noFill/>
            <a:miter lim="800000"/>
            <a:headEnd/>
            <a:tailEnd/>
          </a:ln>
          <a:effectLst/>
        </p:spPr>
        <p:txBody>
          <a:bodyPr wrap="none">
            <a:spAutoFit/>
          </a:bodyPr>
          <a:lstStyle/>
          <a:p>
            <a:r>
              <a:rPr lang="en-US"/>
              <a:t>t+1</a:t>
            </a:r>
          </a:p>
        </p:txBody>
      </p:sp>
      <p:sp>
        <p:nvSpPr>
          <p:cNvPr id="60475" name="Text Box 59"/>
          <p:cNvSpPr txBox="1">
            <a:spLocks noChangeArrowheads="1"/>
          </p:cNvSpPr>
          <p:nvPr/>
        </p:nvSpPr>
        <p:spPr bwMode="auto">
          <a:xfrm>
            <a:off x="7258325" y="6488669"/>
            <a:ext cx="508000" cy="366713"/>
          </a:xfrm>
          <a:prstGeom prst="rect">
            <a:avLst/>
          </a:prstGeom>
          <a:noFill/>
          <a:ln w="9525" algn="ctr">
            <a:noFill/>
            <a:miter lim="800000"/>
            <a:headEnd/>
            <a:tailEnd/>
          </a:ln>
          <a:effectLst/>
        </p:spPr>
        <p:txBody>
          <a:bodyPr wrap="none">
            <a:spAutoFit/>
          </a:bodyPr>
          <a:lstStyle/>
          <a:p>
            <a:r>
              <a:rPr lang="en-US"/>
              <a:t>t+2</a:t>
            </a:r>
          </a:p>
        </p:txBody>
      </p:sp>
      <p:sp>
        <p:nvSpPr>
          <p:cNvPr id="60476" name="Text Box 60"/>
          <p:cNvSpPr txBox="1">
            <a:spLocks noChangeArrowheads="1"/>
          </p:cNvSpPr>
          <p:nvPr/>
        </p:nvSpPr>
        <p:spPr bwMode="auto">
          <a:xfrm>
            <a:off x="8471175" y="6488669"/>
            <a:ext cx="508000" cy="366713"/>
          </a:xfrm>
          <a:prstGeom prst="rect">
            <a:avLst/>
          </a:prstGeom>
          <a:noFill/>
          <a:ln w="9525" algn="ctr">
            <a:noFill/>
            <a:miter lim="800000"/>
            <a:headEnd/>
            <a:tailEnd/>
          </a:ln>
          <a:effectLst/>
        </p:spPr>
        <p:txBody>
          <a:bodyPr wrap="none">
            <a:spAutoFit/>
          </a:bodyPr>
          <a:lstStyle/>
          <a:p>
            <a:r>
              <a:rPr lang="en-US"/>
              <a:t>t+3</a:t>
            </a:r>
          </a:p>
        </p:txBody>
      </p:sp>
      <p:sp>
        <p:nvSpPr>
          <p:cNvPr id="60477" name="Text Box 61"/>
          <p:cNvSpPr txBox="1">
            <a:spLocks noChangeArrowheads="1"/>
          </p:cNvSpPr>
          <p:nvPr/>
        </p:nvSpPr>
        <p:spPr bwMode="auto">
          <a:xfrm>
            <a:off x="9845950" y="6488668"/>
            <a:ext cx="494046" cy="369332"/>
          </a:xfrm>
          <a:prstGeom prst="rect">
            <a:avLst/>
          </a:prstGeom>
          <a:noFill/>
          <a:ln w="9525" algn="ctr">
            <a:noFill/>
            <a:miter lim="800000"/>
            <a:headEnd/>
            <a:tailEnd/>
          </a:ln>
          <a:effectLst/>
        </p:spPr>
        <p:txBody>
          <a:bodyPr wrap="none">
            <a:spAutoFit/>
          </a:bodyPr>
          <a:lstStyle/>
          <a:p>
            <a:r>
              <a:rPr lang="en-US"/>
              <a:t>t+4</a:t>
            </a:r>
          </a:p>
        </p:txBody>
      </p:sp>
      <p:sp>
        <p:nvSpPr>
          <p:cNvPr id="60481" name="Text Box 65"/>
          <p:cNvSpPr txBox="1">
            <a:spLocks noChangeArrowheads="1"/>
          </p:cNvSpPr>
          <p:nvPr/>
        </p:nvSpPr>
        <p:spPr bwMode="auto">
          <a:xfrm>
            <a:off x="4110312" y="4169331"/>
            <a:ext cx="237566" cy="369332"/>
          </a:xfrm>
          <a:prstGeom prst="rect">
            <a:avLst/>
          </a:prstGeom>
          <a:noFill/>
          <a:ln w="9525" algn="ctr">
            <a:noFill/>
            <a:miter lim="800000"/>
            <a:headEnd/>
            <a:tailEnd/>
          </a:ln>
          <a:effectLst/>
        </p:spPr>
        <p:txBody>
          <a:bodyPr wrap="none">
            <a:spAutoFit/>
          </a:bodyPr>
          <a:lstStyle/>
          <a:p>
            <a:r>
              <a:rPr lang="en-US"/>
              <a:t>i</a:t>
            </a:r>
          </a:p>
        </p:txBody>
      </p:sp>
      <p:sp>
        <p:nvSpPr>
          <p:cNvPr id="60482" name="Text Box 66"/>
          <p:cNvSpPr txBox="1">
            <a:spLocks noChangeArrowheads="1"/>
          </p:cNvSpPr>
          <p:nvPr/>
        </p:nvSpPr>
        <p:spPr bwMode="auto">
          <a:xfrm>
            <a:off x="5091387" y="4956731"/>
            <a:ext cx="470000" cy="369332"/>
          </a:xfrm>
          <a:prstGeom prst="rect">
            <a:avLst/>
          </a:prstGeom>
          <a:noFill/>
          <a:ln w="9525" algn="ctr">
            <a:noFill/>
            <a:miter lim="800000"/>
            <a:headEnd/>
            <a:tailEnd/>
          </a:ln>
          <a:effectLst/>
        </p:spPr>
        <p:txBody>
          <a:bodyPr wrap="none">
            <a:spAutoFit/>
          </a:bodyPr>
          <a:lstStyle/>
          <a:p>
            <a:r>
              <a:rPr lang="en-US"/>
              <a:t>i+1</a:t>
            </a:r>
          </a:p>
        </p:txBody>
      </p:sp>
      <p:sp>
        <p:nvSpPr>
          <p:cNvPr id="60483" name="Text Box 67"/>
          <p:cNvSpPr txBox="1">
            <a:spLocks noChangeArrowheads="1"/>
          </p:cNvSpPr>
          <p:nvPr/>
        </p:nvSpPr>
        <p:spPr bwMode="auto">
          <a:xfrm>
            <a:off x="6129612" y="5590143"/>
            <a:ext cx="470000" cy="369332"/>
          </a:xfrm>
          <a:prstGeom prst="rect">
            <a:avLst/>
          </a:prstGeom>
          <a:noFill/>
          <a:ln w="9525" algn="ctr">
            <a:noFill/>
            <a:miter lim="800000"/>
            <a:headEnd/>
            <a:tailEnd/>
          </a:ln>
          <a:effectLst/>
        </p:spPr>
        <p:txBody>
          <a:bodyPr wrap="none">
            <a:spAutoFit/>
          </a:bodyPr>
          <a:lstStyle/>
          <a:p>
            <a:r>
              <a:rPr lang="en-US"/>
              <a:t>i+2</a:t>
            </a:r>
          </a:p>
        </p:txBody>
      </p:sp>
    </p:spTree>
    <p:extLst>
      <p:ext uri="{BB962C8B-B14F-4D97-AF65-F5344CB8AC3E}">
        <p14:creationId xmlns:p14="http://schemas.microsoft.com/office/powerpoint/2010/main" val="155473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p:cTn id="7" dur="500" fill="hold"/>
                                        <p:tgtEl>
                                          <p:spTgt spid="6041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0419">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6041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041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041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60419">
                                            <p:txEl>
                                              <p:pRg st="1" end="1"/>
                                            </p:txEl>
                                          </p:spTgt>
                                        </p:tgtEl>
                                        <p:attrNameLst>
                                          <p:attrName>style.visibility</p:attrName>
                                        </p:attrNameLst>
                                      </p:cBhvr>
                                      <p:to>
                                        <p:strVal val="visible"/>
                                      </p:to>
                                    </p:set>
                                    <p:anim calcmode="lin" valueType="num">
                                      <p:cBhvr>
                                        <p:cTn id="16" dur="500" fill="hold"/>
                                        <p:tgtEl>
                                          <p:spTgt spid="60419">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60419">
                                            <p:txEl>
                                              <p:pRg st="1" end="1"/>
                                            </p:txEl>
                                          </p:spTgt>
                                        </p:tgtEl>
                                        <p:attrNameLst>
                                          <p:attrName>ppt_y</p:attrName>
                                        </p:attrNameLst>
                                      </p:cBhvr>
                                      <p:tavLst>
                                        <p:tav tm="0">
                                          <p:val>
                                            <p:strVal val="#ppt_y"/>
                                          </p:val>
                                        </p:tav>
                                        <p:tav tm="100000">
                                          <p:val>
                                            <p:strVal val="#ppt_y"/>
                                          </p:val>
                                        </p:tav>
                                      </p:tavLst>
                                    </p:anim>
                                    <p:anim calcmode="lin" valueType="num">
                                      <p:cBhvr>
                                        <p:cTn id="18" dur="500" fill="hold"/>
                                        <p:tgtEl>
                                          <p:spTgt spid="60419">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60419">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60419">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045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46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46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4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47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047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047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047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047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46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046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047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47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046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0481"/>
                                        </p:tgtEl>
                                        <p:attrNameLst>
                                          <p:attrName>style.visibility</p:attrName>
                                        </p:attrNameLst>
                                      </p:cBhvr>
                                      <p:to>
                                        <p:strVal val="visible"/>
                                      </p:to>
                                    </p:set>
                                  </p:childTnLst>
                                </p:cTn>
                              </p:par>
                              <p:par>
                                <p:cTn id="55" presetID="47" presetClass="entr" presetSubtype="0" fill="hold" grpId="0" nodeType="withEffect">
                                  <p:stCondLst>
                                    <p:cond delay="0"/>
                                  </p:stCondLst>
                                  <p:childTnLst>
                                    <p:set>
                                      <p:cBhvr>
                                        <p:cTn id="56" dur="1" fill="hold">
                                          <p:stCondLst>
                                            <p:cond delay="0"/>
                                          </p:stCondLst>
                                        </p:cTn>
                                        <p:tgtEl>
                                          <p:spTgt spid="60434"/>
                                        </p:tgtEl>
                                        <p:attrNameLst>
                                          <p:attrName>style.visibility</p:attrName>
                                        </p:attrNameLst>
                                      </p:cBhvr>
                                      <p:to>
                                        <p:strVal val="visible"/>
                                      </p:to>
                                    </p:set>
                                    <p:animEffect transition="in" filter="fade">
                                      <p:cBhvr>
                                        <p:cTn id="57" dur="1000"/>
                                        <p:tgtEl>
                                          <p:spTgt spid="60434"/>
                                        </p:tgtEl>
                                      </p:cBhvr>
                                    </p:animEffect>
                                    <p:anim calcmode="lin" valueType="num">
                                      <p:cBhvr>
                                        <p:cTn id="58" dur="1000" fill="hold"/>
                                        <p:tgtEl>
                                          <p:spTgt spid="60434"/>
                                        </p:tgtEl>
                                        <p:attrNameLst>
                                          <p:attrName>ppt_x</p:attrName>
                                        </p:attrNameLst>
                                      </p:cBhvr>
                                      <p:tavLst>
                                        <p:tav tm="0">
                                          <p:val>
                                            <p:strVal val="#ppt_x"/>
                                          </p:val>
                                        </p:tav>
                                        <p:tav tm="100000">
                                          <p:val>
                                            <p:strVal val="#ppt_x"/>
                                          </p:val>
                                        </p:tav>
                                      </p:tavLst>
                                    </p:anim>
                                    <p:anim calcmode="lin" valueType="num">
                                      <p:cBhvr>
                                        <p:cTn id="59" dur="1000" fill="hold"/>
                                        <p:tgtEl>
                                          <p:spTgt spid="60434"/>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7" presetClass="entr" presetSubtype="0" fill="hold" grpId="0" nodeType="clickEffect">
                                  <p:stCondLst>
                                    <p:cond delay="0"/>
                                  </p:stCondLst>
                                  <p:childTnLst>
                                    <p:set>
                                      <p:cBhvr>
                                        <p:cTn id="63" dur="1" fill="hold">
                                          <p:stCondLst>
                                            <p:cond delay="0"/>
                                          </p:stCondLst>
                                        </p:cTn>
                                        <p:tgtEl>
                                          <p:spTgt spid="60435"/>
                                        </p:tgtEl>
                                        <p:attrNameLst>
                                          <p:attrName>style.visibility</p:attrName>
                                        </p:attrNameLst>
                                      </p:cBhvr>
                                      <p:to>
                                        <p:strVal val="visible"/>
                                      </p:to>
                                    </p:set>
                                    <p:animEffect transition="in" filter="fade">
                                      <p:cBhvr>
                                        <p:cTn id="64" dur="1000"/>
                                        <p:tgtEl>
                                          <p:spTgt spid="60435"/>
                                        </p:tgtEl>
                                      </p:cBhvr>
                                    </p:animEffect>
                                    <p:anim calcmode="lin" valueType="num">
                                      <p:cBhvr>
                                        <p:cTn id="65" dur="1000" fill="hold"/>
                                        <p:tgtEl>
                                          <p:spTgt spid="60435"/>
                                        </p:tgtEl>
                                        <p:attrNameLst>
                                          <p:attrName>ppt_x</p:attrName>
                                        </p:attrNameLst>
                                      </p:cBhvr>
                                      <p:tavLst>
                                        <p:tav tm="0">
                                          <p:val>
                                            <p:strVal val="#ppt_x"/>
                                          </p:val>
                                        </p:tav>
                                        <p:tav tm="100000">
                                          <p:val>
                                            <p:strVal val="#ppt_x"/>
                                          </p:val>
                                        </p:tav>
                                      </p:tavLst>
                                    </p:anim>
                                    <p:anim calcmode="lin" valueType="num">
                                      <p:cBhvr>
                                        <p:cTn id="66" dur="1000" fill="hold"/>
                                        <p:tgtEl>
                                          <p:spTgt spid="60435"/>
                                        </p:tgtEl>
                                        <p:attrNameLst>
                                          <p:attrName>ppt_y</p:attrName>
                                        </p:attrNameLst>
                                      </p:cBhvr>
                                      <p:tavLst>
                                        <p:tav tm="0">
                                          <p:val>
                                            <p:strVal val="#ppt_y-.1"/>
                                          </p:val>
                                        </p:tav>
                                        <p:tav tm="100000">
                                          <p:val>
                                            <p:strVal val="#ppt_y"/>
                                          </p:val>
                                        </p:tav>
                                      </p:tavLst>
                                    </p:anim>
                                  </p:childTnLst>
                                </p:cTn>
                              </p:par>
                            </p:childTnLst>
                          </p:cTn>
                        </p:par>
                        <p:par>
                          <p:cTn id="67" fill="hold">
                            <p:stCondLst>
                              <p:cond delay="1000"/>
                            </p:stCondLst>
                            <p:childTnLst>
                              <p:par>
                                <p:cTn id="68" presetID="1" presetClass="entr" presetSubtype="0" fill="hold" grpId="0" nodeType="afterEffect">
                                  <p:stCondLst>
                                    <p:cond delay="1000"/>
                                  </p:stCondLst>
                                  <p:childTnLst>
                                    <p:set>
                                      <p:cBhvr>
                                        <p:cTn id="69" dur="1" fill="hold">
                                          <p:stCondLst>
                                            <p:cond delay="0"/>
                                          </p:stCondLst>
                                        </p:cTn>
                                        <p:tgtEl>
                                          <p:spTgt spid="60482"/>
                                        </p:tgtEl>
                                        <p:attrNameLst>
                                          <p:attrName>style.visibility</p:attrName>
                                        </p:attrNameLst>
                                      </p:cBhvr>
                                      <p:to>
                                        <p:strVal val="visible"/>
                                      </p:to>
                                    </p:set>
                                  </p:childTnLst>
                                </p:cTn>
                              </p:par>
                            </p:childTnLst>
                          </p:cTn>
                        </p:par>
                        <p:par>
                          <p:cTn id="70" fill="hold">
                            <p:stCondLst>
                              <p:cond delay="2000"/>
                            </p:stCondLst>
                            <p:childTnLst>
                              <p:par>
                                <p:cTn id="71" presetID="47" presetClass="entr" presetSubtype="0" fill="hold" grpId="0" nodeType="afterEffect">
                                  <p:stCondLst>
                                    <p:cond delay="1000"/>
                                  </p:stCondLst>
                                  <p:childTnLst>
                                    <p:set>
                                      <p:cBhvr>
                                        <p:cTn id="72" dur="1" fill="hold">
                                          <p:stCondLst>
                                            <p:cond delay="0"/>
                                          </p:stCondLst>
                                        </p:cTn>
                                        <p:tgtEl>
                                          <p:spTgt spid="60450"/>
                                        </p:tgtEl>
                                        <p:attrNameLst>
                                          <p:attrName>style.visibility</p:attrName>
                                        </p:attrNameLst>
                                      </p:cBhvr>
                                      <p:to>
                                        <p:strVal val="visible"/>
                                      </p:to>
                                    </p:set>
                                    <p:animEffect transition="in" filter="fade">
                                      <p:cBhvr>
                                        <p:cTn id="73" dur="1000"/>
                                        <p:tgtEl>
                                          <p:spTgt spid="60450"/>
                                        </p:tgtEl>
                                      </p:cBhvr>
                                    </p:animEffect>
                                    <p:anim calcmode="lin" valueType="num">
                                      <p:cBhvr>
                                        <p:cTn id="74" dur="1000" fill="hold"/>
                                        <p:tgtEl>
                                          <p:spTgt spid="60450"/>
                                        </p:tgtEl>
                                        <p:attrNameLst>
                                          <p:attrName>ppt_x</p:attrName>
                                        </p:attrNameLst>
                                      </p:cBhvr>
                                      <p:tavLst>
                                        <p:tav tm="0">
                                          <p:val>
                                            <p:strVal val="#ppt_x"/>
                                          </p:val>
                                        </p:tav>
                                        <p:tav tm="100000">
                                          <p:val>
                                            <p:strVal val="#ppt_x"/>
                                          </p:val>
                                        </p:tav>
                                      </p:tavLst>
                                    </p:anim>
                                    <p:anim calcmode="lin" valueType="num">
                                      <p:cBhvr>
                                        <p:cTn id="75" dur="1000" fill="hold"/>
                                        <p:tgtEl>
                                          <p:spTgt spid="60450"/>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7" presetClass="entr" presetSubtype="0" fill="hold" grpId="0" nodeType="clickEffect">
                                  <p:stCondLst>
                                    <p:cond delay="0"/>
                                  </p:stCondLst>
                                  <p:childTnLst>
                                    <p:set>
                                      <p:cBhvr>
                                        <p:cTn id="79" dur="1" fill="hold">
                                          <p:stCondLst>
                                            <p:cond delay="0"/>
                                          </p:stCondLst>
                                        </p:cTn>
                                        <p:tgtEl>
                                          <p:spTgt spid="60436"/>
                                        </p:tgtEl>
                                        <p:attrNameLst>
                                          <p:attrName>style.visibility</p:attrName>
                                        </p:attrNameLst>
                                      </p:cBhvr>
                                      <p:to>
                                        <p:strVal val="visible"/>
                                      </p:to>
                                    </p:set>
                                    <p:animEffect transition="in" filter="fade">
                                      <p:cBhvr>
                                        <p:cTn id="80" dur="1000"/>
                                        <p:tgtEl>
                                          <p:spTgt spid="60436"/>
                                        </p:tgtEl>
                                      </p:cBhvr>
                                    </p:animEffect>
                                    <p:anim calcmode="lin" valueType="num">
                                      <p:cBhvr>
                                        <p:cTn id="81" dur="1000" fill="hold"/>
                                        <p:tgtEl>
                                          <p:spTgt spid="60436"/>
                                        </p:tgtEl>
                                        <p:attrNameLst>
                                          <p:attrName>ppt_x</p:attrName>
                                        </p:attrNameLst>
                                      </p:cBhvr>
                                      <p:tavLst>
                                        <p:tav tm="0">
                                          <p:val>
                                            <p:strVal val="#ppt_x"/>
                                          </p:val>
                                        </p:tav>
                                        <p:tav tm="100000">
                                          <p:val>
                                            <p:strVal val="#ppt_x"/>
                                          </p:val>
                                        </p:tav>
                                      </p:tavLst>
                                    </p:anim>
                                    <p:anim calcmode="lin" valueType="num">
                                      <p:cBhvr>
                                        <p:cTn id="82" dur="1000" fill="hold"/>
                                        <p:tgtEl>
                                          <p:spTgt spid="60436"/>
                                        </p:tgtEl>
                                        <p:attrNameLst>
                                          <p:attrName>ppt_y</p:attrName>
                                        </p:attrNameLst>
                                      </p:cBhvr>
                                      <p:tavLst>
                                        <p:tav tm="0">
                                          <p:val>
                                            <p:strVal val="#ppt_y-.1"/>
                                          </p:val>
                                        </p:tav>
                                        <p:tav tm="100000">
                                          <p:val>
                                            <p:strVal val="#ppt_y"/>
                                          </p:val>
                                        </p:tav>
                                      </p:tavLst>
                                    </p:anim>
                                  </p:childTnLst>
                                </p:cTn>
                              </p:par>
                            </p:childTnLst>
                          </p:cTn>
                        </p:par>
                        <p:par>
                          <p:cTn id="83" fill="hold">
                            <p:stCondLst>
                              <p:cond delay="1000"/>
                            </p:stCondLst>
                            <p:childTnLst>
                              <p:par>
                                <p:cTn id="84" presetID="47" presetClass="entr" presetSubtype="0" fill="hold" grpId="0" nodeType="afterEffect">
                                  <p:stCondLst>
                                    <p:cond delay="500"/>
                                  </p:stCondLst>
                                  <p:childTnLst>
                                    <p:set>
                                      <p:cBhvr>
                                        <p:cTn id="85" dur="1" fill="hold">
                                          <p:stCondLst>
                                            <p:cond delay="0"/>
                                          </p:stCondLst>
                                        </p:cTn>
                                        <p:tgtEl>
                                          <p:spTgt spid="60451"/>
                                        </p:tgtEl>
                                        <p:attrNameLst>
                                          <p:attrName>style.visibility</p:attrName>
                                        </p:attrNameLst>
                                      </p:cBhvr>
                                      <p:to>
                                        <p:strVal val="visible"/>
                                      </p:to>
                                    </p:set>
                                    <p:animEffect transition="in" filter="fade">
                                      <p:cBhvr>
                                        <p:cTn id="86" dur="1000"/>
                                        <p:tgtEl>
                                          <p:spTgt spid="60451"/>
                                        </p:tgtEl>
                                      </p:cBhvr>
                                    </p:animEffect>
                                    <p:anim calcmode="lin" valueType="num">
                                      <p:cBhvr>
                                        <p:cTn id="87" dur="1000" fill="hold"/>
                                        <p:tgtEl>
                                          <p:spTgt spid="60451"/>
                                        </p:tgtEl>
                                        <p:attrNameLst>
                                          <p:attrName>ppt_x</p:attrName>
                                        </p:attrNameLst>
                                      </p:cBhvr>
                                      <p:tavLst>
                                        <p:tav tm="0">
                                          <p:val>
                                            <p:strVal val="#ppt_x"/>
                                          </p:val>
                                        </p:tav>
                                        <p:tav tm="100000">
                                          <p:val>
                                            <p:strVal val="#ppt_x"/>
                                          </p:val>
                                        </p:tav>
                                      </p:tavLst>
                                    </p:anim>
                                    <p:anim calcmode="lin" valueType="num">
                                      <p:cBhvr>
                                        <p:cTn id="88" dur="1000" fill="hold"/>
                                        <p:tgtEl>
                                          <p:spTgt spid="60451"/>
                                        </p:tgtEl>
                                        <p:attrNameLst>
                                          <p:attrName>ppt_y</p:attrName>
                                        </p:attrNameLst>
                                      </p:cBhvr>
                                      <p:tavLst>
                                        <p:tav tm="0">
                                          <p:val>
                                            <p:strVal val="#ppt_y-.1"/>
                                          </p:val>
                                        </p:tav>
                                        <p:tav tm="100000">
                                          <p:val>
                                            <p:strVal val="#ppt_y"/>
                                          </p:val>
                                        </p:tav>
                                      </p:tavLst>
                                    </p:anim>
                                  </p:childTnLst>
                                </p:cTn>
                              </p:par>
                            </p:childTnLst>
                          </p:cTn>
                        </p:par>
                        <p:par>
                          <p:cTn id="89" fill="hold">
                            <p:stCondLst>
                              <p:cond delay="2500"/>
                            </p:stCondLst>
                            <p:childTnLst>
                              <p:par>
                                <p:cTn id="90" presetID="1" presetClass="entr" presetSubtype="0" fill="hold" grpId="0" nodeType="afterEffect">
                                  <p:stCondLst>
                                    <p:cond delay="500"/>
                                  </p:stCondLst>
                                  <p:childTnLst>
                                    <p:set>
                                      <p:cBhvr>
                                        <p:cTn id="91" dur="1" fill="hold">
                                          <p:stCondLst>
                                            <p:cond delay="0"/>
                                          </p:stCondLst>
                                        </p:cTn>
                                        <p:tgtEl>
                                          <p:spTgt spid="60483"/>
                                        </p:tgtEl>
                                        <p:attrNameLst>
                                          <p:attrName>style.visibility</p:attrName>
                                        </p:attrNameLst>
                                      </p:cBhvr>
                                      <p:to>
                                        <p:strVal val="visible"/>
                                      </p:to>
                                    </p:set>
                                  </p:childTnLst>
                                </p:cTn>
                              </p:par>
                            </p:childTnLst>
                          </p:cTn>
                        </p:par>
                        <p:par>
                          <p:cTn id="92" fill="hold">
                            <p:stCondLst>
                              <p:cond delay="3000"/>
                            </p:stCondLst>
                            <p:childTnLst>
                              <p:par>
                                <p:cTn id="93" presetID="47" presetClass="entr" presetSubtype="0" fill="hold" grpId="0" nodeType="afterEffect">
                                  <p:stCondLst>
                                    <p:cond delay="500"/>
                                  </p:stCondLst>
                                  <p:childTnLst>
                                    <p:set>
                                      <p:cBhvr>
                                        <p:cTn id="94" dur="1" fill="hold">
                                          <p:stCondLst>
                                            <p:cond delay="0"/>
                                          </p:stCondLst>
                                        </p:cTn>
                                        <p:tgtEl>
                                          <p:spTgt spid="60454"/>
                                        </p:tgtEl>
                                        <p:attrNameLst>
                                          <p:attrName>style.visibility</p:attrName>
                                        </p:attrNameLst>
                                      </p:cBhvr>
                                      <p:to>
                                        <p:strVal val="visible"/>
                                      </p:to>
                                    </p:set>
                                    <p:animEffect transition="in" filter="fade">
                                      <p:cBhvr>
                                        <p:cTn id="95" dur="1000"/>
                                        <p:tgtEl>
                                          <p:spTgt spid="60454"/>
                                        </p:tgtEl>
                                      </p:cBhvr>
                                    </p:animEffect>
                                    <p:anim calcmode="lin" valueType="num">
                                      <p:cBhvr>
                                        <p:cTn id="96" dur="1000" fill="hold"/>
                                        <p:tgtEl>
                                          <p:spTgt spid="60454"/>
                                        </p:tgtEl>
                                        <p:attrNameLst>
                                          <p:attrName>ppt_x</p:attrName>
                                        </p:attrNameLst>
                                      </p:cBhvr>
                                      <p:tavLst>
                                        <p:tav tm="0">
                                          <p:val>
                                            <p:strVal val="#ppt_x"/>
                                          </p:val>
                                        </p:tav>
                                        <p:tav tm="100000">
                                          <p:val>
                                            <p:strVal val="#ppt_x"/>
                                          </p:val>
                                        </p:tav>
                                      </p:tavLst>
                                    </p:anim>
                                    <p:anim calcmode="lin" valueType="num">
                                      <p:cBhvr>
                                        <p:cTn id="97" dur="1000" fill="hold"/>
                                        <p:tgtEl>
                                          <p:spTgt spid="60454"/>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7" presetClass="entr" presetSubtype="0" fill="hold" grpId="0" nodeType="clickEffect">
                                  <p:stCondLst>
                                    <p:cond delay="0"/>
                                  </p:stCondLst>
                                  <p:childTnLst>
                                    <p:set>
                                      <p:cBhvr>
                                        <p:cTn id="101" dur="1" fill="hold">
                                          <p:stCondLst>
                                            <p:cond delay="0"/>
                                          </p:stCondLst>
                                        </p:cTn>
                                        <p:tgtEl>
                                          <p:spTgt spid="60452"/>
                                        </p:tgtEl>
                                        <p:attrNameLst>
                                          <p:attrName>style.visibility</p:attrName>
                                        </p:attrNameLst>
                                      </p:cBhvr>
                                      <p:to>
                                        <p:strVal val="visible"/>
                                      </p:to>
                                    </p:set>
                                    <p:animEffect transition="in" filter="fade">
                                      <p:cBhvr>
                                        <p:cTn id="102" dur="1000"/>
                                        <p:tgtEl>
                                          <p:spTgt spid="60452"/>
                                        </p:tgtEl>
                                      </p:cBhvr>
                                    </p:animEffect>
                                    <p:anim calcmode="lin" valueType="num">
                                      <p:cBhvr>
                                        <p:cTn id="103" dur="1000" fill="hold"/>
                                        <p:tgtEl>
                                          <p:spTgt spid="60452"/>
                                        </p:tgtEl>
                                        <p:attrNameLst>
                                          <p:attrName>ppt_x</p:attrName>
                                        </p:attrNameLst>
                                      </p:cBhvr>
                                      <p:tavLst>
                                        <p:tav tm="0">
                                          <p:val>
                                            <p:strVal val="#ppt_x"/>
                                          </p:val>
                                        </p:tav>
                                        <p:tav tm="100000">
                                          <p:val>
                                            <p:strVal val="#ppt_x"/>
                                          </p:val>
                                        </p:tav>
                                      </p:tavLst>
                                    </p:anim>
                                    <p:anim calcmode="lin" valueType="num">
                                      <p:cBhvr>
                                        <p:cTn id="104" dur="1000" fill="hold"/>
                                        <p:tgtEl>
                                          <p:spTgt spid="60452"/>
                                        </p:tgtEl>
                                        <p:attrNameLst>
                                          <p:attrName>ppt_y</p:attrName>
                                        </p:attrNameLst>
                                      </p:cBhvr>
                                      <p:tavLst>
                                        <p:tav tm="0">
                                          <p:val>
                                            <p:strVal val="#ppt_y-.1"/>
                                          </p:val>
                                        </p:tav>
                                        <p:tav tm="100000">
                                          <p:val>
                                            <p:strVal val="#ppt_y"/>
                                          </p:val>
                                        </p:tav>
                                      </p:tavLst>
                                    </p:anim>
                                  </p:childTnLst>
                                </p:cTn>
                              </p:par>
                            </p:childTnLst>
                          </p:cTn>
                        </p:par>
                        <p:par>
                          <p:cTn id="105" fill="hold">
                            <p:stCondLst>
                              <p:cond delay="1000"/>
                            </p:stCondLst>
                            <p:childTnLst>
                              <p:par>
                                <p:cTn id="106" presetID="47" presetClass="entr" presetSubtype="0" fill="hold" grpId="0" nodeType="afterEffect">
                                  <p:stCondLst>
                                    <p:cond delay="500"/>
                                  </p:stCondLst>
                                  <p:childTnLst>
                                    <p:set>
                                      <p:cBhvr>
                                        <p:cTn id="107" dur="1" fill="hold">
                                          <p:stCondLst>
                                            <p:cond delay="0"/>
                                          </p:stCondLst>
                                        </p:cTn>
                                        <p:tgtEl>
                                          <p:spTgt spid="60455"/>
                                        </p:tgtEl>
                                        <p:attrNameLst>
                                          <p:attrName>style.visibility</p:attrName>
                                        </p:attrNameLst>
                                      </p:cBhvr>
                                      <p:to>
                                        <p:strVal val="visible"/>
                                      </p:to>
                                    </p:set>
                                    <p:animEffect transition="in" filter="fade">
                                      <p:cBhvr>
                                        <p:cTn id="108" dur="1000"/>
                                        <p:tgtEl>
                                          <p:spTgt spid="60455"/>
                                        </p:tgtEl>
                                      </p:cBhvr>
                                    </p:animEffect>
                                    <p:anim calcmode="lin" valueType="num">
                                      <p:cBhvr>
                                        <p:cTn id="109" dur="1000" fill="hold"/>
                                        <p:tgtEl>
                                          <p:spTgt spid="60455"/>
                                        </p:tgtEl>
                                        <p:attrNameLst>
                                          <p:attrName>ppt_x</p:attrName>
                                        </p:attrNameLst>
                                      </p:cBhvr>
                                      <p:tavLst>
                                        <p:tav tm="0">
                                          <p:val>
                                            <p:strVal val="#ppt_x"/>
                                          </p:val>
                                        </p:tav>
                                        <p:tav tm="100000">
                                          <p:val>
                                            <p:strVal val="#ppt_x"/>
                                          </p:val>
                                        </p:tav>
                                      </p:tavLst>
                                    </p:anim>
                                    <p:anim calcmode="lin" valueType="num">
                                      <p:cBhvr>
                                        <p:cTn id="110" dur="1000" fill="hold"/>
                                        <p:tgtEl>
                                          <p:spTgt spid="60455"/>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47" presetClass="entr" presetSubtype="0" fill="hold" grpId="0" nodeType="clickEffect">
                                  <p:stCondLst>
                                    <p:cond delay="0"/>
                                  </p:stCondLst>
                                  <p:childTnLst>
                                    <p:set>
                                      <p:cBhvr>
                                        <p:cTn id="114" dur="1" fill="hold">
                                          <p:stCondLst>
                                            <p:cond delay="0"/>
                                          </p:stCondLst>
                                        </p:cTn>
                                        <p:tgtEl>
                                          <p:spTgt spid="60456"/>
                                        </p:tgtEl>
                                        <p:attrNameLst>
                                          <p:attrName>style.visibility</p:attrName>
                                        </p:attrNameLst>
                                      </p:cBhvr>
                                      <p:to>
                                        <p:strVal val="visible"/>
                                      </p:to>
                                    </p:set>
                                    <p:animEffect transition="in" filter="fade">
                                      <p:cBhvr>
                                        <p:cTn id="115" dur="1000"/>
                                        <p:tgtEl>
                                          <p:spTgt spid="60456"/>
                                        </p:tgtEl>
                                      </p:cBhvr>
                                    </p:animEffect>
                                    <p:anim calcmode="lin" valueType="num">
                                      <p:cBhvr>
                                        <p:cTn id="116" dur="1000" fill="hold"/>
                                        <p:tgtEl>
                                          <p:spTgt spid="60456"/>
                                        </p:tgtEl>
                                        <p:attrNameLst>
                                          <p:attrName>ppt_x</p:attrName>
                                        </p:attrNameLst>
                                      </p:cBhvr>
                                      <p:tavLst>
                                        <p:tav tm="0">
                                          <p:val>
                                            <p:strVal val="#ppt_x"/>
                                          </p:val>
                                        </p:tav>
                                        <p:tav tm="100000">
                                          <p:val>
                                            <p:strVal val="#ppt_x"/>
                                          </p:val>
                                        </p:tav>
                                      </p:tavLst>
                                    </p:anim>
                                    <p:anim calcmode="lin" valueType="num">
                                      <p:cBhvr>
                                        <p:cTn id="117" dur="1000" fill="hold"/>
                                        <p:tgtEl>
                                          <p:spTgt spid="604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P spid="60464" grpId="0"/>
      <p:bldP spid="60434" grpId="0" animBg="1"/>
      <p:bldP spid="60435" grpId="0" animBg="1"/>
      <p:bldP spid="60436" grpId="0" animBg="1"/>
      <p:bldP spid="60450" grpId="0" animBg="1"/>
      <p:bldP spid="60451" grpId="0" animBg="1"/>
      <p:bldP spid="60452" grpId="0" animBg="1"/>
      <p:bldP spid="60454" grpId="0" animBg="1"/>
      <p:bldP spid="60455" grpId="0" animBg="1"/>
      <p:bldP spid="60456" grpId="0" animBg="1"/>
      <p:bldP spid="60458" grpId="0" animBg="1"/>
      <p:bldP spid="60462" grpId="0" animBg="1"/>
      <p:bldP spid="60463" grpId="0"/>
      <p:bldP spid="60465" grpId="0" animBg="1"/>
      <p:bldP spid="60468" grpId="0" animBg="1"/>
      <p:bldP spid="60470" grpId="0" animBg="1"/>
      <p:bldP spid="60471" grpId="0" animBg="1"/>
      <p:bldP spid="60472" grpId="0" animBg="1"/>
      <p:bldP spid="60473" grpId="0"/>
      <p:bldP spid="60474" grpId="0"/>
      <p:bldP spid="60475" grpId="0"/>
      <p:bldP spid="60476" grpId="0"/>
      <p:bldP spid="60477" grpId="0"/>
      <p:bldP spid="60481" grpId="0"/>
      <p:bldP spid="60482" grpId="0"/>
      <p:bldP spid="6048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D98F4-D280-4DB4-9A1C-C9F26100C193}"/>
              </a:ext>
            </a:extLst>
          </p:cNvPr>
          <p:cNvSpPr>
            <a:spLocks noGrp="1"/>
          </p:cNvSpPr>
          <p:nvPr>
            <p:ph type="title"/>
          </p:nvPr>
        </p:nvSpPr>
        <p:spPr>
          <a:xfrm>
            <a:off x="3435350" y="809096"/>
            <a:ext cx="8094134" cy="1143000"/>
          </a:xfrm>
        </p:spPr>
        <p:txBody>
          <a:bodyPr>
            <a:normAutofit fontScale="90000"/>
          </a:bodyPr>
          <a:lstStyle/>
          <a:p>
            <a:br>
              <a:rPr lang="en-US" dirty="0"/>
            </a:br>
            <a:r>
              <a:rPr lang="en-US" dirty="0">
                <a:ea typeface="+mj-lt"/>
                <a:cs typeface="+mj-lt"/>
              </a:rPr>
              <a:t>3-stage pipeline : Example</a:t>
            </a:r>
          </a:p>
        </p:txBody>
      </p:sp>
      <p:pic>
        <p:nvPicPr>
          <p:cNvPr id="5" name="Picture 5" descr="Diagram&#10;&#10;Description automatically generated">
            <a:extLst>
              <a:ext uri="{FF2B5EF4-FFF2-40B4-BE49-F238E27FC236}">
                <a16:creationId xmlns:a16="http://schemas.microsoft.com/office/drawing/2014/main" id="{E83E12EF-F6F2-42F5-8AF5-59083CAD7679}"/>
              </a:ext>
            </a:extLst>
          </p:cNvPr>
          <p:cNvPicPr>
            <a:picLocks noChangeAspect="1"/>
          </p:cNvPicPr>
          <p:nvPr/>
        </p:nvPicPr>
        <p:blipFill>
          <a:blip r:embed="rId2"/>
          <a:stretch>
            <a:fillRect/>
          </a:stretch>
        </p:blipFill>
        <p:spPr>
          <a:xfrm>
            <a:off x="3814233" y="2880065"/>
            <a:ext cx="6860116" cy="3066370"/>
          </a:xfrm>
          <a:prstGeom prst="rect">
            <a:avLst/>
          </a:prstGeom>
        </p:spPr>
      </p:pic>
      <p:sp>
        <p:nvSpPr>
          <p:cNvPr id="6" name="TextBox 5">
            <a:extLst>
              <a:ext uri="{FF2B5EF4-FFF2-40B4-BE49-F238E27FC236}">
                <a16:creationId xmlns:a16="http://schemas.microsoft.com/office/drawing/2014/main" id="{7152DFA3-1A09-4390-BA8B-7E450B88CB7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3301037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8" name="Rectangle 8"/>
          <p:cNvSpPr>
            <a:spLocks noChangeArrowheads="1"/>
          </p:cNvSpPr>
          <p:nvPr/>
        </p:nvSpPr>
        <p:spPr bwMode="auto">
          <a:xfrm>
            <a:off x="9977071" y="5957396"/>
            <a:ext cx="1727200" cy="576263"/>
          </a:xfrm>
          <a:prstGeom prst="rect">
            <a:avLst/>
          </a:prstGeom>
          <a:solidFill>
            <a:srgbClr val="FF00FF"/>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00FF"/>
            </a:extrusionClr>
          </a:sp3d>
        </p:spPr>
        <p:txBody>
          <a:bodyPr wrap="none" anchor="ctr">
            <a:flatTx/>
          </a:bodyPr>
          <a:lstStyle/>
          <a:p>
            <a:r>
              <a:rPr lang="en-US" sz="2400" b="1">
                <a:effectLst>
                  <a:outerShdw blurRad="38100" dist="38100" dir="2700000" algn="tl">
                    <a:srgbClr val="000000"/>
                  </a:outerShdw>
                </a:effectLst>
              </a:rPr>
              <a:t>Write-back</a:t>
            </a:r>
          </a:p>
        </p:txBody>
      </p:sp>
      <p:sp>
        <p:nvSpPr>
          <p:cNvPr id="66567" name="Rectangle 7"/>
          <p:cNvSpPr>
            <a:spLocks noChangeArrowheads="1"/>
          </p:cNvSpPr>
          <p:nvPr/>
        </p:nvSpPr>
        <p:spPr bwMode="auto">
          <a:xfrm>
            <a:off x="9573846" y="5265246"/>
            <a:ext cx="1727200" cy="576263"/>
          </a:xfrm>
          <a:prstGeom prst="rect">
            <a:avLst/>
          </a:prstGeom>
          <a:solidFill>
            <a:srgbClr val="FF9900"/>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r>
              <a:rPr lang="en-US" sz="2400" b="1">
                <a:effectLst>
                  <a:outerShdw blurRad="38100" dist="38100" dir="2700000" algn="tl">
                    <a:srgbClr val="000000"/>
                  </a:outerShdw>
                </a:effectLst>
              </a:rPr>
              <a:t>Buffer/data</a:t>
            </a:r>
          </a:p>
        </p:txBody>
      </p:sp>
      <p:sp>
        <p:nvSpPr>
          <p:cNvPr id="66566" name="Rectangle 6"/>
          <p:cNvSpPr>
            <a:spLocks noChangeArrowheads="1"/>
          </p:cNvSpPr>
          <p:nvPr/>
        </p:nvSpPr>
        <p:spPr bwMode="auto">
          <a:xfrm>
            <a:off x="9286509" y="4574683"/>
            <a:ext cx="1727200" cy="576262"/>
          </a:xfrm>
          <a:prstGeom prst="rect">
            <a:avLst/>
          </a:prstGeom>
          <a:solidFill>
            <a:srgbClr val="00FF00"/>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r>
              <a:rPr lang="en-US" sz="2400" b="1">
                <a:effectLst>
                  <a:outerShdw blurRad="38100" dist="38100" dir="2700000" algn="tl">
                    <a:srgbClr val="000000"/>
                  </a:outerShdw>
                </a:effectLst>
              </a:rPr>
              <a:t>Execute</a:t>
            </a:r>
          </a:p>
        </p:txBody>
      </p:sp>
      <p:sp>
        <p:nvSpPr>
          <p:cNvPr id="66565" name="Rectangle 5"/>
          <p:cNvSpPr>
            <a:spLocks noChangeArrowheads="1"/>
          </p:cNvSpPr>
          <p:nvPr/>
        </p:nvSpPr>
        <p:spPr bwMode="auto">
          <a:xfrm>
            <a:off x="8940435" y="3884121"/>
            <a:ext cx="1728787" cy="576263"/>
          </a:xfrm>
          <a:prstGeom prst="rect">
            <a:avLst/>
          </a:prstGeom>
          <a:solidFill>
            <a:schemeClr val="accent1"/>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r>
              <a:rPr lang="en-US" sz="2400" b="1">
                <a:effectLst>
                  <a:outerShdw blurRad="38100" dist="38100" dir="2700000" algn="tl">
                    <a:srgbClr val="000000"/>
                  </a:outerShdw>
                </a:effectLst>
              </a:rPr>
              <a:t>Decode</a:t>
            </a:r>
          </a:p>
        </p:txBody>
      </p:sp>
      <p:sp>
        <p:nvSpPr>
          <p:cNvPr id="66562" name="Rectangle 2"/>
          <p:cNvSpPr>
            <a:spLocks noGrp="1" noChangeArrowheads="1"/>
          </p:cNvSpPr>
          <p:nvPr>
            <p:ph type="title"/>
          </p:nvPr>
        </p:nvSpPr>
        <p:spPr/>
        <p:txBody>
          <a:bodyPr/>
          <a:lstStyle/>
          <a:p>
            <a:br>
              <a:rPr lang="en-US"/>
            </a:br>
            <a:r>
              <a:rPr lang="en-US"/>
              <a:t>Pipeline Organization (3)</a:t>
            </a:r>
          </a:p>
        </p:txBody>
      </p:sp>
      <p:sp>
        <p:nvSpPr>
          <p:cNvPr id="66563" name="Rectangle 3"/>
          <p:cNvSpPr>
            <a:spLocks noGrp="1" noChangeArrowheads="1"/>
          </p:cNvSpPr>
          <p:nvPr>
            <p:ph type="body" sz="half" idx="1"/>
          </p:nvPr>
        </p:nvSpPr>
        <p:spPr>
          <a:xfrm>
            <a:off x="2273301" y="3005085"/>
            <a:ext cx="5127625" cy="4533900"/>
          </a:xfrm>
        </p:spPr>
        <p:txBody>
          <a:bodyPr>
            <a:normAutofit/>
          </a:bodyPr>
          <a:lstStyle/>
          <a:p>
            <a:pPr>
              <a:buFont typeface="Wingdings" panose="05000000000000000000" pitchFamily="2" charset="2"/>
              <a:buChar char="v"/>
            </a:pPr>
            <a:r>
              <a:rPr lang="en-US" sz="2400" b="1">
                <a:latin typeface="Gill Sans MT" panose="020B0502020104020203" pitchFamily="34" charset="0"/>
              </a:rPr>
              <a:t>5-stage pipeline:</a:t>
            </a:r>
          </a:p>
          <a:p>
            <a:pPr lvl="2">
              <a:spcBef>
                <a:spcPct val="40000"/>
              </a:spcBef>
              <a:buFont typeface="Wingdings" panose="05000000000000000000" pitchFamily="2" charset="2"/>
              <a:buChar char="v"/>
            </a:pPr>
            <a:r>
              <a:rPr lang="en-US" sz="2400">
                <a:latin typeface="Gill Sans MT" panose="020B0502020104020203" pitchFamily="34" charset="0"/>
              </a:rPr>
              <a:t>Reduces work per cycle =</a:t>
            </a:r>
            <a:r>
              <a:rPr lang="en-US" sz="2400">
                <a:latin typeface="Gill Sans MT" panose="020B0502020104020203" pitchFamily="34" charset="0"/>
                <a:sym typeface="Symbol" pitchFamily="18" charset="2"/>
              </a:rPr>
              <a:t>&gt;</a:t>
            </a:r>
            <a:r>
              <a:rPr lang="en-US" sz="2400">
                <a:latin typeface="Gill Sans MT" panose="020B0502020104020203" pitchFamily="34" charset="0"/>
              </a:rPr>
              <a:t> </a:t>
            </a:r>
          </a:p>
          <a:p>
            <a:pPr marL="320040" lvl="1" indent="0">
              <a:spcBef>
                <a:spcPct val="10000"/>
              </a:spcBef>
              <a:buNone/>
            </a:pPr>
            <a:r>
              <a:rPr lang="en-US" sz="2400">
                <a:latin typeface="Gill Sans MT" panose="020B0502020104020203" pitchFamily="34" charset="0"/>
                <a:sym typeface="Symbol" pitchFamily="18" charset="2"/>
              </a:rPr>
              <a:t>	allows higher clock frequency</a:t>
            </a:r>
          </a:p>
          <a:p>
            <a:pPr lvl="2">
              <a:spcBef>
                <a:spcPct val="10000"/>
              </a:spcBef>
              <a:buFont typeface="Wingdings" panose="05000000000000000000" pitchFamily="2" charset="2"/>
              <a:buChar char="v"/>
            </a:pPr>
            <a:r>
              <a:rPr lang="en-US" sz="2400">
                <a:latin typeface="Gill Sans MT" panose="020B0502020104020203" pitchFamily="34" charset="0"/>
                <a:sym typeface="Symbol" pitchFamily="18" charset="2"/>
              </a:rPr>
              <a:t>Separates data and instruction memory =&gt;</a:t>
            </a:r>
            <a:r>
              <a:rPr lang="en-US" sz="2400">
                <a:latin typeface="Gill Sans MT" panose="020B0502020104020203" pitchFamily="34" charset="0"/>
              </a:rPr>
              <a:t> </a:t>
            </a:r>
            <a:r>
              <a:rPr lang="en-US" sz="2400" i="0">
                <a:latin typeface="Gill Sans MT" panose="020B0502020104020203" pitchFamily="34" charset="0"/>
              </a:rPr>
              <a:t>reduction of CPI         (average number of clock Cycles Per Instruction)</a:t>
            </a:r>
          </a:p>
        </p:txBody>
      </p:sp>
      <p:sp>
        <p:nvSpPr>
          <p:cNvPr id="66571" name="Rectangle 11"/>
          <p:cNvSpPr>
            <a:spLocks noGrp="1" noChangeArrowheads="1"/>
          </p:cNvSpPr>
          <p:nvPr>
            <p:ph type="body" sz="half" idx="2"/>
          </p:nvPr>
        </p:nvSpPr>
        <p:spPr>
          <a:xfrm>
            <a:off x="7267209" y="3005085"/>
            <a:ext cx="4038600" cy="4533900"/>
          </a:xfrm>
        </p:spPr>
        <p:txBody>
          <a:bodyPr/>
          <a:lstStyle/>
          <a:p>
            <a:pPr marL="0" indent="0">
              <a:buNone/>
            </a:pPr>
            <a:r>
              <a:rPr lang="en-US" b="1">
                <a:latin typeface="Gill Sans MT" panose="020B0502020104020203" pitchFamily="34" charset="0"/>
              </a:rPr>
              <a:t>Stages:</a:t>
            </a:r>
          </a:p>
        </p:txBody>
      </p:sp>
      <p:sp>
        <p:nvSpPr>
          <p:cNvPr id="66564" name="Rectangle 4"/>
          <p:cNvSpPr>
            <a:spLocks noChangeArrowheads="1"/>
          </p:cNvSpPr>
          <p:nvPr/>
        </p:nvSpPr>
        <p:spPr bwMode="auto">
          <a:xfrm>
            <a:off x="8767396" y="3191971"/>
            <a:ext cx="1727200" cy="576263"/>
          </a:xfrm>
          <a:prstGeom prst="rect">
            <a:avLst/>
          </a:prstGeom>
          <a:solidFill>
            <a:srgbClr val="FFFF00"/>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sz="2400" b="1">
                <a:effectLst>
                  <a:outerShdw blurRad="38100" dist="38100" dir="2700000" algn="tl">
                    <a:srgbClr val="000000"/>
                  </a:outerShdw>
                </a:effectLst>
              </a:rPr>
              <a:t>Fetch</a:t>
            </a:r>
          </a:p>
        </p:txBody>
      </p:sp>
    </p:spTree>
    <p:extLst>
      <p:ext uri="{BB962C8B-B14F-4D97-AF65-F5344CB8AC3E}">
        <p14:creationId xmlns:p14="http://schemas.microsoft.com/office/powerpoint/2010/main" val="368502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dissolve">
                                      <p:cBhvr>
                                        <p:cTn id="7" dur="500"/>
                                        <p:tgtEl>
                                          <p:spTgt spid="6656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6563">
                                            <p:txEl>
                                              <p:pRg st="1" end="1"/>
                                            </p:txEl>
                                          </p:spTgt>
                                        </p:tgtEl>
                                        <p:attrNameLst>
                                          <p:attrName>style.visibility</p:attrName>
                                        </p:attrNameLst>
                                      </p:cBhvr>
                                      <p:to>
                                        <p:strVal val="visible"/>
                                      </p:to>
                                    </p:set>
                                    <p:animEffect transition="in" filter="dissolve">
                                      <p:cBhvr>
                                        <p:cTn id="10" dur="500"/>
                                        <p:tgtEl>
                                          <p:spTgt spid="66563">
                                            <p:txEl>
                                              <p:pRg st="1" end="1"/>
                                            </p:txEl>
                                          </p:spTgt>
                                        </p:tgtEl>
                                      </p:cBhvr>
                                    </p:animEffect>
                                  </p:childTnLst>
                                </p:cTn>
                              </p:par>
                              <p:par>
                                <p:cTn id="11" presetID="9" presetClass="entr" presetSubtype="0" fill="hold" grpId="0" nodeType="withEffect">
                                  <p:stCondLst>
                                    <p:cond delay="1000"/>
                                  </p:stCondLst>
                                  <p:childTnLst>
                                    <p:set>
                                      <p:cBhvr>
                                        <p:cTn id="12" dur="1" fill="hold">
                                          <p:stCondLst>
                                            <p:cond delay="0"/>
                                          </p:stCondLst>
                                        </p:cTn>
                                        <p:tgtEl>
                                          <p:spTgt spid="66563">
                                            <p:txEl>
                                              <p:pRg st="2" end="2"/>
                                            </p:txEl>
                                          </p:spTgt>
                                        </p:tgtEl>
                                        <p:attrNameLst>
                                          <p:attrName>style.visibility</p:attrName>
                                        </p:attrNameLst>
                                      </p:cBhvr>
                                      <p:to>
                                        <p:strVal val="visible"/>
                                      </p:to>
                                    </p:set>
                                    <p:animEffect transition="in" filter="dissolve">
                                      <p:cBhvr>
                                        <p:cTn id="13" dur="500"/>
                                        <p:tgtEl>
                                          <p:spTgt spid="66563">
                                            <p:txEl>
                                              <p:pRg st="2" end="2"/>
                                            </p:txEl>
                                          </p:spTgt>
                                        </p:tgtEl>
                                      </p:cBhvr>
                                    </p:animEffect>
                                  </p:childTnLst>
                                </p:cTn>
                              </p:par>
                              <p:par>
                                <p:cTn id="14" presetID="9" presetClass="entr" presetSubtype="0" fill="hold" grpId="0" nodeType="withEffect">
                                  <p:stCondLst>
                                    <p:cond delay="1000"/>
                                  </p:stCondLst>
                                  <p:childTnLst>
                                    <p:set>
                                      <p:cBhvr>
                                        <p:cTn id="15" dur="1" fill="hold">
                                          <p:stCondLst>
                                            <p:cond delay="0"/>
                                          </p:stCondLst>
                                        </p:cTn>
                                        <p:tgtEl>
                                          <p:spTgt spid="66563">
                                            <p:txEl>
                                              <p:pRg st="3" end="3"/>
                                            </p:txEl>
                                          </p:spTgt>
                                        </p:tgtEl>
                                        <p:attrNameLst>
                                          <p:attrName>style.visibility</p:attrName>
                                        </p:attrNameLst>
                                      </p:cBhvr>
                                      <p:to>
                                        <p:strVal val="visible"/>
                                      </p:to>
                                    </p:set>
                                    <p:animEffect transition="in" filter="dissolve">
                                      <p:cBhvr>
                                        <p:cTn id="16" dur="500"/>
                                        <p:tgtEl>
                                          <p:spTgt spid="6656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66571">
                                            <p:txEl>
                                              <p:pRg st="0" end="0"/>
                                            </p:txEl>
                                          </p:spTgt>
                                        </p:tgtEl>
                                        <p:attrNameLst>
                                          <p:attrName>style.visibility</p:attrName>
                                        </p:attrNameLst>
                                      </p:cBhvr>
                                      <p:to>
                                        <p:strVal val="visible"/>
                                      </p:to>
                                    </p:set>
                                    <p:animEffect transition="in" filter="dissolve">
                                      <p:cBhvr>
                                        <p:cTn id="21" dur="500"/>
                                        <p:tgtEl>
                                          <p:spTgt spid="66571">
                                            <p:txEl>
                                              <p:pRg st="0" end="0"/>
                                            </p:txEl>
                                          </p:spTgt>
                                        </p:tgtEl>
                                      </p:cBhvr>
                                    </p:animEffect>
                                  </p:childTnLst>
                                </p:cTn>
                              </p:par>
                            </p:childTnLst>
                          </p:cTn>
                        </p:par>
                        <p:par>
                          <p:cTn id="22" fill="hold">
                            <p:stCondLst>
                              <p:cond delay="500"/>
                            </p:stCondLst>
                            <p:childTnLst>
                              <p:par>
                                <p:cTn id="23" presetID="2" presetClass="entr" presetSubtype="2" fill="hold" grpId="0" nodeType="afterEffect">
                                  <p:stCondLst>
                                    <p:cond delay="1000"/>
                                  </p:stCondLst>
                                  <p:childTnLst>
                                    <p:set>
                                      <p:cBhvr>
                                        <p:cTn id="24" dur="1" fill="hold">
                                          <p:stCondLst>
                                            <p:cond delay="0"/>
                                          </p:stCondLst>
                                        </p:cTn>
                                        <p:tgtEl>
                                          <p:spTgt spid="66564"/>
                                        </p:tgtEl>
                                        <p:attrNameLst>
                                          <p:attrName>style.visibility</p:attrName>
                                        </p:attrNameLst>
                                      </p:cBhvr>
                                      <p:to>
                                        <p:strVal val="visible"/>
                                      </p:to>
                                    </p:set>
                                    <p:anim calcmode="lin" valueType="num">
                                      <p:cBhvr additive="base">
                                        <p:cTn id="25" dur="500" fill="hold"/>
                                        <p:tgtEl>
                                          <p:spTgt spid="66564"/>
                                        </p:tgtEl>
                                        <p:attrNameLst>
                                          <p:attrName>ppt_x</p:attrName>
                                        </p:attrNameLst>
                                      </p:cBhvr>
                                      <p:tavLst>
                                        <p:tav tm="0">
                                          <p:val>
                                            <p:strVal val="1+#ppt_w/2"/>
                                          </p:val>
                                        </p:tav>
                                        <p:tav tm="100000">
                                          <p:val>
                                            <p:strVal val="#ppt_x"/>
                                          </p:val>
                                        </p:tav>
                                      </p:tavLst>
                                    </p:anim>
                                    <p:anim calcmode="lin" valueType="num">
                                      <p:cBhvr additive="base">
                                        <p:cTn id="26" dur="500" fill="hold"/>
                                        <p:tgtEl>
                                          <p:spTgt spid="66564"/>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2" presetClass="entr" presetSubtype="2" fill="hold" grpId="0" nodeType="afterEffect">
                                  <p:stCondLst>
                                    <p:cond delay="1500"/>
                                  </p:stCondLst>
                                  <p:childTnLst>
                                    <p:set>
                                      <p:cBhvr>
                                        <p:cTn id="29" dur="1" fill="hold">
                                          <p:stCondLst>
                                            <p:cond delay="0"/>
                                          </p:stCondLst>
                                        </p:cTn>
                                        <p:tgtEl>
                                          <p:spTgt spid="66565"/>
                                        </p:tgtEl>
                                        <p:attrNameLst>
                                          <p:attrName>style.visibility</p:attrName>
                                        </p:attrNameLst>
                                      </p:cBhvr>
                                      <p:to>
                                        <p:strVal val="visible"/>
                                      </p:to>
                                    </p:set>
                                    <p:anim calcmode="lin" valueType="num">
                                      <p:cBhvr additive="base">
                                        <p:cTn id="30" dur="500" fill="hold"/>
                                        <p:tgtEl>
                                          <p:spTgt spid="66565"/>
                                        </p:tgtEl>
                                        <p:attrNameLst>
                                          <p:attrName>ppt_x</p:attrName>
                                        </p:attrNameLst>
                                      </p:cBhvr>
                                      <p:tavLst>
                                        <p:tav tm="0">
                                          <p:val>
                                            <p:strVal val="1+#ppt_w/2"/>
                                          </p:val>
                                        </p:tav>
                                        <p:tav tm="100000">
                                          <p:val>
                                            <p:strVal val="#ppt_x"/>
                                          </p:val>
                                        </p:tav>
                                      </p:tavLst>
                                    </p:anim>
                                    <p:anim calcmode="lin" valueType="num">
                                      <p:cBhvr additive="base">
                                        <p:cTn id="31" dur="500" fill="hold"/>
                                        <p:tgtEl>
                                          <p:spTgt spid="66565"/>
                                        </p:tgtEl>
                                        <p:attrNameLst>
                                          <p:attrName>ppt_y</p:attrName>
                                        </p:attrNameLst>
                                      </p:cBhvr>
                                      <p:tavLst>
                                        <p:tav tm="0">
                                          <p:val>
                                            <p:strVal val="#ppt_y"/>
                                          </p:val>
                                        </p:tav>
                                        <p:tav tm="100000">
                                          <p:val>
                                            <p:strVal val="#ppt_y"/>
                                          </p:val>
                                        </p:tav>
                                      </p:tavLst>
                                    </p:anim>
                                  </p:childTnLst>
                                </p:cTn>
                              </p:par>
                            </p:childTnLst>
                          </p:cTn>
                        </p:par>
                        <p:par>
                          <p:cTn id="32" fill="hold">
                            <p:stCondLst>
                              <p:cond delay="4000"/>
                            </p:stCondLst>
                            <p:childTnLst>
                              <p:par>
                                <p:cTn id="33" presetID="2" presetClass="entr" presetSubtype="2" fill="hold" grpId="0" nodeType="afterEffect">
                                  <p:stCondLst>
                                    <p:cond delay="1500"/>
                                  </p:stCondLst>
                                  <p:childTnLst>
                                    <p:set>
                                      <p:cBhvr>
                                        <p:cTn id="34" dur="1" fill="hold">
                                          <p:stCondLst>
                                            <p:cond delay="0"/>
                                          </p:stCondLst>
                                        </p:cTn>
                                        <p:tgtEl>
                                          <p:spTgt spid="66566"/>
                                        </p:tgtEl>
                                        <p:attrNameLst>
                                          <p:attrName>style.visibility</p:attrName>
                                        </p:attrNameLst>
                                      </p:cBhvr>
                                      <p:to>
                                        <p:strVal val="visible"/>
                                      </p:to>
                                    </p:set>
                                    <p:anim calcmode="lin" valueType="num">
                                      <p:cBhvr additive="base">
                                        <p:cTn id="35" dur="500" fill="hold"/>
                                        <p:tgtEl>
                                          <p:spTgt spid="66566"/>
                                        </p:tgtEl>
                                        <p:attrNameLst>
                                          <p:attrName>ppt_x</p:attrName>
                                        </p:attrNameLst>
                                      </p:cBhvr>
                                      <p:tavLst>
                                        <p:tav tm="0">
                                          <p:val>
                                            <p:strVal val="1+#ppt_w/2"/>
                                          </p:val>
                                        </p:tav>
                                        <p:tav tm="100000">
                                          <p:val>
                                            <p:strVal val="#ppt_x"/>
                                          </p:val>
                                        </p:tav>
                                      </p:tavLst>
                                    </p:anim>
                                    <p:anim calcmode="lin" valueType="num">
                                      <p:cBhvr additive="base">
                                        <p:cTn id="36" dur="500" fill="hold"/>
                                        <p:tgtEl>
                                          <p:spTgt spid="66566"/>
                                        </p:tgtEl>
                                        <p:attrNameLst>
                                          <p:attrName>ppt_y</p:attrName>
                                        </p:attrNameLst>
                                      </p:cBhvr>
                                      <p:tavLst>
                                        <p:tav tm="0">
                                          <p:val>
                                            <p:strVal val="#ppt_y"/>
                                          </p:val>
                                        </p:tav>
                                        <p:tav tm="100000">
                                          <p:val>
                                            <p:strVal val="#ppt_y"/>
                                          </p:val>
                                        </p:tav>
                                      </p:tavLst>
                                    </p:anim>
                                  </p:childTnLst>
                                </p:cTn>
                              </p:par>
                            </p:childTnLst>
                          </p:cTn>
                        </p:par>
                        <p:par>
                          <p:cTn id="37" fill="hold">
                            <p:stCondLst>
                              <p:cond delay="6000"/>
                            </p:stCondLst>
                            <p:childTnLst>
                              <p:par>
                                <p:cTn id="38" presetID="2" presetClass="entr" presetSubtype="2" fill="hold" grpId="0" nodeType="afterEffect">
                                  <p:stCondLst>
                                    <p:cond delay="1500"/>
                                  </p:stCondLst>
                                  <p:childTnLst>
                                    <p:set>
                                      <p:cBhvr>
                                        <p:cTn id="39" dur="1" fill="hold">
                                          <p:stCondLst>
                                            <p:cond delay="0"/>
                                          </p:stCondLst>
                                        </p:cTn>
                                        <p:tgtEl>
                                          <p:spTgt spid="66567"/>
                                        </p:tgtEl>
                                        <p:attrNameLst>
                                          <p:attrName>style.visibility</p:attrName>
                                        </p:attrNameLst>
                                      </p:cBhvr>
                                      <p:to>
                                        <p:strVal val="visible"/>
                                      </p:to>
                                    </p:set>
                                    <p:anim calcmode="lin" valueType="num">
                                      <p:cBhvr additive="base">
                                        <p:cTn id="40" dur="500" fill="hold"/>
                                        <p:tgtEl>
                                          <p:spTgt spid="66567"/>
                                        </p:tgtEl>
                                        <p:attrNameLst>
                                          <p:attrName>ppt_x</p:attrName>
                                        </p:attrNameLst>
                                      </p:cBhvr>
                                      <p:tavLst>
                                        <p:tav tm="0">
                                          <p:val>
                                            <p:strVal val="1+#ppt_w/2"/>
                                          </p:val>
                                        </p:tav>
                                        <p:tav tm="100000">
                                          <p:val>
                                            <p:strVal val="#ppt_x"/>
                                          </p:val>
                                        </p:tav>
                                      </p:tavLst>
                                    </p:anim>
                                    <p:anim calcmode="lin" valueType="num">
                                      <p:cBhvr additive="base">
                                        <p:cTn id="41" dur="500" fill="hold"/>
                                        <p:tgtEl>
                                          <p:spTgt spid="66567"/>
                                        </p:tgtEl>
                                        <p:attrNameLst>
                                          <p:attrName>ppt_y</p:attrName>
                                        </p:attrNameLst>
                                      </p:cBhvr>
                                      <p:tavLst>
                                        <p:tav tm="0">
                                          <p:val>
                                            <p:strVal val="#ppt_y"/>
                                          </p:val>
                                        </p:tav>
                                        <p:tav tm="100000">
                                          <p:val>
                                            <p:strVal val="#ppt_y"/>
                                          </p:val>
                                        </p:tav>
                                      </p:tavLst>
                                    </p:anim>
                                  </p:childTnLst>
                                </p:cTn>
                              </p:par>
                            </p:childTnLst>
                          </p:cTn>
                        </p:par>
                        <p:par>
                          <p:cTn id="42" fill="hold">
                            <p:stCondLst>
                              <p:cond delay="8000"/>
                            </p:stCondLst>
                            <p:childTnLst>
                              <p:par>
                                <p:cTn id="43" presetID="2" presetClass="entr" presetSubtype="2" fill="hold" grpId="0" nodeType="afterEffect">
                                  <p:stCondLst>
                                    <p:cond delay="1500"/>
                                  </p:stCondLst>
                                  <p:childTnLst>
                                    <p:set>
                                      <p:cBhvr>
                                        <p:cTn id="44" dur="1" fill="hold">
                                          <p:stCondLst>
                                            <p:cond delay="0"/>
                                          </p:stCondLst>
                                        </p:cTn>
                                        <p:tgtEl>
                                          <p:spTgt spid="66568"/>
                                        </p:tgtEl>
                                        <p:attrNameLst>
                                          <p:attrName>style.visibility</p:attrName>
                                        </p:attrNameLst>
                                      </p:cBhvr>
                                      <p:to>
                                        <p:strVal val="visible"/>
                                      </p:to>
                                    </p:set>
                                    <p:anim calcmode="lin" valueType="num">
                                      <p:cBhvr additive="base">
                                        <p:cTn id="45" dur="500" fill="hold"/>
                                        <p:tgtEl>
                                          <p:spTgt spid="66568"/>
                                        </p:tgtEl>
                                        <p:attrNameLst>
                                          <p:attrName>ppt_x</p:attrName>
                                        </p:attrNameLst>
                                      </p:cBhvr>
                                      <p:tavLst>
                                        <p:tav tm="0">
                                          <p:val>
                                            <p:strVal val="1+#ppt_w/2"/>
                                          </p:val>
                                        </p:tav>
                                        <p:tav tm="100000">
                                          <p:val>
                                            <p:strVal val="#ppt_x"/>
                                          </p:val>
                                        </p:tav>
                                      </p:tavLst>
                                    </p:anim>
                                    <p:anim calcmode="lin" valueType="num">
                                      <p:cBhvr additive="base">
                                        <p:cTn id="46" dur="500" fill="hold"/>
                                        <p:tgtEl>
                                          <p:spTgt spid="665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8" grpId="0" animBg="1"/>
      <p:bldP spid="66567" grpId="0" animBg="1"/>
      <p:bldP spid="66566" grpId="0" animBg="1"/>
      <p:bldP spid="66565" grpId="0" animBg="1"/>
      <p:bldP spid="66563" grpId="0" build="p"/>
      <p:bldP spid="66571" grpId="0" build="p"/>
      <p:bldP spid="6656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IN" dirty="0"/>
              <a:t>RISC v/s CISC</a:t>
            </a:r>
          </a:p>
        </p:txBody>
      </p:sp>
      <p:pic>
        <p:nvPicPr>
          <p:cNvPr id="4" name="Picture 4">
            <a:extLst>
              <a:ext uri="{FF2B5EF4-FFF2-40B4-BE49-F238E27FC236}">
                <a16:creationId xmlns:a16="http://schemas.microsoft.com/office/drawing/2014/main" id="{C3BE902D-ACB6-40DA-BC45-1FE3E38106F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369"/>
          <a:stretch/>
        </p:blipFill>
        <p:spPr bwMode="auto">
          <a:xfrm>
            <a:off x="4288229" y="2336799"/>
            <a:ext cx="7222653" cy="388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5173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8" name="Rectangle 8"/>
          <p:cNvSpPr>
            <a:spLocks noChangeArrowheads="1"/>
          </p:cNvSpPr>
          <p:nvPr/>
        </p:nvSpPr>
        <p:spPr bwMode="auto">
          <a:xfrm>
            <a:off x="9977071" y="5957396"/>
            <a:ext cx="1727200" cy="576263"/>
          </a:xfrm>
          <a:prstGeom prst="rect">
            <a:avLst/>
          </a:prstGeom>
          <a:solidFill>
            <a:srgbClr val="FF00FF"/>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00FF"/>
            </a:extrusionClr>
          </a:sp3d>
        </p:spPr>
        <p:txBody>
          <a:bodyPr wrap="none" anchor="ctr">
            <a:flatTx/>
          </a:bodyPr>
          <a:lstStyle/>
          <a:p>
            <a:r>
              <a:rPr lang="en-US" sz="2400" b="1">
                <a:effectLst>
                  <a:outerShdw blurRad="38100" dist="38100" dir="2700000" algn="tl">
                    <a:srgbClr val="000000"/>
                  </a:outerShdw>
                </a:effectLst>
              </a:rPr>
              <a:t>Write-back</a:t>
            </a:r>
          </a:p>
        </p:txBody>
      </p:sp>
      <p:sp>
        <p:nvSpPr>
          <p:cNvPr id="66567" name="Rectangle 7"/>
          <p:cNvSpPr>
            <a:spLocks noChangeArrowheads="1"/>
          </p:cNvSpPr>
          <p:nvPr/>
        </p:nvSpPr>
        <p:spPr bwMode="auto">
          <a:xfrm>
            <a:off x="9573846" y="5265246"/>
            <a:ext cx="1727200" cy="576263"/>
          </a:xfrm>
          <a:prstGeom prst="rect">
            <a:avLst/>
          </a:prstGeom>
          <a:solidFill>
            <a:srgbClr val="FF9900"/>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r>
              <a:rPr lang="en-US" sz="2400" b="1">
                <a:effectLst>
                  <a:outerShdw blurRad="38100" dist="38100" dir="2700000" algn="tl">
                    <a:srgbClr val="000000"/>
                  </a:outerShdw>
                </a:effectLst>
              </a:rPr>
              <a:t>Buffer/data</a:t>
            </a:r>
          </a:p>
        </p:txBody>
      </p:sp>
      <p:sp>
        <p:nvSpPr>
          <p:cNvPr id="66566" name="Rectangle 6"/>
          <p:cNvSpPr>
            <a:spLocks noChangeArrowheads="1"/>
          </p:cNvSpPr>
          <p:nvPr/>
        </p:nvSpPr>
        <p:spPr bwMode="auto">
          <a:xfrm>
            <a:off x="9286509" y="4574683"/>
            <a:ext cx="1727200" cy="576262"/>
          </a:xfrm>
          <a:prstGeom prst="rect">
            <a:avLst/>
          </a:prstGeom>
          <a:solidFill>
            <a:srgbClr val="00FF00"/>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r>
              <a:rPr lang="en-US" sz="2400" b="1">
                <a:effectLst>
                  <a:outerShdw blurRad="38100" dist="38100" dir="2700000" algn="tl">
                    <a:srgbClr val="000000"/>
                  </a:outerShdw>
                </a:effectLst>
              </a:rPr>
              <a:t>Execute</a:t>
            </a:r>
          </a:p>
        </p:txBody>
      </p:sp>
      <p:sp>
        <p:nvSpPr>
          <p:cNvPr id="66565" name="Rectangle 5"/>
          <p:cNvSpPr>
            <a:spLocks noChangeArrowheads="1"/>
          </p:cNvSpPr>
          <p:nvPr/>
        </p:nvSpPr>
        <p:spPr bwMode="auto">
          <a:xfrm>
            <a:off x="8940435" y="3884121"/>
            <a:ext cx="1728787" cy="576263"/>
          </a:xfrm>
          <a:prstGeom prst="rect">
            <a:avLst/>
          </a:prstGeom>
          <a:solidFill>
            <a:schemeClr val="accent1"/>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r>
              <a:rPr lang="en-US" sz="2400" b="1">
                <a:effectLst>
                  <a:outerShdw blurRad="38100" dist="38100" dir="2700000" algn="tl">
                    <a:srgbClr val="000000"/>
                  </a:outerShdw>
                </a:effectLst>
              </a:rPr>
              <a:t>Decode</a:t>
            </a:r>
          </a:p>
        </p:txBody>
      </p:sp>
      <p:sp>
        <p:nvSpPr>
          <p:cNvPr id="66562" name="Rectangle 2"/>
          <p:cNvSpPr>
            <a:spLocks noGrp="1" noChangeArrowheads="1"/>
          </p:cNvSpPr>
          <p:nvPr>
            <p:ph type="title"/>
          </p:nvPr>
        </p:nvSpPr>
        <p:spPr/>
        <p:txBody>
          <a:bodyPr/>
          <a:lstStyle/>
          <a:p>
            <a:br>
              <a:rPr lang="en-US" dirty="0"/>
            </a:br>
            <a:r>
              <a:rPr lang="en-US" dirty="0"/>
              <a:t>Pipeline Organization (4)</a:t>
            </a:r>
          </a:p>
        </p:txBody>
      </p:sp>
      <p:sp>
        <p:nvSpPr>
          <p:cNvPr id="66563" name="Rectangle 3"/>
          <p:cNvSpPr>
            <a:spLocks noGrp="1" noChangeArrowheads="1"/>
          </p:cNvSpPr>
          <p:nvPr>
            <p:ph type="body" sz="half" idx="1"/>
          </p:nvPr>
        </p:nvSpPr>
        <p:spPr>
          <a:xfrm>
            <a:off x="2273301" y="3005085"/>
            <a:ext cx="5127625" cy="4533900"/>
          </a:xfrm>
        </p:spPr>
        <p:txBody>
          <a:bodyPr vert="horz" lIns="91440" tIns="45720" rIns="91440" bIns="45720" rtlCol="0" anchor="t">
            <a:normAutofit/>
          </a:bodyPr>
          <a:lstStyle/>
          <a:p>
            <a:pPr>
              <a:buFont typeface="Wingdings" panose="05000000000000000000" pitchFamily="2" charset="2"/>
              <a:buChar char="v"/>
            </a:pPr>
            <a:r>
              <a:rPr lang="en-US" sz="2400" b="1" dirty="0">
                <a:latin typeface="Gill Sans MT"/>
              </a:rPr>
              <a:t>6-stage pipeline:</a:t>
            </a:r>
          </a:p>
          <a:p>
            <a:pPr lvl="2">
              <a:spcBef>
                <a:spcPct val="40000"/>
              </a:spcBef>
              <a:buFont typeface="Wingdings" panose="05000000000000000000" pitchFamily="2" charset="2"/>
              <a:buChar char="v"/>
            </a:pPr>
            <a:r>
              <a:rPr lang="en-US" sz="2400" dirty="0">
                <a:latin typeface="Gill Sans MT"/>
              </a:rPr>
              <a:t>Reduces work per cycle =</a:t>
            </a:r>
            <a:r>
              <a:rPr lang="en-US" sz="2400" dirty="0">
                <a:latin typeface="Gill Sans MT"/>
                <a:sym typeface="Symbol" pitchFamily="18" charset="2"/>
              </a:rPr>
              <a:t>&gt;</a:t>
            </a:r>
            <a:r>
              <a:rPr lang="en-US" sz="2400" dirty="0">
                <a:latin typeface="Gill Sans MT"/>
              </a:rPr>
              <a:t> </a:t>
            </a:r>
            <a:endParaRPr lang="en-US" sz="2400" dirty="0">
              <a:latin typeface="Gill Sans MT" panose="020B0502020104020203" pitchFamily="34" charset="0"/>
            </a:endParaRPr>
          </a:p>
          <a:p>
            <a:pPr marL="320040" lvl="1" indent="0">
              <a:spcBef>
                <a:spcPct val="10000"/>
              </a:spcBef>
              <a:buNone/>
            </a:pPr>
            <a:r>
              <a:rPr lang="en-US" sz="2400" dirty="0">
                <a:latin typeface="Gill Sans MT"/>
                <a:sym typeface="Symbol" pitchFamily="18" charset="2"/>
              </a:rPr>
              <a:t>	allows higher clock frequency</a:t>
            </a:r>
            <a:endParaRPr lang="en-US" sz="2400" dirty="0">
              <a:latin typeface="Gill Sans MT"/>
            </a:endParaRPr>
          </a:p>
          <a:p>
            <a:pPr lvl="2">
              <a:spcBef>
                <a:spcPct val="10000"/>
              </a:spcBef>
              <a:buFont typeface="Wingdings" panose="05000000000000000000" pitchFamily="2" charset="2"/>
              <a:buChar char="v"/>
            </a:pPr>
            <a:r>
              <a:rPr lang="en-US" sz="2400" dirty="0">
                <a:latin typeface="Gill Sans MT"/>
                <a:sym typeface="Symbol" pitchFamily="18" charset="2"/>
              </a:rPr>
              <a:t>Uses in ARM10</a:t>
            </a:r>
            <a:endParaRPr lang="en-US" dirty="0"/>
          </a:p>
        </p:txBody>
      </p:sp>
      <p:sp>
        <p:nvSpPr>
          <p:cNvPr id="66571" name="Rectangle 11"/>
          <p:cNvSpPr>
            <a:spLocks noGrp="1" noChangeArrowheads="1"/>
          </p:cNvSpPr>
          <p:nvPr>
            <p:ph type="body" sz="half" idx="2"/>
          </p:nvPr>
        </p:nvSpPr>
        <p:spPr>
          <a:xfrm>
            <a:off x="6921928" y="2302616"/>
            <a:ext cx="4038600" cy="4533900"/>
          </a:xfrm>
        </p:spPr>
        <p:txBody>
          <a:bodyPr/>
          <a:lstStyle/>
          <a:p>
            <a:pPr marL="0" indent="0">
              <a:buNone/>
            </a:pPr>
            <a:r>
              <a:rPr lang="en-US" b="1">
                <a:latin typeface="Gill Sans MT" panose="020B0502020104020203" pitchFamily="34" charset="0"/>
              </a:rPr>
              <a:t>Stages:</a:t>
            </a:r>
          </a:p>
        </p:txBody>
      </p:sp>
      <p:sp>
        <p:nvSpPr>
          <p:cNvPr id="66564" name="Rectangle 4"/>
          <p:cNvSpPr>
            <a:spLocks noChangeArrowheads="1"/>
          </p:cNvSpPr>
          <p:nvPr/>
        </p:nvSpPr>
        <p:spPr bwMode="auto">
          <a:xfrm>
            <a:off x="8767396" y="3191971"/>
            <a:ext cx="1727200" cy="576263"/>
          </a:xfrm>
          <a:prstGeom prst="rect">
            <a:avLst/>
          </a:prstGeom>
          <a:solidFill>
            <a:srgbClr val="FF0000"/>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sp3d>
        </p:spPr>
        <p:txBody>
          <a:bodyPr wrap="none" lIns="91440" tIns="45720" rIns="91440" bIns="45720" anchor="ctr">
            <a:flatTx/>
          </a:bodyPr>
          <a:lstStyle/>
          <a:p>
            <a:r>
              <a:rPr lang="en-US" sz="2400" b="1" dirty="0">
                <a:effectLst>
                  <a:outerShdw blurRad="38100" dist="38100" dir="2700000" algn="tl">
                    <a:srgbClr val="000000"/>
                  </a:outerShdw>
                </a:effectLst>
              </a:rPr>
              <a:t>Issue</a:t>
            </a:r>
          </a:p>
        </p:txBody>
      </p:sp>
      <p:sp>
        <p:nvSpPr>
          <p:cNvPr id="2" name="Rectangle 4">
            <a:extLst>
              <a:ext uri="{FF2B5EF4-FFF2-40B4-BE49-F238E27FC236}">
                <a16:creationId xmlns:a16="http://schemas.microsoft.com/office/drawing/2014/main" id="{F3DD25BC-74FA-4566-A903-7E74A301892F}"/>
              </a:ext>
            </a:extLst>
          </p:cNvPr>
          <p:cNvSpPr>
            <a:spLocks noChangeArrowheads="1"/>
          </p:cNvSpPr>
          <p:nvPr/>
        </p:nvSpPr>
        <p:spPr bwMode="auto">
          <a:xfrm>
            <a:off x="8562608" y="2534746"/>
            <a:ext cx="1727200" cy="576263"/>
          </a:xfrm>
          <a:prstGeom prst="rect">
            <a:avLst/>
          </a:prstGeom>
          <a:solidFill>
            <a:srgbClr val="FFFF00"/>
          </a:solidFill>
          <a:ln w="9525" algn="ctr">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r>
              <a:rPr lang="en-US" sz="2400" b="1">
                <a:effectLst>
                  <a:outerShdw blurRad="38100" dist="38100" dir="2700000" algn="tl">
                    <a:srgbClr val="000000"/>
                  </a:outerShdw>
                </a:effectLst>
              </a:rPr>
              <a:t>Fetch</a:t>
            </a:r>
          </a:p>
        </p:txBody>
      </p:sp>
    </p:spTree>
    <p:extLst>
      <p:ext uri="{BB962C8B-B14F-4D97-AF65-F5344CB8AC3E}">
        <p14:creationId xmlns:p14="http://schemas.microsoft.com/office/powerpoint/2010/main" val="363036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dissolve">
                                      <p:cBhvr>
                                        <p:cTn id="7" dur="500"/>
                                        <p:tgtEl>
                                          <p:spTgt spid="6656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6563">
                                            <p:txEl>
                                              <p:pRg st="1" end="1"/>
                                            </p:txEl>
                                          </p:spTgt>
                                        </p:tgtEl>
                                        <p:attrNameLst>
                                          <p:attrName>style.visibility</p:attrName>
                                        </p:attrNameLst>
                                      </p:cBhvr>
                                      <p:to>
                                        <p:strVal val="visible"/>
                                      </p:to>
                                    </p:set>
                                    <p:animEffect transition="in" filter="dissolve">
                                      <p:cBhvr>
                                        <p:cTn id="10" dur="500"/>
                                        <p:tgtEl>
                                          <p:spTgt spid="66563">
                                            <p:txEl>
                                              <p:pRg st="1" end="1"/>
                                            </p:txEl>
                                          </p:spTgt>
                                        </p:tgtEl>
                                      </p:cBhvr>
                                    </p:animEffect>
                                  </p:childTnLst>
                                </p:cTn>
                              </p:par>
                              <p:par>
                                <p:cTn id="11" presetID="9" presetClass="entr" presetSubtype="0" fill="hold" grpId="0" nodeType="withEffect">
                                  <p:stCondLst>
                                    <p:cond delay="1000"/>
                                  </p:stCondLst>
                                  <p:childTnLst>
                                    <p:set>
                                      <p:cBhvr>
                                        <p:cTn id="12" dur="1" fill="hold">
                                          <p:stCondLst>
                                            <p:cond delay="0"/>
                                          </p:stCondLst>
                                        </p:cTn>
                                        <p:tgtEl>
                                          <p:spTgt spid="66563">
                                            <p:txEl>
                                              <p:pRg st="2" end="2"/>
                                            </p:txEl>
                                          </p:spTgt>
                                        </p:tgtEl>
                                        <p:attrNameLst>
                                          <p:attrName>style.visibility</p:attrName>
                                        </p:attrNameLst>
                                      </p:cBhvr>
                                      <p:to>
                                        <p:strVal val="visible"/>
                                      </p:to>
                                    </p:set>
                                    <p:animEffect transition="in" filter="dissolve">
                                      <p:cBhvr>
                                        <p:cTn id="13" dur="500"/>
                                        <p:tgtEl>
                                          <p:spTgt spid="66563">
                                            <p:txEl>
                                              <p:pRg st="2" end="2"/>
                                            </p:txEl>
                                          </p:spTgt>
                                        </p:tgtEl>
                                      </p:cBhvr>
                                    </p:animEffect>
                                  </p:childTnLst>
                                </p:cTn>
                              </p:par>
                              <p:par>
                                <p:cTn id="14" presetID="9" presetClass="entr" presetSubtype="0" fill="hold" grpId="0" nodeType="withEffect">
                                  <p:stCondLst>
                                    <p:cond delay="1000"/>
                                  </p:stCondLst>
                                  <p:childTnLst>
                                    <p:set>
                                      <p:cBhvr>
                                        <p:cTn id="15" dur="1" fill="hold">
                                          <p:stCondLst>
                                            <p:cond delay="0"/>
                                          </p:stCondLst>
                                        </p:cTn>
                                        <p:tgtEl>
                                          <p:spTgt spid="66563">
                                            <p:txEl>
                                              <p:pRg st="3" end="3"/>
                                            </p:txEl>
                                          </p:spTgt>
                                        </p:tgtEl>
                                        <p:attrNameLst>
                                          <p:attrName>style.visibility</p:attrName>
                                        </p:attrNameLst>
                                      </p:cBhvr>
                                      <p:to>
                                        <p:strVal val="visible"/>
                                      </p:to>
                                    </p:set>
                                    <p:animEffect transition="in" filter="dissolve">
                                      <p:cBhvr>
                                        <p:cTn id="16" dur="500"/>
                                        <p:tgtEl>
                                          <p:spTgt spid="6656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66571">
                                            <p:txEl>
                                              <p:pRg st="0" end="0"/>
                                            </p:txEl>
                                          </p:spTgt>
                                        </p:tgtEl>
                                        <p:attrNameLst>
                                          <p:attrName>style.visibility</p:attrName>
                                        </p:attrNameLst>
                                      </p:cBhvr>
                                      <p:to>
                                        <p:strVal val="visible"/>
                                      </p:to>
                                    </p:set>
                                    <p:animEffect transition="in" filter="dissolve">
                                      <p:cBhvr>
                                        <p:cTn id="21" dur="500"/>
                                        <p:tgtEl>
                                          <p:spTgt spid="66571">
                                            <p:txEl>
                                              <p:pRg st="0" end="0"/>
                                            </p:txEl>
                                          </p:spTgt>
                                        </p:tgtEl>
                                      </p:cBhvr>
                                    </p:animEffect>
                                  </p:childTnLst>
                                </p:cTn>
                              </p:par>
                            </p:childTnLst>
                          </p:cTn>
                        </p:par>
                        <p:par>
                          <p:cTn id="22" fill="hold">
                            <p:stCondLst>
                              <p:cond delay="500"/>
                            </p:stCondLst>
                            <p:childTnLst>
                              <p:par>
                                <p:cTn id="23" presetID="2" presetClass="entr" presetSubtype="2" fill="hold" grpId="0" nodeType="afterEffect">
                                  <p:stCondLst>
                                    <p:cond delay="1000"/>
                                  </p:stCondLst>
                                  <p:childTnLst>
                                    <p:set>
                                      <p:cBhvr>
                                        <p:cTn id="24" dur="1" fill="hold">
                                          <p:stCondLst>
                                            <p:cond delay="0"/>
                                          </p:stCondLst>
                                        </p:cTn>
                                        <p:tgtEl>
                                          <p:spTgt spid="66564"/>
                                        </p:tgtEl>
                                        <p:attrNameLst>
                                          <p:attrName>style.visibility</p:attrName>
                                        </p:attrNameLst>
                                      </p:cBhvr>
                                      <p:to>
                                        <p:strVal val="visible"/>
                                      </p:to>
                                    </p:set>
                                    <p:anim calcmode="lin" valueType="num">
                                      <p:cBhvr additive="base">
                                        <p:cTn id="25" dur="500" fill="hold"/>
                                        <p:tgtEl>
                                          <p:spTgt spid="66564"/>
                                        </p:tgtEl>
                                        <p:attrNameLst>
                                          <p:attrName>ppt_x</p:attrName>
                                        </p:attrNameLst>
                                      </p:cBhvr>
                                      <p:tavLst>
                                        <p:tav tm="0">
                                          <p:val>
                                            <p:strVal val="1+#ppt_w/2"/>
                                          </p:val>
                                        </p:tav>
                                        <p:tav tm="100000">
                                          <p:val>
                                            <p:strVal val="#ppt_x"/>
                                          </p:val>
                                        </p:tav>
                                      </p:tavLst>
                                    </p:anim>
                                    <p:anim calcmode="lin" valueType="num">
                                      <p:cBhvr additive="base">
                                        <p:cTn id="26" dur="500" fill="hold"/>
                                        <p:tgtEl>
                                          <p:spTgt spid="66564"/>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2" presetClass="entr" presetSubtype="2" fill="hold" grpId="0" nodeType="afterEffect">
                                  <p:stCondLst>
                                    <p:cond delay="1500"/>
                                  </p:stCondLst>
                                  <p:childTnLst>
                                    <p:set>
                                      <p:cBhvr>
                                        <p:cTn id="29" dur="1" fill="hold">
                                          <p:stCondLst>
                                            <p:cond delay="0"/>
                                          </p:stCondLst>
                                        </p:cTn>
                                        <p:tgtEl>
                                          <p:spTgt spid="66565"/>
                                        </p:tgtEl>
                                        <p:attrNameLst>
                                          <p:attrName>style.visibility</p:attrName>
                                        </p:attrNameLst>
                                      </p:cBhvr>
                                      <p:to>
                                        <p:strVal val="visible"/>
                                      </p:to>
                                    </p:set>
                                    <p:anim calcmode="lin" valueType="num">
                                      <p:cBhvr additive="base">
                                        <p:cTn id="30" dur="500" fill="hold"/>
                                        <p:tgtEl>
                                          <p:spTgt spid="66565"/>
                                        </p:tgtEl>
                                        <p:attrNameLst>
                                          <p:attrName>ppt_x</p:attrName>
                                        </p:attrNameLst>
                                      </p:cBhvr>
                                      <p:tavLst>
                                        <p:tav tm="0">
                                          <p:val>
                                            <p:strVal val="1+#ppt_w/2"/>
                                          </p:val>
                                        </p:tav>
                                        <p:tav tm="100000">
                                          <p:val>
                                            <p:strVal val="#ppt_x"/>
                                          </p:val>
                                        </p:tav>
                                      </p:tavLst>
                                    </p:anim>
                                    <p:anim calcmode="lin" valueType="num">
                                      <p:cBhvr additive="base">
                                        <p:cTn id="31" dur="500" fill="hold"/>
                                        <p:tgtEl>
                                          <p:spTgt spid="66565"/>
                                        </p:tgtEl>
                                        <p:attrNameLst>
                                          <p:attrName>ppt_y</p:attrName>
                                        </p:attrNameLst>
                                      </p:cBhvr>
                                      <p:tavLst>
                                        <p:tav tm="0">
                                          <p:val>
                                            <p:strVal val="#ppt_y"/>
                                          </p:val>
                                        </p:tav>
                                        <p:tav tm="100000">
                                          <p:val>
                                            <p:strVal val="#ppt_y"/>
                                          </p:val>
                                        </p:tav>
                                      </p:tavLst>
                                    </p:anim>
                                  </p:childTnLst>
                                </p:cTn>
                              </p:par>
                            </p:childTnLst>
                          </p:cTn>
                        </p:par>
                        <p:par>
                          <p:cTn id="32" fill="hold">
                            <p:stCondLst>
                              <p:cond delay="4000"/>
                            </p:stCondLst>
                            <p:childTnLst>
                              <p:par>
                                <p:cTn id="33" presetID="2" presetClass="entr" presetSubtype="2" fill="hold" grpId="0" nodeType="afterEffect">
                                  <p:stCondLst>
                                    <p:cond delay="1500"/>
                                  </p:stCondLst>
                                  <p:childTnLst>
                                    <p:set>
                                      <p:cBhvr>
                                        <p:cTn id="34" dur="1" fill="hold">
                                          <p:stCondLst>
                                            <p:cond delay="0"/>
                                          </p:stCondLst>
                                        </p:cTn>
                                        <p:tgtEl>
                                          <p:spTgt spid="66566"/>
                                        </p:tgtEl>
                                        <p:attrNameLst>
                                          <p:attrName>style.visibility</p:attrName>
                                        </p:attrNameLst>
                                      </p:cBhvr>
                                      <p:to>
                                        <p:strVal val="visible"/>
                                      </p:to>
                                    </p:set>
                                    <p:anim calcmode="lin" valueType="num">
                                      <p:cBhvr additive="base">
                                        <p:cTn id="35" dur="500" fill="hold"/>
                                        <p:tgtEl>
                                          <p:spTgt spid="66566"/>
                                        </p:tgtEl>
                                        <p:attrNameLst>
                                          <p:attrName>ppt_x</p:attrName>
                                        </p:attrNameLst>
                                      </p:cBhvr>
                                      <p:tavLst>
                                        <p:tav tm="0">
                                          <p:val>
                                            <p:strVal val="1+#ppt_w/2"/>
                                          </p:val>
                                        </p:tav>
                                        <p:tav tm="100000">
                                          <p:val>
                                            <p:strVal val="#ppt_x"/>
                                          </p:val>
                                        </p:tav>
                                      </p:tavLst>
                                    </p:anim>
                                    <p:anim calcmode="lin" valueType="num">
                                      <p:cBhvr additive="base">
                                        <p:cTn id="36" dur="500" fill="hold"/>
                                        <p:tgtEl>
                                          <p:spTgt spid="66566"/>
                                        </p:tgtEl>
                                        <p:attrNameLst>
                                          <p:attrName>ppt_y</p:attrName>
                                        </p:attrNameLst>
                                      </p:cBhvr>
                                      <p:tavLst>
                                        <p:tav tm="0">
                                          <p:val>
                                            <p:strVal val="#ppt_y"/>
                                          </p:val>
                                        </p:tav>
                                        <p:tav tm="100000">
                                          <p:val>
                                            <p:strVal val="#ppt_y"/>
                                          </p:val>
                                        </p:tav>
                                      </p:tavLst>
                                    </p:anim>
                                  </p:childTnLst>
                                </p:cTn>
                              </p:par>
                            </p:childTnLst>
                          </p:cTn>
                        </p:par>
                        <p:par>
                          <p:cTn id="37" fill="hold">
                            <p:stCondLst>
                              <p:cond delay="6000"/>
                            </p:stCondLst>
                            <p:childTnLst>
                              <p:par>
                                <p:cTn id="38" presetID="2" presetClass="entr" presetSubtype="2" fill="hold" grpId="0" nodeType="afterEffect">
                                  <p:stCondLst>
                                    <p:cond delay="1500"/>
                                  </p:stCondLst>
                                  <p:childTnLst>
                                    <p:set>
                                      <p:cBhvr>
                                        <p:cTn id="39" dur="1" fill="hold">
                                          <p:stCondLst>
                                            <p:cond delay="0"/>
                                          </p:stCondLst>
                                        </p:cTn>
                                        <p:tgtEl>
                                          <p:spTgt spid="66567"/>
                                        </p:tgtEl>
                                        <p:attrNameLst>
                                          <p:attrName>style.visibility</p:attrName>
                                        </p:attrNameLst>
                                      </p:cBhvr>
                                      <p:to>
                                        <p:strVal val="visible"/>
                                      </p:to>
                                    </p:set>
                                    <p:anim calcmode="lin" valueType="num">
                                      <p:cBhvr additive="base">
                                        <p:cTn id="40" dur="500" fill="hold"/>
                                        <p:tgtEl>
                                          <p:spTgt spid="66567"/>
                                        </p:tgtEl>
                                        <p:attrNameLst>
                                          <p:attrName>ppt_x</p:attrName>
                                        </p:attrNameLst>
                                      </p:cBhvr>
                                      <p:tavLst>
                                        <p:tav tm="0">
                                          <p:val>
                                            <p:strVal val="1+#ppt_w/2"/>
                                          </p:val>
                                        </p:tav>
                                        <p:tav tm="100000">
                                          <p:val>
                                            <p:strVal val="#ppt_x"/>
                                          </p:val>
                                        </p:tav>
                                      </p:tavLst>
                                    </p:anim>
                                    <p:anim calcmode="lin" valueType="num">
                                      <p:cBhvr additive="base">
                                        <p:cTn id="41" dur="500" fill="hold"/>
                                        <p:tgtEl>
                                          <p:spTgt spid="66567"/>
                                        </p:tgtEl>
                                        <p:attrNameLst>
                                          <p:attrName>ppt_y</p:attrName>
                                        </p:attrNameLst>
                                      </p:cBhvr>
                                      <p:tavLst>
                                        <p:tav tm="0">
                                          <p:val>
                                            <p:strVal val="#ppt_y"/>
                                          </p:val>
                                        </p:tav>
                                        <p:tav tm="100000">
                                          <p:val>
                                            <p:strVal val="#ppt_y"/>
                                          </p:val>
                                        </p:tav>
                                      </p:tavLst>
                                    </p:anim>
                                  </p:childTnLst>
                                </p:cTn>
                              </p:par>
                            </p:childTnLst>
                          </p:cTn>
                        </p:par>
                        <p:par>
                          <p:cTn id="42" fill="hold">
                            <p:stCondLst>
                              <p:cond delay="8000"/>
                            </p:stCondLst>
                            <p:childTnLst>
                              <p:par>
                                <p:cTn id="43" presetID="2" presetClass="entr" presetSubtype="2" fill="hold" grpId="0" nodeType="afterEffect">
                                  <p:stCondLst>
                                    <p:cond delay="1500"/>
                                  </p:stCondLst>
                                  <p:childTnLst>
                                    <p:set>
                                      <p:cBhvr>
                                        <p:cTn id="44" dur="1" fill="hold">
                                          <p:stCondLst>
                                            <p:cond delay="0"/>
                                          </p:stCondLst>
                                        </p:cTn>
                                        <p:tgtEl>
                                          <p:spTgt spid="66568"/>
                                        </p:tgtEl>
                                        <p:attrNameLst>
                                          <p:attrName>style.visibility</p:attrName>
                                        </p:attrNameLst>
                                      </p:cBhvr>
                                      <p:to>
                                        <p:strVal val="visible"/>
                                      </p:to>
                                    </p:set>
                                    <p:anim calcmode="lin" valueType="num">
                                      <p:cBhvr additive="base">
                                        <p:cTn id="45" dur="500" fill="hold"/>
                                        <p:tgtEl>
                                          <p:spTgt spid="66568"/>
                                        </p:tgtEl>
                                        <p:attrNameLst>
                                          <p:attrName>ppt_x</p:attrName>
                                        </p:attrNameLst>
                                      </p:cBhvr>
                                      <p:tavLst>
                                        <p:tav tm="0">
                                          <p:val>
                                            <p:strVal val="1+#ppt_w/2"/>
                                          </p:val>
                                        </p:tav>
                                        <p:tav tm="100000">
                                          <p:val>
                                            <p:strVal val="#ppt_x"/>
                                          </p:val>
                                        </p:tav>
                                      </p:tavLst>
                                    </p:anim>
                                    <p:anim calcmode="lin" valueType="num">
                                      <p:cBhvr additive="base">
                                        <p:cTn id="46" dur="500" fill="hold"/>
                                        <p:tgtEl>
                                          <p:spTgt spid="66568"/>
                                        </p:tgtEl>
                                        <p:attrNameLst>
                                          <p:attrName>ppt_y</p:attrName>
                                        </p:attrNameLst>
                                      </p:cBhvr>
                                      <p:tavLst>
                                        <p:tav tm="0">
                                          <p:val>
                                            <p:strVal val="#ppt_y"/>
                                          </p:val>
                                        </p:tav>
                                        <p:tav tm="100000">
                                          <p:val>
                                            <p:strVal val="#ppt_y"/>
                                          </p:val>
                                        </p:tav>
                                      </p:tavLst>
                                    </p:anim>
                                  </p:childTnLst>
                                </p:cTn>
                              </p:par>
                            </p:childTnLst>
                          </p:cTn>
                        </p:par>
                        <p:par>
                          <p:cTn id="47" fill="hold">
                            <p:stCondLst>
                              <p:cond delay="10000"/>
                            </p:stCondLst>
                            <p:childTnLst>
                              <p:par>
                                <p:cTn id="48" presetID="2" presetClass="entr" presetSubtype="2" fill="hold" grpId="0" nodeType="afterEffect">
                                  <p:stCondLst>
                                    <p:cond delay="1000"/>
                                  </p:stCondLst>
                                  <p:childTnLst>
                                    <p:set>
                                      <p:cBhvr>
                                        <p:cTn id="49" dur="1" fill="hold">
                                          <p:stCondLst>
                                            <p:cond delay="0"/>
                                          </p:stCondLst>
                                        </p:cTn>
                                        <p:tgtEl>
                                          <p:spTgt spid="2"/>
                                        </p:tgtEl>
                                        <p:attrNameLst>
                                          <p:attrName>style.visibility</p:attrName>
                                        </p:attrNameLst>
                                      </p:cBhvr>
                                      <p:to>
                                        <p:strVal val="visible"/>
                                      </p:to>
                                    </p:set>
                                    <p:anim calcmode="lin" valueType="num">
                                      <p:cBhvr additive="base">
                                        <p:cTn id="50" dur="500" fill="hold"/>
                                        <p:tgtEl>
                                          <p:spTgt spid="2"/>
                                        </p:tgtEl>
                                        <p:attrNameLst>
                                          <p:attrName>ppt_x</p:attrName>
                                        </p:attrNameLst>
                                      </p:cBhvr>
                                      <p:tavLst>
                                        <p:tav tm="0">
                                          <p:val>
                                            <p:strVal val="1+#ppt_w/2"/>
                                          </p:val>
                                        </p:tav>
                                        <p:tav tm="100000">
                                          <p:val>
                                            <p:strVal val="#ppt_x"/>
                                          </p:val>
                                        </p:tav>
                                      </p:tavLst>
                                    </p:anim>
                                    <p:anim calcmode="lin" valueType="num">
                                      <p:cBhvr additive="base">
                                        <p:cTn id="51"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8" grpId="0" animBg="1"/>
      <p:bldP spid="66567" grpId="0" animBg="1"/>
      <p:bldP spid="66566" grpId="0" animBg="1"/>
      <p:bldP spid="66565" grpId="0" animBg="1"/>
      <p:bldP spid="66563" grpId="0" build="p"/>
      <p:bldP spid="66571" grpId="0" build="p"/>
      <p:bldP spid="66564" grpId="0" animBg="1"/>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54A42-DFF5-4CA0-A24C-6E66FB053291}"/>
              </a:ext>
            </a:extLst>
          </p:cNvPr>
          <p:cNvSpPr>
            <a:spLocks noGrp="1"/>
          </p:cNvSpPr>
          <p:nvPr>
            <p:ph type="title"/>
          </p:nvPr>
        </p:nvSpPr>
        <p:spPr/>
        <p:txBody>
          <a:bodyPr/>
          <a:lstStyle/>
          <a:p>
            <a:br>
              <a:rPr lang="en-US" dirty="0">
                <a:ea typeface="+mj-lt"/>
                <a:cs typeface="+mj-lt"/>
              </a:rPr>
            </a:br>
            <a:r>
              <a:rPr lang="en-US" dirty="0">
                <a:ea typeface="+mj-lt"/>
                <a:cs typeface="+mj-lt"/>
              </a:rPr>
              <a:t>ARM Pipeline Characteristics</a:t>
            </a:r>
            <a:endParaRPr lang="en-US" dirty="0"/>
          </a:p>
        </p:txBody>
      </p:sp>
      <p:pic>
        <p:nvPicPr>
          <p:cNvPr id="4" name="Picture 4" descr="Graphical user interface, text&#10;&#10;Description automatically generated">
            <a:extLst>
              <a:ext uri="{FF2B5EF4-FFF2-40B4-BE49-F238E27FC236}">
                <a16:creationId xmlns:a16="http://schemas.microsoft.com/office/drawing/2014/main" id="{7AA9AAC3-5356-4EA4-8B11-A4CF113BB6F3}"/>
              </a:ext>
            </a:extLst>
          </p:cNvPr>
          <p:cNvPicPr>
            <a:picLocks noChangeAspect="1"/>
          </p:cNvPicPr>
          <p:nvPr/>
        </p:nvPicPr>
        <p:blipFill>
          <a:blip r:embed="rId2"/>
          <a:stretch>
            <a:fillRect/>
          </a:stretch>
        </p:blipFill>
        <p:spPr>
          <a:xfrm>
            <a:off x="2747964" y="2417214"/>
            <a:ext cx="9041604" cy="3785696"/>
          </a:xfrm>
          <a:prstGeom prst="rect">
            <a:avLst/>
          </a:prstGeom>
        </p:spPr>
      </p:pic>
    </p:spTree>
    <p:extLst>
      <p:ext uri="{BB962C8B-B14F-4D97-AF65-F5344CB8AC3E}">
        <p14:creationId xmlns:p14="http://schemas.microsoft.com/office/powerpoint/2010/main" val="16268010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br>
              <a:rPr lang="en-US" dirty="0"/>
            </a:br>
            <a:r>
              <a:rPr lang="en-US" dirty="0"/>
              <a:t>Pipeline Organization (5)</a:t>
            </a:r>
          </a:p>
        </p:txBody>
      </p:sp>
      <p:sp>
        <p:nvSpPr>
          <p:cNvPr id="65539" name="Rectangle 3"/>
          <p:cNvSpPr>
            <a:spLocks noGrp="1" noChangeArrowheads="1"/>
          </p:cNvSpPr>
          <p:nvPr>
            <p:ph type="body" idx="1"/>
          </p:nvPr>
        </p:nvSpPr>
        <p:spPr/>
        <p:txBody>
          <a:bodyPr>
            <a:normAutofit/>
          </a:bodyPr>
          <a:lstStyle/>
          <a:p>
            <a:pPr>
              <a:spcBef>
                <a:spcPct val="50000"/>
              </a:spcBef>
              <a:buFont typeface="Wingdings" panose="05000000000000000000" pitchFamily="2" charset="2"/>
              <a:buChar char="v"/>
            </a:pPr>
            <a:r>
              <a:rPr lang="en-US" sz="2400"/>
              <a:t>Pipeline flushed and refilled on branch,</a:t>
            </a:r>
          </a:p>
          <a:p>
            <a:pPr lvl="2">
              <a:buFont typeface="Wingdings" panose="05000000000000000000" pitchFamily="2" charset="2"/>
              <a:buChar char="ü"/>
            </a:pPr>
            <a:r>
              <a:rPr lang="en-US" sz="2400"/>
              <a:t>causing execution to slow down</a:t>
            </a:r>
          </a:p>
          <a:p>
            <a:pPr>
              <a:spcBef>
                <a:spcPct val="50000"/>
              </a:spcBef>
              <a:buFont typeface="Wingdings" panose="05000000000000000000" pitchFamily="2" charset="2"/>
              <a:buChar char="v"/>
            </a:pPr>
            <a:r>
              <a:rPr lang="en-US" sz="2400"/>
              <a:t>Special features in instruction set</a:t>
            </a:r>
          </a:p>
          <a:p>
            <a:pPr lvl="2">
              <a:buFont typeface="Wingdings" panose="05000000000000000000" pitchFamily="2" charset="2"/>
              <a:buChar char="ü"/>
            </a:pPr>
            <a:r>
              <a:rPr lang="en-US" sz="2400"/>
              <a:t> eliminate small jumps in code</a:t>
            </a:r>
          </a:p>
          <a:p>
            <a:pPr lvl="2">
              <a:buFont typeface="Wingdings" panose="05000000000000000000" pitchFamily="2" charset="2"/>
              <a:buChar char="ü"/>
            </a:pPr>
            <a:r>
              <a:rPr lang="en-US" sz="2400"/>
              <a:t>to obtain the best flow through pipeline</a:t>
            </a:r>
          </a:p>
        </p:txBody>
      </p:sp>
    </p:spTree>
    <p:extLst>
      <p:ext uri="{BB962C8B-B14F-4D97-AF65-F5344CB8AC3E}">
        <p14:creationId xmlns:p14="http://schemas.microsoft.com/office/powerpoint/2010/main" val="255658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randombar(horizontal)">
                                      <p:cBhvr>
                                        <p:cTn id="7" dur="1000"/>
                                        <p:tgtEl>
                                          <p:spTgt spid="65539">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5539">
                                            <p:txEl>
                                              <p:pRg st="1" end="1"/>
                                            </p:txEl>
                                          </p:spTgt>
                                        </p:tgtEl>
                                        <p:attrNameLst>
                                          <p:attrName>style.visibility</p:attrName>
                                        </p:attrNameLst>
                                      </p:cBhvr>
                                      <p:to>
                                        <p:strVal val="visible"/>
                                      </p:to>
                                    </p:set>
                                    <p:animEffect transition="in" filter="randombar(horizontal)">
                                      <p:cBhvr>
                                        <p:cTn id="10" dur="1000"/>
                                        <p:tgtEl>
                                          <p:spTgt spid="6553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5539">
                                            <p:txEl>
                                              <p:pRg st="2" end="2"/>
                                            </p:txEl>
                                          </p:spTgt>
                                        </p:tgtEl>
                                        <p:attrNameLst>
                                          <p:attrName>style.visibility</p:attrName>
                                        </p:attrNameLst>
                                      </p:cBhvr>
                                      <p:to>
                                        <p:strVal val="visible"/>
                                      </p:to>
                                    </p:set>
                                    <p:animEffect transition="in" filter="randombar(horizontal)">
                                      <p:cBhvr>
                                        <p:cTn id="15" dur="1000"/>
                                        <p:tgtEl>
                                          <p:spTgt spid="65539">
                                            <p:txEl>
                                              <p:pRg st="2" end="2"/>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65539">
                                            <p:txEl>
                                              <p:pRg st="3" end="3"/>
                                            </p:txEl>
                                          </p:spTgt>
                                        </p:tgtEl>
                                        <p:attrNameLst>
                                          <p:attrName>style.visibility</p:attrName>
                                        </p:attrNameLst>
                                      </p:cBhvr>
                                      <p:to>
                                        <p:strVal val="visible"/>
                                      </p:to>
                                    </p:set>
                                    <p:animEffect transition="in" filter="randombar(horizontal)">
                                      <p:cBhvr>
                                        <p:cTn id="18" dur="1000"/>
                                        <p:tgtEl>
                                          <p:spTgt spid="65539">
                                            <p:txEl>
                                              <p:pRg st="3" end="3"/>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65539">
                                            <p:txEl>
                                              <p:pRg st="4" end="4"/>
                                            </p:txEl>
                                          </p:spTgt>
                                        </p:tgtEl>
                                        <p:attrNameLst>
                                          <p:attrName>style.visibility</p:attrName>
                                        </p:attrNameLst>
                                      </p:cBhvr>
                                      <p:to>
                                        <p:strVal val="visible"/>
                                      </p:to>
                                    </p:set>
                                    <p:animEffect transition="in" filter="randombar(horizontal)">
                                      <p:cBhvr>
                                        <p:cTn id="21" dur="1000"/>
                                        <p:tgtEl>
                                          <p:spTgt spid="655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5719762" y="770752"/>
            <a:ext cx="6394613" cy="1401966"/>
          </a:xfrm>
        </p:spPr>
        <p:txBody>
          <a:bodyPr>
            <a:normAutofit/>
          </a:bodyPr>
          <a:lstStyle/>
          <a:p>
            <a:br>
              <a:rPr lang="en-US" dirty="0"/>
            </a:br>
            <a:r>
              <a:rPr lang="en-US" sz="4000" dirty="0"/>
              <a:t>3-Stage Pipeline in ARM7</a:t>
            </a:r>
          </a:p>
        </p:txBody>
      </p:sp>
      <p:pic>
        <p:nvPicPr>
          <p:cNvPr id="9" name="Picture 9" descr="Text&#10;&#10;Description automatically generated">
            <a:extLst>
              <a:ext uri="{FF2B5EF4-FFF2-40B4-BE49-F238E27FC236}">
                <a16:creationId xmlns:a16="http://schemas.microsoft.com/office/drawing/2014/main" id="{9F55066C-E43A-4A10-8EC9-C65B90F48101}"/>
              </a:ext>
            </a:extLst>
          </p:cNvPr>
          <p:cNvPicPr>
            <a:picLocks noGrp="1" noChangeAspect="1"/>
          </p:cNvPicPr>
          <p:nvPr>
            <p:ph idx="1"/>
          </p:nvPr>
        </p:nvPicPr>
        <p:blipFill>
          <a:blip r:embed="rId2"/>
          <a:stretch>
            <a:fillRect/>
          </a:stretch>
        </p:blipFill>
        <p:spPr>
          <a:xfrm>
            <a:off x="5837246" y="2442369"/>
            <a:ext cx="6043227" cy="3877723"/>
          </a:xfrm>
        </p:spPr>
      </p:pic>
      <p:pic>
        <p:nvPicPr>
          <p:cNvPr id="10" name="Picture 10" descr="Diagram, schematic&#10;&#10;Description automatically generated">
            <a:extLst>
              <a:ext uri="{FF2B5EF4-FFF2-40B4-BE49-F238E27FC236}">
                <a16:creationId xmlns:a16="http://schemas.microsoft.com/office/drawing/2014/main" id="{890C681B-CFD7-4E84-97CC-CFC0D36B767D}"/>
              </a:ext>
            </a:extLst>
          </p:cNvPr>
          <p:cNvPicPr>
            <a:picLocks noChangeAspect="1"/>
          </p:cNvPicPr>
          <p:nvPr/>
        </p:nvPicPr>
        <p:blipFill>
          <a:blip r:embed="rId3"/>
          <a:stretch>
            <a:fillRect/>
          </a:stretch>
        </p:blipFill>
        <p:spPr>
          <a:xfrm>
            <a:off x="92869" y="375101"/>
            <a:ext cx="5632449" cy="6421328"/>
          </a:xfrm>
          <a:prstGeom prst="rect">
            <a:avLst/>
          </a:prstGeom>
        </p:spPr>
      </p:pic>
    </p:spTree>
    <p:extLst>
      <p:ext uri="{BB962C8B-B14F-4D97-AF65-F5344CB8AC3E}">
        <p14:creationId xmlns:p14="http://schemas.microsoft.com/office/powerpoint/2010/main" val="3760322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IN" dirty="0"/>
              <a:t>ARM Features</a:t>
            </a:r>
          </a:p>
        </p:txBody>
      </p:sp>
      <p:sp>
        <p:nvSpPr>
          <p:cNvPr id="3" name="Content Placeholder 2"/>
          <p:cNvSpPr>
            <a:spLocks noGrp="1"/>
          </p:cNvSpPr>
          <p:nvPr>
            <p:ph idx="1"/>
          </p:nvPr>
        </p:nvSpPr>
        <p:spPr/>
        <p:txBody>
          <a:bodyPr>
            <a:normAutofit fontScale="25000" lnSpcReduction="20000"/>
          </a:bodyPr>
          <a:lstStyle/>
          <a:p>
            <a:pPr marL="0" indent="0">
              <a:buNone/>
            </a:pPr>
            <a:r>
              <a:rPr lang="en-US" sz="7200" b="1" dirty="0">
                <a:solidFill>
                  <a:schemeClr val="tx2"/>
                </a:solidFill>
                <a:latin typeface="Gill Sans MT" panose="020B0502020104020203" pitchFamily="34" charset="0"/>
              </a:rPr>
              <a:t>The ARM</a:t>
            </a:r>
            <a:r>
              <a:rPr lang="en-US" sz="7200" dirty="0">
                <a:latin typeface="Gill Sans MT" panose="020B0502020104020203" pitchFamily="34" charset="0"/>
              </a:rPr>
              <a:t> is a </a:t>
            </a:r>
            <a:r>
              <a:rPr lang="en-US" sz="7200" i="1" dirty="0">
                <a:solidFill>
                  <a:schemeClr val="tx2"/>
                </a:solidFill>
                <a:latin typeface="Gill Sans MT" panose="020B0502020104020203" pitchFamily="34" charset="0"/>
              </a:rPr>
              <a:t>32-bit</a:t>
            </a:r>
            <a:r>
              <a:rPr lang="en-US" sz="7200" dirty="0">
                <a:latin typeface="Gill Sans MT" panose="020B0502020104020203" pitchFamily="34" charset="0"/>
              </a:rPr>
              <a:t> architecture.</a:t>
            </a:r>
          </a:p>
          <a:p>
            <a:pPr marL="0" indent="0">
              <a:buNone/>
            </a:pPr>
            <a:r>
              <a:rPr lang="en-US" sz="7200" dirty="0">
                <a:latin typeface="Gill Sans MT" panose="020B0502020104020203" pitchFamily="34" charset="0"/>
              </a:rPr>
              <a:t>         When used in relation to the ARM:</a:t>
            </a:r>
          </a:p>
          <a:p>
            <a:pPr lvl="1">
              <a:buFont typeface="Wingdings" panose="05000000000000000000" pitchFamily="2" charset="2"/>
              <a:buChar char="v"/>
            </a:pPr>
            <a:r>
              <a:rPr lang="en-US" sz="7200" b="1" dirty="0">
                <a:solidFill>
                  <a:schemeClr val="tx2"/>
                </a:solidFill>
                <a:latin typeface="Gill Sans MT" panose="020B0502020104020203" pitchFamily="34" charset="0"/>
              </a:rPr>
              <a:t>Byte</a:t>
            </a:r>
            <a:r>
              <a:rPr lang="en-US" sz="7200" dirty="0">
                <a:latin typeface="Gill Sans MT" panose="020B0502020104020203" pitchFamily="34" charset="0"/>
              </a:rPr>
              <a:t> means 8 bits</a:t>
            </a:r>
          </a:p>
          <a:p>
            <a:pPr lvl="1">
              <a:buFont typeface="Wingdings" panose="05000000000000000000" pitchFamily="2" charset="2"/>
              <a:buChar char="v"/>
            </a:pPr>
            <a:r>
              <a:rPr lang="en-US" sz="7200" b="1" dirty="0">
                <a:solidFill>
                  <a:schemeClr val="tx2"/>
                </a:solidFill>
                <a:latin typeface="Gill Sans MT" panose="020B0502020104020203" pitchFamily="34" charset="0"/>
              </a:rPr>
              <a:t>Half </a:t>
            </a:r>
            <a:r>
              <a:rPr lang="en-US" sz="7200" dirty="0">
                <a:solidFill>
                  <a:schemeClr val="tx2"/>
                </a:solidFill>
                <a:latin typeface="Gill Sans MT" panose="020B0502020104020203" pitchFamily="34" charset="0"/>
              </a:rPr>
              <a:t> </a:t>
            </a:r>
            <a:r>
              <a:rPr lang="en-US" sz="7200" dirty="0">
                <a:latin typeface="Gill Sans MT" panose="020B0502020104020203" pitchFamily="34" charset="0"/>
              </a:rPr>
              <a:t>means 16 bits (two bytes)</a:t>
            </a:r>
          </a:p>
          <a:p>
            <a:pPr lvl="1">
              <a:buFont typeface="Wingdings" panose="05000000000000000000" pitchFamily="2" charset="2"/>
              <a:buChar char="v"/>
            </a:pPr>
            <a:r>
              <a:rPr lang="en-US" sz="7200" b="1" dirty="0">
                <a:solidFill>
                  <a:schemeClr val="tx2"/>
                </a:solidFill>
                <a:latin typeface="Gill Sans MT" panose="020B0502020104020203" pitchFamily="34" charset="0"/>
              </a:rPr>
              <a:t>Word</a:t>
            </a:r>
            <a:r>
              <a:rPr lang="en-US" sz="7200" b="1" dirty="0">
                <a:solidFill>
                  <a:schemeClr val="bg2"/>
                </a:solidFill>
                <a:latin typeface="Gill Sans MT" panose="020B0502020104020203" pitchFamily="34" charset="0"/>
              </a:rPr>
              <a:t> </a:t>
            </a:r>
            <a:r>
              <a:rPr lang="en-US" sz="7200" dirty="0">
                <a:latin typeface="Gill Sans MT" panose="020B0502020104020203" pitchFamily="34" charset="0"/>
              </a:rPr>
              <a:t>means 32 bits (four bytes)</a:t>
            </a:r>
          </a:p>
          <a:p>
            <a:pPr lvl="1"/>
            <a:endParaRPr lang="en-US" sz="7200" dirty="0">
              <a:latin typeface="Gill Sans MT" panose="020B0502020104020203" pitchFamily="34" charset="0"/>
            </a:endParaRPr>
          </a:p>
          <a:p>
            <a:pPr marL="0" indent="0">
              <a:buNone/>
            </a:pPr>
            <a:r>
              <a:rPr lang="en-US" sz="7200" dirty="0">
                <a:latin typeface="Gill Sans MT" panose="020B0502020104020203" pitchFamily="34" charset="0"/>
              </a:rPr>
              <a:t>Most ARM’s implement two instruction sets</a:t>
            </a:r>
          </a:p>
          <a:p>
            <a:pPr lvl="1">
              <a:buFont typeface="Wingdings" panose="05000000000000000000" pitchFamily="2" charset="2"/>
              <a:buChar char="v"/>
            </a:pPr>
            <a:r>
              <a:rPr lang="en-US" sz="7200" dirty="0">
                <a:latin typeface="Gill Sans MT" panose="020B0502020104020203" pitchFamily="34" charset="0"/>
              </a:rPr>
              <a:t>32-bit ARM Instruction Set</a:t>
            </a:r>
          </a:p>
          <a:p>
            <a:pPr lvl="1">
              <a:buFont typeface="Wingdings" panose="05000000000000000000" pitchFamily="2" charset="2"/>
              <a:buChar char="v"/>
            </a:pPr>
            <a:r>
              <a:rPr lang="en-US" sz="7200" dirty="0">
                <a:latin typeface="Gill Sans MT" panose="020B0502020104020203" pitchFamily="34" charset="0"/>
              </a:rPr>
              <a:t>16-bit Thumb Instruction Set</a:t>
            </a:r>
          </a:p>
          <a:p>
            <a:pPr marL="0" indent="0">
              <a:buNone/>
            </a:pPr>
            <a:r>
              <a:rPr lang="en-US" sz="7200" dirty="0" err="1">
                <a:latin typeface="Gill Sans MT" panose="020B0502020104020203" pitchFamily="34" charset="0"/>
              </a:rPr>
              <a:t>Jazelle</a:t>
            </a:r>
            <a:r>
              <a:rPr lang="en-US" sz="7200" dirty="0">
                <a:latin typeface="Gill Sans MT" panose="020B0502020104020203" pitchFamily="34" charset="0"/>
              </a:rPr>
              <a:t> cores can also execute Java bytecode</a:t>
            </a:r>
          </a:p>
          <a:p>
            <a:endParaRPr lang="en-IN" dirty="0"/>
          </a:p>
        </p:txBody>
      </p:sp>
    </p:spTree>
    <p:extLst>
      <p:ext uri="{BB962C8B-B14F-4D97-AF65-F5344CB8AC3E}">
        <p14:creationId xmlns:p14="http://schemas.microsoft.com/office/powerpoint/2010/main" val="296778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IN" dirty="0"/>
              <a:t>ARM Features</a:t>
            </a:r>
          </a:p>
        </p:txBody>
      </p:sp>
      <p:sp>
        <p:nvSpPr>
          <p:cNvPr id="3" name="Content Placeholder 2"/>
          <p:cNvSpPr>
            <a:spLocks noGrp="1"/>
          </p:cNvSpPr>
          <p:nvPr>
            <p:ph idx="1"/>
          </p:nvPr>
        </p:nvSpPr>
        <p:spPr/>
        <p:txBody>
          <a:bodyPr>
            <a:normAutofit fontScale="92500" lnSpcReduction="20000"/>
          </a:bodyPr>
          <a:lstStyle/>
          <a:p>
            <a:pPr marL="0" indent="0">
              <a:buNone/>
            </a:pPr>
            <a:r>
              <a:rPr lang="en-US" altLang="en-US" dirty="0">
                <a:latin typeface="Gill Sans MT" panose="020B0502020104020203" pitchFamily="34" charset="0"/>
                <a:ea typeface="SimSun" panose="02010600030101010101" pitchFamily="2" charset="-122"/>
              </a:rPr>
              <a:t>Based upon RISC Architecture with enhancements to meet requirements of embedded applications</a:t>
            </a:r>
          </a:p>
          <a:p>
            <a:pPr>
              <a:buFont typeface="Wingdings" panose="05000000000000000000" pitchFamily="2" charset="2"/>
              <a:buChar char="v"/>
            </a:pPr>
            <a:r>
              <a:rPr lang="en-US" altLang="en-US" dirty="0">
                <a:latin typeface="Gill Sans MT" panose="020B0502020104020203" pitchFamily="34" charset="0"/>
                <a:ea typeface="SimSun" panose="02010600030101010101" pitchFamily="2" charset="-122"/>
              </a:rPr>
              <a:t>Load-store architecture, where data processing operations operate on register contents only.</a:t>
            </a:r>
          </a:p>
          <a:p>
            <a:pPr>
              <a:buFont typeface="Wingdings" panose="05000000000000000000" pitchFamily="2" charset="2"/>
              <a:buChar char="v"/>
            </a:pPr>
            <a:r>
              <a:rPr lang="en-US" altLang="en-US" dirty="0">
                <a:latin typeface="Gill Sans MT" panose="020B0502020104020203" pitchFamily="34" charset="0"/>
              </a:rPr>
              <a:t>A large uniform register file</a:t>
            </a:r>
          </a:p>
          <a:p>
            <a:pPr>
              <a:buFont typeface="Wingdings" panose="05000000000000000000" pitchFamily="2" charset="2"/>
              <a:buChar char="v"/>
            </a:pPr>
            <a:r>
              <a:rPr lang="en-US" altLang="en-US" dirty="0">
                <a:latin typeface="Gill Sans MT" panose="020B0502020104020203" pitchFamily="34" charset="0"/>
                <a:ea typeface="SimSun" panose="02010600030101010101" pitchFamily="2" charset="-122"/>
              </a:rPr>
              <a:t>Uniform and fixed length instructions only</a:t>
            </a:r>
          </a:p>
          <a:p>
            <a:pPr>
              <a:buFont typeface="Wingdings" panose="05000000000000000000" pitchFamily="2" charset="2"/>
              <a:buChar char="v"/>
            </a:pPr>
            <a:r>
              <a:rPr lang="en-US" altLang="en-US" dirty="0">
                <a:latin typeface="Gill Sans MT" panose="020B0502020104020203" pitchFamily="34" charset="0"/>
                <a:ea typeface="SimSun" panose="02010600030101010101" pitchFamily="2" charset="-122"/>
              </a:rPr>
              <a:t>32 bit processor</a:t>
            </a:r>
          </a:p>
          <a:p>
            <a:pPr>
              <a:buFont typeface="Wingdings" panose="05000000000000000000" pitchFamily="2" charset="2"/>
              <a:buChar char="v"/>
            </a:pPr>
            <a:r>
              <a:rPr lang="en-US" altLang="en-US" dirty="0">
                <a:latin typeface="Gill Sans MT" panose="020B0502020104020203" pitchFamily="34" charset="0"/>
                <a:ea typeface="SimSun" panose="02010600030101010101" pitchFamily="2" charset="-122"/>
              </a:rPr>
              <a:t>instructions are 32 bit long</a:t>
            </a:r>
          </a:p>
          <a:p>
            <a:pPr>
              <a:buFont typeface="Wingdings" panose="05000000000000000000" pitchFamily="2" charset="2"/>
              <a:buChar char="v"/>
            </a:pPr>
            <a:r>
              <a:rPr lang="en-US" altLang="en-US" dirty="0">
                <a:latin typeface="Gill Sans MT" panose="020B0502020104020203" pitchFamily="34" charset="0"/>
                <a:ea typeface="SimSun" panose="02010600030101010101" pitchFamily="2" charset="-122"/>
              </a:rPr>
              <a:t>Good speed / power consumption</a:t>
            </a:r>
          </a:p>
          <a:p>
            <a:pPr>
              <a:buFont typeface="Wingdings" panose="05000000000000000000" pitchFamily="2" charset="2"/>
              <a:buChar char="v"/>
            </a:pPr>
            <a:r>
              <a:rPr lang="en-US" altLang="en-US" dirty="0">
                <a:latin typeface="Gill Sans MT" panose="020B0502020104020203" pitchFamily="34" charset="0"/>
                <a:ea typeface="SimSun" panose="02010600030101010101" pitchFamily="2" charset="-122"/>
              </a:rPr>
              <a:t>High code density</a:t>
            </a:r>
            <a:endParaRPr lang="en-IN" altLang="en-US" dirty="0">
              <a:latin typeface="Gill Sans MT" panose="020B0502020104020203" pitchFamily="34" charset="0"/>
              <a:ea typeface="SimSun" panose="02010600030101010101" pitchFamily="2" charset="-122"/>
            </a:endParaRPr>
          </a:p>
          <a:p>
            <a:endParaRPr lang="en-IN" dirty="0">
              <a:latin typeface="Gill Sans MT" panose="020B0502020104020203" pitchFamily="34" charset="0"/>
            </a:endParaRPr>
          </a:p>
        </p:txBody>
      </p:sp>
    </p:spTree>
    <p:extLst>
      <p:ext uri="{BB962C8B-B14F-4D97-AF65-F5344CB8AC3E}">
        <p14:creationId xmlns:p14="http://schemas.microsoft.com/office/powerpoint/2010/main" val="2243925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IN" dirty="0"/>
              <a:t> </a:t>
            </a:r>
            <a:r>
              <a:rPr lang="en-US" altLang="en-US" sz="4900" dirty="0"/>
              <a:t>ARM Architecture Versions</a:t>
            </a:r>
            <a:br>
              <a:rPr lang="en-US" altLang="en-US" sz="4900" u="sng" dirty="0"/>
            </a:br>
            <a:endParaRPr lang="en-IN" sz="4900" dirty="0"/>
          </a:p>
        </p:txBody>
      </p:sp>
      <p:sp>
        <p:nvSpPr>
          <p:cNvPr id="3" name="Content Placeholder 2"/>
          <p:cNvSpPr>
            <a:spLocks noGrp="1"/>
          </p:cNvSpPr>
          <p:nvPr>
            <p:ph idx="1"/>
          </p:nvPr>
        </p:nvSpPr>
        <p:spPr/>
        <p:txBody>
          <a:bodyPr>
            <a:normAutofit fontScale="77500" lnSpcReduction="20000"/>
          </a:bodyPr>
          <a:lstStyle/>
          <a:p>
            <a:pPr marL="0" indent="0">
              <a:buNone/>
            </a:pPr>
            <a:r>
              <a:rPr lang="en-US" altLang="en-US" sz="2300" b="1" i="1" dirty="0">
                <a:latin typeface="Gill Sans MT" panose="020B0502020104020203" pitchFamily="34" charset="0"/>
              </a:rPr>
              <a:t>Version 1</a:t>
            </a:r>
          </a:p>
          <a:p>
            <a:pPr marL="0" indent="0">
              <a:buNone/>
            </a:pPr>
            <a:r>
              <a:rPr lang="en-US" altLang="en-US" sz="2300" dirty="0">
                <a:latin typeface="Gill Sans MT" panose="020B0502020104020203" pitchFamily="34" charset="0"/>
              </a:rPr>
              <a:t>           26 bit addressing , no multiply or coprocessor.</a:t>
            </a:r>
          </a:p>
          <a:p>
            <a:pPr marL="0" indent="0">
              <a:buNone/>
            </a:pPr>
            <a:r>
              <a:rPr lang="en-US" altLang="en-US" sz="2300" b="1" i="1" dirty="0">
                <a:latin typeface="Gill Sans MT" panose="020B0502020104020203" pitchFamily="34" charset="0"/>
              </a:rPr>
              <a:t>Version2</a:t>
            </a:r>
          </a:p>
          <a:p>
            <a:pPr marL="0" indent="0">
              <a:buNone/>
            </a:pPr>
            <a:r>
              <a:rPr lang="en-US" altLang="en-US" sz="2300" dirty="0">
                <a:latin typeface="Gill Sans MT" panose="020B0502020104020203" pitchFamily="34" charset="0"/>
              </a:rPr>
              <a:t>            Includes 32 bit result multiply coprocessor.</a:t>
            </a:r>
          </a:p>
          <a:p>
            <a:pPr marL="0" indent="0">
              <a:buNone/>
            </a:pPr>
            <a:r>
              <a:rPr lang="en-US" altLang="en-US" sz="2300" b="1" i="1" dirty="0">
                <a:latin typeface="Gill Sans MT" panose="020B0502020104020203" pitchFamily="34" charset="0"/>
              </a:rPr>
              <a:t>Version3</a:t>
            </a:r>
          </a:p>
          <a:p>
            <a:pPr marL="0" indent="0">
              <a:buNone/>
            </a:pPr>
            <a:r>
              <a:rPr lang="en-US" altLang="en-US" sz="2300" dirty="0">
                <a:latin typeface="Gill Sans MT" panose="020B0502020104020203" pitchFamily="34" charset="0"/>
              </a:rPr>
              <a:t>           32 bit addressing.</a:t>
            </a:r>
          </a:p>
          <a:p>
            <a:pPr marL="0" indent="0">
              <a:buNone/>
            </a:pPr>
            <a:r>
              <a:rPr lang="en-US" altLang="en-US" sz="2300" b="1" i="1" dirty="0">
                <a:latin typeface="Gill Sans MT" panose="020B0502020104020203" pitchFamily="34" charset="0"/>
              </a:rPr>
              <a:t>Version4</a:t>
            </a:r>
          </a:p>
          <a:p>
            <a:pPr marL="0" indent="0">
              <a:buNone/>
            </a:pPr>
            <a:r>
              <a:rPr lang="en-US" altLang="en-US" sz="2300" dirty="0">
                <a:latin typeface="Gill Sans MT" panose="020B0502020104020203" pitchFamily="34" charset="0"/>
              </a:rPr>
              <a:t>            add signed, unsigned half-word and signed byte load and store instructions</a:t>
            </a:r>
          </a:p>
          <a:p>
            <a:pPr marL="0" indent="0">
              <a:buNone/>
            </a:pPr>
            <a:r>
              <a:rPr lang="en-US" altLang="en-US" sz="2300" b="1" i="1" dirty="0">
                <a:latin typeface="Gill Sans MT" panose="020B0502020104020203" pitchFamily="34" charset="0"/>
              </a:rPr>
              <a:t>Version4T</a:t>
            </a:r>
          </a:p>
          <a:p>
            <a:pPr marL="0" indent="0">
              <a:buNone/>
            </a:pPr>
            <a:r>
              <a:rPr lang="en-US" altLang="en-US" sz="2300" dirty="0">
                <a:latin typeface="Gill Sans MT" panose="020B0502020104020203" pitchFamily="34" charset="0"/>
              </a:rPr>
              <a:t>            16 bit Thumb compressed form of instruction introduced</a:t>
            </a:r>
          </a:p>
          <a:p>
            <a:endParaRPr lang="en-IN" dirty="0"/>
          </a:p>
        </p:txBody>
      </p:sp>
    </p:spTree>
    <p:extLst>
      <p:ext uri="{BB962C8B-B14F-4D97-AF65-F5344CB8AC3E}">
        <p14:creationId xmlns:p14="http://schemas.microsoft.com/office/powerpoint/2010/main" val="1239647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altLang="en-US" b="1" i="1" dirty="0">
                <a:latin typeface="Gill Sans MT" panose="020B0502020104020203" pitchFamily="34" charset="0"/>
              </a:rPr>
              <a:t>Version5T</a:t>
            </a:r>
          </a:p>
          <a:p>
            <a:pPr marL="0" indent="0">
              <a:buNone/>
            </a:pPr>
            <a:r>
              <a:rPr lang="en-US" altLang="en-US" dirty="0">
                <a:latin typeface="Gill Sans MT" panose="020B0502020104020203" pitchFamily="34" charset="0"/>
              </a:rPr>
              <a:t>        Superset of 4T adding new instruction</a:t>
            </a:r>
          </a:p>
          <a:p>
            <a:pPr marL="0" indent="0">
              <a:buNone/>
            </a:pPr>
            <a:r>
              <a:rPr lang="en-US" altLang="en-US" b="1" i="1" dirty="0">
                <a:latin typeface="Gill Sans MT" panose="020B0502020104020203" pitchFamily="34" charset="0"/>
              </a:rPr>
              <a:t>Version 5TE</a:t>
            </a:r>
          </a:p>
          <a:p>
            <a:pPr marL="0" indent="0">
              <a:buNone/>
            </a:pPr>
            <a:r>
              <a:rPr lang="en-US" altLang="en-US" dirty="0">
                <a:latin typeface="Gill Sans MT" panose="020B0502020104020203" pitchFamily="34" charset="0"/>
              </a:rPr>
              <a:t>        Add signal processing signal extension</a:t>
            </a:r>
          </a:p>
          <a:p>
            <a:endParaRPr lang="en-IN" dirty="0">
              <a:latin typeface="Gill Sans MT" panose="020B0502020104020203" pitchFamily="34" charset="0"/>
            </a:endParaRPr>
          </a:p>
        </p:txBody>
      </p:sp>
      <p:sp>
        <p:nvSpPr>
          <p:cNvPr id="4" name="Title 1"/>
          <p:cNvSpPr>
            <a:spLocks noGrp="1"/>
          </p:cNvSpPr>
          <p:nvPr>
            <p:ph type="title"/>
          </p:nvPr>
        </p:nvSpPr>
        <p:spPr/>
        <p:txBody>
          <a:bodyPr>
            <a:normAutofit fontScale="90000"/>
          </a:bodyPr>
          <a:lstStyle/>
          <a:p>
            <a:br>
              <a:rPr lang="en-IN" dirty="0"/>
            </a:br>
            <a:r>
              <a:rPr lang="en-IN" dirty="0"/>
              <a:t> </a:t>
            </a:r>
            <a:r>
              <a:rPr lang="en-US" altLang="en-US" sz="4900" dirty="0"/>
              <a:t>ARM Architecture Versions</a:t>
            </a:r>
            <a:br>
              <a:rPr lang="en-US" altLang="en-US" sz="4900" u="sng" dirty="0"/>
            </a:br>
            <a:endParaRPr lang="en-IN" sz="4900" dirty="0"/>
          </a:p>
        </p:txBody>
      </p:sp>
      <p:pic>
        <p:nvPicPr>
          <p:cNvPr id="5" name="Picture 4"/>
          <p:cNvPicPr>
            <a:picLocks noChangeAspect="1"/>
          </p:cNvPicPr>
          <p:nvPr/>
        </p:nvPicPr>
        <p:blipFill rotWithShape="1">
          <a:blip r:embed="rId2"/>
          <a:srcRect l="27140" t="36962" r="35539" b="11099"/>
          <a:stretch/>
        </p:blipFill>
        <p:spPr>
          <a:xfrm>
            <a:off x="7472855" y="2599753"/>
            <a:ext cx="4855780" cy="3799490"/>
          </a:xfrm>
          <a:prstGeom prst="rect">
            <a:avLst/>
          </a:prstGeom>
        </p:spPr>
      </p:pic>
    </p:spTree>
    <p:extLst>
      <p:ext uri="{BB962C8B-B14F-4D97-AF65-F5344CB8AC3E}">
        <p14:creationId xmlns:p14="http://schemas.microsoft.com/office/powerpoint/2010/main" val="6506155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3"/>
</p:tagLst>
</file>

<file path=ppt/tags/tag2.xml><?xml version="1.0" encoding="utf-8"?>
<p:tagLst xmlns:a="http://schemas.openxmlformats.org/drawingml/2006/main" xmlns:r="http://schemas.openxmlformats.org/officeDocument/2006/relationships" xmlns:p="http://schemas.openxmlformats.org/presentationml/2006/main">
  <p:tag name="TIMING" val="|0.3"/>
</p:tagLst>
</file>

<file path=ppt/tags/tag3.xml><?xml version="1.0" encoding="utf-8"?>
<p:tagLst xmlns:a="http://schemas.openxmlformats.org/drawingml/2006/main" xmlns:r="http://schemas.openxmlformats.org/officeDocument/2006/relationships" xmlns:p="http://schemas.openxmlformats.org/presentationml/2006/main">
  <p:tag name="TIMING" val="|0.3"/>
</p:tagLst>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A25843EC68C6B4092AF615701677C69" ma:contentTypeVersion="2" ma:contentTypeDescription="Create a new document." ma:contentTypeScope="" ma:versionID="5f99d53c7b39ab74758c2e2faf2cfe70">
  <xsd:schema xmlns:xsd="http://www.w3.org/2001/XMLSchema" xmlns:xs="http://www.w3.org/2001/XMLSchema" xmlns:p="http://schemas.microsoft.com/office/2006/metadata/properties" xmlns:ns2="c90fe2fb-20ec-474e-a4aa-cc7350ed3e58" targetNamespace="http://schemas.microsoft.com/office/2006/metadata/properties" ma:root="true" ma:fieldsID="4368381ddfcb2db94a3f6e03af18992a" ns2:_="">
    <xsd:import namespace="c90fe2fb-20ec-474e-a4aa-cc7350ed3e5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0fe2fb-20ec-474e-a4aa-cc7350ed3e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1D16D2-FAF9-4B5F-A556-A4352A91974A}">
  <ds:schemaRefs>
    <ds:schemaRef ds:uri="http://schemas.microsoft.com/sharepoint/v3/contenttype/forms"/>
  </ds:schemaRefs>
</ds:datastoreItem>
</file>

<file path=customXml/itemProps2.xml><?xml version="1.0" encoding="utf-8"?>
<ds:datastoreItem xmlns:ds="http://schemas.openxmlformats.org/officeDocument/2006/customXml" ds:itemID="{7770D54E-E03E-4A80-A75D-7B74E745871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DE335D4-96DC-490E-964F-FAFFC9F244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0fe2fb-20ec-474e-a4aa-cc7350ed3e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Feathered</Template>
  <TotalTime>3228</TotalTime>
  <Words>4408</Words>
  <Application>Microsoft Office PowerPoint</Application>
  <PresentationFormat>Widescreen</PresentationFormat>
  <Paragraphs>865</Paragraphs>
  <Slides>53</Slides>
  <Notes>14</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66" baseType="lpstr">
      <vt:lpstr>Arial</vt:lpstr>
      <vt:lpstr>Calibri</vt:lpstr>
      <vt:lpstr>Century Schoolbook</vt:lpstr>
      <vt:lpstr>CG Times</vt:lpstr>
      <vt:lpstr>Corbel</vt:lpstr>
      <vt:lpstr>Courier New</vt:lpstr>
      <vt:lpstr>Gill Sans MT</vt:lpstr>
      <vt:lpstr>Helvetica</vt:lpstr>
      <vt:lpstr>Helvetica-Narrow</vt:lpstr>
      <vt:lpstr>Times New Roman</vt:lpstr>
      <vt:lpstr>Wingdings</vt:lpstr>
      <vt:lpstr>Feathered</vt:lpstr>
      <vt:lpstr>Photo Editor Photo</vt:lpstr>
      <vt:lpstr> ARM Processor</vt:lpstr>
      <vt:lpstr> Launch Of ARM</vt:lpstr>
      <vt:lpstr>ARM Partnership Model</vt:lpstr>
      <vt:lpstr>ARM Powered Products</vt:lpstr>
      <vt:lpstr> RISC v/s CISC</vt:lpstr>
      <vt:lpstr> ARM Features</vt:lpstr>
      <vt:lpstr> ARM Features</vt:lpstr>
      <vt:lpstr>  ARM Architecture Versions </vt:lpstr>
      <vt:lpstr>  ARM Architecture Versions </vt:lpstr>
      <vt:lpstr>Architecture Revisions</vt:lpstr>
      <vt:lpstr> Highlights of ARM Development</vt:lpstr>
      <vt:lpstr> Enhanced RISC Features</vt:lpstr>
      <vt:lpstr> ARM7TDMI </vt:lpstr>
      <vt:lpstr>PowerPoint Presentation</vt:lpstr>
      <vt:lpstr> Block Diagram</vt:lpstr>
      <vt:lpstr> Overview : Core Data Path</vt:lpstr>
      <vt:lpstr> Memory</vt:lpstr>
      <vt:lpstr> Memory Organization</vt:lpstr>
      <vt:lpstr> Load-Store Architecture</vt:lpstr>
      <vt:lpstr> Instruction categories</vt:lpstr>
      <vt:lpstr> Registers</vt:lpstr>
      <vt:lpstr> Registers(1)</vt:lpstr>
      <vt:lpstr> Registers(2)</vt:lpstr>
      <vt:lpstr> Registers(3)</vt:lpstr>
      <vt:lpstr> Special function registers </vt:lpstr>
      <vt:lpstr> Special function registers(2)</vt:lpstr>
      <vt:lpstr> Program counter (r15)</vt:lpstr>
      <vt:lpstr> Processor Modes</vt:lpstr>
      <vt:lpstr> Processor Modes</vt:lpstr>
      <vt:lpstr> Processor Modes (2)</vt:lpstr>
      <vt:lpstr> Privileged Modes</vt:lpstr>
      <vt:lpstr> Privileged Modes (2)</vt:lpstr>
      <vt:lpstr>The ARM Register Set</vt:lpstr>
      <vt:lpstr> Exception Handling</vt:lpstr>
      <vt:lpstr>Program Status Registers</vt:lpstr>
      <vt:lpstr>Program Status Register</vt:lpstr>
      <vt:lpstr>Program Status Register</vt:lpstr>
      <vt:lpstr>Program Status Register</vt:lpstr>
      <vt:lpstr>Register Organization Summary</vt:lpstr>
      <vt:lpstr> ARM Architecture </vt:lpstr>
      <vt:lpstr> ARM Architecture</vt:lpstr>
      <vt:lpstr> ARM Architecture (2)</vt:lpstr>
      <vt:lpstr> ARM Architecture (3)</vt:lpstr>
      <vt:lpstr> Pipeline</vt:lpstr>
      <vt:lpstr> Pipeline </vt:lpstr>
      <vt:lpstr> Pipeline Organization</vt:lpstr>
      <vt:lpstr>Pipeline Organization (2)</vt:lpstr>
      <vt:lpstr> 3-stage pipeline : Example</vt:lpstr>
      <vt:lpstr> Pipeline Organization (3)</vt:lpstr>
      <vt:lpstr> Pipeline Organization (4)</vt:lpstr>
      <vt:lpstr> ARM Pipeline Characteristics</vt:lpstr>
      <vt:lpstr> Pipeline Organization (5)</vt:lpstr>
      <vt:lpstr> 3-Stage Pipeline in ARM7</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ARM Processor</dc:title>
  <dc:creator>Pooja Prakash Halande</dc:creator>
  <cp:lastModifiedBy>S Abhishek Abhi</cp:lastModifiedBy>
  <cp:revision>46</cp:revision>
  <dcterms:created xsi:type="dcterms:W3CDTF">2021-07-25T12:20:36Z</dcterms:created>
  <dcterms:modified xsi:type="dcterms:W3CDTF">2021-09-16T14:48:47Z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0x010100FA25843EC68C6B4092AF615701677C69</vt:lpwstr>
  </property>
</Properties>
</file>