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2.xml" ContentType="application/inkml+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5T05:17:50.366"/>
    </inkml:context>
    <inkml:brush xml:id="br0">
      <inkml:brushProperty name="width" value="0.05292" units="cm"/>
      <inkml:brushProperty name="height" value="0.05292" units="cm"/>
    </inkml:brush>
  </inkml:definitions>
  <inkml:trace contextRef="#ctx0" brushRef="#br0">9790 11271 0,'17'0'391,"1"0"-360,-1 0 0,1 0 16,0 0-15,-1 0-17,1 0 220,0 0-235,-1 0 46,1 0 33,0 0 14,-1 0-93</inkml:trace>
  <inkml:trace contextRef="#ctx0" brushRef="#br0" timeOffset="4500.46">9790 11659 0,'17'0'609,"1"0"-562,-1 0-31,1 0 46,0 0-30,-1 0-1,1 0-31,0 0 47,-1 0-32,1 0 32,0 0-15,-1 0 561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5T05:18:25.889"/>
    </inkml:context>
    <inkml:brush xml:id="br0">
      <inkml:brushProperty name="width" value="0.05292" units="cm"/>
      <inkml:brushProperty name="height" value="0.05292" units="cm"/>
    </inkml:brush>
  </inkml:definitions>
  <inkml:trace contextRef="#ctx0" brushRef="#br0">10372 12418 0,'17'0'516,"1"0"-500,0 0 62,-1 0-63,1 0 17,0 0-17,-1 0 1,1 0 15,-1 0-31</inkml:trace>
  <inkml:trace contextRef="#ctx0" brushRef="#br0" timeOffset="5597.23">10372 12753 0,'17'0'422,"1"0"-407,-18-18 48,18 18-48,-1 0-15,1 0 94,0 0-78,-1 0-1,1 0 392,-1 0-407,1 0 906,0 0-875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82FA858-0B24-4A61-9151-4A758EFA5D63}" type="datetimeFigureOut">
              <a:rPr lang="en-IN" smtClean="0"/>
              <a:t>16-09-2021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B7F75B8-A5AE-49CC-BCEE-6097FC6D95CB}"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2188156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FA858-0B24-4A61-9151-4A758EFA5D63}"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1911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82FA858-0B24-4A61-9151-4A758EFA5D63}" type="datetimeFigureOut">
              <a:rPr lang="en-IN" smtClean="0"/>
              <a:t>16-09-2021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B7F75B8-A5AE-49CC-BCEE-6097FC6D95CB}"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5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FA858-0B24-4A61-9151-4A758EFA5D63}"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267643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82FA858-0B24-4A61-9151-4A758EFA5D63}" type="datetimeFigureOut">
              <a:rPr lang="en-IN" smtClean="0"/>
              <a:t>16-09-2021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B7F75B8-A5AE-49CC-BCEE-6097FC6D95CB}"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376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FA858-0B24-4A61-9151-4A758EFA5D63}"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62021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FA858-0B24-4A61-9151-4A758EFA5D63}"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247934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FA858-0B24-4A61-9151-4A758EFA5D63}"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21106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82FA858-0B24-4A61-9151-4A758EFA5D63}"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7F75B8-A5AE-49CC-BCEE-6097FC6D95CB}" type="slidenum">
              <a:rPr lang="en-IN" smtClean="0"/>
              <a:t>‹#›</a:t>
            </a:fld>
            <a:endParaRPr lang="en-IN"/>
          </a:p>
        </p:txBody>
      </p:sp>
    </p:spTree>
    <p:extLst>
      <p:ext uri="{BB962C8B-B14F-4D97-AF65-F5344CB8AC3E}">
        <p14:creationId xmlns:p14="http://schemas.microsoft.com/office/powerpoint/2010/main" val="280782052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82FA858-0B24-4A61-9151-4A758EFA5D63}" type="datetimeFigureOut">
              <a:rPr lang="en-IN" smtClean="0"/>
              <a:t>16-09-2021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B7F75B8-A5AE-49CC-BCEE-6097FC6D95CB}" type="slidenum">
              <a:rPr lang="en-IN" smtClean="0"/>
              <a:t>‹#›</a:t>
            </a:fld>
            <a:endParaRPr lang="en-IN"/>
          </a:p>
        </p:txBody>
      </p:sp>
    </p:spTree>
    <p:extLst>
      <p:ext uri="{BB962C8B-B14F-4D97-AF65-F5344CB8AC3E}">
        <p14:creationId xmlns:p14="http://schemas.microsoft.com/office/powerpoint/2010/main" val="76645778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82FA858-0B24-4A61-9151-4A758EFA5D63}" type="datetimeFigureOut">
              <a:rPr lang="en-IN" smtClean="0"/>
              <a:t>16-09-2021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B7F75B8-A5AE-49CC-BCEE-6097FC6D95CB}" type="slidenum">
              <a:rPr lang="en-IN" smtClean="0"/>
              <a:t>‹#›</a:t>
            </a:fld>
            <a:endParaRPr lang="en-IN"/>
          </a:p>
        </p:txBody>
      </p:sp>
    </p:spTree>
    <p:extLst>
      <p:ext uri="{BB962C8B-B14F-4D97-AF65-F5344CB8AC3E}">
        <p14:creationId xmlns:p14="http://schemas.microsoft.com/office/powerpoint/2010/main" val="329631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82FA858-0B24-4A61-9151-4A758EFA5D63}" type="datetimeFigureOut">
              <a:rPr lang="en-IN" smtClean="0"/>
              <a:t>16-09-2021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B7F75B8-A5AE-49CC-BCEE-6097FC6D95CB}"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36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517-FBC0-4647-B42A-65416DC1F0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D8AA74-0FF3-412A-97AA-A4D87D37EDE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5571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8BFF-81F5-4969-9FAD-EABF06C18D27}"/>
              </a:ext>
            </a:extLst>
          </p:cNvPr>
          <p:cNvSpPr>
            <a:spLocks noGrp="1"/>
          </p:cNvSpPr>
          <p:nvPr>
            <p:ph type="title"/>
          </p:nvPr>
        </p:nvSpPr>
        <p:spPr/>
        <p:txBody>
          <a:bodyPr/>
          <a:lstStyle/>
          <a:p>
            <a:r>
              <a:rPr lang="en-IN" dirty="0"/>
              <a:t>Forwarding Architecture</a:t>
            </a:r>
          </a:p>
        </p:txBody>
      </p:sp>
      <p:sp>
        <p:nvSpPr>
          <p:cNvPr id="3" name="Content Placeholder 2">
            <a:extLst>
              <a:ext uri="{FF2B5EF4-FFF2-40B4-BE49-F238E27FC236}">
                <a16:creationId xmlns:a16="http://schemas.microsoft.com/office/drawing/2014/main" id="{14DC77AE-F1F8-42A1-A9BA-8E0B1B28960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EFD7A60-51B1-47CF-A28B-16DE437066FF}"/>
              </a:ext>
            </a:extLst>
          </p:cNvPr>
          <p:cNvPicPr>
            <a:picLocks noChangeAspect="1"/>
          </p:cNvPicPr>
          <p:nvPr/>
        </p:nvPicPr>
        <p:blipFill rotWithShape="1">
          <a:blip r:embed="rId2"/>
          <a:srcRect l="13083" t="12296" r="14979" b="2370"/>
          <a:stretch/>
        </p:blipFill>
        <p:spPr>
          <a:xfrm>
            <a:off x="2933699" y="1250137"/>
            <a:ext cx="8770571" cy="5648960"/>
          </a:xfrm>
          <a:prstGeom prst="rect">
            <a:avLst/>
          </a:prstGeom>
        </p:spPr>
      </p:pic>
    </p:spTree>
    <p:extLst>
      <p:ext uri="{BB962C8B-B14F-4D97-AF65-F5344CB8AC3E}">
        <p14:creationId xmlns:p14="http://schemas.microsoft.com/office/powerpoint/2010/main" val="33021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9E16-C650-496B-8E08-DD40FE6956B5}"/>
              </a:ext>
            </a:extLst>
          </p:cNvPr>
          <p:cNvSpPr>
            <a:spLocks noGrp="1"/>
          </p:cNvSpPr>
          <p:nvPr>
            <p:ph type="title"/>
          </p:nvPr>
        </p:nvSpPr>
        <p:spPr/>
        <p:txBody>
          <a:bodyPr/>
          <a:lstStyle/>
          <a:p>
            <a:br>
              <a:rPr lang="en-US" dirty="0"/>
            </a:br>
            <a:r>
              <a:rPr lang="en-US" dirty="0"/>
              <a:t>Forward Data</a:t>
            </a:r>
            <a:endParaRPr lang="en-IN" dirty="0"/>
          </a:p>
        </p:txBody>
      </p:sp>
      <p:sp>
        <p:nvSpPr>
          <p:cNvPr id="3" name="Content Placeholder 2">
            <a:extLst>
              <a:ext uri="{FF2B5EF4-FFF2-40B4-BE49-F238E27FC236}">
                <a16:creationId xmlns:a16="http://schemas.microsoft.com/office/drawing/2014/main" id="{A9F2DCAC-25BA-4A3E-A347-B74A82007A8E}"/>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The first forwarding is for value of </a:t>
            </a:r>
            <a:r>
              <a:rPr lang="en-US" sz="1800" b="1" i="0" dirty="0">
                <a:solidFill>
                  <a:srgbClr val="00AE00"/>
                </a:solidFill>
                <a:effectLst/>
                <a:latin typeface="Arial" panose="020B0604020202020204" pitchFamily="34" charset="0"/>
              </a:rPr>
              <a:t>R1 </a:t>
            </a:r>
            <a:r>
              <a:rPr lang="en-US" sz="1800" b="0" i="0" dirty="0">
                <a:solidFill>
                  <a:srgbClr val="000000"/>
                </a:solidFill>
                <a:effectLst/>
                <a:latin typeface="Arial" panose="020B0604020202020204" pitchFamily="34" charset="0"/>
              </a:rPr>
              <a:t>from </a:t>
            </a:r>
            <a:r>
              <a:rPr lang="en-US" sz="1800" b="1" i="0" dirty="0" err="1">
                <a:solidFill>
                  <a:srgbClr val="CC3300"/>
                </a:solidFill>
                <a:effectLst/>
                <a:latin typeface="Arial" panose="020B0604020202020204" pitchFamily="34" charset="0"/>
              </a:rPr>
              <a:t>EXadd</a:t>
            </a:r>
            <a:r>
              <a:rPr lang="en-US" sz="1800" b="1" i="0" dirty="0">
                <a:solidFill>
                  <a:srgbClr val="CC3300"/>
                </a:solidFill>
                <a:effectLst/>
                <a:latin typeface="Arial" panose="020B0604020202020204" pitchFamily="34" charset="0"/>
              </a:rPr>
              <a:t> </a:t>
            </a:r>
            <a:r>
              <a:rPr lang="en-US" sz="1800" b="0" i="0" dirty="0">
                <a:solidFill>
                  <a:srgbClr val="000000"/>
                </a:solidFill>
                <a:effectLst/>
                <a:latin typeface="Arial" panose="020B0604020202020204" pitchFamily="34" charset="0"/>
              </a:rPr>
              <a:t>to </a:t>
            </a:r>
            <a:r>
              <a:rPr lang="en-US" sz="1800" b="1" i="0" dirty="0" err="1">
                <a:solidFill>
                  <a:srgbClr val="CC3300"/>
                </a:solidFill>
                <a:effectLst/>
                <a:latin typeface="Arial" panose="020B0604020202020204" pitchFamily="34" charset="0"/>
              </a:rPr>
              <a:t>EXsub</a:t>
            </a:r>
            <a:r>
              <a:rPr lang="en-US" sz="1800" b="0" i="0" dirty="0">
                <a:solidFill>
                  <a:srgbClr val="000000"/>
                </a:solidFill>
                <a:effectLst/>
                <a:latin typeface="Arial" panose="020B0604020202020204" pitchFamily="34" charset="0"/>
              </a:rPr>
              <a:t>. The second forwarding is also for value of </a:t>
            </a:r>
            <a:r>
              <a:rPr lang="en-US" sz="1800" b="1" i="0" dirty="0">
                <a:solidFill>
                  <a:srgbClr val="00AE00"/>
                </a:solidFill>
                <a:effectLst/>
                <a:latin typeface="Arial" panose="020B0604020202020204" pitchFamily="34" charset="0"/>
              </a:rPr>
              <a:t>R1 </a:t>
            </a:r>
            <a:r>
              <a:rPr lang="en-US" sz="1800" b="0" i="0" dirty="0">
                <a:solidFill>
                  <a:srgbClr val="000000"/>
                </a:solidFill>
                <a:effectLst/>
                <a:latin typeface="Arial" panose="020B0604020202020204" pitchFamily="34" charset="0"/>
              </a:rPr>
              <a:t>from </a:t>
            </a:r>
            <a:r>
              <a:rPr lang="en-US" sz="1800" b="1" i="0" dirty="0" err="1">
                <a:solidFill>
                  <a:srgbClr val="CC009A"/>
                </a:solidFill>
                <a:effectLst/>
                <a:latin typeface="Arial" panose="020B0604020202020204" pitchFamily="34" charset="0"/>
              </a:rPr>
              <a:t>MEMadd</a:t>
            </a:r>
            <a:r>
              <a:rPr lang="en-US" sz="1800" b="1" i="0" dirty="0">
                <a:solidFill>
                  <a:srgbClr val="CC009A"/>
                </a:solidFill>
                <a:effectLst/>
                <a:latin typeface="Arial" panose="020B0604020202020204" pitchFamily="34" charset="0"/>
              </a:rPr>
              <a:t> </a:t>
            </a:r>
            <a:r>
              <a:rPr lang="en-US" sz="1800" b="0" i="0" dirty="0">
                <a:solidFill>
                  <a:srgbClr val="000000"/>
                </a:solidFill>
                <a:effectLst/>
                <a:latin typeface="Arial" panose="020B0604020202020204" pitchFamily="34" charset="0"/>
              </a:rPr>
              <a:t>to </a:t>
            </a:r>
            <a:r>
              <a:rPr lang="en-US" sz="1800" b="1" i="0" dirty="0" err="1">
                <a:solidFill>
                  <a:srgbClr val="CC009A"/>
                </a:solidFill>
                <a:effectLst/>
                <a:latin typeface="Arial" panose="020B0604020202020204" pitchFamily="34" charset="0"/>
              </a:rPr>
              <a:t>EXand</a:t>
            </a:r>
            <a:r>
              <a:rPr lang="en-US" sz="1800" b="0" i="0" dirty="0">
                <a:solidFill>
                  <a:srgbClr val="000000"/>
                </a:solidFill>
                <a:effectLst/>
                <a:latin typeface="Arial" panose="020B0604020202020204" pitchFamily="34" charset="0"/>
              </a:rPr>
              <a:t>. This code now can be executed without stalls. </a:t>
            </a:r>
          </a:p>
          <a:p>
            <a:pPr>
              <a:buFont typeface="Wingdings" panose="05000000000000000000" pitchFamily="2" charset="2"/>
              <a:buChar char="v"/>
            </a:pPr>
            <a:r>
              <a:rPr lang="en-US" sz="1800" b="0" i="0" dirty="0">
                <a:solidFill>
                  <a:srgbClr val="000000"/>
                </a:solidFill>
                <a:effectLst/>
                <a:latin typeface="Arial" panose="020B0604020202020204" pitchFamily="34" charset="0"/>
              </a:rPr>
              <a:t>Forwarding can be generalized to include passing the result directly to the functional unit that requires it: a result is forwarded from the output of one unit to the input of another, rather than just from the result of a unit to the input of the same unit.</a:t>
            </a:r>
            <a:r>
              <a:rPr lang="en-US" dirty="0"/>
              <a:t> </a:t>
            </a:r>
            <a:br>
              <a:rPr lang="en-US" dirty="0"/>
            </a:br>
            <a:endParaRPr lang="en-IN" dirty="0"/>
          </a:p>
        </p:txBody>
      </p:sp>
      <p:pic>
        <p:nvPicPr>
          <p:cNvPr id="5" name="Picture 4">
            <a:extLst>
              <a:ext uri="{FF2B5EF4-FFF2-40B4-BE49-F238E27FC236}">
                <a16:creationId xmlns:a16="http://schemas.microsoft.com/office/drawing/2014/main" id="{F914FCAC-E749-4AFA-ADD8-7BBF1AFC6E03}"/>
              </a:ext>
            </a:extLst>
          </p:cNvPr>
          <p:cNvPicPr>
            <a:picLocks noChangeAspect="1"/>
          </p:cNvPicPr>
          <p:nvPr/>
        </p:nvPicPr>
        <p:blipFill rotWithShape="1">
          <a:blip r:embed="rId2"/>
          <a:srcRect l="14524" t="15880" r="13540" b="53258"/>
          <a:stretch/>
        </p:blipFill>
        <p:spPr>
          <a:xfrm>
            <a:off x="2933700" y="4741524"/>
            <a:ext cx="8770571" cy="2116476"/>
          </a:xfrm>
          <a:prstGeom prst="rect">
            <a:avLst/>
          </a:prstGeom>
        </p:spPr>
      </p:pic>
    </p:spTree>
    <p:extLst>
      <p:ext uri="{BB962C8B-B14F-4D97-AF65-F5344CB8AC3E}">
        <p14:creationId xmlns:p14="http://schemas.microsoft.com/office/powerpoint/2010/main" val="257030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F3F1-1A36-481C-8FDC-443040F1A315}"/>
              </a:ext>
            </a:extLst>
          </p:cNvPr>
          <p:cNvSpPr>
            <a:spLocks noGrp="1"/>
          </p:cNvSpPr>
          <p:nvPr>
            <p:ph type="title"/>
          </p:nvPr>
        </p:nvSpPr>
        <p:spPr/>
        <p:txBody>
          <a:bodyPr/>
          <a:lstStyle/>
          <a:p>
            <a:br>
              <a:rPr lang="en-US" dirty="0"/>
            </a:br>
            <a:r>
              <a:rPr lang="en-US" dirty="0"/>
              <a:t>Without Forward</a:t>
            </a:r>
            <a:endParaRPr lang="en-IN" dirty="0"/>
          </a:p>
        </p:txBody>
      </p:sp>
      <p:sp>
        <p:nvSpPr>
          <p:cNvPr id="3" name="Content Placeholder 2">
            <a:extLst>
              <a:ext uri="{FF2B5EF4-FFF2-40B4-BE49-F238E27FC236}">
                <a16:creationId xmlns:a16="http://schemas.microsoft.com/office/drawing/2014/main" id="{20CB7B71-FD49-47F8-BD49-EAEC86BD2B64}"/>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33280AF-FA0B-4BD9-A545-3C7860650111}"/>
              </a:ext>
            </a:extLst>
          </p:cNvPr>
          <p:cNvPicPr>
            <a:picLocks noChangeAspect="1"/>
          </p:cNvPicPr>
          <p:nvPr/>
        </p:nvPicPr>
        <p:blipFill rotWithShape="1">
          <a:blip r:embed="rId2"/>
          <a:srcRect l="13820" t="20375" r="12950" b="46756"/>
          <a:stretch/>
        </p:blipFill>
        <p:spPr>
          <a:xfrm>
            <a:off x="2933700" y="2438400"/>
            <a:ext cx="8928242" cy="2254219"/>
          </a:xfrm>
          <a:prstGeom prst="rect">
            <a:avLst/>
          </a:prstGeom>
        </p:spPr>
      </p:pic>
    </p:spTree>
    <p:extLst>
      <p:ext uri="{BB962C8B-B14F-4D97-AF65-F5344CB8AC3E}">
        <p14:creationId xmlns:p14="http://schemas.microsoft.com/office/powerpoint/2010/main" val="413964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C05B-D74A-44D6-8312-611F04AB172E}"/>
              </a:ext>
            </a:extLst>
          </p:cNvPr>
          <p:cNvSpPr>
            <a:spLocks noGrp="1"/>
          </p:cNvSpPr>
          <p:nvPr>
            <p:ph type="title"/>
          </p:nvPr>
        </p:nvSpPr>
        <p:spPr>
          <a:xfrm>
            <a:off x="2933700" y="537522"/>
            <a:ext cx="8770571" cy="1560716"/>
          </a:xfrm>
        </p:spPr>
        <p:txBody>
          <a:bodyPr/>
          <a:lstStyle/>
          <a:p>
            <a:br>
              <a:rPr lang="en-US" dirty="0"/>
            </a:br>
            <a:r>
              <a:rPr lang="en-US" dirty="0"/>
              <a:t>Data Forwarding</a:t>
            </a:r>
            <a:endParaRPr lang="en-IN" dirty="0"/>
          </a:p>
        </p:txBody>
      </p:sp>
      <p:sp>
        <p:nvSpPr>
          <p:cNvPr id="3" name="Content Placeholder 2">
            <a:extLst>
              <a:ext uri="{FF2B5EF4-FFF2-40B4-BE49-F238E27FC236}">
                <a16:creationId xmlns:a16="http://schemas.microsoft.com/office/drawing/2014/main" id="{180B0515-DEE1-4542-85A2-EF9B2B662051}"/>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Data dependency arises when an instruction needs to use the result of one of its predecessors before the result has returned to the register file =&gt; pipeline hazards</a:t>
            </a:r>
          </a:p>
          <a:p>
            <a:pPr>
              <a:buFont typeface="Wingdings" panose="05000000000000000000" pitchFamily="2" charset="2"/>
              <a:buChar char="v"/>
            </a:pPr>
            <a:r>
              <a:rPr lang="en-US" sz="1800" b="0" i="0" dirty="0">
                <a:solidFill>
                  <a:srgbClr val="000000"/>
                </a:solidFill>
                <a:effectLst/>
                <a:latin typeface="Arial" panose="020B0604020202020204" pitchFamily="34" charset="0"/>
              </a:rPr>
              <a:t>Forwarding paths allow results to be passed between stages as soon as they are available</a:t>
            </a:r>
          </a:p>
          <a:p>
            <a:pPr>
              <a:buFont typeface="Wingdings" panose="05000000000000000000" pitchFamily="2" charset="2"/>
              <a:buChar char="v"/>
            </a:pPr>
            <a:r>
              <a:rPr lang="en-US" sz="1800" b="0" i="0" dirty="0">
                <a:solidFill>
                  <a:srgbClr val="000000"/>
                </a:solidFill>
                <a:effectLst/>
                <a:latin typeface="Arial" panose="020B0604020202020204" pitchFamily="34" charset="0"/>
              </a:rPr>
              <a:t>5-stage pipeline requires each of the three source operands to be forwarded from any of the intermediate result registers</a:t>
            </a:r>
          </a:p>
          <a:p>
            <a:pPr>
              <a:buFont typeface="Wingdings" panose="05000000000000000000" pitchFamily="2" charset="2"/>
              <a:buChar char="v"/>
            </a:pPr>
            <a:r>
              <a:rPr lang="en-US" sz="1800" b="0" i="0" dirty="0">
                <a:solidFill>
                  <a:srgbClr val="000000"/>
                </a:solidFill>
                <a:effectLst/>
                <a:latin typeface="Arial" panose="020B0604020202020204" pitchFamily="34" charset="0"/>
              </a:rPr>
              <a:t>Still one load stall</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CourierNewPSMT"/>
              </a:rPr>
              <a:t>LDR </a:t>
            </a:r>
            <a:r>
              <a:rPr lang="en-US" sz="1800" b="0" i="0" dirty="0" err="1">
                <a:solidFill>
                  <a:srgbClr val="000000"/>
                </a:solidFill>
                <a:effectLst/>
                <a:latin typeface="CourierNewPSMT"/>
              </a:rPr>
              <a:t>rN</a:t>
            </a:r>
            <a:r>
              <a:rPr lang="en-US" sz="1800" b="0" i="0" dirty="0">
                <a:solidFill>
                  <a:srgbClr val="000000"/>
                </a:solidFill>
                <a:effectLst/>
                <a:latin typeface="CourierNewPSMT"/>
              </a:rPr>
              <a:t>, […]</a:t>
            </a:r>
            <a:br>
              <a:rPr lang="en-US" sz="1800" b="0" i="0" dirty="0">
                <a:solidFill>
                  <a:srgbClr val="000000"/>
                </a:solidFill>
                <a:effectLst/>
                <a:latin typeface="CourierNewPSMT"/>
              </a:rPr>
            </a:br>
            <a:r>
              <a:rPr lang="en-US" sz="1800" b="0" i="0" dirty="0">
                <a:solidFill>
                  <a:srgbClr val="000000"/>
                </a:solidFill>
                <a:effectLst/>
                <a:latin typeface="CourierNewPSMT"/>
              </a:rPr>
              <a:t>ADD r2,r1,rN ;use </a:t>
            </a:r>
            <a:r>
              <a:rPr lang="en-US" sz="1800" b="0" i="0" dirty="0" err="1">
                <a:solidFill>
                  <a:srgbClr val="000000"/>
                </a:solidFill>
                <a:effectLst/>
                <a:latin typeface="CourierNewPSMT"/>
              </a:rPr>
              <a:t>rN</a:t>
            </a:r>
            <a:r>
              <a:rPr lang="en-US" sz="1800" b="0" i="0" dirty="0">
                <a:solidFill>
                  <a:srgbClr val="000000"/>
                </a:solidFill>
                <a:effectLst/>
                <a:latin typeface="CourierNewPSMT"/>
              </a:rPr>
              <a:t> immediately</a:t>
            </a:r>
            <a:br>
              <a:rPr lang="en-US" sz="1800" b="0" i="0" dirty="0">
                <a:solidFill>
                  <a:srgbClr val="000000"/>
                </a:solidFill>
                <a:effectLst/>
                <a:latin typeface="CourierNewPSMT"/>
              </a:rPr>
            </a:br>
            <a:r>
              <a:rPr lang="en-US" sz="1800" b="0" i="0" dirty="0">
                <a:solidFill>
                  <a:srgbClr val="000000"/>
                </a:solidFill>
                <a:effectLst/>
                <a:latin typeface="Arial" panose="020B0604020202020204" pitchFamily="34" charset="0"/>
              </a:rPr>
              <a:t>– One stall</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 Compiler rescheduling</a:t>
            </a:r>
            <a:r>
              <a:rPr lang="en-US" dirty="0"/>
              <a:t> </a:t>
            </a:r>
            <a:br>
              <a:rPr lang="en-US" dirty="0"/>
            </a:br>
            <a:endParaRPr lang="en-IN" dirty="0"/>
          </a:p>
        </p:txBody>
      </p:sp>
    </p:spTree>
    <p:extLst>
      <p:ext uri="{BB962C8B-B14F-4D97-AF65-F5344CB8AC3E}">
        <p14:creationId xmlns:p14="http://schemas.microsoft.com/office/powerpoint/2010/main" val="90983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44F3-8313-4544-A65B-69D065AC063A}"/>
              </a:ext>
            </a:extLst>
          </p:cNvPr>
          <p:cNvSpPr>
            <a:spLocks noGrp="1"/>
          </p:cNvSpPr>
          <p:nvPr>
            <p:ph type="title"/>
          </p:nvPr>
        </p:nvSpPr>
        <p:spPr/>
        <p:txBody>
          <a:bodyPr/>
          <a:lstStyle/>
          <a:p>
            <a:br>
              <a:rPr lang="en-US" dirty="0"/>
            </a:br>
            <a:r>
              <a:rPr lang="en-US" dirty="0"/>
              <a:t>Stalls are Required</a:t>
            </a:r>
            <a:endParaRPr lang="en-IN" dirty="0"/>
          </a:p>
        </p:txBody>
      </p:sp>
      <p:sp>
        <p:nvSpPr>
          <p:cNvPr id="3" name="Content Placeholder 2">
            <a:extLst>
              <a:ext uri="{FF2B5EF4-FFF2-40B4-BE49-F238E27FC236}">
                <a16:creationId xmlns:a16="http://schemas.microsoft.com/office/drawing/2014/main" id="{987FFC7B-70C5-413C-8A6F-52E3D441C92C}"/>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The load instruction has a delay or latency that cannot be eliminated by forwarding alone.</a:t>
            </a:r>
            <a:br>
              <a:rPr lang="en-US" dirty="0"/>
            </a:br>
            <a:endParaRPr lang="en-IN" dirty="0"/>
          </a:p>
        </p:txBody>
      </p:sp>
      <p:pic>
        <p:nvPicPr>
          <p:cNvPr id="5" name="Picture 4">
            <a:extLst>
              <a:ext uri="{FF2B5EF4-FFF2-40B4-BE49-F238E27FC236}">
                <a16:creationId xmlns:a16="http://schemas.microsoft.com/office/drawing/2014/main" id="{7B685CE5-1D51-4856-A843-0F34A405FF71}"/>
              </a:ext>
            </a:extLst>
          </p:cNvPr>
          <p:cNvPicPr>
            <a:picLocks noChangeAspect="1"/>
          </p:cNvPicPr>
          <p:nvPr/>
        </p:nvPicPr>
        <p:blipFill rotWithShape="1">
          <a:blip r:embed="rId2"/>
          <a:srcRect l="14242" t="16629" r="17500" b="50000"/>
          <a:stretch/>
        </p:blipFill>
        <p:spPr>
          <a:xfrm>
            <a:off x="2933700" y="3584655"/>
            <a:ext cx="8322068" cy="2288569"/>
          </a:xfrm>
          <a:prstGeom prst="rect">
            <a:avLst/>
          </a:prstGeom>
        </p:spPr>
      </p:pic>
    </p:spTree>
    <p:extLst>
      <p:ext uri="{BB962C8B-B14F-4D97-AF65-F5344CB8AC3E}">
        <p14:creationId xmlns:p14="http://schemas.microsoft.com/office/powerpoint/2010/main" val="115141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27E2-AEAD-4D0C-88AF-1F757C8A6BBB}"/>
              </a:ext>
            </a:extLst>
          </p:cNvPr>
          <p:cNvSpPr>
            <a:spLocks noGrp="1"/>
          </p:cNvSpPr>
          <p:nvPr>
            <p:ph type="title"/>
          </p:nvPr>
        </p:nvSpPr>
        <p:spPr/>
        <p:txBody>
          <a:bodyPr/>
          <a:lstStyle/>
          <a:p>
            <a:br>
              <a:rPr lang="en-US" dirty="0"/>
            </a:br>
            <a:r>
              <a:rPr lang="en-US" dirty="0"/>
              <a:t>The pipeline with one stall</a:t>
            </a:r>
            <a:endParaRPr lang="en-IN" dirty="0"/>
          </a:p>
        </p:txBody>
      </p:sp>
      <p:sp>
        <p:nvSpPr>
          <p:cNvPr id="3" name="Content Placeholder 2">
            <a:extLst>
              <a:ext uri="{FF2B5EF4-FFF2-40B4-BE49-F238E27FC236}">
                <a16:creationId xmlns:a16="http://schemas.microsoft.com/office/drawing/2014/main" id="{EA777381-3CF3-41DA-AA91-BFB3CE1A78DC}"/>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The only necessary forwarding is done for R1 from </a:t>
            </a:r>
            <a:r>
              <a:rPr lang="en-US" sz="1800" b="1" i="0" dirty="0">
                <a:solidFill>
                  <a:srgbClr val="CC009A"/>
                </a:solidFill>
                <a:effectLst/>
                <a:latin typeface="Arial" panose="020B0604020202020204" pitchFamily="34" charset="0"/>
              </a:rPr>
              <a:t>MEM </a:t>
            </a:r>
            <a:r>
              <a:rPr lang="en-US" sz="1800" b="0" i="0" dirty="0">
                <a:solidFill>
                  <a:srgbClr val="000000"/>
                </a:solidFill>
                <a:effectLst/>
                <a:latin typeface="Arial" panose="020B0604020202020204" pitchFamily="34" charset="0"/>
              </a:rPr>
              <a:t>to </a:t>
            </a:r>
            <a:r>
              <a:rPr lang="en-US" sz="1800" b="1" i="0" dirty="0" err="1">
                <a:solidFill>
                  <a:srgbClr val="CC3300"/>
                </a:solidFill>
                <a:effectLst/>
                <a:latin typeface="Arial" panose="020B0604020202020204" pitchFamily="34" charset="0"/>
              </a:rPr>
              <a:t>EXsub</a:t>
            </a:r>
            <a:r>
              <a:rPr lang="en-US" sz="1800" b="0" i="0" dirty="0">
                <a:solidFill>
                  <a:srgbClr val="000000"/>
                </a:solidFill>
                <a:effectLst/>
                <a:latin typeface="Arial" panose="020B0604020202020204" pitchFamily="34" charset="0"/>
              </a:rPr>
              <a:t>.</a:t>
            </a:r>
            <a:r>
              <a:rPr lang="en-US" dirty="0"/>
              <a:t> </a:t>
            </a:r>
            <a:br>
              <a:rPr lang="en-US" dirty="0"/>
            </a:br>
            <a:endParaRPr lang="en-IN" dirty="0"/>
          </a:p>
        </p:txBody>
      </p:sp>
      <p:pic>
        <p:nvPicPr>
          <p:cNvPr id="5" name="Picture 4">
            <a:extLst>
              <a:ext uri="{FF2B5EF4-FFF2-40B4-BE49-F238E27FC236}">
                <a16:creationId xmlns:a16="http://schemas.microsoft.com/office/drawing/2014/main" id="{A4EE1CF8-3F78-4808-A3B5-2D7DF8954AC3}"/>
              </a:ext>
            </a:extLst>
          </p:cNvPr>
          <p:cNvPicPr>
            <a:picLocks noChangeAspect="1"/>
          </p:cNvPicPr>
          <p:nvPr/>
        </p:nvPicPr>
        <p:blipFill rotWithShape="1">
          <a:blip r:embed="rId2"/>
          <a:srcRect l="12556" t="23371" r="16405" b="45468"/>
          <a:stretch/>
        </p:blipFill>
        <p:spPr>
          <a:xfrm>
            <a:off x="3043156" y="3195640"/>
            <a:ext cx="8661115" cy="2137024"/>
          </a:xfrm>
          <a:prstGeom prst="rect">
            <a:avLst/>
          </a:prstGeom>
        </p:spPr>
      </p:pic>
    </p:spTree>
    <p:extLst>
      <p:ext uri="{BB962C8B-B14F-4D97-AF65-F5344CB8AC3E}">
        <p14:creationId xmlns:p14="http://schemas.microsoft.com/office/powerpoint/2010/main" val="150572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C4FF-F22E-4086-A050-A81DD5C666F7}"/>
              </a:ext>
            </a:extLst>
          </p:cNvPr>
          <p:cNvSpPr>
            <a:spLocks noGrp="1"/>
          </p:cNvSpPr>
          <p:nvPr>
            <p:ph type="title"/>
          </p:nvPr>
        </p:nvSpPr>
        <p:spPr/>
        <p:txBody>
          <a:bodyPr/>
          <a:lstStyle/>
          <a:p>
            <a:br>
              <a:rPr lang="en-US" dirty="0"/>
            </a:br>
            <a:r>
              <a:rPr lang="en-US" dirty="0"/>
              <a:t>LDR Interlock</a:t>
            </a:r>
            <a:endParaRPr lang="en-IN" dirty="0"/>
          </a:p>
        </p:txBody>
      </p:sp>
      <p:sp>
        <p:nvSpPr>
          <p:cNvPr id="3" name="Content Placeholder 2">
            <a:extLst>
              <a:ext uri="{FF2B5EF4-FFF2-40B4-BE49-F238E27FC236}">
                <a16:creationId xmlns:a16="http://schemas.microsoft.com/office/drawing/2014/main" id="{1F83DA7F-2037-482E-A718-5A078213981F}"/>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In this example, it takes 7 clock cycles to execute 6 instructions, CPI of 1.2</a:t>
            </a:r>
            <a:endParaRPr lang="en-US" sz="1800" dirty="0">
              <a:solidFill>
                <a:srgbClr val="000000"/>
              </a:solidFill>
              <a:latin typeface="Arial" panose="020B0604020202020204" pitchFamily="34" charset="0"/>
            </a:endParaRPr>
          </a:p>
          <a:p>
            <a:pPr>
              <a:buFont typeface="Wingdings" panose="05000000000000000000" pitchFamily="2" charset="2"/>
              <a:buChar char="v"/>
            </a:pPr>
            <a:r>
              <a:rPr lang="en-US" sz="1800" b="0" i="0" dirty="0">
                <a:solidFill>
                  <a:srgbClr val="000000"/>
                </a:solidFill>
                <a:effectLst/>
                <a:latin typeface="Arial" panose="020B0604020202020204" pitchFamily="34" charset="0"/>
              </a:rPr>
              <a:t>The LDR instruction immediately followed by a data operation using the same register cause an interlock</a:t>
            </a:r>
            <a:r>
              <a:rPr lang="en-US" dirty="0"/>
              <a:t> </a:t>
            </a:r>
            <a:br>
              <a:rPr lang="en-US" dirty="0"/>
            </a:br>
            <a:endParaRPr lang="en-IN" dirty="0"/>
          </a:p>
        </p:txBody>
      </p:sp>
      <p:pic>
        <p:nvPicPr>
          <p:cNvPr id="5" name="Picture 4">
            <a:extLst>
              <a:ext uri="{FF2B5EF4-FFF2-40B4-BE49-F238E27FC236}">
                <a16:creationId xmlns:a16="http://schemas.microsoft.com/office/drawing/2014/main" id="{66DB1B82-F8DE-4DFD-B8FB-D3D07402F742}"/>
              </a:ext>
            </a:extLst>
          </p:cNvPr>
          <p:cNvPicPr>
            <a:picLocks noChangeAspect="1"/>
          </p:cNvPicPr>
          <p:nvPr/>
        </p:nvPicPr>
        <p:blipFill rotWithShape="1">
          <a:blip r:embed="rId2"/>
          <a:srcRect l="13652" t="17678" r="15731" b="36480"/>
          <a:stretch/>
        </p:blipFill>
        <p:spPr>
          <a:xfrm>
            <a:off x="2933700" y="3575407"/>
            <a:ext cx="8609745" cy="3143892"/>
          </a:xfrm>
          <a:prstGeom prst="rect">
            <a:avLst/>
          </a:prstGeom>
        </p:spPr>
      </p:pic>
    </p:spTree>
    <p:extLst>
      <p:ext uri="{BB962C8B-B14F-4D97-AF65-F5344CB8AC3E}">
        <p14:creationId xmlns:p14="http://schemas.microsoft.com/office/powerpoint/2010/main" val="249730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8286-DF3D-4358-8C90-EE70190E9601}"/>
              </a:ext>
            </a:extLst>
          </p:cNvPr>
          <p:cNvSpPr>
            <a:spLocks noGrp="1"/>
          </p:cNvSpPr>
          <p:nvPr>
            <p:ph type="title"/>
          </p:nvPr>
        </p:nvSpPr>
        <p:spPr/>
        <p:txBody>
          <a:bodyPr/>
          <a:lstStyle/>
          <a:p>
            <a:br>
              <a:rPr lang="en-US" dirty="0"/>
            </a:br>
            <a:r>
              <a:rPr lang="en-US" dirty="0"/>
              <a:t>Optimal Pipelining</a:t>
            </a:r>
            <a:endParaRPr lang="en-IN" dirty="0"/>
          </a:p>
        </p:txBody>
      </p:sp>
      <p:sp>
        <p:nvSpPr>
          <p:cNvPr id="3" name="Content Placeholder 2">
            <a:extLst>
              <a:ext uri="{FF2B5EF4-FFF2-40B4-BE49-F238E27FC236}">
                <a16:creationId xmlns:a16="http://schemas.microsoft.com/office/drawing/2014/main" id="{A7B291B7-C919-40AB-8CBB-27564DC4635D}"/>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In this example, it takes 6 clock cycles to execute 6 instructions, CPI of 1</a:t>
            </a:r>
            <a:r>
              <a:rPr lang="en-US" sz="1800" dirty="0">
                <a:solidFill>
                  <a:srgbClr val="000000"/>
                </a:solidFill>
                <a:latin typeface="Arial" panose="020B0604020202020204" pitchFamily="34" charset="0"/>
              </a:rPr>
              <a:t> </a:t>
            </a:r>
          </a:p>
          <a:p>
            <a:pPr>
              <a:buFont typeface="Wingdings" panose="05000000000000000000" pitchFamily="2" charset="2"/>
              <a:buChar char="v"/>
            </a:pPr>
            <a:r>
              <a:rPr lang="en-US" sz="1800" b="0" i="0" dirty="0">
                <a:solidFill>
                  <a:srgbClr val="000000"/>
                </a:solidFill>
                <a:effectLst/>
                <a:latin typeface="Arial" panose="020B0604020202020204" pitchFamily="34" charset="0"/>
              </a:rPr>
              <a:t>The LDR instruction does not cause the pipeline to interlock</a:t>
            </a:r>
            <a:r>
              <a:rPr lang="en-US" dirty="0"/>
              <a:t> </a:t>
            </a:r>
            <a:br>
              <a:rPr lang="en-US" dirty="0"/>
            </a:br>
            <a:br>
              <a:rPr lang="en-US" dirty="0"/>
            </a:br>
            <a:endParaRPr lang="en-IN" dirty="0"/>
          </a:p>
        </p:txBody>
      </p:sp>
      <p:pic>
        <p:nvPicPr>
          <p:cNvPr id="6" name="Picture 5">
            <a:extLst>
              <a:ext uri="{FF2B5EF4-FFF2-40B4-BE49-F238E27FC236}">
                <a16:creationId xmlns:a16="http://schemas.microsoft.com/office/drawing/2014/main" id="{23CD9600-7B04-48A8-82BC-BC942C362F41}"/>
              </a:ext>
            </a:extLst>
          </p:cNvPr>
          <p:cNvPicPr>
            <a:picLocks noChangeAspect="1"/>
          </p:cNvPicPr>
          <p:nvPr/>
        </p:nvPicPr>
        <p:blipFill rotWithShape="1">
          <a:blip r:embed="rId2"/>
          <a:srcRect l="14916" t="16928" r="15730" b="37080"/>
          <a:stretch/>
        </p:blipFill>
        <p:spPr>
          <a:xfrm>
            <a:off x="2933700" y="3429000"/>
            <a:ext cx="8455631" cy="3154166"/>
          </a:xfrm>
          <a:prstGeom prst="rect">
            <a:avLst/>
          </a:prstGeom>
        </p:spPr>
      </p:pic>
    </p:spTree>
    <p:extLst>
      <p:ext uri="{BB962C8B-B14F-4D97-AF65-F5344CB8AC3E}">
        <p14:creationId xmlns:p14="http://schemas.microsoft.com/office/powerpoint/2010/main" val="2979666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56F1-542D-4652-A9E5-EAD3D08FFA0F}"/>
              </a:ext>
            </a:extLst>
          </p:cNvPr>
          <p:cNvSpPr>
            <a:spLocks noGrp="1"/>
          </p:cNvSpPr>
          <p:nvPr>
            <p:ph type="title"/>
          </p:nvPr>
        </p:nvSpPr>
        <p:spPr/>
        <p:txBody>
          <a:bodyPr/>
          <a:lstStyle/>
          <a:p>
            <a:br>
              <a:rPr lang="en-US" dirty="0"/>
            </a:br>
            <a:r>
              <a:rPr lang="en-US" dirty="0"/>
              <a:t>LDM Interlock (1/2)</a:t>
            </a:r>
            <a:endParaRPr lang="en-IN" dirty="0"/>
          </a:p>
        </p:txBody>
      </p:sp>
      <p:sp>
        <p:nvSpPr>
          <p:cNvPr id="3" name="Content Placeholder 2">
            <a:extLst>
              <a:ext uri="{FF2B5EF4-FFF2-40B4-BE49-F238E27FC236}">
                <a16:creationId xmlns:a16="http://schemas.microsoft.com/office/drawing/2014/main" id="{89D9B146-9A53-4C94-955B-CF3213D96C4A}"/>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In this example, it takes 8 clock cycles to execute 5 instructions, CPI of 1.6</a:t>
            </a:r>
            <a:endParaRPr lang="en-US" sz="1800" dirty="0">
              <a:solidFill>
                <a:srgbClr val="000000"/>
              </a:solidFill>
              <a:latin typeface="Arial" panose="020B0604020202020204" pitchFamily="34" charset="0"/>
            </a:endParaRPr>
          </a:p>
          <a:p>
            <a:pPr>
              <a:buFont typeface="Wingdings" panose="05000000000000000000" pitchFamily="2" charset="2"/>
              <a:buChar char="v"/>
            </a:pPr>
            <a:r>
              <a:rPr lang="en-US" sz="1800" b="0" i="0" dirty="0">
                <a:solidFill>
                  <a:srgbClr val="000000"/>
                </a:solidFill>
                <a:effectLst/>
                <a:latin typeface="Arial" panose="020B0604020202020204" pitchFamily="34" charset="0"/>
              </a:rPr>
              <a:t>During the LDM there are parallel memory and writeback cycles</a:t>
            </a:r>
            <a:r>
              <a:rPr lang="en-US" dirty="0"/>
              <a:t> </a:t>
            </a:r>
            <a:br>
              <a:rPr lang="en-US" dirty="0"/>
            </a:br>
            <a:endParaRPr lang="en-IN" dirty="0"/>
          </a:p>
        </p:txBody>
      </p:sp>
      <p:pic>
        <p:nvPicPr>
          <p:cNvPr id="5" name="Picture 4">
            <a:extLst>
              <a:ext uri="{FF2B5EF4-FFF2-40B4-BE49-F238E27FC236}">
                <a16:creationId xmlns:a16="http://schemas.microsoft.com/office/drawing/2014/main" id="{28BDCABB-5CA4-4F9D-8398-2E3437262B0D}"/>
              </a:ext>
            </a:extLst>
          </p:cNvPr>
          <p:cNvPicPr>
            <a:picLocks noChangeAspect="1"/>
          </p:cNvPicPr>
          <p:nvPr/>
        </p:nvPicPr>
        <p:blipFill rotWithShape="1">
          <a:blip r:embed="rId2"/>
          <a:srcRect l="14831" t="12584" r="16826" b="48315"/>
          <a:stretch/>
        </p:blipFill>
        <p:spPr>
          <a:xfrm>
            <a:off x="2933700" y="3408349"/>
            <a:ext cx="8332341" cy="268155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54D74FB-BB6C-4466-8193-806DA5D1B389}"/>
                  </a:ext>
                </a:extLst>
              </p14:cNvPr>
              <p14:cNvContentPartPr/>
              <p14:nvPr/>
            </p14:nvContentPartPr>
            <p14:xfrm>
              <a:off x="3524400" y="4057560"/>
              <a:ext cx="76320" cy="140040"/>
            </p14:xfrm>
          </p:contentPart>
        </mc:Choice>
        <mc:Fallback xmlns="">
          <p:pic>
            <p:nvPicPr>
              <p:cNvPr id="6" name="Ink 5">
                <a:extLst>
                  <a:ext uri="{FF2B5EF4-FFF2-40B4-BE49-F238E27FC236}">
                    <a16:creationId xmlns:a16="http://schemas.microsoft.com/office/drawing/2014/main" id="{954D74FB-BB6C-4466-8193-806DA5D1B389}"/>
                  </a:ext>
                </a:extLst>
              </p:cNvPr>
              <p:cNvPicPr/>
              <p:nvPr/>
            </p:nvPicPr>
            <p:blipFill>
              <a:blip r:embed="rId4"/>
              <a:stretch>
                <a:fillRect/>
              </a:stretch>
            </p:blipFill>
            <p:spPr>
              <a:xfrm>
                <a:off x="3515040" y="4048200"/>
                <a:ext cx="95040" cy="158760"/>
              </a:xfrm>
              <a:prstGeom prst="rect">
                <a:avLst/>
              </a:prstGeom>
            </p:spPr>
          </p:pic>
        </mc:Fallback>
      </mc:AlternateContent>
    </p:spTree>
    <p:extLst>
      <p:ext uri="{BB962C8B-B14F-4D97-AF65-F5344CB8AC3E}">
        <p14:creationId xmlns:p14="http://schemas.microsoft.com/office/powerpoint/2010/main" val="373454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7265-30A4-423F-BEB6-7430B1601F49}"/>
              </a:ext>
            </a:extLst>
          </p:cNvPr>
          <p:cNvSpPr>
            <a:spLocks noGrp="1"/>
          </p:cNvSpPr>
          <p:nvPr>
            <p:ph type="title"/>
          </p:nvPr>
        </p:nvSpPr>
        <p:spPr>
          <a:xfrm>
            <a:off x="2933700" y="537522"/>
            <a:ext cx="8770571" cy="1560716"/>
          </a:xfrm>
        </p:spPr>
        <p:txBody>
          <a:bodyPr/>
          <a:lstStyle/>
          <a:p>
            <a:br>
              <a:rPr lang="en-US" dirty="0"/>
            </a:br>
            <a:r>
              <a:rPr lang="en-US" dirty="0"/>
              <a:t>LDM Interlock (2/2)</a:t>
            </a:r>
            <a:endParaRPr lang="en-IN" dirty="0"/>
          </a:p>
        </p:txBody>
      </p:sp>
      <p:sp>
        <p:nvSpPr>
          <p:cNvPr id="3" name="Content Placeholder 2">
            <a:extLst>
              <a:ext uri="{FF2B5EF4-FFF2-40B4-BE49-F238E27FC236}">
                <a16:creationId xmlns:a16="http://schemas.microsoft.com/office/drawing/2014/main" id="{2B9D96CE-C3DC-4603-A1F3-6764F78791D8}"/>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In this example, it takes 9 clock cycles to execute 5 instructions, CPI of 1.8</a:t>
            </a:r>
            <a:r>
              <a:rPr lang="en-US" sz="1800" dirty="0">
                <a:solidFill>
                  <a:srgbClr val="000000"/>
                </a:solidFill>
                <a:latin typeface="Arial" panose="020B0604020202020204" pitchFamily="34" charset="0"/>
              </a:rPr>
              <a:t> </a:t>
            </a:r>
          </a:p>
          <a:p>
            <a:pPr>
              <a:buFont typeface="Wingdings" panose="05000000000000000000" pitchFamily="2" charset="2"/>
              <a:buChar char="v"/>
            </a:pPr>
            <a:r>
              <a:rPr lang="en-US" sz="1800" b="0" i="0" dirty="0">
                <a:solidFill>
                  <a:srgbClr val="000000"/>
                </a:solidFill>
                <a:effectLst/>
                <a:latin typeface="Arial" panose="020B0604020202020204" pitchFamily="34" charset="0"/>
              </a:rPr>
              <a:t>The SUB incurs a further cycle of interlock due to it using the highest specified register in the LDM instruction</a:t>
            </a:r>
            <a:r>
              <a:rPr lang="en-US" dirty="0"/>
              <a:t> </a:t>
            </a:r>
            <a:br>
              <a:rPr lang="en-US" dirty="0"/>
            </a:br>
            <a:endParaRPr lang="en-IN" dirty="0"/>
          </a:p>
        </p:txBody>
      </p:sp>
      <p:pic>
        <p:nvPicPr>
          <p:cNvPr id="5" name="Picture 4">
            <a:extLst>
              <a:ext uri="{FF2B5EF4-FFF2-40B4-BE49-F238E27FC236}">
                <a16:creationId xmlns:a16="http://schemas.microsoft.com/office/drawing/2014/main" id="{2DF3D8FD-AC3E-4F27-BBDB-6562097E54C8}"/>
              </a:ext>
            </a:extLst>
          </p:cNvPr>
          <p:cNvPicPr>
            <a:picLocks noChangeAspect="1"/>
          </p:cNvPicPr>
          <p:nvPr/>
        </p:nvPicPr>
        <p:blipFill rotWithShape="1">
          <a:blip r:embed="rId2"/>
          <a:srcRect l="14831" t="12734" r="16321" b="46756"/>
          <a:stretch/>
        </p:blipFill>
        <p:spPr>
          <a:xfrm>
            <a:off x="3121992" y="3821985"/>
            <a:ext cx="8393986" cy="277820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D70B330-F131-4F11-9849-22B2E3347EB0}"/>
                  </a:ext>
                </a:extLst>
              </p14:cNvPr>
              <p14:cNvContentPartPr/>
              <p14:nvPr/>
            </p14:nvContentPartPr>
            <p14:xfrm>
              <a:off x="3733920" y="4470480"/>
              <a:ext cx="70200" cy="120960"/>
            </p14:xfrm>
          </p:contentPart>
        </mc:Choice>
        <mc:Fallback xmlns="">
          <p:pic>
            <p:nvPicPr>
              <p:cNvPr id="6" name="Ink 5">
                <a:extLst>
                  <a:ext uri="{FF2B5EF4-FFF2-40B4-BE49-F238E27FC236}">
                    <a16:creationId xmlns:a16="http://schemas.microsoft.com/office/drawing/2014/main" id="{2D70B330-F131-4F11-9849-22B2E3347EB0}"/>
                  </a:ext>
                </a:extLst>
              </p:cNvPr>
              <p:cNvPicPr/>
              <p:nvPr/>
            </p:nvPicPr>
            <p:blipFill>
              <a:blip r:embed="rId4"/>
              <a:stretch>
                <a:fillRect/>
              </a:stretch>
            </p:blipFill>
            <p:spPr>
              <a:xfrm>
                <a:off x="3724560" y="4461120"/>
                <a:ext cx="88920" cy="139680"/>
              </a:xfrm>
              <a:prstGeom prst="rect">
                <a:avLst/>
              </a:prstGeom>
            </p:spPr>
          </p:pic>
        </mc:Fallback>
      </mc:AlternateContent>
    </p:spTree>
    <p:extLst>
      <p:ext uri="{BB962C8B-B14F-4D97-AF65-F5344CB8AC3E}">
        <p14:creationId xmlns:p14="http://schemas.microsoft.com/office/powerpoint/2010/main" val="171753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F394-8C4E-4A08-AB06-6448A8396749}"/>
              </a:ext>
            </a:extLst>
          </p:cNvPr>
          <p:cNvSpPr>
            <a:spLocks noGrp="1"/>
          </p:cNvSpPr>
          <p:nvPr>
            <p:ph type="title"/>
          </p:nvPr>
        </p:nvSpPr>
        <p:spPr/>
        <p:txBody>
          <a:bodyPr/>
          <a:lstStyle/>
          <a:p>
            <a:r>
              <a:rPr lang="en-US" dirty="0"/>
              <a:t>Pipelining Hazards</a:t>
            </a:r>
            <a:endParaRPr lang="en-IN" dirty="0"/>
          </a:p>
        </p:txBody>
      </p:sp>
      <p:sp>
        <p:nvSpPr>
          <p:cNvPr id="3" name="Text Placeholder 2">
            <a:extLst>
              <a:ext uri="{FF2B5EF4-FFF2-40B4-BE49-F238E27FC236}">
                <a16:creationId xmlns:a16="http://schemas.microsoft.com/office/drawing/2014/main" id="{8787A5DB-1BB0-4BE4-9B51-961E3207E476}"/>
              </a:ext>
            </a:extLst>
          </p:cNvPr>
          <p:cNvSpPr>
            <a:spLocks noGrp="1"/>
          </p:cNvSpPr>
          <p:nvPr>
            <p:ph type="body" idx="1"/>
          </p:nvPr>
        </p:nvSpPr>
        <p:spPr/>
        <p:txBody>
          <a:bodyPr/>
          <a:lstStyle/>
          <a:p>
            <a:r>
              <a:rPr lang="en-US" dirty="0"/>
              <a:t>Structural, Data and Control Hazards</a:t>
            </a:r>
            <a:endParaRPr lang="en-IN" dirty="0"/>
          </a:p>
        </p:txBody>
      </p:sp>
    </p:spTree>
    <p:extLst>
      <p:ext uri="{BB962C8B-B14F-4D97-AF65-F5344CB8AC3E}">
        <p14:creationId xmlns:p14="http://schemas.microsoft.com/office/powerpoint/2010/main" val="95888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8DBE-A8BD-42EC-9EB3-3330E9DEBC05}"/>
              </a:ext>
            </a:extLst>
          </p:cNvPr>
          <p:cNvSpPr>
            <a:spLocks noGrp="1"/>
          </p:cNvSpPr>
          <p:nvPr>
            <p:ph type="title"/>
          </p:nvPr>
        </p:nvSpPr>
        <p:spPr/>
        <p:txBody>
          <a:bodyPr/>
          <a:lstStyle/>
          <a:p>
            <a:br>
              <a:rPr lang="en-US" dirty="0"/>
            </a:br>
            <a:r>
              <a:rPr lang="en-US" dirty="0"/>
              <a:t>Thank You!</a:t>
            </a:r>
            <a:endParaRPr lang="en-IN" dirty="0"/>
          </a:p>
        </p:txBody>
      </p:sp>
    </p:spTree>
    <p:extLst>
      <p:ext uri="{BB962C8B-B14F-4D97-AF65-F5344CB8AC3E}">
        <p14:creationId xmlns:p14="http://schemas.microsoft.com/office/powerpoint/2010/main" val="409138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EBA4-285F-4B73-900A-3225FBDBA00B}"/>
              </a:ext>
            </a:extLst>
          </p:cNvPr>
          <p:cNvSpPr>
            <a:spLocks noGrp="1"/>
          </p:cNvSpPr>
          <p:nvPr>
            <p:ph type="title"/>
          </p:nvPr>
        </p:nvSpPr>
        <p:spPr/>
        <p:txBody>
          <a:bodyPr/>
          <a:lstStyle/>
          <a:p>
            <a:br>
              <a:rPr lang="en-US" dirty="0"/>
            </a:br>
            <a:r>
              <a:rPr lang="en-IN" dirty="0"/>
              <a:t>Pipeline Hazards</a:t>
            </a:r>
          </a:p>
        </p:txBody>
      </p:sp>
      <p:sp>
        <p:nvSpPr>
          <p:cNvPr id="3" name="Content Placeholder 2">
            <a:extLst>
              <a:ext uri="{FF2B5EF4-FFF2-40B4-BE49-F238E27FC236}">
                <a16:creationId xmlns:a16="http://schemas.microsoft.com/office/drawing/2014/main" id="{DF7DE8D7-E570-4021-B9DB-809FCEF2BC97}"/>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There are situations, called hazards, that prevent the next instruction in the instruction stream from being executing during its designated clock cycle. Hazards reduce the performance from the ideal speedup gained by pipelining. There are three classes of hazards: – </a:t>
            </a:r>
          </a:p>
          <a:p>
            <a:pPr lvl="1">
              <a:buFont typeface="Wingdings" panose="05000000000000000000" pitchFamily="2" charset="2"/>
              <a:buChar char="§"/>
            </a:pPr>
            <a:r>
              <a:rPr lang="en-US" dirty="0"/>
              <a:t>Structural Hazards: They arise from resource conflicts when the hardware cannot support all possible combinations of instructions in simultaneous overlapped execution. </a:t>
            </a:r>
          </a:p>
          <a:p>
            <a:pPr lvl="1">
              <a:buFont typeface="Wingdings" panose="05000000000000000000" pitchFamily="2" charset="2"/>
              <a:buChar char="§"/>
            </a:pPr>
            <a:r>
              <a:rPr lang="en-US" dirty="0"/>
              <a:t>Data Hazards: They arise when an instruction depends on the result of a previous instruction in a way that is exposed by the overlapping of instructions in the pipeline. </a:t>
            </a:r>
          </a:p>
          <a:p>
            <a:pPr lvl="1">
              <a:buFont typeface="Wingdings" panose="05000000000000000000" pitchFamily="2" charset="2"/>
              <a:buChar char="§"/>
            </a:pPr>
            <a:r>
              <a:rPr lang="en-US" dirty="0"/>
              <a:t>Control Hazards: They arise from the pipelining of branches and other instructions that change the PC</a:t>
            </a:r>
            <a:endParaRPr lang="en-IN" dirty="0"/>
          </a:p>
        </p:txBody>
      </p:sp>
    </p:spTree>
    <p:extLst>
      <p:ext uri="{BB962C8B-B14F-4D97-AF65-F5344CB8AC3E}">
        <p14:creationId xmlns:p14="http://schemas.microsoft.com/office/powerpoint/2010/main" val="240590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7E29-E5B5-44E2-89E9-15BC3E40CA62}"/>
              </a:ext>
            </a:extLst>
          </p:cNvPr>
          <p:cNvSpPr>
            <a:spLocks noGrp="1"/>
          </p:cNvSpPr>
          <p:nvPr>
            <p:ph type="title"/>
          </p:nvPr>
        </p:nvSpPr>
        <p:spPr>
          <a:xfrm>
            <a:off x="2933700" y="1381759"/>
            <a:ext cx="8770571" cy="696501"/>
          </a:xfrm>
        </p:spPr>
        <p:txBody>
          <a:bodyPr>
            <a:normAutofit fontScale="90000"/>
          </a:bodyPr>
          <a:lstStyle/>
          <a:p>
            <a:pPr marL="571500" indent="-571500">
              <a:buFont typeface="Wingdings" panose="05000000000000000000" pitchFamily="2" charset="2"/>
              <a:buChar char="Ø"/>
            </a:pPr>
            <a:r>
              <a:rPr lang="en-US" dirty="0"/>
              <a:t>Structural Hazards</a:t>
            </a:r>
            <a:endParaRPr lang="en-IN" dirty="0"/>
          </a:p>
        </p:txBody>
      </p:sp>
      <p:sp>
        <p:nvSpPr>
          <p:cNvPr id="3" name="Content Placeholder 2">
            <a:extLst>
              <a:ext uri="{FF2B5EF4-FFF2-40B4-BE49-F238E27FC236}">
                <a16:creationId xmlns:a16="http://schemas.microsoft.com/office/drawing/2014/main" id="{6593E353-76B2-4443-B201-EB68053B5018}"/>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When a machine is pipelined, the overlapped execution of instructions requires pipelining of functional units and duplication of resources to allow all possible combinations of instructions in the pipeline.</a:t>
            </a:r>
          </a:p>
          <a:p>
            <a:pPr>
              <a:buFont typeface="Wingdings" panose="05000000000000000000" pitchFamily="2" charset="2"/>
              <a:buChar char="v"/>
            </a:pPr>
            <a:r>
              <a:rPr lang="en-US" sz="1800" b="0" i="0" dirty="0">
                <a:solidFill>
                  <a:srgbClr val="000000"/>
                </a:solidFill>
                <a:effectLst/>
                <a:latin typeface="Arial" panose="020B0604020202020204" pitchFamily="34" charset="0"/>
              </a:rPr>
              <a:t>If some combination of instructions cannot be accommodated because of a </a:t>
            </a:r>
            <a:r>
              <a:rPr lang="en-US" sz="1800" b="0" i="1" dirty="0">
                <a:solidFill>
                  <a:srgbClr val="000000"/>
                </a:solidFill>
                <a:effectLst/>
                <a:latin typeface="Arial" panose="020B0604020202020204" pitchFamily="34" charset="0"/>
              </a:rPr>
              <a:t>resource conflict</a:t>
            </a:r>
            <a:r>
              <a:rPr lang="en-US" sz="1800" b="0" i="0" dirty="0">
                <a:solidFill>
                  <a:srgbClr val="000000"/>
                </a:solidFill>
                <a:effectLst/>
                <a:latin typeface="Arial" panose="020B0604020202020204" pitchFamily="34" charset="0"/>
              </a:rPr>
              <a:t>, the machine is said to have a </a:t>
            </a:r>
            <a:r>
              <a:rPr lang="en-US" sz="1800" b="1" dirty="0">
                <a:solidFill>
                  <a:srgbClr val="000000"/>
                </a:solidFill>
                <a:latin typeface="Arial" panose="020B0604020202020204" pitchFamily="34" charset="0"/>
              </a:rPr>
              <a:t>S</a:t>
            </a:r>
            <a:r>
              <a:rPr lang="en-US" sz="1800" b="1" i="0" dirty="0">
                <a:solidFill>
                  <a:srgbClr val="000000"/>
                </a:solidFill>
                <a:effectLst/>
                <a:latin typeface="Arial" panose="020B0604020202020204" pitchFamily="34" charset="0"/>
              </a:rPr>
              <a:t>tructural Hazards</a:t>
            </a:r>
            <a:br>
              <a:rPr lang="en-US" dirty="0"/>
            </a:br>
            <a:endParaRPr lang="en-IN" dirty="0"/>
          </a:p>
        </p:txBody>
      </p:sp>
    </p:spTree>
    <p:extLst>
      <p:ext uri="{BB962C8B-B14F-4D97-AF65-F5344CB8AC3E}">
        <p14:creationId xmlns:p14="http://schemas.microsoft.com/office/powerpoint/2010/main" val="378444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CB2E-5D77-400E-B2B9-84BDB9DD9C25}"/>
              </a:ext>
            </a:extLst>
          </p:cNvPr>
          <p:cNvSpPr>
            <a:spLocks noGrp="1"/>
          </p:cNvSpPr>
          <p:nvPr>
            <p:ph type="title"/>
          </p:nvPr>
        </p:nvSpPr>
        <p:spPr/>
        <p:txBody>
          <a:bodyPr/>
          <a:lstStyle/>
          <a:p>
            <a:br>
              <a:rPr lang="en-US" dirty="0"/>
            </a:br>
            <a:r>
              <a:rPr lang="en-US" dirty="0"/>
              <a:t>Example</a:t>
            </a:r>
            <a:endParaRPr lang="en-IN" dirty="0"/>
          </a:p>
        </p:txBody>
      </p:sp>
      <p:sp>
        <p:nvSpPr>
          <p:cNvPr id="3" name="Content Placeholder 2">
            <a:extLst>
              <a:ext uri="{FF2B5EF4-FFF2-40B4-BE49-F238E27FC236}">
                <a16:creationId xmlns:a16="http://schemas.microsoft.com/office/drawing/2014/main" id="{8D3433DB-3C4A-4D7A-9256-51EC5E37563C}"/>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A machine has shared a </a:t>
            </a:r>
            <a:r>
              <a:rPr lang="en-US" sz="1800" b="1" i="0" dirty="0">
                <a:solidFill>
                  <a:srgbClr val="CC3300"/>
                </a:solidFill>
                <a:effectLst/>
                <a:latin typeface="Arial" panose="020B0604020202020204" pitchFamily="34" charset="0"/>
              </a:rPr>
              <a:t>single-memory </a:t>
            </a:r>
            <a:r>
              <a:rPr lang="en-US" sz="1800" b="0" i="0" dirty="0">
                <a:solidFill>
                  <a:srgbClr val="000000"/>
                </a:solidFill>
                <a:effectLst/>
                <a:latin typeface="Arial" panose="020B0604020202020204" pitchFamily="34" charset="0"/>
              </a:rPr>
              <a:t>pipeline for data and instructions. As a result, when an instruction contains a data-memory reference (load), it will conflict with the instruction reference for a later instruction (</a:t>
            </a:r>
            <a:r>
              <a:rPr lang="en-US" sz="1800" b="0" i="0" dirty="0" err="1">
                <a:solidFill>
                  <a:srgbClr val="000000"/>
                </a:solidFill>
                <a:effectLst/>
                <a:latin typeface="Arial" panose="020B0604020202020204" pitchFamily="34" charset="0"/>
              </a:rPr>
              <a:t>instr</a:t>
            </a:r>
            <a:r>
              <a:rPr lang="en-US" sz="1800" b="0" i="0" dirty="0">
                <a:solidFill>
                  <a:srgbClr val="000000"/>
                </a:solidFill>
                <a:effectLst/>
                <a:latin typeface="Arial" panose="020B0604020202020204" pitchFamily="34" charset="0"/>
              </a:rPr>
              <a:t> 3</a:t>
            </a:r>
            <a:r>
              <a:rPr lang="en-US" dirty="0"/>
              <a:t>)</a:t>
            </a:r>
          </a:p>
          <a:p>
            <a:pPr marL="0" indent="0">
              <a:buNone/>
            </a:pPr>
            <a:br>
              <a:rPr lang="en-US" dirty="0"/>
            </a:br>
            <a:endParaRPr lang="en-IN" dirty="0"/>
          </a:p>
        </p:txBody>
      </p:sp>
      <p:pic>
        <p:nvPicPr>
          <p:cNvPr id="5" name="Picture 4">
            <a:extLst>
              <a:ext uri="{FF2B5EF4-FFF2-40B4-BE49-F238E27FC236}">
                <a16:creationId xmlns:a16="http://schemas.microsoft.com/office/drawing/2014/main" id="{E599B0B3-F5AE-4854-8D66-FA44B9844D54}"/>
              </a:ext>
            </a:extLst>
          </p:cNvPr>
          <p:cNvPicPr>
            <a:picLocks noChangeAspect="1"/>
          </p:cNvPicPr>
          <p:nvPr/>
        </p:nvPicPr>
        <p:blipFill rotWithShape="1">
          <a:blip r:embed="rId2"/>
          <a:srcRect l="15166" t="48445" r="18000" b="14666"/>
          <a:stretch/>
        </p:blipFill>
        <p:spPr>
          <a:xfrm>
            <a:off x="2933700" y="3429000"/>
            <a:ext cx="8148320" cy="2529840"/>
          </a:xfrm>
          <a:prstGeom prst="rect">
            <a:avLst/>
          </a:prstGeom>
        </p:spPr>
      </p:pic>
    </p:spTree>
    <p:extLst>
      <p:ext uri="{BB962C8B-B14F-4D97-AF65-F5344CB8AC3E}">
        <p14:creationId xmlns:p14="http://schemas.microsoft.com/office/powerpoint/2010/main" val="361098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8764-6E3E-4C6D-B09B-2328C61A9CD4}"/>
              </a:ext>
            </a:extLst>
          </p:cNvPr>
          <p:cNvSpPr>
            <a:spLocks noGrp="1"/>
          </p:cNvSpPr>
          <p:nvPr>
            <p:ph type="title"/>
          </p:nvPr>
        </p:nvSpPr>
        <p:spPr/>
        <p:txBody>
          <a:bodyPr/>
          <a:lstStyle/>
          <a:p>
            <a:br>
              <a:rPr lang="en-IN" dirty="0"/>
            </a:br>
            <a:r>
              <a:rPr lang="en-IN" dirty="0"/>
              <a:t>Solution(1/2)</a:t>
            </a:r>
          </a:p>
        </p:txBody>
      </p:sp>
      <p:sp>
        <p:nvSpPr>
          <p:cNvPr id="3" name="Content Placeholder 2">
            <a:extLst>
              <a:ext uri="{FF2B5EF4-FFF2-40B4-BE49-F238E27FC236}">
                <a16:creationId xmlns:a16="http://schemas.microsoft.com/office/drawing/2014/main" id="{0E9700B6-9FD4-44C3-8D70-A1AF8C7BA5B5}"/>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To resolve this, we </a:t>
            </a:r>
            <a:r>
              <a:rPr lang="en-US" sz="1800" b="0" i="1" dirty="0">
                <a:solidFill>
                  <a:srgbClr val="009A00"/>
                </a:solidFill>
                <a:effectLst/>
                <a:latin typeface="Arial" panose="020B0604020202020204" pitchFamily="34" charset="0"/>
              </a:rPr>
              <a:t>stall </a:t>
            </a:r>
            <a:r>
              <a:rPr lang="en-US" sz="1800" b="0" i="0" dirty="0">
                <a:solidFill>
                  <a:srgbClr val="000000"/>
                </a:solidFill>
                <a:effectLst/>
                <a:latin typeface="Arial" panose="020B0604020202020204" pitchFamily="34" charset="0"/>
              </a:rPr>
              <a:t>the pipeline for one clock cycle when a data-memory access occurs. The effect of the stall is actually to occupy the resources for that instruction slot. The following table shows how the stalls are actually implemented.</a:t>
            </a:r>
            <a:r>
              <a:rPr lang="en-US" dirty="0"/>
              <a:t> </a:t>
            </a:r>
            <a:br>
              <a:rPr lang="en-US" dirty="0"/>
            </a:br>
            <a:endParaRPr lang="en-IN" dirty="0"/>
          </a:p>
        </p:txBody>
      </p:sp>
      <p:pic>
        <p:nvPicPr>
          <p:cNvPr id="5" name="Picture 4">
            <a:extLst>
              <a:ext uri="{FF2B5EF4-FFF2-40B4-BE49-F238E27FC236}">
                <a16:creationId xmlns:a16="http://schemas.microsoft.com/office/drawing/2014/main" id="{A8DDFFEC-7B37-4A5A-A4FF-C6C1F3F8E270}"/>
              </a:ext>
            </a:extLst>
          </p:cNvPr>
          <p:cNvPicPr>
            <a:picLocks noChangeAspect="1"/>
          </p:cNvPicPr>
          <p:nvPr/>
        </p:nvPicPr>
        <p:blipFill rotWithShape="1">
          <a:blip r:embed="rId2"/>
          <a:srcRect l="12666" t="53629" r="14166" b="11200"/>
          <a:stretch/>
        </p:blipFill>
        <p:spPr>
          <a:xfrm>
            <a:off x="3119120" y="3877671"/>
            <a:ext cx="8920480" cy="2411984"/>
          </a:xfrm>
          <a:prstGeom prst="rect">
            <a:avLst/>
          </a:prstGeom>
        </p:spPr>
      </p:pic>
    </p:spTree>
    <p:extLst>
      <p:ext uri="{BB962C8B-B14F-4D97-AF65-F5344CB8AC3E}">
        <p14:creationId xmlns:p14="http://schemas.microsoft.com/office/powerpoint/2010/main" val="65644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084F-5F7F-4D51-B691-135672A253FF}"/>
              </a:ext>
            </a:extLst>
          </p:cNvPr>
          <p:cNvSpPr>
            <a:spLocks noGrp="1"/>
          </p:cNvSpPr>
          <p:nvPr>
            <p:ph type="title"/>
          </p:nvPr>
        </p:nvSpPr>
        <p:spPr/>
        <p:txBody>
          <a:bodyPr/>
          <a:lstStyle/>
          <a:p>
            <a:br>
              <a:rPr lang="en-US" dirty="0"/>
            </a:br>
            <a:r>
              <a:rPr lang="en-IN" dirty="0"/>
              <a:t>Solution(2/2)</a:t>
            </a:r>
          </a:p>
        </p:txBody>
      </p:sp>
      <p:sp>
        <p:nvSpPr>
          <p:cNvPr id="3" name="Content Placeholder 2">
            <a:extLst>
              <a:ext uri="{FF2B5EF4-FFF2-40B4-BE49-F238E27FC236}">
                <a16:creationId xmlns:a16="http://schemas.microsoft.com/office/drawing/2014/main" id="{1219D9A1-DF0C-4C30-853E-069F376DA639}"/>
              </a:ext>
            </a:extLst>
          </p:cNvPr>
          <p:cNvSpPr>
            <a:spLocks noGrp="1"/>
          </p:cNvSpPr>
          <p:nvPr>
            <p:ph idx="1"/>
          </p:nvPr>
        </p:nvSpPr>
        <p:spPr/>
        <p:txBody>
          <a:bodyPr/>
          <a:lstStyle/>
          <a:p>
            <a:pPr>
              <a:buFont typeface="Wingdings" panose="05000000000000000000" pitchFamily="2" charset="2"/>
              <a:buChar char="v"/>
            </a:pPr>
            <a:r>
              <a:rPr lang="en-US" sz="2400" b="0" i="0" dirty="0">
                <a:solidFill>
                  <a:srgbClr val="000000"/>
                </a:solidFill>
                <a:effectLst/>
                <a:latin typeface="Arial" panose="020B0604020202020204" pitchFamily="34" charset="0"/>
              </a:rPr>
              <a:t>Another solution is to use separate instruction and</a:t>
            </a:r>
            <a:br>
              <a:rPr lang="en-US" sz="2400" b="0" i="0" dirty="0">
                <a:solidFill>
                  <a:srgbClr val="000000"/>
                </a:solidFill>
                <a:effectLst/>
                <a:latin typeface="Arial" panose="020B0604020202020204" pitchFamily="34" charset="0"/>
              </a:rPr>
            </a:br>
            <a:r>
              <a:rPr lang="en-US" sz="2400" b="0" i="0" dirty="0">
                <a:solidFill>
                  <a:srgbClr val="000000"/>
                </a:solidFill>
                <a:effectLst/>
                <a:latin typeface="Arial" panose="020B0604020202020204" pitchFamily="34" charset="0"/>
              </a:rPr>
              <a:t>data memories. </a:t>
            </a:r>
          </a:p>
          <a:p>
            <a:pPr>
              <a:buFont typeface="Wingdings" panose="05000000000000000000" pitchFamily="2" charset="2"/>
              <a:buChar char="v"/>
            </a:pPr>
            <a:r>
              <a:rPr lang="en-US" sz="2400" b="0" i="0" dirty="0">
                <a:solidFill>
                  <a:srgbClr val="000000"/>
                </a:solidFill>
                <a:effectLst/>
                <a:latin typeface="Arial" panose="020B0604020202020204" pitchFamily="34" charset="0"/>
              </a:rPr>
              <a:t>ARM is use </a:t>
            </a:r>
            <a:r>
              <a:rPr lang="en-US" sz="2400" b="1" i="0" dirty="0">
                <a:solidFill>
                  <a:srgbClr val="000000"/>
                </a:solidFill>
                <a:effectLst/>
                <a:latin typeface="Arial" panose="020B0604020202020204" pitchFamily="34" charset="0"/>
              </a:rPr>
              <a:t>Harvard </a:t>
            </a:r>
            <a:r>
              <a:rPr lang="en-US" sz="2400" b="0" i="0" dirty="0">
                <a:solidFill>
                  <a:srgbClr val="000000"/>
                </a:solidFill>
                <a:effectLst/>
                <a:latin typeface="Arial" panose="020B0604020202020204" pitchFamily="34" charset="0"/>
              </a:rPr>
              <a:t>architecture, so we do not</a:t>
            </a:r>
            <a:br>
              <a:rPr lang="en-US" sz="2400" b="0" i="0" dirty="0">
                <a:solidFill>
                  <a:srgbClr val="000000"/>
                </a:solidFill>
                <a:effectLst/>
                <a:latin typeface="Arial" panose="020B0604020202020204" pitchFamily="34" charset="0"/>
              </a:rPr>
            </a:br>
            <a:r>
              <a:rPr lang="en-US" sz="2400" b="0" i="0" dirty="0">
                <a:solidFill>
                  <a:srgbClr val="000000"/>
                </a:solidFill>
                <a:effectLst/>
                <a:latin typeface="Arial" panose="020B0604020202020204" pitchFamily="34" charset="0"/>
              </a:rPr>
              <a:t>have this hazard</a:t>
            </a:r>
            <a:r>
              <a:rPr lang="en-US" sz="2400" dirty="0"/>
              <a:t> </a:t>
            </a:r>
            <a:br>
              <a:rPr lang="en-US" dirty="0"/>
            </a:br>
            <a:endParaRPr lang="en-IN" dirty="0"/>
          </a:p>
        </p:txBody>
      </p:sp>
    </p:spTree>
    <p:extLst>
      <p:ext uri="{BB962C8B-B14F-4D97-AF65-F5344CB8AC3E}">
        <p14:creationId xmlns:p14="http://schemas.microsoft.com/office/powerpoint/2010/main" val="103550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552B-0B50-445E-9C6B-FE500C24C10C}"/>
              </a:ext>
            </a:extLst>
          </p:cNvPr>
          <p:cNvSpPr>
            <a:spLocks noGrp="1"/>
          </p:cNvSpPr>
          <p:nvPr>
            <p:ph type="title"/>
          </p:nvPr>
        </p:nvSpPr>
        <p:spPr>
          <a:xfrm>
            <a:off x="2933700" y="1438381"/>
            <a:ext cx="8770571" cy="690679"/>
          </a:xfrm>
        </p:spPr>
        <p:txBody>
          <a:bodyPr>
            <a:normAutofit fontScale="90000"/>
          </a:bodyPr>
          <a:lstStyle/>
          <a:p>
            <a:pPr marL="571500" indent="-571500">
              <a:buFont typeface="Wingdings" panose="05000000000000000000" pitchFamily="2" charset="2"/>
              <a:buChar char="Ø"/>
            </a:pPr>
            <a:r>
              <a:rPr lang="en-IN" dirty="0"/>
              <a:t>Data Hazards</a:t>
            </a:r>
          </a:p>
        </p:txBody>
      </p:sp>
      <p:sp>
        <p:nvSpPr>
          <p:cNvPr id="3" name="Content Placeholder 2">
            <a:extLst>
              <a:ext uri="{FF2B5EF4-FFF2-40B4-BE49-F238E27FC236}">
                <a16:creationId xmlns:a16="http://schemas.microsoft.com/office/drawing/2014/main" id="{3E3B79F2-08B4-44AA-A817-4E3D998196FF}"/>
              </a:ext>
            </a:extLst>
          </p:cNvPr>
          <p:cNvSpPr>
            <a:spLocks noGrp="1"/>
          </p:cNvSpPr>
          <p:nvPr>
            <p:ph idx="1"/>
          </p:nvPr>
        </p:nvSpPr>
        <p:spPr/>
        <p:txBody>
          <a:bodyPr/>
          <a:lstStyle/>
          <a:p>
            <a:pPr>
              <a:buFont typeface="Wingdings" panose="05000000000000000000" pitchFamily="2" charset="2"/>
              <a:buChar char="v"/>
            </a:pPr>
            <a:r>
              <a:rPr lang="en-US" sz="1800" b="1" i="0" dirty="0">
                <a:solidFill>
                  <a:srgbClr val="000000"/>
                </a:solidFill>
                <a:effectLst/>
                <a:latin typeface="Arial" panose="020B0604020202020204" pitchFamily="34" charset="0"/>
              </a:rPr>
              <a:t>Data hazards </a:t>
            </a:r>
            <a:r>
              <a:rPr lang="en-US" sz="1800" b="0" i="0" dirty="0">
                <a:solidFill>
                  <a:srgbClr val="000000"/>
                </a:solidFill>
                <a:effectLst/>
                <a:latin typeface="Arial" panose="020B0604020202020204" pitchFamily="34" charset="0"/>
              </a:rPr>
              <a:t>occur when the pipeline changes the order of read/write accesses to operands so that the order differs from the order seen by sequentially</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executing instructions on the unpipelined machine.</a:t>
            </a:r>
            <a:r>
              <a:rPr lang="en-US" dirty="0"/>
              <a:t> </a:t>
            </a:r>
            <a:br>
              <a:rPr lang="en-US" dirty="0"/>
            </a:br>
            <a:endParaRPr lang="en-IN" dirty="0"/>
          </a:p>
        </p:txBody>
      </p:sp>
      <p:pic>
        <p:nvPicPr>
          <p:cNvPr id="5" name="Picture 4">
            <a:extLst>
              <a:ext uri="{FF2B5EF4-FFF2-40B4-BE49-F238E27FC236}">
                <a16:creationId xmlns:a16="http://schemas.microsoft.com/office/drawing/2014/main" id="{FA812505-1814-4732-AA2D-35E93BDA6F64}"/>
              </a:ext>
            </a:extLst>
          </p:cNvPr>
          <p:cNvPicPr>
            <a:picLocks noChangeAspect="1"/>
          </p:cNvPicPr>
          <p:nvPr/>
        </p:nvPicPr>
        <p:blipFill rotWithShape="1">
          <a:blip r:embed="rId2"/>
          <a:srcRect l="14334" t="40740" r="13082" b="12445"/>
          <a:stretch/>
        </p:blipFill>
        <p:spPr>
          <a:xfrm>
            <a:off x="2933700" y="3429000"/>
            <a:ext cx="8849360" cy="3210560"/>
          </a:xfrm>
          <a:prstGeom prst="rect">
            <a:avLst/>
          </a:prstGeom>
        </p:spPr>
      </p:pic>
    </p:spTree>
    <p:extLst>
      <p:ext uri="{BB962C8B-B14F-4D97-AF65-F5344CB8AC3E}">
        <p14:creationId xmlns:p14="http://schemas.microsoft.com/office/powerpoint/2010/main" val="267462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600A-2586-4FA2-B10B-45146D387CD2}"/>
              </a:ext>
            </a:extLst>
          </p:cNvPr>
          <p:cNvSpPr>
            <a:spLocks noGrp="1"/>
          </p:cNvSpPr>
          <p:nvPr>
            <p:ph type="title"/>
          </p:nvPr>
        </p:nvSpPr>
        <p:spPr/>
        <p:txBody>
          <a:bodyPr/>
          <a:lstStyle/>
          <a:p>
            <a:br>
              <a:rPr lang="en-US" dirty="0"/>
            </a:br>
            <a:r>
              <a:rPr lang="en-IN" dirty="0"/>
              <a:t>Forwarding</a:t>
            </a:r>
          </a:p>
        </p:txBody>
      </p:sp>
      <p:sp>
        <p:nvSpPr>
          <p:cNvPr id="3" name="Content Placeholder 2">
            <a:extLst>
              <a:ext uri="{FF2B5EF4-FFF2-40B4-BE49-F238E27FC236}">
                <a16:creationId xmlns:a16="http://schemas.microsoft.com/office/drawing/2014/main" id="{3E8CAA65-C8EC-49FC-8084-00428F3B1FB8}"/>
              </a:ext>
            </a:extLst>
          </p:cNvPr>
          <p:cNvSpPr>
            <a:spLocks noGrp="1"/>
          </p:cNvSpPr>
          <p:nvPr>
            <p:ph idx="1"/>
          </p:nvPr>
        </p:nvSpPr>
        <p:spPr/>
        <p:txBody>
          <a:bodyPr/>
          <a:lstStyle/>
          <a:p>
            <a:pPr>
              <a:buFont typeface="Wingdings" panose="05000000000000000000" pitchFamily="2" charset="2"/>
              <a:buChar char="v"/>
            </a:pPr>
            <a:r>
              <a:rPr lang="en-US" sz="1800" b="0" i="0" dirty="0">
                <a:solidFill>
                  <a:srgbClr val="000000"/>
                </a:solidFill>
                <a:effectLst/>
                <a:latin typeface="Arial" panose="020B0604020202020204" pitchFamily="34" charset="0"/>
              </a:rPr>
              <a:t>The problem with data hazards, introduced by this sequence of instructions can be solved with a simple hardware technique called </a:t>
            </a:r>
            <a:r>
              <a:rPr lang="en-US" sz="1800" b="1" i="1" dirty="0">
                <a:solidFill>
                  <a:srgbClr val="CC3300"/>
                </a:solidFill>
                <a:effectLst/>
                <a:latin typeface="Arial" panose="020B0604020202020204" pitchFamily="34" charset="0"/>
              </a:rPr>
              <a:t>forwarding</a:t>
            </a:r>
            <a:br>
              <a:rPr lang="en-US" dirty="0"/>
            </a:br>
            <a:endParaRPr lang="en-IN" dirty="0"/>
          </a:p>
        </p:txBody>
      </p:sp>
      <p:pic>
        <p:nvPicPr>
          <p:cNvPr id="5" name="Picture 4">
            <a:extLst>
              <a:ext uri="{FF2B5EF4-FFF2-40B4-BE49-F238E27FC236}">
                <a16:creationId xmlns:a16="http://schemas.microsoft.com/office/drawing/2014/main" id="{2B5DEBD7-A75E-4472-B16E-14DDFC8E7074}"/>
              </a:ext>
            </a:extLst>
          </p:cNvPr>
          <p:cNvPicPr>
            <a:picLocks noChangeAspect="1"/>
          </p:cNvPicPr>
          <p:nvPr/>
        </p:nvPicPr>
        <p:blipFill rotWithShape="1">
          <a:blip r:embed="rId2"/>
          <a:srcRect l="15667" t="47703" r="14917" b="19260"/>
          <a:stretch/>
        </p:blipFill>
        <p:spPr>
          <a:xfrm>
            <a:off x="3087345" y="3261360"/>
            <a:ext cx="8463280" cy="2265680"/>
          </a:xfrm>
          <a:prstGeom prst="rect">
            <a:avLst/>
          </a:prstGeom>
        </p:spPr>
      </p:pic>
    </p:spTree>
    <p:extLst>
      <p:ext uri="{BB962C8B-B14F-4D97-AF65-F5344CB8AC3E}">
        <p14:creationId xmlns:p14="http://schemas.microsoft.com/office/powerpoint/2010/main" val="2905040899"/>
      </p:ext>
    </p:extLst>
  </p:cSld>
  <p:clrMapOvr>
    <a:masterClrMapping/>
  </p:clrMapOvr>
</p:sld>
</file>

<file path=ppt/theme/theme1.xml><?xml version="1.0" encoding="utf-8"?>
<a:theme xmlns:a="http://schemas.openxmlformats.org/drawingml/2006/main" name="Theme1">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1F5A04A-449B-4A7B-8F71-769D7404DF8A}" vid="{4E2851A0-AF52-4A7F-8562-3526E37DC8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2" ma:contentTypeDescription="Create a new document." ma:contentTypeScope="" ma:versionID="5f99d53c7b39ab74758c2e2faf2cfe70">
  <xsd:schema xmlns:xsd="http://www.w3.org/2001/XMLSchema" xmlns:xs="http://www.w3.org/2001/XMLSchema" xmlns:p="http://schemas.microsoft.com/office/2006/metadata/properties" xmlns:ns2="c90fe2fb-20ec-474e-a4aa-cc7350ed3e58" targetNamespace="http://schemas.microsoft.com/office/2006/metadata/properties" ma:root="true" ma:fieldsID="4368381ddfcb2db94a3f6e03af18992a" ns2:_="">
    <xsd:import namespace="c90fe2fb-20ec-474e-a4aa-cc7350ed3e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EAA678-02C3-45EE-A0AD-AE4E574451C1}"/>
</file>

<file path=customXml/itemProps2.xml><?xml version="1.0" encoding="utf-8"?>
<ds:datastoreItem xmlns:ds="http://schemas.openxmlformats.org/officeDocument/2006/customXml" ds:itemID="{D052CF5E-9001-4AA0-A1EE-6D183E281BB3}"/>
</file>

<file path=customXml/itemProps3.xml><?xml version="1.0" encoding="utf-8"?>
<ds:datastoreItem xmlns:ds="http://schemas.openxmlformats.org/officeDocument/2006/customXml" ds:itemID="{2F689CF2-5937-4355-9879-7F1101A3BE18}"/>
</file>

<file path=docProps/app.xml><?xml version="1.0" encoding="utf-8"?>
<Properties xmlns="http://schemas.openxmlformats.org/officeDocument/2006/extended-properties" xmlns:vt="http://schemas.openxmlformats.org/officeDocument/2006/docPropsVTypes">
  <Template>Theme1</Template>
  <TotalTime>4</TotalTime>
  <Words>756</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Schoolbook</vt:lpstr>
      <vt:lpstr>Corbel</vt:lpstr>
      <vt:lpstr>CourierNewPSMT</vt:lpstr>
      <vt:lpstr>Wingdings</vt:lpstr>
      <vt:lpstr>Theme1</vt:lpstr>
      <vt:lpstr>PowerPoint Presentation</vt:lpstr>
      <vt:lpstr>Pipelining Hazards</vt:lpstr>
      <vt:lpstr> Pipeline Hazards</vt:lpstr>
      <vt:lpstr>Structural Hazards</vt:lpstr>
      <vt:lpstr> Example</vt:lpstr>
      <vt:lpstr> Solution(1/2)</vt:lpstr>
      <vt:lpstr> Solution(2/2)</vt:lpstr>
      <vt:lpstr>Data Hazards</vt:lpstr>
      <vt:lpstr> Forwarding</vt:lpstr>
      <vt:lpstr>Forwarding Architecture</vt:lpstr>
      <vt:lpstr> Forward Data</vt:lpstr>
      <vt:lpstr> Without Forward</vt:lpstr>
      <vt:lpstr> Data Forwarding</vt:lpstr>
      <vt:lpstr> Stalls are Required</vt:lpstr>
      <vt:lpstr> The pipeline with one stall</vt:lpstr>
      <vt:lpstr> LDR Interlock</vt:lpstr>
      <vt:lpstr> Optimal Pipelining</vt:lpstr>
      <vt:lpstr> LDM Interlock (1/2)</vt:lpstr>
      <vt:lpstr> LDM Interlock (2/2)</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Deepthi rajmohan</dc:creator>
  <cp:lastModifiedBy>Deepthi rajmohan</cp:lastModifiedBy>
  <cp:revision>2</cp:revision>
  <dcterms:created xsi:type="dcterms:W3CDTF">2021-09-16T06:20:14Z</dcterms:created>
  <dcterms:modified xsi:type="dcterms:W3CDTF">2021-09-16T06:25:04Z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347900</vt:r8>
  </property>
  <property fmtid="{D5CDD505-2E9C-101B-9397-08002B2CF9AE}" pid="4" name="ComplianceAssetId">
    <vt:lpwstr/>
  </property>
  <property fmtid="{D5CDD505-2E9C-101B-9397-08002B2CF9AE}" pid="5" name="_ExtendedDescription">
    <vt:lpwstr/>
  </property>
  <property fmtid="{D5CDD505-2E9C-101B-9397-08002B2CF9AE}" pid="6" name="_SourceUrl">
    <vt:lpwstr/>
  </property>
  <property fmtid="{D5CDD505-2E9C-101B-9397-08002B2CF9AE}" pid="7" name="_SharedFileIndex">
    <vt:lpwstr/>
  </property>
</Properties>
</file>