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21"/>
  </p:notesMasterIdLst>
  <p:handoutMasterIdLst>
    <p:handoutMasterId r:id="rId22"/>
  </p:handoutMasterIdLst>
  <p:sldIdLst>
    <p:sldId id="1866" r:id="rId5"/>
    <p:sldId id="1870" r:id="rId6"/>
    <p:sldId id="1890" r:id="rId7"/>
    <p:sldId id="1891" r:id="rId8"/>
    <p:sldId id="1892" r:id="rId9"/>
    <p:sldId id="1896" r:id="rId10"/>
    <p:sldId id="1897" r:id="rId11"/>
    <p:sldId id="1901" r:id="rId12"/>
    <p:sldId id="1893" r:id="rId13"/>
    <p:sldId id="1894" r:id="rId14"/>
    <p:sldId id="1899" r:id="rId15"/>
    <p:sldId id="1898" r:id="rId16"/>
    <p:sldId id="1895" r:id="rId17"/>
    <p:sldId id="1902" r:id="rId18"/>
    <p:sldId id="1900" r:id="rId19"/>
    <p:sldId id="1876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70"/>
            <p14:sldId id="1890"/>
            <p14:sldId id="1891"/>
            <p14:sldId id="1892"/>
            <p14:sldId id="1896"/>
            <p14:sldId id="1897"/>
            <p14:sldId id="1901"/>
            <p14:sldId id="1893"/>
            <p14:sldId id="1894"/>
            <p14:sldId id="1899"/>
            <p14:sldId id="1898"/>
            <p14:sldId id="1895"/>
            <p14:sldId id="1902"/>
            <p14:sldId id="1900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9/19/2021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136" y="1264053"/>
            <a:ext cx="8263156" cy="22585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Synchronous &amp; Asynchronous Data Transfer Schemes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BE373A-F0F0-43DE-83C0-0F4F469EF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51654" y="1080053"/>
            <a:ext cx="7219043" cy="3276600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Agency FB" panose="020B0503020202020204" pitchFamily="34" charset="0"/>
              </a:rPr>
              <a:t>In Asynchronous Transmission, </a:t>
            </a:r>
          </a:p>
          <a:p>
            <a:pPr marL="569214" lvl="1" indent="-285750" algn="just"/>
            <a:r>
              <a:rPr lang="en-US" sz="2400" b="0" dirty="0">
                <a:solidFill>
                  <a:srgbClr val="000000"/>
                </a:solidFill>
                <a:latin typeface="Agency FB" panose="020B0503020202020204" pitchFamily="34" charset="0"/>
              </a:rPr>
              <a:t>Data is sent in form of byte or character. </a:t>
            </a:r>
          </a:p>
          <a:p>
            <a:pPr marL="569214" lvl="1" indent="-285750" algn="just"/>
            <a:r>
              <a:rPr lang="en-US" sz="2400" b="0" dirty="0">
                <a:solidFill>
                  <a:srgbClr val="000000"/>
                </a:solidFill>
                <a:latin typeface="Agency FB" panose="020B0503020202020204" pitchFamily="34" charset="0"/>
              </a:rPr>
              <a:t>This transmission is the half duplex type transmission. </a:t>
            </a:r>
          </a:p>
          <a:p>
            <a:pPr marL="569214" lvl="1" indent="-285750" algn="just"/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S</a:t>
            </a:r>
            <a:r>
              <a:rPr lang="en-US" sz="2400" b="0" dirty="0">
                <a:solidFill>
                  <a:srgbClr val="000000"/>
                </a:solidFill>
                <a:latin typeface="Agency FB" panose="020B0503020202020204" pitchFamily="34" charset="0"/>
              </a:rPr>
              <a:t>tart bits and Stop bits are added with data. </a:t>
            </a:r>
          </a:p>
          <a:p>
            <a:pPr marL="569214" lvl="1" indent="-285750" algn="just"/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D</a:t>
            </a:r>
            <a:r>
              <a:rPr lang="en-US" sz="2400" b="0" dirty="0">
                <a:solidFill>
                  <a:srgbClr val="000000"/>
                </a:solidFill>
                <a:latin typeface="Agency FB" panose="020B0503020202020204" pitchFamily="34" charset="0"/>
              </a:rPr>
              <a:t>oes not require synchronization.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B5BCA-F843-4675-84DD-63C3A094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66" y="3847550"/>
            <a:ext cx="9134060" cy="2910716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405E2695-205B-41AC-BBD1-6560A1FE1E2A}"/>
              </a:ext>
            </a:extLst>
          </p:cNvPr>
          <p:cNvSpPr txBox="1">
            <a:spLocks/>
          </p:cNvSpPr>
          <p:nvPr/>
        </p:nvSpPr>
        <p:spPr>
          <a:xfrm>
            <a:off x="4437821" y="256900"/>
            <a:ext cx="7219043" cy="1189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Asynchronous Data Transfer</a:t>
            </a:r>
          </a:p>
        </p:txBody>
      </p:sp>
    </p:spTree>
    <p:extLst>
      <p:ext uri="{BB962C8B-B14F-4D97-AF65-F5344CB8AC3E}">
        <p14:creationId xmlns:p14="http://schemas.microsoft.com/office/powerpoint/2010/main" val="379163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5D60F6-FB8D-40AF-AF29-864A59E27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33E0C-4EFF-4A16-8E2E-348A4926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D6BF2-D33A-43D8-A120-68F989793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03" y="147017"/>
            <a:ext cx="90011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430C0-2F40-4E3B-84D1-F45B21D0C8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668E39-8542-4661-A63C-028F3A85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F5D88-F7F9-4239-B060-0CAE85E28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56" y="0"/>
            <a:ext cx="7563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621ABB-9513-4491-9B3F-57ED9B43DE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96896" y="1151282"/>
            <a:ext cx="8237804" cy="4555435"/>
          </a:xfrm>
        </p:spPr>
        <p:txBody>
          <a:bodyPr>
            <a:normAutofit fontScale="85000" lnSpcReduction="20000"/>
          </a:bodyPr>
          <a:lstStyle/>
          <a:p>
            <a:pPr lvl="1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How Synchronous Transmission works?</a:t>
            </a:r>
          </a:p>
          <a:p>
            <a:pPr marL="569214" lvl="1" indent="-285750"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Separate clocking lines used when the distance between the data terminal equipment (DTE) and data communications equipment (DCE) is short.</a:t>
            </a:r>
          </a:p>
          <a:p>
            <a:pPr marL="569214" lvl="1" indent="-285750"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This method uses a clocking electrical system at both transmitting and receiving stations. This ensures that the communication process is synchronized.</a:t>
            </a:r>
          </a:p>
          <a:p>
            <a:pPr marL="569214" lvl="1" indent="-285750"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Devices that communicate with each other Synchronously use either separate clocking channels.</a:t>
            </a:r>
          </a:p>
          <a:p>
            <a:pPr lvl="1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How Asynchronous Transmission works?</a:t>
            </a:r>
          </a:p>
          <a:p>
            <a:pPr marL="569214" lvl="1" indent="-285750"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Asynchronous communication is eased by two bits, which is known as start bit as ‘0’ and stop bit as ‘1.’</a:t>
            </a:r>
          </a:p>
          <a:p>
            <a:pPr marL="569214" lvl="1" indent="-285750"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You need to send ‘0’ bit to start the communication &amp; ‘1’ bit to stop the Transmission.</a:t>
            </a:r>
          </a:p>
          <a:p>
            <a:pPr marL="569214" lvl="1" indent="-285750"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There is a time delay between the communication of two bytes.</a:t>
            </a:r>
          </a:p>
          <a:p>
            <a:pPr marL="569214" lvl="1" indent="-285750"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The transmitter and receiver may be function at different clock frequencies.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3EB52C-262B-4153-917B-3962794135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1252" y="1172816"/>
            <a:ext cx="8686800" cy="5307497"/>
          </a:xfrm>
        </p:spPr>
        <p:txBody>
          <a:bodyPr>
            <a:normAutofit/>
          </a:bodyPr>
          <a:lstStyle/>
          <a:p>
            <a:pPr marL="569214" lvl="1" indent="-285750" algn="just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Advantages of Synchronous Transmission</a:t>
            </a:r>
          </a:p>
          <a:p>
            <a:pPr marL="1428750" lvl="2" indent="-285750"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It helps you to transfer a large amount of data.</a:t>
            </a:r>
          </a:p>
          <a:p>
            <a:pPr marL="1428750" lvl="2" indent="-285750"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It offers real-time communication between connected devices.</a:t>
            </a:r>
          </a:p>
          <a:p>
            <a:pPr marL="1428750" lvl="2" indent="-285750"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Each byte is transmitted without a gap between the next byte.</a:t>
            </a:r>
          </a:p>
          <a:p>
            <a:pPr marL="1428750" lvl="2" indent="-285750"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It also reduces time timing errors.</a:t>
            </a:r>
          </a:p>
          <a:p>
            <a:pPr marL="569214" lvl="1" indent="-285750" algn="just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Advantages of Asynchronous Transmission</a:t>
            </a:r>
          </a:p>
          <a:p>
            <a:pPr marL="1428750" lvl="2" indent="-285750"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This is a highly flexible method of data transmission.</a:t>
            </a:r>
          </a:p>
          <a:p>
            <a:pPr marL="1428750" lvl="2" indent="-285750"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Synchronization between the receiver and transmitter is unnecessary.</a:t>
            </a:r>
          </a:p>
          <a:p>
            <a:pPr marL="1428750" lvl="2" indent="-285750"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It helps you to transmit signals from the sources which have different bit rates.</a:t>
            </a:r>
          </a:p>
          <a:p>
            <a:pPr marL="1428750" lvl="2" indent="-285750"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The Transmission can resume as soon as the data byte transmission is available.</a:t>
            </a:r>
          </a:p>
          <a:p>
            <a:pPr marL="1428750" lvl="2" indent="-285750"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This mode of Transmission is easy for implementation.</a:t>
            </a:r>
          </a:p>
          <a:p>
            <a:pPr marL="569214" lvl="1" indent="-285750" algn="just"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0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1791-6777-478B-9383-73CDACB55C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5696" y="1113182"/>
            <a:ext cx="9341048" cy="5655365"/>
          </a:xfrm>
        </p:spPr>
        <p:txBody>
          <a:bodyPr>
            <a:normAutofit/>
          </a:bodyPr>
          <a:lstStyle/>
          <a:p>
            <a:pPr marL="569214" lvl="1" indent="-285750" algn="just"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569214" lvl="1" indent="-285750" algn="just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Disadvantages of Asynchronous Transmission</a:t>
            </a:r>
          </a:p>
          <a:p>
            <a:pPr marL="1428750" lvl="2" indent="-285750"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Additional bits called start and stop bits are required to be used.</a:t>
            </a:r>
          </a:p>
          <a:p>
            <a:pPr marL="1428750" lvl="2" indent="-285750"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Timing error may take place as it is difficult to determine synchronicity.</a:t>
            </a:r>
          </a:p>
          <a:p>
            <a:pPr marL="1428750" lvl="2" indent="-285750"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Slower transmission rate.</a:t>
            </a:r>
          </a:p>
          <a:p>
            <a:pPr marL="1428750" lvl="2" indent="-285750"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May create false recognition of these bits because of noise on the channel.</a:t>
            </a:r>
          </a:p>
          <a:p>
            <a:pPr marL="569214" lvl="1" indent="-285750" algn="just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Disadvantages of Synchronous Transmission</a:t>
            </a:r>
          </a:p>
          <a:p>
            <a:pPr marL="1428750" lvl="2" indent="-285750"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The accuracy of the received data depends on the receiver’s ability to count the received bits accurately.</a:t>
            </a:r>
          </a:p>
          <a:p>
            <a:pPr marL="1428750" lvl="2" indent="-285750"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The transmitter and receiver need to operate simultaneously with the same clock frequency.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5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94F784-EBCE-4055-BBD5-419AB5F7A07A}"/>
              </a:ext>
            </a:extLst>
          </p:cNvPr>
          <p:cNvSpPr/>
          <p:nvPr/>
        </p:nvSpPr>
        <p:spPr>
          <a:xfrm>
            <a:off x="3371394" y="2858004"/>
            <a:ext cx="56433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2633" y="1676403"/>
            <a:ext cx="7965662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Agency FB" panose="020B0503020202020204" pitchFamily="34" charset="0"/>
              </a:rPr>
              <a:t>What is Transmission? </a:t>
            </a:r>
          </a:p>
          <a:p>
            <a:pPr marL="569214" lvl="1" indent="-285750" algn="just"/>
            <a:r>
              <a:rPr lang="en-US" sz="2400" b="0" dirty="0">
                <a:solidFill>
                  <a:srgbClr val="000000"/>
                </a:solidFill>
                <a:latin typeface="Agency FB" panose="020B0503020202020204" pitchFamily="34" charset="0"/>
              </a:rPr>
              <a:t>It is a mechanism of transferring data between two devices connected using a network</a:t>
            </a:r>
          </a:p>
          <a:p>
            <a:pPr marL="1428750" lvl="2" indent="-285750" algn="just"/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Serial Data Transmission </a:t>
            </a:r>
          </a:p>
          <a:p>
            <a:pPr marL="1428750" lvl="2" indent="-285750" algn="just"/>
            <a:r>
              <a:rPr lang="en-US" sz="2400" b="0" dirty="0">
                <a:solidFill>
                  <a:srgbClr val="000000"/>
                </a:solidFill>
                <a:latin typeface="Agency FB" panose="020B0503020202020204" pitchFamily="34" charset="0"/>
              </a:rPr>
              <a:t>Parallel Data Transmission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Agency FB" panose="020B0503020202020204" pitchFamily="34" charset="0"/>
              </a:rPr>
              <a:t>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oth Synchronous and Asynchronous Transmission are the type of serial data transmission in which data is transmitted between sender and receiver based on the clock pulse used for synchronization.</a:t>
            </a:r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20C28F-F029-4AC5-A96D-1BDC9E2D2D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03544" y="1994452"/>
            <a:ext cx="8025847" cy="3276600"/>
          </a:xfrm>
        </p:spPr>
        <p:txBody>
          <a:bodyPr>
            <a:normAutofit/>
          </a:bodyPr>
          <a:lstStyle/>
          <a:p>
            <a:pPr algn="just"/>
            <a:r>
              <a:rPr lang="en-US" sz="2400" b="0" dirty="0">
                <a:latin typeface="Agency FB" panose="020B0503020202020204" pitchFamily="34" charset="0"/>
              </a:rPr>
              <a:t>In serial data transmission – transmitting the data/information bit after bit (only one bit goes through in a particular moment)</a:t>
            </a:r>
          </a:p>
          <a:p>
            <a:pPr algn="just"/>
            <a:r>
              <a:rPr lang="en-US" sz="2400" b="0" dirty="0">
                <a:latin typeface="Agency FB" panose="020B0503020202020204" pitchFamily="34" charset="0"/>
              </a:rPr>
              <a:t>In parallel data transmission – transmitting a number of bits at once from one computer to the second computer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AF254D-E169-493C-9FA5-7E295661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412" y="487363"/>
            <a:ext cx="7219043" cy="1189037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Serial &amp; Parallel Data Transmission</a:t>
            </a:r>
          </a:p>
        </p:txBody>
      </p:sp>
    </p:spTree>
    <p:extLst>
      <p:ext uri="{BB962C8B-B14F-4D97-AF65-F5344CB8AC3E}">
        <p14:creationId xmlns:p14="http://schemas.microsoft.com/office/powerpoint/2010/main" val="332161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55072C-6148-4CAE-98F8-DAF7F90645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BA0586-B5C6-408A-99ED-5D8357BA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91" y="343245"/>
            <a:ext cx="7919751" cy="1189037"/>
          </a:xfrm>
        </p:spPr>
        <p:txBody>
          <a:bodyPr/>
          <a:lstStyle/>
          <a:p>
            <a:r>
              <a:rPr lang="en-US" dirty="0"/>
              <a:t>Example for Serial Data Transmission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6124B-8EC7-4C30-A678-2EEEB211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39" y="1542221"/>
            <a:ext cx="868183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77510-424A-46FE-AB79-6060ADD88D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B2843-1709-4776-BD0D-8FAE2E239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1243221"/>
            <a:ext cx="8623645" cy="55245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3327670-2AC8-440F-806A-EDE5C5001F14}"/>
              </a:ext>
            </a:extLst>
          </p:cNvPr>
          <p:cNvSpPr txBox="1">
            <a:spLocks/>
          </p:cNvSpPr>
          <p:nvPr/>
        </p:nvSpPr>
        <p:spPr>
          <a:xfrm>
            <a:off x="3947427" y="24367"/>
            <a:ext cx="8098799" cy="1189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Example for Parallel Data Transmission</a:t>
            </a:r>
          </a:p>
        </p:txBody>
      </p:sp>
    </p:spTree>
    <p:extLst>
      <p:ext uri="{BB962C8B-B14F-4D97-AF65-F5344CB8AC3E}">
        <p14:creationId xmlns:p14="http://schemas.microsoft.com/office/powerpoint/2010/main" val="290528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C8EDD0-E6B4-47B8-B505-0CDFED67A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8CBA19-5E06-4565-AF06-809CE218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59A39-7D74-436C-8429-2C6955AF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91" y="433387"/>
            <a:ext cx="929399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F38BD6-3E8B-4002-B2C8-5C1344421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93D15B-0F69-402C-9366-F116E206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BB3ED-E34C-4422-BB6A-A1B0E083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417" y="1560029"/>
            <a:ext cx="9337479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7401C8-A2B8-465A-B3CC-8FEFEAF004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567DA-615D-4126-B239-B4760569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761046-79E9-4FAC-9A4A-DF8B8384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626" y="457200"/>
            <a:ext cx="7447721" cy="558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2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4E2963-C6B2-4023-9A70-60CD2608EE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4213" y="1164065"/>
            <a:ext cx="7914781" cy="2929045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Agency FB" panose="020B0503020202020204" pitchFamily="34" charset="0"/>
              </a:rPr>
              <a:t>In Synchronous Transmission, </a:t>
            </a:r>
          </a:p>
          <a:p>
            <a:pPr marL="569214" lvl="1" indent="-285750" algn="just"/>
            <a:r>
              <a:rPr lang="en-US" sz="2400" b="0" dirty="0">
                <a:solidFill>
                  <a:srgbClr val="000000"/>
                </a:solidFill>
                <a:latin typeface="Agency FB" panose="020B0503020202020204" pitchFamily="34" charset="0"/>
              </a:rPr>
              <a:t>Data is sent in form of blocks or frames</a:t>
            </a:r>
          </a:p>
          <a:p>
            <a:pPr marL="569214" lvl="1" indent="-285750" algn="just"/>
            <a:r>
              <a:rPr lang="en-US" sz="2400" b="0" dirty="0">
                <a:solidFill>
                  <a:srgbClr val="000000"/>
                </a:solidFill>
                <a:latin typeface="Agency FB" panose="020B0503020202020204" pitchFamily="34" charset="0"/>
              </a:rPr>
              <a:t>This transmission is the full duplex type</a:t>
            </a:r>
          </a:p>
          <a:p>
            <a:pPr marL="569214" lvl="1" indent="-285750" algn="just"/>
            <a:r>
              <a:rPr lang="en-US" sz="2400" b="0" dirty="0">
                <a:solidFill>
                  <a:srgbClr val="000000"/>
                </a:solidFill>
                <a:latin typeface="Agency FB" panose="020B0503020202020204" pitchFamily="34" charset="0"/>
              </a:rPr>
              <a:t>Between sender and receiver the synchronization is compulsory</a:t>
            </a:r>
          </a:p>
          <a:p>
            <a:pPr marL="569214" lvl="1" indent="-285750" algn="just"/>
            <a:r>
              <a:rPr lang="en-US" sz="2400" b="0" dirty="0">
                <a:solidFill>
                  <a:srgbClr val="000000"/>
                </a:solidFill>
                <a:latin typeface="Agency FB" panose="020B0503020202020204" pitchFamily="34" charset="0"/>
              </a:rPr>
              <a:t>There is no gap present between data</a:t>
            </a:r>
          </a:p>
          <a:p>
            <a:pPr marL="569214" lvl="1" indent="-285750" algn="just"/>
            <a:r>
              <a:rPr lang="en-US" sz="2400" b="0" dirty="0">
                <a:solidFill>
                  <a:srgbClr val="000000"/>
                </a:solidFill>
                <a:latin typeface="Agency FB" panose="020B0503020202020204" pitchFamily="34" charset="0"/>
              </a:rPr>
              <a:t>More efficient and more reliable than asynchronous transmission to transfer the large amount of data.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6FDC4-33A5-4DE4-B93C-9F323995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99734"/>
            <a:ext cx="7219043" cy="1189037"/>
          </a:xfrm>
        </p:spPr>
        <p:txBody>
          <a:bodyPr/>
          <a:lstStyle/>
          <a:p>
            <a:r>
              <a:rPr lang="en-US" dirty="0"/>
              <a:t>Synchronous Data Transfer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9B541-928C-4E92-ACA7-4F591534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78" y="4158630"/>
            <a:ext cx="92392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0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25843EC68C6B4092AF615701677C69" ma:contentTypeVersion="2" ma:contentTypeDescription="Create a new document." ma:contentTypeScope="" ma:versionID="5f99d53c7b39ab74758c2e2faf2cfe70">
  <xsd:schema xmlns:xsd="http://www.w3.org/2001/XMLSchema" xmlns:xs="http://www.w3.org/2001/XMLSchema" xmlns:p="http://schemas.microsoft.com/office/2006/metadata/properties" xmlns:ns2="c90fe2fb-20ec-474e-a4aa-cc7350ed3e58" targetNamespace="http://schemas.microsoft.com/office/2006/metadata/properties" ma:root="true" ma:fieldsID="4368381ddfcb2db94a3f6e03af18992a" ns2:_="">
    <xsd:import namespace="c90fe2fb-20ec-474e-a4aa-cc7350ed3e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fe2fb-20ec-474e-a4aa-cc7350ed3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6F6A6B-9852-4C7D-B61E-F47390F552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0fe2fb-20ec-474e-a4aa-cc7350ed3e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968</TotalTime>
  <Words>546</Words>
  <Application>Microsoft Office PowerPoint</Application>
  <PresentationFormat>Widescreen</PresentationFormat>
  <Paragraphs>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Agency FB</vt:lpstr>
      <vt:lpstr>Arial</vt:lpstr>
      <vt:lpstr>Segoe UI</vt:lpstr>
      <vt:lpstr>1_Office Theme</vt:lpstr>
      <vt:lpstr>Synchronous &amp; Asynchronous Data Transfer Schemes</vt:lpstr>
      <vt:lpstr> </vt:lpstr>
      <vt:lpstr>Serial &amp; Parallel Data Transmission</vt:lpstr>
      <vt:lpstr>Example for Serial Data Transmission</vt:lpstr>
      <vt:lpstr>PowerPoint Presentation</vt:lpstr>
      <vt:lpstr>PowerPoint Presentation</vt:lpstr>
      <vt:lpstr>PowerPoint Presentation</vt:lpstr>
      <vt:lpstr>PowerPoint Presentation</vt:lpstr>
      <vt:lpstr>Synchronous Data Transfer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&amp; Asynchronous Data Transfer Schemes</dc:title>
  <dc:subject/>
  <dc:creator>Anu Chalil</dc:creator>
  <cp:keywords/>
  <dc:description/>
  <cp:lastModifiedBy>S Abhishek Abhi</cp:lastModifiedBy>
  <cp:revision>8</cp:revision>
  <dcterms:created xsi:type="dcterms:W3CDTF">2021-09-12T06:20:58Z</dcterms:created>
  <dcterms:modified xsi:type="dcterms:W3CDTF">2021-09-19T13:48:30Z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0x010100FA25843EC68C6B4092AF615701677C69</vt:lpwstr>
  </property>
  <property fmtid="{D5CDD505-2E9C-101B-9397-08002B2CF9AE}" pid="3" name="Order">
    <vt:r8>347700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