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76" r:id="rId2"/>
    <p:sldId id="273" r:id="rId3"/>
    <p:sldId id="271" r:id="rId4"/>
    <p:sldId id="262" r:id="rId5"/>
    <p:sldId id="263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8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9B0CE6C-036B-4C8B-B86D-07C69B3933A1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397EAF5-91A6-42E2-835F-A4EAD4E43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AAC8DF-7F5D-43D9-8FCC-0736FFE1DC06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E00F07-0D75-4104-939D-524B93F15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63D9-4A39-4483-9714-5FAB4A21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705B4-DD85-415E-A4E3-3B7573357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5447-B040-4E6A-AE9D-5BBBFD7BC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694D3-EC5C-4440-BD6F-74267A44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7B05F-0BCE-4A8D-95A7-7C7B880D6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3F72-229E-42C7-878F-8CBE9E0B2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FD1C3-17E6-4CB1-B220-32BF0A42C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B0FA3-C72E-4A33-8403-1DE76B3DD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0F647-B324-4394-AC62-FAB549F4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A19D-E142-4F40-814B-AEBCF2776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C8BDBCD-CF66-4FB5-A599-BFA6C6C8B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8" r:id="rId2"/>
    <p:sldLayoutId id="2147483746" r:id="rId3"/>
    <p:sldLayoutId id="2147483739" r:id="rId4"/>
    <p:sldLayoutId id="2147483740" r:id="rId5"/>
    <p:sldLayoutId id="2147483741" r:id="rId6"/>
    <p:sldLayoutId id="2147483742" r:id="rId7"/>
    <p:sldLayoutId id="2147483747" r:id="rId8"/>
    <p:sldLayoutId id="2147483748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9600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914400" y="4572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>
                <a:solidFill>
                  <a:srgbClr val="FF0000"/>
                </a:solidFill>
                <a:latin typeface="Verdana" pitchFamily="34" charset="0"/>
              </a:rPr>
              <a:t>www.studymafia.org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228600" y="5638800"/>
            <a:ext cx="861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00000"/>
                </a:solidFill>
              </a:rPr>
              <a:t>Submitted To:				                              Submitted By:</a:t>
            </a:r>
          </a:p>
          <a:p>
            <a:r>
              <a:rPr lang="en-US" b="1">
                <a:solidFill>
                  <a:srgbClr val="C00000"/>
                </a:solidFill>
              </a:rPr>
              <a:t>www.studymafia.org                                                 www.studymafia.org 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1219200" y="2438400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Seminar</a:t>
            </a:r>
          </a:p>
          <a:p>
            <a:pPr algn="ctr"/>
            <a:r>
              <a:rPr lang="en-US" sz="3600" b="1">
                <a:solidFill>
                  <a:srgbClr val="FF0000"/>
                </a:solidFill>
              </a:rPr>
              <a:t> On</a:t>
            </a:r>
          </a:p>
          <a:p>
            <a:pPr algn="ctr"/>
            <a:r>
              <a:rPr lang="en-US" sz="4000" b="1">
                <a:solidFill>
                  <a:srgbClr val="FF0000"/>
                </a:solidFill>
              </a:rPr>
              <a:t>ARM Processor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ARM Assembly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MODE28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DIM mcode% 1024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P%=mcode%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[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ADD R0,R1,R2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MOV PC,R14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INPUT"Enter an integer value "B%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INPUT"Enter another integer value"C%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A%=USR(mcode%)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PRINT"The answer is ";A%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END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Listing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mtClean="0"/>
              <a:t>00008FD8 </a:t>
            </a:r>
          </a:p>
          <a:p>
            <a:pPr eaLnBrk="1" hangingPunct="1"/>
            <a:r>
              <a:rPr lang="en-US" smtClean="0"/>
              <a:t>00008FD8 	E0810002 	ADD R0,R1,R2 </a:t>
            </a:r>
          </a:p>
          <a:p>
            <a:pPr eaLnBrk="1" hangingPunct="1"/>
            <a:r>
              <a:rPr lang="en-US" smtClean="0"/>
              <a:t>00008FDC 	1A0F00E 		MOV PC,R14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Another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u="sng" smtClean="0"/>
              <a:t>Code in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int gcd(int i, int j)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while (i != j)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if (i &gt; j)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i -= j;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else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j -= i;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return i;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Another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Code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b test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loop subgt Ri,Ri,Rj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suble Rj,Rj,Ri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test cmp Ri,Rj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bne loop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www.google.com</a:t>
            </a:r>
            <a:endParaRPr lang="en-US" smtClean="0"/>
          </a:p>
          <a:p>
            <a:pPr eaLnBrk="1" hangingPunct="1"/>
            <a:r>
              <a:rPr lang="en-US" smtClean="0">
                <a:hlinkClick r:id="rId3"/>
              </a:rPr>
              <a:t>www.wikipedia.com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www.studymafia.org</a:t>
            </a: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dirty="0" smtClean="0"/>
              <a:t>THANKS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Index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ARM?</a:t>
            </a:r>
          </a:p>
          <a:p>
            <a:pPr eaLnBrk="1" hangingPunct="1"/>
            <a:r>
              <a:rPr lang="en-US" smtClean="0"/>
              <a:t>Uses</a:t>
            </a:r>
          </a:p>
          <a:p>
            <a:pPr eaLnBrk="1" hangingPunct="1"/>
            <a:r>
              <a:rPr lang="en-US" smtClean="0"/>
              <a:t>Introduction to ARM</a:t>
            </a:r>
          </a:p>
          <a:p>
            <a:pPr eaLnBrk="1" hangingPunct="1"/>
            <a:r>
              <a:rPr lang="en-US" smtClean="0"/>
              <a:t>Features</a:t>
            </a:r>
          </a:p>
          <a:p>
            <a:pPr eaLnBrk="1" hangingPunct="1"/>
            <a:r>
              <a:rPr lang="en-US" smtClean="0"/>
              <a:t>Registers </a:t>
            </a:r>
          </a:p>
          <a:p>
            <a:pPr eaLnBrk="1" hangingPunct="1"/>
            <a:r>
              <a:rPr lang="en-US" smtClean="0"/>
              <a:t>ARM Assembly</a:t>
            </a:r>
          </a:p>
          <a:p>
            <a:pPr eaLnBrk="1" hangingPunct="1"/>
            <a:r>
              <a:rPr lang="en-US" smtClean="0"/>
              <a:t>Thanks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What Is ARM?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16B09-6713-42B0-92AA-896B954D116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Advanced RISC Machine</a:t>
            </a:r>
          </a:p>
          <a:p>
            <a:pPr eaLnBrk="1" hangingPunct="1">
              <a:spcBef>
                <a:spcPct val="80000"/>
              </a:spcBef>
            </a:pPr>
            <a:r>
              <a:rPr lang="en-US" smtClean="0"/>
              <a:t>First RISC microprocessor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for commercial use</a:t>
            </a:r>
          </a:p>
          <a:p>
            <a:pPr eaLnBrk="1" hangingPunct="1">
              <a:spcBef>
                <a:spcPct val="80000"/>
              </a:spcBef>
            </a:pPr>
            <a:r>
              <a:rPr lang="en-US" smtClean="0"/>
              <a:t>Market-leader for low-power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and cost-sensitive embedded applications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Uses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Hard-drives</a:t>
            </a:r>
          </a:p>
          <a:p>
            <a:pPr eaLnBrk="1" hangingPunct="1"/>
            <a:r>
              <a:rPr lang="en-US" smtClean="0"/>
              <a:t>Mobile phones</a:t>
            </a:r>
          </a:p>
          <a:p>
            <a:pPr eaLnBrk="1" hangingPunct="1"/>
            <a:r>
              <a:rPr lang="en-US" smtClean="0"/>
              <a:t>Routers</a:t>
            </a:r>
          </a:p>
          <a:p>
            <a:pPr eaLnBrk="1" hangingPunct="1"/>
            <a:r>
              <a:rPr lang="en-US" smtClean="0"/>
              <a:t>Calculators</a:t>
            </a:r>
          </a:p>
          <a:p>
            <a:pPr eaLnBrk="1" hangingPunct="1"/>
            <a:r>
              <a:rPr lang="en-US" smtClean="0"/>
              <a:t>Toys</a:t>
            </a:r>
          </a:p>
          <a:p>
            <a:pPr eaLnBrk="1" hangingPunct="1"/>
            <a:r>
              <a:rPr lang="en-US" smtClean="0"/>
              <a:t>Accounts for over 75% of embedded CPU’s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Introduction to ARM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RISC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Most of the instructions can be executed in one clock cycle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Low power consumption (no heat sinks or fans required)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Easy to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Allows for pipelining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Thumb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NEON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Jazelle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3F236-D172-46C6-BB84-CDD7FCD5077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smtClean="0"/>
              <a:t>Architectural simplicity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which allows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mtClean="0"/>
              <a:t>Very small implementations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which result in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b="1" smtClean="0"/>
              <a:t>Very low power consumption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200"/>
                            </p:stCondLst>
                            <p:childTnLst>
                              <p:par>
                                <p:cTn id="38" presetID="20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autoRev="1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Registers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16 registers (R0 to R15</a:t>
            </a:r>
          </a:p>
          <a:p>
            <a:pPr eaLnBrk="1" hangingPunct="1"/>
            <a:r>
              <a:rPr lang="en-US" smtClean="0"/>
              <a:t>R13 – used for stack operations</a:t>
            </a:r>
          </a:p>
          <a:p>
            <a:pPr eaLnBrk="1" hangingPunct="1"/>
            <a:r>
              <a:rPr lang="en-US" smtClean="0"/>
              <a:t>R14 – used for the link register (used for storing return addresses in the construction of sub routines</a:t>
            </a:r>
          </a:p>
          <a:p>
            <a:pPr eaLnBrk="1" hangingPunct="1"/>
            <a:r>
              <a:rPr lang="en-US" smtClean="0"/>
              <a:t>R15 – the program counter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ARM Assembly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MODE 28 		:REM If you have an A310 etc. try MODE 15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DIM mcode% 1024		:REM This line reserves 1024 bytes of memory 			 	 	REM which start at position mcode%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P%=mcode% 		:</a:t>
            </a:r>
            <a:r>
              <a:rPr lang="en-US" sz="1400" smtClean="0"/>
              <a:t>REM P% is a reserved variable which acts as a pointer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while assembling the code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we wish the code to start at mcode%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				:REM Note this is the square bracket (to the right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of the P key).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This tells BASIC to enter the ARM assembler, all 				REM commands from now are in ARM assembler.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ADD R0,R1,R2 		:REM Our ARM code instruction MOV PC,R14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:REM This instruction copies the value in R14 (link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register contains the return address to return to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BASIC) into the program counter hence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jumping to the next BASIC line after running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		REM our ARM code program.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] 				:REM Leave the ARM code assembler and return to BASIC.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ARM Assembly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INPUT"Enter an integer value "B%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INPUT"Enter another integer value"C%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REM These two lines therefore will give their values to R1 and R2.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A%=USR(mcode%)	:REM This line runs the ARM code starting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			REM at mcode%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			REM (our assembled code) returning the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			REM value in R0 to BASIC.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PRINT"The answer is ";A% :REM Print the answer. END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|0.1|0.1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246</Words>
  <Application>Microsoft Office PowerPoint</Application>
  <PresentationFormat>On-screen Show 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Tahoma</vt:lpstr>
      <vt:lpstr>Arial</vt:lpstr>
      <vt:lpstr>Franklin Gothic Book</vt:lpstr>
      <vt:lpstr>Perpetua</vt:lpstr>
      <vt:lpstr>Wingdings 2</vt:lpstr>
      <vt:lpstr>Calibri</vt:lpstr>
      <vt:lpstr>Verdana</vt:lpstr>
      <vt:lpstr>Wingdings</vt:lpstr>
      <vt:lpstr>Equity</vt:lpstr>
      <vt:lpstr>Slide 1</vt:lpstr>
      <vt:lpstr>Index </vt:lpstr>
      <vt:lpstr>What Is ARM?</vt:lpstr>
      <vt:lpstr>Uses</vt:lpstr>
      <vt:lpstr>Introduction to ARM</vt:lpstr>
      <vt:lpstr>Features</vt:lpstr>
      <vt:lpstr>Registers </vt:lpstr>
      <vt:lpstr>ARM Assembly</vt:lpstr>
      <vt:lpstr>ARM Assembly</vt:lpstr>
      <vt:lpstr>ARM Assembly</vt:lpstr>
      <vt:lpstr>Listing</vt:lpstr>
      <vt:lpstr>Another Example</vt:lpstr>
      <vt:lpstr>Another Example</vt:lpstr>
      <vt:lpstr>Reference</vt:lpstr>
      <vt:lpstr>THANKS</vt:lpstr>
    </vt:vector>
  </TitlesOfParts>
  <Company>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Processor</dc:title>
  <dc:creator>shilling</dc:creator>
  <cp:lastModifiedBy>Sumit Thakur</cp:lastModifiedBy>
  <cp:revision>27</cp:revision>
  <dcterms:created xsi:type="dcterms:W3CDTF">2005-04-11T15:43:20Z</dcterms:created>
  <dcterms:modified xsi:type="dcterms:W3CDTF">2018-10-14T12:22:04Z</dcterms:modified>
</cp:coreProperties>
</file>