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AF6307-E90B-4BC6-A803-E87D4428AADF}"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33BF5-F3C7-44DE-9AEF-BB1829531F9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80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F6307-E90B-4BC6-A803-E87D4428AADF}"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33BF5-F3C7-44DE-9AEF-BB1829531F97}" type="slidenum">
              <a:rPr lang="en-US" smtClean="0"/>
              <a:t>‹#›</a:t>
            </a:fld>
            <a:endParaRPr lang="en-US"/>
          </a:p>
        </p:txBody>
      </p:sp>
    </p:spTree>
    <p:extLst>
      <p:ext uri="{BB962C8B-B14F-4D97-AF65-F5344CB8AC3E}">
        <p14:creationId xmlns:p14="http://schemas.microsoft.com/office/powerpoint/2010/main" val="982945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F6307-E90B-4BC6-A803-E87D4428AADF}"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33BF5-F3C7-44DE-9AEF-BB1829531F97}" type="slidenum">
              <a:rPr lang="en-US" smtClean="0"/>
              <a:t>‹#›</a:t>
            </a:fld>
            <a:endParaRPr lang="en-US"/>
          </a:p>
        </p:txBody>
      </p:sp>
    </p:spTree>
    <p:extLst>
      <p:ext uri="{BB962C8B-B14F-4D97-AF65-F5344CB8AC3E}">
        <p14:creationId xmlns:p14="http://schemas.microsoft.com/office/powerpoint/2010/main" val="174499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F6307-E90B-4BC6-A803-E87D4428AADF}"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33BF5-F3C7-44DE-9AEF-BB1829531F97}" type="slidenum">
              <a:rPr lang="en-US" smtClean="0"/>
              <a:t>‹#›</a:t>
            </a:fld>
            <a:endParaRPr lang="en-US"/>
          </a:p>
        </p:txBody>
      </p:sp>
    </p:spTree>
    <p:extLst>
      <p:ext uri="{BB962C8B-B14F-4D97-AF65-F5344CB8AC3E}">
        <p14:creationId xmlns:p14="http://schemas.microsoft.com/office/powerpoint/2010/main" val="184042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AF6307-E90B-4BC6-A803-E87D4428AADF}"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33BF5-F3C7-44DE-9AEF-BB1829531F9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82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F6307-E90B-4BC6-A803-E87D4428AADF}"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33BF5-F3C7-44DE-9AEF-BB1829531F97}" type="slidenum">
              <a:rPr lang="en-US" smtClean="0"/>
              <a:t>‹#›</a:t>
            </a:fld>
            <a:endParaRPr lang="en-US"/>
          </a:p>
        </p:txBody>
      </p:sp>
    </p:spTree>
    <p:extLst>
      <p:ext uri="{BB962C8B-B14F-4D97-AF65-F5344CB8AC3E}">
        <p14:creationId xmlns:p14="http://schemas.microsoft.com/office/powerpoint/2010/main" val="3804990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AF6307-E90B-4BC6-A803-E87D4428AADF}"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33BF5-F3C7-44DE-9AEF-BB1829531F97}" type="slidenum">
              <a:rPr lang="en-US" smtClean="0"/>
              <a:t>‹#›</a:t>
            </a:fld>
            <a:endParaRPr lang="en-US"/>
          </a:p>
        </p:txBody>
      </p:sp>
    </p:spTree>
    <p:extLst>
      <p:ext uri="{BB962C8B-B14F-4D97-AF65-F5344CB8AC3E}">
        <p14:creationId xmlns:p14="http://schemas.microsoft.com/office/powerpoint/2010/main" val="2817041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AF6307-E90B-4BC6-A803-E87D4428AADF}"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33BF5-F3C7-44DE-9AEF-BB1829531F97}" type="slidenum">
              <a:rPr lang="en-US" smtClean="0"/>
              <a:t>‹#›</a:t>
            </a:fld>
            <a:endParaRPr lang="en-US"/>
          </a:p>
        </p:txBody>
      </p:sp>
    </p:spTree>
    <p:extLst>
      <p:ext uri="{BB962C8B-B14F-4D97-AF65-F5344CB8AC3E}">
        <p14:creationId xmlns:p14="http://schemas.microsoft.com/office/powerpoint/2010/main" val="2878610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CAF6307-E90B-4BC6-A803-E87D4428AADF}" type="datetimeFigureOut">
              <a:rPr lang="en-US" smtClean="0"/>
              <a:t>11/1/2021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C533BF5-F3C7-44DE-9AEF-BB1829531F97}" type="slidenum">
              <a:rPr lang="en-US" smtClean="0"/>
              <a:t>‹#›</a:t>
            </a:fld>
            <a:endParaRPr lang="en-US"/>
          </a:p>
        </p:txBody>
      </p:sp>
    </p:spTree>
    <p:extLst>
      <p:ext uri="{BB962C8B-B14F-4D97-AF65-F5344CB8AC3E}">
        <p14:creationId xmlns:p14="http://schemas.microsoft.com/office/powerpoint/2010/main" val="380694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CAF6307-E90B-4BC6-A803-E87D4428AADF}" type="datetimeFigureOut">
              <a:rPr lang="en-US" smtClean="0"/>
              <a:t>11/1/2021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533BF5-F3C7-44DE-9AEF-BB1829531F97}" type="slidenum">
              <a:rPr lang="en-US" smtClean="0"/>
              <a:t>‹#›</a:t>
            </a:fld>
            <a:endParaRPr lang="en-US"/>
          </a:p>
        </p:txBody>
      </p:sp>
    </p:spTree>
    <p:extLst>
      <p:ext uri="{BB962C8B-B14F-4D97-AF65-F5344CB8AC3E}">
        <p14:creationId xmlns:p14="http://schemas.microsoft.com/office/powerpoint/2010/main" val="59943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AF6307-E90B-4BC6-A803-E87D4428AADF}"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33BF5-F3C7-44DE-9AEF-BB1829531F97}" type="slidenum">
              <a:rPr lang="en-US" smtClean="0"/>
              <a:t>‹#›</a:t>
            </a:fld>
            <a:endParaRPr lang="en-US"/>
          </a:p>
        </p:txBody>
      </p:sp>
    </p:spTree>
    <p:extLst>
      <p:ext uri="{BB962C8B-B14F-4D97-AF65-F5344CB8AC3E}">
        <p14:creationId xmlns:p14="http://schemas.microsoft.com/office/powerpoint/2010/main" val="289645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CAF6307-E90B-4BC6-A803-E87D4428AADF}" type="datetimeFigureOut">
              <a:rPr lang="en-US" smtClean="0"/>
              <a:t>11/1/2021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533BF5-F3C7-44DE-9AEF-BB1829531F9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651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5251-E46B-4471-9F66-0131E6521FCD}"/>
              </a:ext>
            </a:extLst>
          </p:cNvPr>
          <p:cNvSpPr>
            <a:spLocks noGrp="1"/>
          </p:cNvSpPr>
          <p:nvPr>
            <p:ph type="ctrTitle"/>
          </p:nvPr>
        </p:nvSpPr>
        <p:spPr>
          <a:xfrm>
            <a:off x="1097280" y="1249917"/>
            <a:ext cx="10058400" cy="2304926"/>
          </a:xfrm>
        </p:spPr>
        <p:txBody>
          <a:bodyPr/>
          <a:lstStyle/>
          <a:p>
            <a:pPr algn="ctr"/>
            <a:r>
              <a:rPr lang="en-US" b="1" dirty="0">
                <a:solidFill>
                  <a:srgbClr val="0070C0"/>
                </a:solidFill>
              </a:rPr>
              <a:t>LPC 2148 - PWM</a:t>
            </a:r>
          </a:p>
        </p:txBody>
      </p:sp>
      <p:sp>
        <p:nvSpPr>
          <p:cNvPr id="3" name="Subtitle 2">
            <a:extLst>
              <a:ext uri="{FF2B5EF4-FFF2-40B4-BE49-F238E27FC236}">
                <a16:creationId xmlns:a16="http://schemas.microsoft.com/office/drawing/2014/main" id="{17115032-8FC1-48FA-9F08-DF36B4FFAB4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7363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D65B-A593-4FE5-BED0-85610F93F809}"/>
              </a:ext>
            </a:extLst>
          </p:cNvPr>
          <p:cNvSpPr>
            <a:spLocks noGrp="1"/>
          </p:cNvSpPr>
          <p:nvPr>
            <p:ph type="title"/>
          </p:nvPr>
        </p:nvSpPr>
        <p:spPr>
          <a:xfrm>
            <a:off x="204145" y="189171"/>
            <a:ext cx="10058400" cy="1450757"/>
          </a:xfrm>
        </p:spPr>
        <p:txBody>
          <a:bodyPr/>
          <a:lstStyle/>
          <a:p>
            <a:r>
              <a:rPr lang="en-US" dirty="0"/>
              <a:t>PWM Pins</a:t>
            </a:r>
          </a:p>
        </p:txBody>
      </p:sp>
      <p:sp>
        <p:nvSpPr>
          <p:cNvPr id="3" name="Content Placeholder 2">
            <a:extLst>
              <a:ext uri="{FF2B5EF4-FFF2-40B4-BE49-F238E27FC236}">
                <a16:creationId xmlns:a16="http://schemas.microsoft.com/office/drawing/2014/main" id="{68B7F937-261F-47D2-BA74-3C4DF648E36F}"/>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9DAB0C9-1641-4C0E-964C-B55365C2AE50}"/>
              </a:ext>
            </a:extLst>
          </p:cNvPr>
          <p:cNvPicPr>
            <a:picLocks noChangeAspect="1"/>
          </p:cNvPicPr>
          <p:nvPr/>
        </p:nvPicPr>
        <p:blipFill>
          <a:blip r:embed="rId2"/>
          <a:stretch>
            <a:fillRect/>
          </a:stretch>
        </p:blipFill>
        <p:spPr>
          <a:xfrm>
            <a:off x="4012350" y="0"/>
            <a:ext cx="8066236" cy="6381750"/>
          </a:xfrm>
          <a:prstGeom prst="rect">
            <a:avLst/>
          </a:prstGeom>
        </p:spPr>
      </p:pic>
    </p:spTree>
    <p:extLst>
      <p:ext uri="{BB962C8B-B14F-4D97-AF65-F5344CB8AC3E}">
        <p14:creationId xmlns:p14="http://schemas.microsoft.com/office/powerpoint/2010/main" val="35258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4346-96C7-433B-96D3-4D89C7EFBC3F}"/>
              </a:ext>
            </a:extLst>
          </p:cNvPr>
          <p:cNvSpPr>
            <a:spLocks noGrp="1"/>
          </p:cNvSpPr>
          <p:nvPr>
            <p:ph type="title"/>
          </p:nvPr>
        </p:nvSpPr>
        <p:spPr>
          <a:xfrm>
            <a:off x="1097280" y="286603"/>
            <a:ext cx="10058400" cy="925509"/>
          </a:xfrm>
        </p:spPr>
        <p:txBody>
          <a:bodyPr/>
          <a:lstStyle/>
          <a:p>
            <a:r>
              <a:rPr lang="en-US" b="1" i="0" dirty="0">
                <a:solidFill>
                  <a:srgbClr val="333333"/>
                </a:solidFill>
                <a:effectLst/>
                <a:latin typeface="Roboto" panose="02000000000000000000" pitchFamily="2" charset="0"/>
              </a:rPr>
              <a:t>PWM Registers </a:t>
            </a:r>
            <a:endParaRPr lang="en-US" dirty="0"/>
          </a:p>
        </p:txBody>
      </p:sp>
      <p:sp>
        <p:nvSpPr>
          <p:cNvPr id="3" name="Content Placeholder 2">
            <a:extLst>
              <a:ext uri="{FF2B5EF4-FFF2-40B4-BE49-F238E27FC236}">
                <a16:creationId xmlns:a16="http://schemas.microsoft.com/office/drawing/2014/main" id="{C1C5E210-FD79-468F-911C-B505B15B8F6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850CCD2-8B3B-4F72-BFFF-3E68D7790AA3}"/>
              </a:ext>
            </a:extLst>
          </p:cNvPr>
          <p:cNvPicPr>
            <a:picLocks noChangeAspect="1"/>
          </p:cNvPicPr>
          <p:nvPr/>
        </p:nvPicPr>
        <p:blipFill>
          <a:blip r:embed="rId2"/>
          <a:stretch>
            <a:fillRect/>
          </a:stretch>
        </p:blipFill>
        <p:spPr>
          <a:xfrm>
            <a:off x="1721699" y="1719051"/>
            <a:ext cx="8429625" cy="4276725"/>
          </a:xfrm>
          <a:prstGeom prst="rect">
            <a:avLst/>
          </a:prstGeom>
        </p:spPr>
      </p:pic>
    </p:spTree>
    <p:extLst>
      <p:ext uri="{BB962C8B-B14F-4D97-AF65-F5344CB8AC3E}">
        <p14:creationId xmlns:p14="http://schemas.microsoft.com/office/powerpoint/2010/main" val="1105142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752D-FF63-466A-9759-EB7E722EAD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9FAE1C-50BB-44C5-BC8C-9E32BF72F26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C8DC475-67F3-4815-BB07-232FC73BA5C6}"/>
              </a:ext>
            </a:extLst>
          </p:cNvPr>
          <p:cNvPicPr>
            <a:picLocks noChangeAspect="1"/>
          </p:cNvPicPr>
          <p:nvPr/>
        </p:nvPicPr>
        <p:blipFill>
          <a:blip r:embed="rId2"/>
          <a:stretch>
            <a:fillRect/>
          </a:stretch>
        </p:blipFill>
        <p:spPr>
          <a:xfrm>
            <a:off x="808074" y="0"/>
            <a:ext cx="10347606" cy="6853049"/>
          </a:xfrm>
          <a:prstGeom prst="rect">
            <a:avLst/>
          </a:prstGeom>
        </p:spPr>
      </p:pic>
    </p:spTree>
    <p:extLst>
      <p:ext uri="{BB962C8B-B14F-4D97-AF65-F5344CB8AC3E}">
        <p14:creationId xmlns:p14="http://schemas.microsoft.com/office/powerpoint/2010/main" val="1421629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6497-D1EE-46C5-914D-30CB0EC9D7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4A4C41-AA6D-435F-8659-61D14360840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92123A0-0CFB-4BDF-B402-943406968F7F}"/>
              </a:ext>
            </a:extLst>
          </p:cNvPr>
          <p:cNvPicPr>
            <a:picLocks noChangeAspect="1"/>
          </p:cNvPicPr>
          <p:nvPr/>
        </p:nvPicPr>
        <p:blipFill>
          <a:blip r:embed="rId2"/>
          <a:stretch>
            <a:fillRect/>
          </a:stretch>
        </p:blipFill>
        <p:spPr>
          <a:xfrm>
            <a:off x="1036320" y="286603"/>
            <a:ext cx="9628136" cy="6232563"/>
          </a:xfrm>
          <a:prstGeom prst="rect">
            <a:avLst/>
          </a:prstGeom>
        </p:spPr>
      </p:pic>
    </p:spTree>
    <p:extLst>
      <p:ext uri="{BB962C8B-B14F-4D97-AF65-F5344CB8AC3E}">
        <p14:creationId xmlns:p14="http://schemas.microsoft.com/office/powerpoint/2010/main" val="1748357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6202-AEF4-4248-BD7E-6BBECEE2A6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734044-D850-4EB7-A1F4-BDC0E5661EB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0E30095-3A3B-4106-BEA4-CA7D3F29A869}"/>
              </a:ext>
            </a:extLst>
          </p:cNvPr>
          <p:cNvPicPr>
            <a:picLocks noChangeAspect="1"/>
          </p:cNvPicPr>
          <p:nvPr/>
        </p:nvPicPr>
        <p:blipFill>
          <a:blip r:embed="rId2"/>
          <a:stretch>
            <a:fillRect/>
          </a:stretch>
        </p:blipFill>
        <p:spPr>
          <a:xfrm>
            <a:off x="1097280" y="888041"/>
            <a:ext cx="9761363" cy="4864174"/>
          </a:xfrm>
          <a:prstGeom prst="rect">
            <a:avLst/>
          </a:prstGeom>
        </p:spPr>
      </p:pic>
    </p:spTree>
    <p:extLst>
      <p:ext uri="{BB962C8B-B14F-4D97-AF65-F5344CB8AC3E}">
        <p14:creationId xmlns:p14="http://schemas.microsoft.com/office/powerpoint/2010/main" val="3814831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6CCB-4AF5-4196-A3D4-09CE65A520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05DC7A-85D5-4BFC-9907-76B1FBD603C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2BD9122-9756-46E5-8931-98F2C0C8B8B8}"/>
              </a:ext>
            </a:extLst>
          </p:cNvPr>
          <p:cNvPicPr>
            <a:picLocks noChangeAspect="1"/>
          </p:cNvPicPr>
          <p:nvPr/>
        </p:nvPicPr>
        <p:blipFill>
          <a:blip r:embed="rId2"/>
          <a:stretch>
            <a:fillRect/>
          </a:stretch>
        </p:blipFill>
        <p:spPr>
          <a:xfrm>
            <a:off x="520009" y="0"/>
            <a:ext cx="11151981" cy="2943766"/>
          </a:xfrm>
          <a:prstGeom prst="rect">
            <a:avLst/>
          </a:prstGeom>
        </p:spPr>
      </p:pic>
      <p:pic>
        <p:nvPicPr>
          <p:cNvPr id="7" name="Picture 6">
            <a:extLst>
              <a:ext uri="{FF2B5EF4-FFF2-40B4-BE49-F238E27FC236}">
                <a16:creationId xmlns:a16="http://schemas.microsoft.com/office/drawing/2014/main" id="{D96AFB05-282C-4A9C-887A-6A1D3DABD497}"/>
              </a:ext>
            </a:extLst>
          </p:cNvPr>
          <p:cNvPicPr>
            <a:picLocks noChangeAspect="1"/>
          </p:cNvPicPr>
          <p:nvPr/>
        </p:nvPicPr>
        <p:blipFill>
          <a:blip r:embed="rId3"/>
          <a:stretch>
            <a:fillRect/>
          </a:stretch>
        </p:blipFill>
        <p:spPr>
          <a:xfrm>
            <a:off x="580970" y="2943766"/>
            <a:ext cx="11091020" cy="3694515"/>
          </a:xfrm>
          <a:prstGeom prst="rect">
            <a:avLst/>
          </a:prstGeom>
        </p:spPr>
      </p:pic>
    </p:spTree>
    <p:extLst>
      <p:ext uri="{BB962C8B-B14F-4D97-AF65-F5344CB8AC3E}">
        <p14:creationId xmlns:p14="http://schemas.microsoft.com/office/powerpoint/2010/main" val="1420054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B94D-FF55-4E90-8AB2-C0F8751751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2B0B1D-305F-494B-ACB0-21AFC1DEC89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A8ACB0D-5316-4CD7-8C17-41C01120975E}"/>
              </a:ext>
            </a:extLst>
          </p:cNvPr>
          <p:cNvPicPr>
            <a:picLocks noChangeAspect="1"/>
          </p:cNvPicPr>
          <p:nvPr/>
        </p:nvPicPr>
        <p:blipFill>
          <a:blip r:embed="rId2"/>
          <a:stretch>
            <a:fillRect/>
          </a:stretch>
        </p:blipFill>
        <p:spPr>
          <a:xfrm>
            <a:off x="1442373" y="286603"/>
            <a:ext cx="9307253" cy="5712728"/>
          </a:xfrm>
          <a:prstGeom prst="rect">
            <a:avLst/>
          </a:prstGeom>
        </p:spPr>
      </p:pic>
    </p:spTree>
    <p:extLst>
      <p:ext uri="{BB962C8B-B14F-4D97-AF65-F5344CB8AC3E}">
        <p14:creationId xmlns:p14="http://schemas.microsoft.com/office/powerpoint/2010/main" val="13021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94C62-3650-4F0C-8B65-B71EE39A0D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C513F7-6BC9-407E-B2AA-E55FEF7AB5F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EC40C57-6095-4B9D-9EC0-2FE81D0C7A05}"/>
              </a:ext>
            </a:extLst>
          </p:cNvPr>
          <p:cNvPicPr>
            <a:picLocks noChangeAspect="1"/>
          </p:cNvPicPr>
          <p:nvPr/>
        </p:nvPicPr>
        <p:blipFill>
          <a:blip r:embed="rId2"/>
          <a:stretch>
            <a:fillRect/>
          </a:stretch>
        </p:blipFill>
        <p:spPr>
          <a:xfrm>
            <a:off x="1496976" y="335069"/>
            <a:ext cx="8496300" cy="5534025"/>
          </a:xfrm>
          <a:prstGeom prst="rect">
            <a:avLst/>
          </a:prstGeom>
        </p:spPr>
      </p:pic>
    </p:spTree>
    <p:extLst>
      <p:ext uri="{BB962C8B-B14F-4D97-AF65-F5344CB8AC3E}">
        <p14:creationId xmlns:p14="http://schemas.microsoft.com/office/powerpoint/2010/main" val="1192456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A8D5-31BD-48B9-9DF0-CE9E8C0F6B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4A97CB-1EBF-4DD0-91CB-6EA91029964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083DC43-7362-4D2C-8158-1B9B9D473189}"/>
              </a:ext>
            </a:extLst>
          </p:cNvPr>
          <p:cNvPicPr>
            <a:picLocks noChangeAspect="1"/>
          </p:cNvPicPr>
          <p:nvPr/>
        </p:nvPicPr>
        <p:blipFill>
          <a:blip r:embed="rId2"/>
          <a:stretch>
            <a:fillRect/>
          </a:stretch>
        </p:blipFill>
        <p:spPr>
          <a:xfrm>
            <a:off x="1097279" y="286603"/>
            <a:ext cx="10396515" cy="5870839"/>
          </a:xfrm>
          <a:prstGeom prst="rect">
            <a:avLst/>
          </a:prstGeom>
        </p:spPr>
      </p:pic>
    </p:spTree>
    <p:extLst>
      <p:ext uri="{BB962C8B-B14F-4D97-AF65-F5344CB8AC3E}">
        <p14:creationId xmlns:p14="http://schemas.microsoft.com/office/powerpoint/2010/main" val="3135412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DB14-CEC2-42A2-ADF2-FF65429C162B}"/>
              </a:ext>
            </a:extLst>
          </p:cNvPr>
          <p:cNvSpPr>
            <a:spLocks noGrp="1"/>
          </p:cNvSpPr>
          <p:nvPr>
            <p:ph type="title"/>
          </p:nvPr>
        </p:nvSpPr>
        <p:spPr>
          <a:xfrm>
            <a:off x="131135" y="0"/>
            <a:ext cx="11929730" cy="648586"/>
          </a:xfrm>
        </p:spPr>
        <p:txBody>
          <a:bodyPr>
            <a:normAutofit/>
          </a:bodyPr>
          <a:lstStyle/>
          <a:p>
            <a:r>
              <a:rPr lang="en-US" sz="2200" dirty="0">
                <a:solidFill>
                  <a:srgbClr val="000000"/>
                </a:solidFill>
                <a:latin typeface="Roboto" panose="02000000000000000000" pitchFamily="2" charset="0"/>
              </a:rPr>
              <a:t>Program: Let’s write a Program to generate a double </a:t>
            </a:r>
            <a:r>
              <a:rPr lang="en-US" sz="2200" i="0" dirty="0">
                <a:solidFill>
                  <a:srgbClr val="000000"/>
                </a:solidFill>
                <a:effectLst/>
                <a:latin typeface="Roboto" panose="02000000000000000000" pitchFamily="2" charset="0"/>
              </a:rPr>
              <a:t>edge controlled PWM on PWM3 (P0.1).</a:t>
            </a:r>
            <a:endParaRPr lang="en-US" sz="2200" dirty="0"/>
          </a:p>
        </p:txBody>
      </p:sp>
      <p:pic>
        <p:nvPicPr>
          <p:cNvPr id="5" name="Content Placeholder 4">
            <a:extLst>
              <a:ext uri="{FF2B5EF4-FFF2-40B4-BE49-F238E27FC236}">
                <a16:creationId xmlns:a16="http://schemas.microsoft.com/office/drawing/2014/main" id="{F84E3D67-0844-4444-ADB8-954C9CAE5576}"/>
              </a:ext>
            </a:extLst>
          </p:cNvPr>
          <p:cNvPicPr>
            <a:picLocks noGrp="1" noChangeAspect="1"/>
          </p:cNvPicPr>
          <p:nvPr>
            <p:ph idx="1"/>
          </p:nvPr>
        </p:nvPicPr>
        <p:blipFill>
          <a:blip r:embed="rId2"/>
          <a:stretch>
            <a:fillRect/>
          </a:stretch>
        </p:blipFill>
        <p:spPr>
          <a:xfrm>
            <a:off x="281305" y="742471"/>
            <a:ext cx="3028964" cy="3164996"/>
          </a:xfrm>
        </p:spPr>
      </p:pic>
      <p:sp>
        <p:nvSpPr>
          <p:cNvPr id="6" name="TextBox 5">
            <a:extLst>
              <a:ext uri="{FF2B5EF4-FFF2-40B4-BE49-F238E27FC236}">
                <a16:creationId xmlns:a16="http://schemas.microsoft.com/office/drawing/2014/main" id="{D1F01F17-B807-4208-BF50-954A291448E8}"/>
              </a:ext>
            </a:extLst>
          </p:cNvPr>
          <p:cNvSpPr txBox="1"/>
          <p:nvPr/>
        </p:nvSpPr>
        <p:spPr>
          <a:xfrm>
            <a:off x="3710763" y="648586"/>
            <a:ext cx="7432158" cy="5909310"/>
          </a:xfrm>
          <a:prstGeom prst="rect">
            <a:avLst/>
          </a:prstGeom>
          <a:noFill/>
        </p:spPr>
        <p:txBody>
          <a:bodyPr wrap="square" rtlCol="0">
            <a:spAutoFit/>
          </a:bodyPr>
          <a:lstStyle/>
          <a:p>
            <a:r>
              <a:rPr lang="en-US" b="0" i="0" dirty="0">
                <a:solidFill>
                  <a:srgbClr val="2B91AF"/>
                </a:solidFill>
                <a:effectLst/>
                <a:latin typeface="Menlo"/>
              </a:rPr>
              <a:t>#</a:t>
            </a:r>
            <a:r>
              <a:rPr lang="en-US" b="0" i="0" dirty="0">
                <a:solidFill>
                  <a:srgbClr val="2B91AF"/>
                </a:solidFill>
                <a:effectLst/>
                <a:latin typeface="Roboto" panose="02000000000000000000" pitchFamily="2" charset="0"/>
              </a:rPr>
              <a:t>include</a:t>
            </a:r>
            <a:r>
              <a:rPr lang="en-US" b="0" i="0" dirty="0">
                <a:solidFill>
                  <a:srgbClr val="2B91AF"/>
                </a:solidFill>
                <a:effectLst/>
                <a:latin typeface="Menlo"/>
              </a:rPr>
              <a:t> </a:t>
            </a:r>
            <a:r>
              <a:rPr lang="en-US" b="0" i="0" dirty="0">
                <a:solidFill>
                  <a:srgbClr val="2B91AF"/>
                </a:solidFill>
                <a:effectLst/>
                <a:latin typeface="Roboto" panose="02000000000000000000" pitchFamily="2" charset="0"/>
              </a:rPr>
              <a:t>&lt;lpc214x.h&gt;</a:t>
            </a:r>
            <a:r>
              <a:rPr lang="en-US" b="0" i="0" dirty="0">
                <a:solidFill>
                  <a:srgbClr val="000000"/>
                </a:solidFill>
                <a:effectLst/>
                <a:latin typeface="Menlo"/>
              </a:rPr>
              <a:t> </a:t>
            </a:r>
          </a:p>
          <a:p>
            <a:r>
              <a:rPr lang="en-US" b="0" i="0" dirty="0">
                <a:solidFill>
                  <a:srgbClr val="000000"/>
                </a:solidFill>
                <a:effectLst/>
                <a:latin typeface="Menlo"/>
              </a:rPr>
              <a:t>__</a:t>
            </a:r>
            <a:r>
              <a:rPr lang="en-US" b="0" i="0" dirty="0" err="1">
                <a:solidFill>
                  <a:srgbClr val="000000"/>
                </a:solidFill>
                <a:effectLst/>
                <a:latin typeface="Menlo"/>
              </a:rPr>
              <a:t>irq</a:t>
            </a:r>
            <a:r>
              <a:rPr lang="en-US" b="0" i="0" dirty="0">
                <a:solidFill>
                  <a:srgbClr val="000000"/>
                </a:solidFill>
                <a:effectLst/>
                <a:latin typeface="Menlo"/>
              </a:rPr>
              <a:t> </a:t>
            </a:r>
            <a:r>
              <a:rPr lang="en-US" b="0" i="0" dirty="0">
                <a:solidFill>
                  <a:srgbClr val="0000FF"/>
                </a:solidFill>
                <a:effectLst/>
                <a:latin typeface="Menlo"/>
              </a:rPr>
              <a:t>void</a:t>
            </a:r>
            <a:r>
              <a:rPr lang="en-US" b="0" i="0" dirty="0">
                <a:solidFill>
                  <a:srgbClr val="000000"/>
                </a:solidFill>
                <a:effectLst/>
                <a:latin typeface="Menlo"/>
              </a:rPr>
              <a:t> PWM_ISR (</a:t>
            </a:r>
            <a:r>
              <a:rPr lang="en-US" b="0" i="0" dirty="0">
                <a:solidFill>
                  <a:srgbClr val="0000FF"/>
                </a:solidFill>
                <a:effectLst/>
                <a:latin typeface="Menlo"/>
              </a:rPr>
              <a:t>void</a:t>
            </a:r>
            <a:r>
              <a:rPr lang="en-US" b="0" i="0" dirty="0">
                <a:solidFill>
                  <a:srgbClr val="000000"/>
                </a:solidFill>
                <a:effectLst/>
                <a:latin typeface="Menlo"/>
              </a:rPr>
              <a:t>) </a:t>
            </a:r>
          </a:p>
          <a:p>
            <a:r>
              <a:rPr lang="en-US" b="0" i="0" dirty="0">
                <a:solidFill>
                  <a:srgbClr val="000000"/>
                </a:solidFill>
                <a:effectLst/>
                <a:latin typeface="Menlo"/>
              </a:rPr>
              <a:t>{ </a:t>
            </a:r>
          </a:p>
          <a:p>
            <a:r>
              <a:rPr lang="en-US" dirty="0">
                <a:solidFill>
                  <a:srgbClr val="000000"/>
                </a:solidFill>
                <a:latin typeface="Menlo"/>
              </a:rPr>
              <a:t>	</a:t>
            </a:r>
            <a:r>
              <a:rPr lang="en-US" b="0" i="0" dirty="0">
                <a:solidFill>
                  <a:srgbClr val="0000FF"/>
                </a:solidFill>
                <a:effectLst/>
                <a:latin typeface="Menlo"/>
              </a:rPr>
              <a:t>if</a:t>
            </a:r>
            <a:r>
              <a:rPr lang="en-US" b="0" i="0" dirty="0">
                <a:solidFill>
                  <a:srgbClr val="000000"/>
                </a:solidFill>
                <a:effectLst/>
                <a:latin typeface="Menlo"/>
              </a:rPr>
              <a:t> ( PWMIR &amp; </a:t>
            </a:r>
            <a:r>
              <a:rPr lang="en-US" b="0" i="0" dirty="0">
                <a:solidFill>
                  <a:srgbClr val="AD009E"/>
                </a:solidFill>
                <a:effectLst/>
                <a:latin typeface="Menlo"/>
              </a:rPr>
              <a:t>0x0001</a:t>
            </a:r>
            <a:r>
              <a:rPr lang="en-US" b="0" i="0" dirty="0">
                <a:solidFill>
                  <a:srgbClr val="000000"/>
                </a:solidFill>
                <a:effectLst/>
                <a:latin typeface="Menlo"/>
              </a:rPr>
              <a:t> ) </a:t>
            </a:r>
            <a:r>
              <a:rPr lang="en-US" b="0" i="0" dirty="0">
                <a:solidFill>
                  <a:srgbClr val="008000"/>
                </a:solidFill>
                <a:effectLst/>
                <a:latin typeface="Menlo"/>
              </a:rPr>
              <a:t>/* If interrupt due to PWM0 */</a:t>
            </a:r>
            <a:r>
              <a:rPr lang="en-US" b="0" i="0" dirty="0">
                <a:solidFill>
                  <a:srgbClr val="000000"/>
                </a:solidFill>
                <a:effectLst/>
                <a:latin typeface="Menlo"/>
              </a:rPr>
              <a:t> </a:t>
            </a:r>
          </a:p>
          <a:p>
            <a:r>
              <a:rPr lang="en-US" dirty="0">
                <a:solidFill>
                  <a:srgbClr val="000000"/>
                </a:solidFill>
                <a:latin typeface="Menlo"/>
              </a:rPr>
              <a:t>	</a:t>
            </a:r>
            <a:r>
              <a:rPr lang="en-US" b="0" i="0" dirty="0">
                <a:solidFill>
                  <a:srgbClr val="000000"/>
                </a:solidFill>
                <a:effectLst/>
                <a:latin typeface="Menlo"/>
              </a:rPr>
              <a:t>{ </a:t>
            </a:r>
          </a:p>
          <a:p>
            <a:r>
              <a:rPr lang="en-US" dirty="0">
                <a:solidFill>
                  <a:srgbClr val="000000"/>
                </a:solidFill>
                <a:latin typeface="Menlo"/>
              </a:rPr>
              <a:t>	</a:t>
            </a:r>
            <a:r>
              <a:rPr lang="en-US" b="0" i="0" dirty="0">
                <a:solidFill>
                  <a:srgbClr val="000000"/>
                </a:solidFill>
                <a:effectLst/>
                <a:latin typeface="Menlo"/>
              </a:rPr>
              <a:t>PWMIR = </a:t>
            </a:r>
            <a:r>
              <a:rPr lang="en-US" b="0" i="0" dirty="0">
                <a:solidFill>
                  <a:srgbClr val="AD009E"/>
                </a:solidFill>
                <a:effectLst/>
                <a:latin typeface="Menlo"/>
              </a:rPr>
              <a:t>0x0001</a:t>
            </a:r>
            <a:r>
              <a:rPr lang="en-US" b="0" i="0" dirty="0">
                <a:solidFill>
                  <a:srgbClr val="000000"/>
                </a:solidFill>
                <a:effectLst/>
                <a:latin typeface="Menlo"/>
              </a:rPr>
              <a:t>; </a:t>
            </a:r>
            <a:r>
              <a:rPr lang="en-US" b="0" i="0" dirty="0">
                <a:solidFill>
                  <a:srgbClr val="008000"/>
                </a:solidFill>
                <a:effectLst/>
                <a:latin typeface="Menlo"/>
              </a:rPr>
              <a:t>/* Clear PWM0 interrupt */</a:t>
            </a:r>
            <a:r>
              <a:rPr lang="en-US" b="0" i="0" dirty="0">
                <a:solidFill>
                  <a:srgbClr val="000000"/>
                </a:solidFill>
                <a:effectLst/>
                <a:latin typeface="Menlo"/>
              </a:rPr>
              <a:t> </a:t>
            </a:r>
          </a:p>
          <a:p>
            <a:r>
              <a:rPr lang="en-US" dirty="0">
                <a:solidFill>
                  <a:srgbClr val="000000"/>
                </a:solidFill>
                <a:latin typeface="Menlo"/>
              </a:rPr>
              <a:t>	</a:t>
            </a:r>
            <a:r>
              <a:rPr lang="en-US" b="0" i="0" dirty="0">
                <a:solidFill>
                  <a:srgbClr val="000000"/>
                </a:solidFill>
                <a:effectLst/>
                <a:latin typeface="Menlo"/>
              </a:rPr>
              <a:t>} </a:t>
            </a:r>
          </a:p>
          <a:p>
            <a:r>
              <a:rPr lang="en-US" dirty="0">
                <a:solidFill>
                  <a:srgbClr val="000000"/>
                </a:solidFill>
                <a:latin typeface="Menlo"/>
              </a:rPr>
              <a:t>	</a:t>
            </a:r>
            <a:r>
              <a:rPr lang="en-US" b="0" i="0" dirty="0">
                <a:solidFill>
                  <a:srgbClr val="0000FF"/>
                </a:solidFill>
                <a:effectLst/>
                <a:latin typeface="Menlo"/>
              </a:rPr>
              <a:t>if</a:t>
            </a:r>
            <a:r>
              <a:rPr lang="en-US" b="0" i="0" dirty="0">
                <a:solidFill>
                  <a:srgbClr val="000000"/>
                </a:solidFill>
                <a:effectLst/>
                <a:latin typeface="Menlo"/>
              </a:rPr>
              <a:t> ( PWMIR &amp; </a:t>
            </a:r>
            <a:r>
              <a:rPr lang="en-US" b="0" i="0" dirty="0">
                <a:solidFill>
                  <a:srgbClr val="AD009E"/>
                </a:solidFill>
                <a:effectLst/>
                <a:latin typeface="Menlo"/>
              </a:rPr>
              <a:t>0x0002</a:t>
            </a:r>
            <a:r>
              <a:rPr lang="en-US" b="0" i="0" dirty="0">
                <a:solidFill>
                  <a:srgbClr val="000000"/>
                </a:solidFill>
                <a:effectLst/>
                <a:latin typeface="Menlo"/>
              </a:rPr>
              <a:t> ) </a:t>
            </a:r>
            <a:r>
              <a:rPr lang="en-US" b="0" i="0" dirty="0">
                <a:solidFill>
                  <a:srgbClr val="008000"/>
                </a:solidFill>
                <a:effectLst/>
                <a:latin typeface="Menlo"/>
              </a:rPr>
              <a:t>/* If interrupt due to PWM1 */</a:t>
            </a:r>
            <a:r>
              <a:rPr lang="en-US" b="0" i="0" dirty="0">
                <a:solidFill>
                  <a:srgbClr val="000000"/>
                </a:solidFill>
                <a:effectLst/>
                <a:latin typeface="Menlo"/>
              </a:rPr>
              <a:t> </a:t>
            </a:r>
          </a:p>
          <a:p>
            <a:r>
              <a:rPr lang="en-US" dirty="0">
                <a:solidFill>
                  <a:srgbClr val="000000"/>
                </a:solidFill>
                <a:latin typeface="Menlo"/>
              </a:rPr>
              <a:t>	</a:t>
            </a:r>
            <a:r>
              <a:rPr lang="en-US" b="0" i="0" dirty="0">
                <a:solidFill>
                  <a:srgbClr val="000000"/>
                </a:solidFill>
                <a:effectLst/>
                <a:latin typeface="Menlo"/>
              </a:rPr>
              <a:t>{ </a:t>
            </a:r>
          </a:p>
          <a:p>
            <a:r>
              <a:rPr lang="en-US" dirty="0">
                <a:solidFill>
                  <a:srgbClr val="000000"/>
                </a:solidFill>
                <a:latin typeface="Menlo"/>
              </a:rPr>
              <a:t>	</a:t>
            </a:r>
            <a:r>
              <a:rPr lang="en-US" b="0" i="0" dirty="0">
                <a:solidFill>
                  <a:srgbClr val="000000"/>
                </a:solidFill>
                <a:effectLst/>
                <a:latin typeface="Menlo"/>
              </a:rPr>
              <a:t>PWMIR = </a:t>
            </a:r>
            <a:r>
              <a:rPr lang="en-US" b="0" i="0" dirty="0">
                <a:solidFill>
                  <a:srgbClr val="AD009E"/>
                </a:solidFill>
                <a:effectLst/>
                <a:latin typeface="Menlo"/>
              </a:rPr>
              <a:t>0x0002</a:t>
            </a:r>
            <a:r>
              <a:rPr lang="en-US" b="0" i="0" dirty="0">
                <a:solidFill>
                  <a:srgbClr val="000000"/>
                </a:solidFill>
                <a:effectLst/>
                <a:latin typeface="Menlo"/>
              </a:rPr>
              <a:t>; </a:t>
            </a:r>
            <a:r>
              <a:rPr lang="en-US" b="0" i="0" dirty="0">
                <a:solidFill>
                  <a:srgbClr val="008000"/>
                </a:solidFill>
                <a:effectLst/>
                <a:latin typeface="Menlo"/>
              </a:rPr>
              <a:t>/* Clear PWM1 interrupt */</a:t>
            </a:r>
            <a:r>
              <a:rPr lang="en-US" b="0" i="0" dirty="0">
                <a:solidFill>
                  <a:srgbClr val="000000"/>
                </a:solidFill>
                <a:effectLst/>
                <a:latin typeface="Menlo"/>
              </a:rPr>
              <a:t> </a:t>
            </a:r>
          </a:p>
          <a:p>
            <a:r>
              <a:rPr lang="en-US" dirty="0">
                <a:solidFill>
                  <a:srgbClr val="000000"/>
                </a:solidFill>
                <a:latin typeface="Menlo"/>
              </a:rPr>
              <a:t>	</a:t>
            </a:r>
            <a:r>
              <a:rPr lang="en-US" b="0" i="0" dirty="0">
                <a:solidFill>
                  <a:srgbClr val="000000"/>
                </a:solidFill>
                <a:effectLst/>
                <a:latin typeface="Menlo"/>
              </a:rPr>
              <a:t>} </a:t>
            </a:r>
          </a:p>
          <a:p>
            <a:r>
              <a:rPr lang="en-US" dirty="0">
                <a:solidFill>
                  <a:srgbClr val="000000"/>
                </a:solidFill>
                <a:latin typeface="Menlo"/>
              </a:rPr>
              <a:t>	</a:t>
            </a:r>
            <a:r>
              <a:rPr lang="en-US" b="0" i="0" dirty="0">
                <a:solidFill>
                  <a:srgbClr val="0000FF"/>
                </a:solidFill>
                <a:effectLst/>
                <a:latin typeface="Menlo"/>
              </a:rPr>
              <a:t>if</a:t>
            </a:r>
            <a:r>
              <a:rPr lang="en-US" b="0" i="0" dirty="0">
                <a:solidFill>
                  <a:srgbClr val="000000"/>
                </a:solidFill>
                <a:effectLst/>
                <a:latin typeface="Menlo"/>
              </a:rPr>
              <a:t> ( PWMIR &amp; </a:t>
            </a:r>
            <a:r>
              <a:rPr lang="en-US" b="0" i="0" dirty="0">
                <a:solidFill>
                  <a:srgbClr val="AD009E"/>
                </a:solidFill>
                <a:effectLst/>
                <a:latin typeface="Menlo"/>
              </a:rPr>
              <a:t>0x0004</a:t>
            </a:r>
            <a:r>
              <a:rPr lang="en-US" b="0" i="0" dirty="0">
                <a:solidFill>
                  <a:srgbClr val="000000"/>
                </a:solidFill>
                <a:effectLst/>
                <a:latin typeface="Menlo"/>
              </a:rPr>
              <a:t> ) </a:t>
            </a:r>
            <a:r>
              <a:rPr lang="en-US" b="0" i="0" dirty="0">
                <a:solidFill>
                  <a:srgbClr val="008000"/>
                </a:solidFill>
                <a:effectLst/>
                <a:latin typeface="Menlo"/>
              </a:rPr>
              <a:t>/* If interrupt due to PWM2 */</a:t>
            </a:r>
            <a:r>
              <a:rPr lang="en-US" b="0" i="0" dirty="0">
                <a:solidFill>
                  <a:srgbClr val="000000"/>
                </a:solidFill>
                <a:effectLst/>
                <a:latin typeface="Menlo"/>
              </a:rPr>
              <a:t> </a:t>
            </a:r>
          </a:p>
          <a:p>
            <a:r>
              <a:rPr lang="en-US" dirty="0">
                <a:solidFill>
                  <a:srgbClr val="000000"/>
                </a:solidFill>
                <a:latin typeface="Menlo"/>
              </a:rPr>
              <a:t>	</a:t>
            </a:r>
            <a:r>
              <a:rPr lang="en-US" b="0" i="0" dirty="0">
                <a:solidFill>
                  <a:srgbClr val="000000"/>
                </a:solidFill>
                <a:effectLst/>
                <a:latin typeface="Menlo"/>
              </a:rPr>
              <a:t>{ </a:t>
            </a:r>
          </a:p>
          <a:p>
            <a:r>
              <a:rPr lang="en-US" dirty="0">
                <a:solidFill>
                  <a:srgbClr val="000000"/>
                </a:solidFill>
                <a:latin typeface="Menlo"/>
              </a:rPr>
              <a:t>	</a:t>
            </a:r>
            <a:r>
              <a:rPr lang="en-US" b="0" i="0" dirty="0">
                <a:solidFill>
                  <a:srgbClr val="000000"/>
                </a:solidFill>
                <a:effectLst/>
                <a:latin typeface="Menlo"/>
              </a:rPr>
              <a:t>PWMIR = </a:t>
            </a:r>
            <a:r>
              <a:rPr lang="en-US" b="0" i="0" dirty="0">
                <a:solidFill>
                  <a:srgbClr val="AD009E"/>
                </a:solidFill>
                <a:effectLst/>
                <a:latin typeface="Menlo"/>
              </a:rPr>
              <a:t>0x0004</a:t>
            </a:r>
            <a:r>
              <a:rPr lang="en-US" b="0" i="0" dirty="0">
                <a:solidFill>
                  <a:srgbClr val="000000"/>
                </a:solidFill>
                <a:effectLst/>
                <a:latin typeface="Menlo"/>
              </a:rPr>
              <a:t>; </a:t>
            </a:r>
            <a:r>
              <a:rPr lang="en-US" b="0" i="0" dirty="0">
                <a:solidFill>
                  <a:srgbClr val="008000"/>
                </a:solidFill>
                <a:effectLst/>
                <a:latin typeface="Menlo"/>
              </a:rPr>
              <a:t>/* Clear PWM2 interrupt */</a:t>
            </a:r>
            <a:r>
              <a:rPr lang="en-US" b="0" i="0" dirty="0">
                <a:solidFill>
                  <a:srgbClr val="000000"/>
                </a:solidFill>
                <a:effectLst/>
                <a:latin typeface="Menlo"/>
              </a:rPr>
              <a:t> </a:t>
            </a:r>
          </a:p>
          <a:p>
            <a:r>
              <a:rPr lang="en-US" dirty="0">
                <a:solidFill>
                  <a:srgbClr val="000000"/>
                </a:solidFill>
                <a:latin typeface="Menlo"/>
              </a:rPr>
              <a:t>	</a:t>
            </a:r>
            <a:r>
              <a:rPr lang="en-US" b="0" i="0" dirty="0">
                <a:solidFill>
                  <a:srgbClr val="000000"/>
                </a:solidFill>
                <a:effectLst/>
                <a:latin typeface="Menlo"/>
              </a:rPr>
              <a:t>} </a:t>
            </a:r>
          </a:p>
          <a:p>
            <a:r>
              <a:rPr lang="en-US" dirty="0">
                <a:solidFill>
                  <a:srgbClr val="000000"/>
                </a:solidFill>
                <a:latin typeface="Menlo"/>
              </a:rPr>
              <a:t>	</a:t>
            </a:r>
            <a:r>
              <a:rPr lang="en-US" b="0" i="0" dirty="0">
                <a:solidFill>
                  <a:srgbClr val="0000FF"/>
                </a:solidFill>
                <a:effectLst/>
                <a:latin typeface="Menlo"/>
              </a:rPr>
              <a:t>if</a:t>
            </a:r>
            <a:r>
              <a:rPr lang="en-US" b="0" i="0" dirty="0">
                <a:solidFill>
                  <a:srgbClr val="000000"/>
                </a:solidFill>
                <a:effectLst/>
                <a:latin typeface="Menlo"/>
              </a:rPr>
              <a:t> ( PWMIR &amp; </a:t>
            </a:r>
            <a:r>
              <a:rPr lang="en-US" b="0" i="0" dirty="0">
                <a:solidFill>
                  <a:srgbClr val="AD009E"/>
                </a:solidFill>
                <a:effectLst/>
                <a:latin typeface="Menlo"/>
              </a:rPr>
              <a:t>0x0008</a:t>
            </a:r>
            <a:r>
              <a:rPr lang="en-US" b="0" i="0" dirty="0">
                <a:solidFill>
                  <a:srgbClr val="000000"/>
                </a:solidFill>
                <a:effectLst/>
                <a:latin typeface="Menlo"/>
              </a:rPr>
              <a:t> ) </a:t>
            </a:r>
            <a:r>
              <a:rPr lang="en-US" b="0" i="0" dirty="0">
                <a:solidFill>
                  <a:srgbClr val="008000"/>
                </a:solidFill>
                <a:effectLst/>
                <a:latin typeface="Menlo"/>
              </a:rPr>
              <a:t>/* If interrupt due to PWM3 */</a:t>
            </a:r>
            <a:r>
              <a:rPr lang="en-US" b="0" i="0" dirty="0">
                <a:solidFill>
                  <a:srgbClr val="000000"/>
                </a:solidFill>
                <a:effectLst/>
                <a:latin typeface="Menlo"/>
              </a:rPr>
              <a:t> </a:t>
            </a:r>
          </a:p>
          <a:p>
            <a:r>
              <a:rPr lang="en-US" dirty="0">
                <a:solidFill>
                  <a:srgbClr val="000000"/>
                </a:solidFill>
                <a:latin typeface="Menlo"/>
              </a:rPr>
              <a:t>	</a:t>
            </a:r>
            <a:r>
              <a:rPr lang="en-US" b="0" i="0" dirty="0">
                <a:solidFill>
                  <a:srgbClr val="000000"/>
                </a:solidFill>
                <a:effectLst/>
                <a:latin typeface="Menlo"/>
              </a:rPr>
              <a:t>{ </a:t>
            </a:r>
          </a:p>
          <a:p>
            <a:r>
              <a:rPr lang="en-US" dirty="0">
                <a:solidFill>
                  <a:srgbClr val="000000"/>
                </a:solidFill>
                <a:latin typeface="Menlo"/>
              </a:rPr>
              <a:t>	</a:t>
            </a:r>
            <a:r>
              <a:rPr lang="en-US" b="0" i="0" dirty="0">
                <a:solidFill>
                  <a:srgbClr val="000000"/>
                </a:solidFill>
                <a:effectLst/>
                <a:latin typeface="Menlo"/>
              </a:rPr>
              <a:t>PWMIR = </a:t>
            </a:r>
            <a:r>
              <a:rPr lang="en-US" b="0" i="0" dirty="0">
                <a:solidFill>
                  <a:srgbClr val="AD009E"/>
                </a:solidFill>
                <a:effectLst/>
                <a:latin typeface="Menlo"/>
              </a:rPr>
              <a:t>0x0008</a:t>
            </a:r>
            <a:r>
              <a:rPr lang="en-US" b="0" i="0" dirty="0">
                <a:solidFill>
                  <a:srgbClr val="000000"/>
                </a:solidFill>
                <a:effectLst/>
                <a:latin typeface="Menlo"/>
              </a:rPr>
              <a:t>; </a:t>
            </a:r>
            <a:r>
              <a:rPr lang="en-US" b="0" i="0" dirty="0">
                <a:solidFill>
                  <a:srgbClr val="008000"/>
                </a:solidFill>
                <a:effectLst/>
                <a:latin typeface="Menlo"/>
              </a:rPr>
              <a:t>/* Clear PWM3 interrupt */</a:t>
            </a:r>
            <a:r>
              <a:rPr lang="en-US" b="0" i="0" dirty="0">
                <a:solidFill>
                  <a:srgbClr val="000000"/>
                </a:solidFill>
                <a:effectLst/>
                <a:latin typeface="Menlo"/>
              </a:rPr>
              <a:t> </a:t>
            </a:r>
          </a:p>
          <a:p>
            <a:r>
              <a:rPr lang="en-US" dirty="0">
                <a:solidFill>
                  <a:srgbClr val="000000"/>
                </a:solidFill>
                <a:latin typeface="Menlo"/>
              </a:rPr>
              <a:t>	</a:t>
            </a:r>
            <a:r>
              <a:rPr lang="en-US" b="0" i="0" dirty="0">
                <a:solidFill>
                  <a:srgbClr val="000000"/>
                </a:solidFill>
                <a:effectLst/>
                <a:latin typeface="Menlo"/>
              </a:rPr>
              <a:t>} </a:t>
            </a:r>
          </a:p>
          <a:p>
            <a:r>
              <a:rPr lang="en-US" dirty="0">
                <a:solidFill>
                  <a:srgbClr val="000000"/>
                </a:solidFill>
                <a:latin typeface="Menlo"/>
              </a:rPr>
              <a:t>	</a:t>
            </a:r>
            <a:r>
              <a:rPr lang="en-US" b="0" i="0" dirty="0" err="1">
                <a:solidFill>
                  <a:srgbClr val="000000"/>
                </a:solidFill>
                <a:effectLst/>
                <a:latin typeface="Menlo"/>
              </a:rPr>
              <a:t>VICVectAddr</a:t>
            </a:r>
            <a:r>
              <a:rPr lang="en-US" b="0" i="0" dirty="0">
                <a:solidFill>
                  <a:srgbClr val="000000"/>
                </a:solidFill>
                <a:effectLst/>
                <a:latin typeface="Menlo"/>
              </a:rPr>
              <a:t> = </a:t>
            </a:r>
            <a:r>
              <a:rPr lang="en-US" b="0" i="0" dirty="0">
                <a:solidFill>
                  <a:srgbClr val="AD009E"/>
                </a:solidFill>
                <a:effectLst/>
                <a:latin typeface="Menlo"/>
              </a:rPr>
              <a:t>0x00000000</a:t>
            </a:r>
            <a:r>
              <a:rPr lang="en-US" b="0" i="0" dirty="0">
                <a:solidFill>
                  <a:srgbClr val="000000"/>
                </a:solidFill>
                <a:effectLst/>
                <a:latin typeface="Menlo"/>
              </a:rPr>
              <a:t>; </a:t>
            </a:r>
          </a:p>
          <a:p>
            <a:r>
              <a:rPr lang="en-US" dirty="0">
                <a:solidFill>
                  <a:srgbClr val="000000"/>
                </a:solidFill>
                <a:latin typeface="Menlo"/>
              </a:rPr>
              <a:t>	</a:t>
            </a:r>
            <a:r>
              <a:rPr lang="en-US" b="0" i="0" dirty="0">
                <a:solidFill>
                  <a:srgbClr val="000000"/>
                </a:solidFill>
                <a:effectLst/>
                <a:latin typeface="Menlo"/>
              </a:rPr>
              <a:t>}</a:t>
            </a:r>
            <a:endParaRPr lang="en-US" dirty="0"/>
          </a:p>
        </p:txBody>
      </p:sp>
    </p:spTree>
    <p:extLst>
      <p:ext uri="{BB962C8B-B14F-4D97-AF65-F5344CB8AC3E}">
        <p14:creationId xmlns:p14="http://schemas.microsoft.com/office/powerpoint/2010/main" val="378746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FBC1-D769-44FF-B735-959A48D6DEDB}"/>
              </a:ext>
            </a:extLst>
          </p:cNvPr>
          <p:cNvSpPr>
            <a:spLocks noGrp="1"/>
          </p:cNvSpPr>
          <p:nvPr>
            <p:ph type="title"/>
          </p:nvPr>
        </p:nvSpPr>
        <p:spPr/>
        <p:txBody>
          <a:bodyPr/>
          <a:lstStyle/>
          <a:p>
            <a:r>
              <a:rPr kumimoji="0" lang="en-US" altLang="en-US" sz="4800" b="1" i="0" u="none" strike="noStrike" cap="none" normalizeH="0" baseline="0" dirty="0">
                <a:ln>
                  <a:noFill/>
                </a:ln>
                <a:solidFill>
                  <a:srgbClr val="333333"/>
                </a:solidFill>
                <a:effectLst/>
                <a:latin typeface="Roboto" panose="02000000000000000000" pitchFamily="2" charset="0"/>
              </a:rPr>
              <a:t>Introduction </a:t>
            </a:r>
            <a:br>
              <a:rPr kumimoji="0" lang="en-US" altLang="en-US" sz="3600" b="0" i="0" u="none" strike="noStrike" cap="none" normalizeH="0" baseline="0" dirty="0">
                <a:ln>
                  <a:noFill/>
                </a:ln>
                <a:solidFill>
                  <a:srgbClr val="000000"/>
                </a:solidFill>
                <a:effectLst/>
                <a:latin typeface="Roboto" panose="02000000000000000000" pitchFamily="2" charset="0"/>
              </a:rPr>
            </a:br>
            <a:endParaRPr lang="en-US" dirty="0"/>
          </a:p>
        </p:txBody>
      </p:sp>
      <p:sp>
        <p:nvSpPr>
          <p:cNvPr id="4" name="Rectangle 1">
            <a:extLst>
              <a:ext uri="{FF2B5EF4-FFF2-40B4-BE49-F238E27FC236}">
                <a16:creationId xmlns:a16="http://schemas.microsoft.com/office/drawing/2014/main" id="{F5203EB0-09CE-4041-BF99-5739F87D826E}"/>
              </a:ext>
            </a:extLst>
          </p:cNvPr>
          <p:cNvSpPr>
            <a:spLocks noChangeArrowheads="1"/>
          </p:cNvSpPr>
          <p:nvPr/>
        </p:nvSpPr>
        <p:spPr bwMode="auto">
          <a:xfrm>
            <a:off x="531628" y="1078986"/>
            <a:ext cx="11025963" cy="51210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rgbClr val="000000"/>
                </a:solidFill>
                <a:effectLst/>
                <a:latin typeface="+mj-lt"/>
              </a:rPr>
              <a:t>Pulse Width Modulation (PWM)</a:t>
            </a:r>
            <a:r>
              <a:rPr kumimoji="0" lang="en-US" altLang="en-US" sz="2400" b="0" i="0" u="none" strike="noStrike" cap="none" normalizeH="0" baseline="0" dirty="0">
                <a:ln>
                  <a:noFill/>
                </a:ln>
                <a:solidFill>
                  <a:srgbClr val="000000"/>
                </a:solidFill>
                <a:effectLst/>
                <a:latin typeface="+mj-lt"/>
              </a:rPr>
              <a:t> is a technique by which width of a pulse is varied while keeping the frequency constant.</a:t>
            </a:r>
            <a:endParaRPr kumimoji="0" lang="en-US" altLang="en-US" sz="2400" b="0" i="0" u="none" strike="noStrike" cap="none" normalizeH="0" baseline="0" dirty="0">
              <a:ln>
                <a:noFill/>
              </a:ln>
              <a:solidFill>
                <a:schemeClr val="tx1"/>
              </a:solidFill>
              <a:effectLst/>
              <a:latin typeface="+mj-lt"/>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lt"/>
              </a:rPr>
              <a:t>A period of a pulse consists of an </a:t>
            </a:r>
            <a:r>
              <a:rPr kumimoji="0" lang="en-US" altLang="en-US" sz="2400" b="1" i="0" u="none" strike="noStrike" cap="none" normalizeH="0" baseline="0" dirty="0">
                <a:ln>
                  <a:noFill/>
                </a:ln>
                <a:solidFill>
                  <a:srgbClr val="000000"/>
                </a:solidFill>
                <a:effectLst/>
                <a:latin typeface="+mj-lt"/>
              </a:rPr>
              <a:t>ON</a:t>
            </a:r>
            <a:r>
              <a:rPr kumimoji="0" lang="en-US" altLang="en-US" sz="2400" b="0" i="0" u="none" strike="noStrike" cap="none" normalizeH="0" baseline="0" dirty="0">
                <a:ln>
                  <a:noFill/>
                </a:ln>
                <a:solidFill>
                  <a:srgbClr val="000000"/>
                </a:solidFill>
                <a:effectLst/>
                <a:latin typeface="+mj-lt"/>
              </a:rPr>
              <a:t> cycle (HIGH) and an </a:t>
            </a:r>
            <a:r>
              <a:rPr kumimoji="0" lang="en-US" altLang="en-US" sz="2400" b="1" i="0" u="none" strike="noStrike" cap="none" normalizeH="0" baseline="0" dirty="0">
                <a:ln>
                  <a:noFill/>
                </a:ln>
                <a:solidFill>
                  <a:srgbClr val="000000"/>
                </a:solidFill>
                <a:effectLst/>
                <a:latin typeface="+mj-lt"/>
              </a:rPr>
              <a:t>OFF</a:t>
            </a:r>
            <a:r>
              <a:rPr kumimoji="0" lang="en-US" altLang="en-US" sz="2400" b="0" i="0" u="none" strike="noStrike" cap="none" normalizeH="0" baseline="0" dirty="0">
                <a:ln>
                  <a:noFill/>
                </a:ln>
                <a:solidFill>
                  <a:srgbClr val="000000"/>
                </a:solidFill>
                <a:effectLst/>
                <a:latin typeface="+mj-lt"/>
              </a:rPr>
              <a:t> cycle (LOW). The fraction for which the signal is ON over a period is known as </a:t>
            </a:r>
            <a:r>
              <a:rPr kumimoji="0" lang="en-US" altLang="en-US" sz="2400" b="1" i="0" u="none" strike="noStrike" cap="none" normalizeH="0" baseline="0" dirty="0">
                <a:ln>
                  <a:noFill/>
                </a:ln>
                <a:solidFill>
                  <a:srgbClr val="000000"/>
                </a:solidFill>
                <a:effectLst/>
                <a:latin typeface="+mj-lt"/>
              </a:rPr>
              <a:t>duty cycle</a:t>
            </a:r>
            <a:r>
              <a:rPr kumimoji="0" lang="en-US" altLang="en-US" sz="2400" b="0" i="0" u="none" strike="noStrike" cap="none" normalizeH="0" baseline="0" dirty="0">
                <a:ln>
                  <a:noFill/>
                </a:ln>
                <a:solidFill>
                  <a:srgbClr val="000000"/>
                </a:solidFill>
                <a:effectLst/>
                <a:latin typeface="+mj-lt"/>
              </a:rPr>
              <a:t>.</a:t>
            </a:r>
            <a:endParaRPr kumimoji="0" lang="en-US" altLang="en-US" sz="2400" b="0" i="0" u="none" strike="noStrike" cap="none" normalizeH="0" baseline="0" dirty="0">
              <a:ln>
                <a:noFill/>
              </a:ln>
              <a:solidFill>
                <a:schemeClr val="tx1"/>
              </a:solidFill>
              <a:effectLst/>
              <a:latin typeface="+mj-lt"/>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lt"/>
              </a:rPr>
              <a:t>Duty Cycle (In %) =                x 100</a:t>
            </a:r>
            <a:endParaRPr kumimoji="0" lang="en-US" altLang="en-US" sz="2400" b="0" i="0" u="none" strike="noStrike" cap="none" normalizeH="0" baseline="0" dirty="0">
              <a:ln>
                <a:noFill/>
              </a:ln>
              <a:solidFill>
                <a:schemeClr val="tx1"/>
              </a:solidFill>
              <a:effectLst/>
              <a:latin typeface="+mj-lt"/>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lt"/>
              </a:rPr>
              <a:t>E.g. Consider a pulse with a period of 10ms which remains ON (high) for 2ms.The duty cycle of this pulse will be</a:t>
            </a:r>
            <a:r>
              <a:rPr lang="en-US" altLang="en-US" sz="2400" dirty="0">
                <a:latin typeface="+mj-lt"/>
              </a:rPr>
              <a:t> </a:t>
            </a:r>
            <a:r>
              <a:rPr kumimoji="0" lang="en-US" altLang="en-US" sz="2400" b="0" i="0" u="none" strike="noStrike" cap="none" normalizeH="0" baseline="0" dirty="0">
                <a:ln>
                  <a:noFill/>
                </a:ln>
                <a:solidFill>
                  <a:srgbClr val="000000"/>
                </a:solidFill>
                <a:effectLst/>
                <a:latin typeface="+mj-lt"/>
              </a:rPr>
              <a:t>D = (2ms / 10ms) x 100 = 20%</a:t>
            </a:r>
            <a:endParaRPr kumimoji="0" lang="en-US" altLang="en-US" sz="2400" b="0" i="0" u="none" strike="noStrike" cap="none" normalizeH="0" baseline="0" dirty="0">
              <a:ln>
                <a:noFill/>
              </a:ln>
              <a:solidFill>
                <a:schemeClr val="tx1"/>
              </a:solidFill>
              <a:effectLst/>
              <a:latin typeface="+mj-lt"/>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j-lt"/>
              </a:rPr>
              <a:t>Through PWM technique, we can control the power delivered to the load by using ON-OFF signal.</a:t>
            </a:r>
            <a:endParaRPr kumimoji="0" lang="en-US" altLang="en-US" sz="2400" b="0" i="0" u="none" strike="noStrike" cap="none" normalizeH="0" baseline="0" dirty="0">
              <a:ln>
                <a:noFill/>
              </a:ln>
              <a:solidFill>
                <a:schemeClr val="tx1"/>
              </a:solidFill>
              <a:effectLst/>
              <a:latin typeface="+mj-lt"/>
            </a:endParaRPr>
          </a:p>
        </p:txBody>
      </p:sp>
      <p:pic>
        <p:nvPicPr>
          <p:cNvPr id="1026" name="Picture 2" descr="\frac{Ton}{Ton + Toff}">
            <a:extLst>
              <a:ext uri="{FF2B5EF4-FFF2-40B4-BE49-F238E27FC236}">
                <a16:creationId xmlns:a16="http://schemas.microsoft.com/office/drawing/2014/main" id="{54D3DF89-7ECA-419A-9E8D-969D0FF81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4994" y="3568633"/>
            <a:ext cx="933450"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135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4347A-0C14-4BA7-B116-4E9692180E44}"/>
              </a:ext>
            </a:extLst>
          </p:cNvPr>
          <p:cNvSpPr>
            <a:spLocks noGrp="1"/>
          </p:cNvSpPr>
          <p:nvPr>
            <p:ph idx="1"/>
          </p:nvPr>
        </p:nvSpPr>
        <p:spPr>
          <a:xfrm>
            <a:off x="905893" y="207335"/>
            <a:ext cx="10651697" cy="6443330"/>
          </a:xfrm>
        </p:spPr>
        <p:txBody>
          <a:bodyPr>
            <a:normAutofit fontScale="77500" lnSpcReduction="20000"/>
          </a:bodyPr>
          <a:lstStyle/>
          <a:p>
            <a:r>
              <a:rPr lang="en-US" b="0" i="0" dirty="0">
                <a:solidFill>
                  <a:srgbClr val="0000FF"/>
                </a:solidFill>
                <a:effectLst/>
                <a:latin typeface="Menlo"/>
              </a:rPr>
              <a:t>int</a:t>
            </a:r>
            <a:r>
              <a:rPr lang="en-US" b="0" i="0" dirty="0">
                <a:solidFill>
                  <a:srgbClr val="000000"/>
                </a:solidFill>
                <a:effectLst/>
                <a:latin typeface="Menlo"/>
              </a:rPr>
              <a:t> main (</a:t>
            </a:r>
            <a:r>
              <a:rPr lang="en-US" b="0" i="0" dirty="0">
                <a:solidFill>
                  <a:srgbClr val="0000FF"/>
                </a:solidFill>
                <a:effectLst/>
                <a:latin typeface="Menlo"/>
              </a:rPr>
              <a:t>void</a:t>
            </a:r>
            <a:r>
              <a:rPr lang="en-US" b="0" i="0" dirty="0">
                <a:solidFill>
                  <a:srgbClr val="000000"/>
                </a:solidFill>
                <a:effectLst/>
                <a:latin typeface="Menlo"/>
              </a:rPr>
              <a:t>) </a:t>
            </a:r>
          </a:p>
          <a:p>
            <a:r>
              <a:rPr lang="en-US" b="0" i="0" dirty="0">
                <a:solidFill>
                  <a:srgbClr val="000000"/>
                </a:solidFill>
                <a:effectLst/>
                <a:latin typeface="Menlo"/>
              </a:rPr>
              <a:t>{ </a:t>
            </a:r>
          </a:p>
          <a:p>
            <a:r>
              <a:rPr lang="en-US" b="0" i="0" dirty="0">
                <a:solidFill>
                  <a:srgbClr val="000000"/>
                </a:solidFill>
                <a:effectLst/>
                <a:latin typeface="Menlo"/>
              </a:rPr>
              <a:t>VPBDIV = </a:t>
            </a:r>
            <a:r>
              <a:rPr lang="en-US" b="0" i="0" dirty="0">
                <a:solidFill>
                  <a:srgbClr val="AD009E"/>
                </a:solidFill>
                <a:effectLst/>
                <a:latin typeface="Menlo"/>
              </a:rPr>
              <a:t>0x00000002</a:t>
            </a:r>
            <a:r>
              <a:rPr lang="en-US" b="0" i="0" dirty="0">
                <a:solidFill>
                  <a:srgbClr val="000000"/>
                </a:solidFill>
                <a:effectLst/>
                <a:latin typeface="Menlo"/>
              </a:rPr>
              <a:t>; </a:t>
            </a:r>
          </a:p>
          <a:p>
            <a:r>
              <a:rPr lang="en-US" b="0" i="0" dirty="0">
                <a:solidFill>
                  <a:srgbClr val="000000"/>
                </a:solidFill>
                <a:effectLst/>
                <a:latin typeface="Menlo"/>
              </a:rPr>
              <a:t>PINSEL0 = PINSEL0 | </a:t>
            </a:r>
            <a:r>
              <a:rPr lang="en-US" b="0" i="0" dirty="0">
                <a:solidFill>
                  <a:srgbClr val="AD009E"/>
                </a:solidFill>
                <a:effectLst/>
                <a:latin typeface="Menlo"/>
              </a:rPr>
              <a:t>0x00008008</a:t>
            </a:r>
            <a:r>
              <a:rPr lang="en-US" b="0" i="0" dirty="0">
                <a:solidFill>
                  <a:srgbClr val="000000"/>
                </a:solidFill>
                <a:effectLst/>
                <a:latin typeface="Menlo"/>
              </a:rPr>
              <a:t>; </a:t>
            </a:r>
            <a:r>
              <a:rPr lang="en-US" b="0" i="0" dirty="0">
                <a:solidFill>
                  <a:srgbClr val="008000"/>
                </a:solidFill>
                <a:effectLst/>
                <a:latin typeface="Menlo"/>
              </a:rPr>
              <a:t>/* Configure P0.1 and P0.7 as PWM3 and PWM2 respectively */</a:t>
            </a:r>
            <a:r>
              <a:rPr lang="en-US" b="0" i="0" dirty="0">
                <a:solidFill>
                  <a:srgbClr val="000000"/>
                </a:solidFill>
                <a:effectLst/>
                <a:latin typeface="Menlo"/>
              </a:rPr>
              <a:t> </a:t>
            </a:r>
          </a:p>
          <a:p>
            <a:r>
              <a:rPr lang="en-US" b="0" i="0" dirty="0">
                <a:solidFill>
                  <a:srgbClr val="000000"/>
                </a:solidFill>
                <a:effectLst/>
                <a:latin typeface="Menlo"/>
              </a:rPr>
              <a:t>VICVectAddr0 = (</a:t>
            </a:r>
            <a:r>
              <a:rPr lang="en-US" b="0" i="0" dirty="0">
                <a:solidFill>
                  <a:srgbClr val="0000FF"/>
                </a:solidFill>
                <a:effectLst/>
                <a:latin typeface="Menlo"/>
              </a:rPr>
              <a:t>unsigned</a:t>
            </a:r>
            <a:r>
              <a:rPr lang="en-US" b="0" i="0" dirty="0">
                <a:solidFill>
                  <a:srgbClr val="000000"/>
                </a:solidFill>
                <a:effectLst/>
                <a:latin typeface="Menlo"/>
              </a:rPr>
              <a:t>) PWM_ISR; </a:t>
            </a:r>
            <a:r>
              <a:rPr lang="en-US" b="0" i="0" dirty="0">
                <a:solidFill>
                  <a:srgbClr val="008000"/>
                </a:solidFill>
                <a:effectLst/>
                <a:latin typeface="Menlo"/>
              </a:rPr>
              <a:t>/* PWM ISR Address */</a:t>
            </a:r>
            <a:r>
              <a:rPr lang="en-US" b="0" i="0" dirty="0">
                <a:solidFill>
                  <a:srgbClr val="000000"/>
                </a:solidFill>
                <a:effectLst/>
                <a:latin typeface="Menlo"/>
              </a:rPr>
              <a:t> </a:t>
            </a:r>
          </a:p>
          <a:p>
            <a:r>
              <a:rPr lang="en-US" b="0" i="0" dirty="0">
                <a:solidFill>
                  <a:srgbClr val="000000"/>
                </a:solidFill>
                <a:effectLst/>
                <a:latin typeface="Menlo"/>
              </a:rPr>
              <a:t>VICVectCntl0 = (</a:t>
            </a:r>
            <a:r>
              <a:rPr lang="en-US" b="0" i="0" dirty="0">
                <a:solidFill>
                  <a:srgbClr val="AD009E"/>
                </a:solidFill>
                <a:effectLst/>
                <a:latin typeface="Menlo"/>
              </a:rPr>
              <a:t>0x00000020</a:t>
            </a:r>
            <a:r>
              <a:rPr lang="en-US" b="0" i="0" dirty="0">
                <a:solidFill>
                  <a:srgbClr val="000000"/>
                </a:solidFill>
                <a:effectLst/>
                <a:latin typeface="Menlo"/>
              </a:rPr>
              <a:t> | </a:t>
            </a:r>
            <a:r>
              <a:rPr lang="en-US" b="0" i="0" dirty="0">
                <a:solidFill>
                  <a:srgbClr val="AD009E"/>
                </a:solidFill>
                <a:effectLst/>
                <a:latin typeface="Menlo"/>
              </a:rPr>
              <a:t>8</a:t>
            </a:r>
            <a:r>
              <a:rPr lang="en-US" b="0" i="0" dirty="0">
                <a:solidFill>
                  <a:srgbClr val="000000"/>
                </a:solidFill>
                <a:effectLst/>
                <a:latin typeface="Menlo"/>
              </a:rPr>
              <a:t>); </a:t>
            </a:r>
            <a:r>
              <a:rPr lang="en-US" b="0" i="0" dirty="0">
                <a:solidFill>
                  <a:srgbClr val="008000"/>
                </a:solidFill>
                <a:effectLst/>
                <a:latin typeface="Menlo"/>
              </a:rPr>
              <a:t>/* Enable PWM IRQ slot */</a:t>
            </a:r>
            <a:r>
              <a:rPr lang="en-US" b="0" i="0" dirty="0">
                <a:solidFill>
                  <a:srgbClr val="000000"/>
                </a:solidFill>
                <a:effectLst/>
                <a:latin typeface="Menlo"/>
              </a:rPr>
              <a:t> </a:t>
            </a:r>
          </a:p>
          <a:p>
            <a:r>
              <a:rPr lang="en-US" b="0" i="0" dirty="0" err="1">
                <a:solidFill>
                  <a:srgbClr val="000000"/>
                </a:solidFill>
                <a:effectLst/>
                <a:latin typeface="Menlo"/>
              </a:rPr>
              <a:t>VICIntEnable</a:t>
            </a:r>
            <a:r>
              <a:rPr lang="en-US" b="0" i="0" dirty="0">
                <a:solidFill>
                  <a:srgbClr val="000000"/>
                </a:solidFill>
                <a:effectLst/>
                <a:latin typeface="Menlo"/>
              </a:rPr>
              <a:t> = </a:t>
            </a:r>
            <a:r>
              <a:rPr lang="en-US" b="0" i="0" dirty="0" err="1">
                <a:solidFill>
                  <a:srgbClr val="000000"/>
                </a:solidFill>
                <a:effectLst/>
                <a:latin typeface="Menlo"/>
              </a:rPr>
              <a:t>VICIntEnable</a:t>
            </a:r>
            <a:r>
              <a:rPr lang="en-US" b="0" i="0" dirty="0">
                <a:solidFill>
                  <a:srgbClr val="000000"/>
                </a:solidFill>
                <a:effectLst/>
                <a:latin typeface="Menlo"/>
              </a:rPr>
              <a:t> | </a:t>
            </a:r>
            <a:r>
              <a:rPr lang="en-US" b="0" i="0" dirty="0">
                <a:solidFill>
                  <a:srgbClr val="AD009E"/>
                </a:solidFill>
                <a:effectLst/>
                <a:latin typeface="Menlo"/>
              </a:rPr>
              <a:t>0x00000100</a:t>
            </a:r>
            <a:r>
              <a:rPr lang="en-US" b="0" i="0" dirty="0">
                <a:solidFill>
                  <a:srgbClr val="000000"/>
                </a:solidFill>
                <a:effectLst/>
                <a:latin typeface="Menlo"/>
              </a:rPr>
              <a:t>; </a:t>
            </a:r>
            <a:r>
              <a:rPr lang="en-US" b="0" i="0" dirty="0">
                <a:solidFill>
                  <a:srgbClr val="008000"/>
                </a:solidFill>
                <a:effectLst/>
                <a:latin typeface="Menlo"/>
              </a:rPr>
              <a:t>/* Enable PWM interrupt */</a:t>
            </a:r>
            <a:r>
              <a:rPr lang="en-US" b="0" i="0" dirty="0">
                <a:solidFill>
                  <a:srgbClr val="000000"/>
                </a:solidFill>
                <a:effectLst/>
                <a:latin typeface="Menlo"/>
              </a:rPr>
              <a:t> </a:t>
            </a:r>
          </a:p>
          <a:p>
            <a:r>
              <a:rPr lang="en-US" b="0" i="0" dirty="0" err="1">
                <a:solidFill>
                  <a:srgbClr val="000000"/>
                </a:solidFill>
                <a:effectLst/>
                <a:latin typeface="Menlo"/>
              </a:rPr>
              <a:t>VICIntSelect</a:t>
            </a:r>
            <a:r>
              <a:rPr lang="en-US" b="0" i="0" dirty="0">
                <a:solidFill>
                  <a:srgbClr val="000000"/>
                </a:solidFill>
                <a:effectLst/>
                <a:latin typeface="Menlo"/>
              </a:rPr>
              <a:t> = </a:t>
            </a:r>
            <a:r>
              <a:rPr lang="en-US" b="0" i="0" dirty="0" err="1">
                <a:solidFill>
                  <a:srgbClr val="000000"/>
                </a:solidFill>
                <a:effectLst/>
                <a:latin typeface="Menlo"/>
              </a:rPr>
              <a:t>VICIntSelect</a:t>
            </a:r>
            <a:r>
              <a:rPr lang="en-US" b="0" i="0" dirty="0">
                <a:solidFill>
                  <a:srgbClr val="000000"/>
                </a:solidFill>
                <a:effectLst/>
                <a:latin typeface="Menlo"/>
              </a:rPr>
              <a:t> | </a:t>
            </a:r>
            <a:r>
              <a:rPr lang="en-US" b="0" i="0" dirty="0">
                <a:solidFill>
                  <a:srgbClr val="AD009E"/>
                </a:solidFill>
                <a:effectLst/>
                <a:latin typeface="Menlo"/>
              </a:rPr>
              <a:t>0x00000000</a:t>
            </a:r>
            <a:r>
              <a:rPr lang="en-US" b="0" i="0" dirty="0">
                <a:solidFill>
                  <a:srgbClr val="000000"/>
                </a:solidFill>
                <a:effectLst/>
                <a:latin typeface="Menlo"/>
              </a:rPr>
              <a:t>; </a:t>
            </a:r>
            <a:r>
              <a:rPr lang="en-US" b="0" i="0" dirty="0">
                <a:solidFill>
                  <a:srgbClr val="008000"/>
                </a:solidFill>
                <a:effectLst/>
                <a:latin typeface="Menlo"/>
              </a:rPr>
              <a:t>/* PWM configured as IRQ */</a:t>
            </a:r>
            <a:r>
              <a:rPr lang="en-US" b="0" i="0" dirty="0">
                <a:solidFill>
                  <a:srgbClr val="000000"/>
                </a:solidFill>
                <a:effectLst/>
                <a:latin typeface="Menlo"/>
              </a:rPr>
              <a:t> </a:t>
            </a:r>
            <a:r>
              <a:rPr lang="en-US" b="0" i="0" dirty="0">
                <a:solidFill>
                  <a:srgbClr val="008000"/>
                </a:solidFill>
                <a:effectLst/>
                <a:latin typeface="Menlo"/>
              </a:rPr>
              <a:t>// For PWM3 double edge</a:t>
            </a:r>
            <a:r>
              <a:rPr lang="en-US" b="0" i="0" dirty="0">
                <a:solidFill>
                  <a:srgbClr val="000000"/>
                </a:solidFill>
                <a:effectLst/>
                <a:latin typeface="Menlo"/>
              </a:rPr>
              <a:t> </a:t>
            </a:r>
          </a:p>
          <a:p>
            <a:r>
              <a:rPr lang="en-US" b="0" i="0" dirty="0">
                <a:solidFill>
                  <a:srgbClr val="000000"/>
                </a:solidFill>
                <a:effectLst/>
                <a:latin typeface="Menlo"/>
              </a:rPr>
              <a:t>PWMTCR = </a:t>
            </a:r>
            <a:r>
              <a:rPr lang="en-US" b="0" i="0" dirty="0">
                <a:solidFill>
                  <a:srgbClr val="AD009E"/>
                </a:solidFill>
                <a:effectLst/>
                <a:latin typeface="Menlo"/>
              </a:rPr>
              <a:t>0x02</a:t>
            </a:r>
            <a:r>
              <a:rPr lang="en-US" b="0" i="0" dirty="0">
                <a:solidFill>
                  <a:srgbClr val="000000"/>
                </a:solidFill>
                <a:effectLst/>
                <a:latin typeface="Menlo"/>
              </a:rPr>
              <a:t>; </a:t>
            </a:r>
            <a:r>
              <a:rPr lang="en-US" b="0" i="0" dirty="0">
                <a:solidFill>
                  <a:srgbClr val="008000"/>
                </a:solidFill>
                <a:effectLst/>
                <a:latin typeface="Menlo"/>
              </a:rPr>
              <a:t>/* Reset and disable counter for PWM */</a:t>
            </a:r>
            <a:r>
              <a:rPr lang="en-US" b="0" i="0" dirty="0">
                <a:solidFill>
                  <a:srgbClr val="000000"/>
                </a:solidFill>
                <a:effectLst/>
                <a:latin typeface="Menlo"/>
              </a:rPr>
              <a:t> </a:t>
            </a:r>
          </a:p>
          <a:p>
            <a:r>
              <a:rPr lang="en-US" b="0" i="0" dirty="0">
                <a:solidFill>
                  <a:srgbClr val="000000"/>
                </a:solidFill>
                <a:effectLst/>
                <a:latin typeface="Menlo"/>
              </a:rPr>
              <a:t>PWMPR = </a:t>
            </a:r>
            <a:r>
              <a:rPr lang="en-US" b="0" i="0" dirty="0">
                <a:solidFill>
                  <a:srgbClr val="AD009E"/>
                </a:solidFill>
                <a:effectLst/>
                <a:latin typeface="Menlo"/>
              </a:rPr>
              <a:t>0x1D</a:t>
            </a:r>
            <a:r>
              <a:rPr lang="en-US" b="0" i="0" dirty="0">
                <a:solidFill>
                  <a:srgbClr val="000000"/>
                </a:solidFill>
                <a:effectLst/>
                <a:latin typeface="Menlo"/>
              </a:rPr>
              <a:t>; </a:t>
            </a:r>
            <a:r>
              <a:rPr lang="en-US" b="0" i="0" dirty="0">
                <a:solidFill>
                  <a:srgbClr val="008000"/>
                </a:solidFill>
                <a:effectLst/>
                <a:latin typeface="Menlo"/>
              </a:rPr>
              <a:t>/* </a:t>
            </a:r>
            <a:r>
              <a:rPr lang="en-US" b="0" i="0" dirty="0" err="1">
                <a:solidFill>
                  <a:srgbClr val="008000"/>
                </a:solidFill>
                <a:effectLst/>
                <a:latin typeface="Menlo"/>
              </a:rPr>
              <a:t>Prescale</a:t>
            </a:r>
            <a:r>
              <a:rPr lang="en-US" b="0" i="0" dirty="0">
                <a:solidFill>
                  <a:srgbClr val="008000"/>
                </a:solidFill>
                <a:effectLst/>
                <a:latin typeface="Menlo"/>
              </a:rPr>
              <a:t> value for 1usec, Pclk=30MHz*/</a:t>
            </a:r>
            <a:r>
              <a:rPr lang="en-US" b="0" i="0" dirty="0">
                <a:solidFill>
                  <a:srgbClr val="000000"/>
                </a:solidFill>
                <a:effectLst/>
                <a:latin typeface="Menlo"/>
              </a:rPr>
              <a:t> </a:t>
            </a:r>
          </a:p>
          <a:p>
            <a:r>
              <a:rPr lang="en-US" b="0" i="0" dirty="0">
                <a:solidFill>
                  <a:srgbClr val="000000"/>
                </a:solidFill>
                <a:effectLst/>
                <a:latin typeface="Menlo"/>
              </a:rPr>
              <a:t>PWMMR0 = </a:t>
            </a:r>
            <a:r>
              <a:rPr lang="en-US" b="0" i="0" dirty="0">
                <a:solidFill>
                  <a:srgbClr val="AD009E"/>
                </a:solidFill>
                <a:effectLst/>
                <a:latin typeface="Menlo"/>
              </a:rPr>
              <a:t>100000</a:t>
            </a:r>
            <a:r>
              <a:rPr lang="en-US" b="0" i="0" dirty="0">
                <a:solidFill>
                  <a:srgbClr val="000000"/>
                </a:solidFill>
                <a:effectLst/>
                <a:latin typeface="Menlo"/>
              </a:rPr>
              <a:t>; </a:t>
            </a:r>
            <a:r>
              <a:rPr lang="en-US" b="0" i="0" dirty="0">
                <a:solidFill>
                  <a:srgbClr val="008000"/>
                </a:solidFill>
                <a:effectLst/>
                <a:latin typeface="Menlo"/>
              </a:rPr>
              <a:t>/* Time period of PWM wave, 100msec */</a:t>
            </a:r>
            <a:r>
              <a:rPr lang="en-US" b="0" i="0" dirty="0">
                <a:solidFill>
                  <a:srgbClr val="000000"/>
                </a:solidFill>
                <a:effectLst/>
                <a:latin typeface="Menlo"/>
              </a:rPr>
              <a:t> </a:t>
            </a:r>
          </a:p>
          <a:p>
            <a:r>
              <a:rPr lang="en-US" b="0" i="0" dirty="0">
                <a:solidFill>
                  <a:srgbClr val="000000"/>
                </a:solidFill>
                <a:effectLst/>
                <a:latin typeface="Menlo"/>
              </a:rPr>
              <a:t>PWMMR2 = </a:t>
            </a:r>
            <a:r>
              <a:rPr lang="en-US" b="0" i="0" dirty="0">
                <a:solidFill>
                  <a:srgbClr val="AD009E"/>
                </a:solidFill>
                <a:effectLst/>
                <a:latin typeface="Menlo"/>
              </a:rPr>
              <a:t>40000</a:t>
            </a:r>
            <a:r>
              <a:rPr lang="en-US" b="0" i="0" dirty="0">
                <a:solidFill>
                  <a:srgbClr val="000000"/>
                </a:solidFill>
                <a:effectLst/>
                <a:latin typeface="Menlo"/>
              </a:rPr>
              <a:t>; </a:t>
            </a:r>
            <a:r>
              <a:rPr lang="en-US" b="0" i="0" dirty="0">
                <a:solidFill>
                  <a:srgbClr val="008000"/>
                </a:solidFill>
                <a:effectLst/>
                <a:latin typeface="Menlo"/>
              </a:rPr>
              <a:t>/* Rising edge of double edge controlled PWM */</a:t>
            </a:r>
            <a:r>
              <a:rPr lang="en-US" b="0" i="0" dirty="0">
                <a:solidFill>
                  <a:srgbClr val="000000"/>
                </a:solidFill>
                <a:effectLst/>
                <a:latin typeface="Menlo"/>
              </a:rPr>
              <a:t> </a:t>
            </a:r>
          </a:p>
          <a:p>
            <a:r>
              <a:rPr lang="en-US" b="0" i="0" dirty="0">
                <a:solidFill>
                  <a:srgbClr val="000000"/>
                </a:solidFill>
                <a:effectLst/>
                <a:latin typeface="Menlo"/>
              </a:rPr>
              <a:t>PWMMR3 = </a:t>
            </a:r>
            <a:r>
              <a:rPr lang="en-US" b="0" i="0" dirty="0">
                <a:solidFill>
                  <a:srgbClr val="AD009E"/>
                </a:solidFill>
                <a:effectLst/>
                <a:latin typeface="Menlo"/>
              </a:rPr>
              <a:t>80000</a:t>
            </a:r>
            <a:r>
              <a:rPr lang="en-US" b="0" i="0" dirty="0">
                <a:solidFill>
                  <a:srgbClr val="000000"/>
                </a:solidFill>
                <a:effectLst/>
                <a:latin typeface="Menlo"/>
              </a:rPr>
              <a:t>; </a:t>
            </a:r>
            <a:r>
              <a:rPr lang="en-US" b="0" i="0" dirty="0">
                <a:solidFill>
                  <a:srgbClr val="008000"/>
                </a:solidFill>
                <a:effectLst/>
                <a:latin typeface="Menlo"/>
              </a:rPr>
              <a:t>/* Falling edge of double edge controlled PWM */</a:t>
            </a:r>
            <a:r>
              <a:rPr lang="en-US" b="0" i="0" dirty="0">
                <a:solidFill>
                  <a:srgbClr val="000000"/>
                </a:solidFill>
                <a:effectLst/>
                <a:latin typeface="Menlo"/>
              </a:rPr>
              <a:t> </a:t>
            </a:r>
          </a:p>
          <a:p>
            <a:r>
              <a:rPr lang="en-US" b="0" i="0" dirty="0">
                <a:solidFill>
                  <a:srgbClr val="000000"/>
                </a:solidFill>
                <a:effectLst/>
                <a:latin typeface="Menlo"/>
              </a:rPr>
              <a:t>PWMMCR = </a:t>
            </a:r>
            <a:r>
              <a:rPr lang="en-US" b="0" i="0" dirty="0">
                <a:solidFill>
                  <a:srgbClr val="AD009E"/>
                </a:solidFill>
                <a:effectLst/>
                <a:latin typeface="Menlo"/>
              </a:rPr>
              <a:t>0x00000243</a:t>
            </a:r>
            <a:r>
              <a:rPr lang="en-US" b="0" i="0" dirty="0">
                <a:solidFill>
                  <a:srgbClr val="000000"/>
                </a:solidFill>
                <a:effectLst/>
                <a:latin typeface="Menlo"/>
              </a:rPr>
              <a:t>; </a:t>
            </a:r>
            <a:r>
              <a:rPr lang="en-US" b="0" i="0" dirty="0">
                <a:solidFill>
                  <a:srgbClr val="008000"/>
                </a:solidFill>
                <a:effectLst/>
                <a:latin typeface="Menlo"/>
              </a:rPr>
              <a:t>/* Reset and interrupt on MR0 match, interrupt on MR2 and MR3 match */</a:t>
            </a:r>
            <a:r>
              <a:rPr lang="en-US" b="0" i="0" dirty="0">
                <a:solidFill>
                  <a:srgbClr val="000000"/>
                </a:solidFill>
                <a:effectLst/>
                <a:latin typeface="Menlo"/>
              </a:rPr>
              <a:t> </a:t>
            </a:r>
          </a:p>
          <a:p>
            <a:r>
              <a:rPr lang="en-US" b="0" i="0" dirty="0">
                <a:solidFill>
                  <a:srgbClr val="000000"/>
                </a:solidFill>
                <a:effectLst/>
                <a:latin typeface="Menlo"/>
              </a:rPr>
              <a:t>PWMLER = </a:t>
            </a:r>
            <a:r>
              <a:rPr lang="en-US" b="0" i="0" dirty="0">
                <a:solidFill>
                  <a:srgbClr val="AD009E"/>
                </a:solidFill>
                <a:effectLst/>
                <a:latin typeface="Menlo"/>
              </a:rPr>
              <a:t>0x0D</a:t>
            </a:r>
            <a:r>
              <a:rPr lang="en-US" b="0" i="0" dirty="0">
                <a:solidFill>
                  <a:srgbClr val="000000"/>
                </a:solidFill>
                <a:effectLst/>
                <a:latin typeface="Menlo"/>
              </a:rPr>
              <a:t>; </a:t>
            </a:r>
            <a:r>
              <a:rPr lang="en-US" b="0" i="0" dirty="0">
                <a:solidFill>
                  <a:srgbClr val="008000"/>
                </a:solidFill>
                <a:effectLst/>
                <a:latin typeface="Menlo"/>
              </a:rPr>
              <a:t>/* Latch enable for PWM3, PWM2 and PWM0 */</a:t>
            </a:r>
            <a:r>
              <a:rPr lang="en-US" b="0" i="0" dirty="0">
                <a:solidFill>
                  <a:srgbClr val="000000"/>
                </a:solidFill>
                <a:effectLst/>
                <a:latin typeface="Menlo"/>
              </a:rPr>
              <a:t> </a:t>
            </a:r>
          </a:p>
          <a:p>
            <a:r>
              <a:rPr lang="en-US" b="0" i="0" dirty="0">
                <a:solidFill>
                  <a:srgbClr val="000000"/>
                </a:solidFill>
                <a:effectLst/>
                <a:latin typeface="Menlo"/>
              </a:rPr>
              <a:t>PWMPCR = </a:t>
            </a:r>
            <a:r>
              <a:rPr lang="en-US" b="0" i="0" dirty="0">
                <a:solidFill>
                  <a:srgbClr val="AD009E"/>
                </a:solidFill>
                <a:effectLst/>
                <a:latin typeface="Menlo"/>
              </a:rPr>
              <a:t>0x0C08</a:t>
            </a:r>
            <a:r>
              <a:rPr lang="en-US" b="0" i="0" dirty="0">
                <a:solidFill>
                  <a:srgbClr val="000000"/>
                </a:solidFill>
                <a:effectLst/>
                <a:latin typeface="Menlo"/>
              </a:rPr>
              <a:t>; </a:t>
            </a:r>
            <a:r>
              <a:rPr lang="en-US" b="0" i="0" dirty="0">
                <a:solidFill>
                  <a:srgbClr val="008000"/>
                </a:solidFill>
                <a:effectLst/>
                <a:latin typeface="Menlo"/>
              </a:rPr>
              <a:t>/* Enable PWM3, PWM2 and PWM0, double edge controlled PWM on PWM3 */</a:t>
            </a:r>
            <a:r>
              <a:rPr lang="en-US" b="0" i="0" dirty="0">
                <a:solidFill>
                  <a:srgbClr val="000000"/>
                </a:solidFill>
                <a:effectLst/>
                <a:latin typeface="Menlo"/>
              </a:rPr>
              <a:t> </a:t>
            </a:r>
          </a:p>
          <a:p>
            <a:r>
              <a:rPr lang="en-US" b="0" i="0" dirty="0">
                <a:solidFill>
                  <a:srgbClr val="000000"/>
                </a:solidFill>
                <a:effectLst/>
                <a:latin typeface="Menlo"/>
              </a:rPr>
              <a:t>PWMTCR = </a:t>
            </a:r>
            <a:r>
              <a:rPr lang="en-US" b="0" i="0" dirty="0">
                <a:solidFill>
                  <a:srgbClr val="AD009E"/>
                </a:solidFill>
                <a:effectLst/>
                <a:latin typeface="Menlo"/>
              </a:rPr>
              <a:t>0x09</a:t>
            </a:r>
            <a:r>
              <a:rPr lang="en-US" b="0" i="0" dirty="0">
                <a:solidFill>
                  <a:srgbClr val="000000"/>
                </a:solidFill>
                <a:effectLst/>
                <a:latin typeface="Menlo"/>
              </a:rPr>
              <a:t>; </a:t>
            </a:r>
            <a:r>
              <a:rPr lang="en-US" b="0" i="0" dirty="0">
                <a:solidFill>
                  <a:srgbClr val="008000"/>
                </a:solidFill>
                <a:effectLst/>
                <a:latin typeface="Menlo"/>
              </a:rPr>
              <a:t>/* Enable PWM and counter */</a:t>
            </a:r>
            <a:r>
              <a:rPr lang="en-US" b="0" i="0" dirty="0">
                <a:solidFill>
                  <a:srgbClr val="000000"/>
                </a:solidFill>
                <a:effectLst/>
                <a:latin typeface="Menlo"/>
              </a:rPr>
              <a:t> </a:t>
            </a:r>
          </a:p>
          <a:p>
            <a:r>
              <a:rPr lang="en-US" b="0" i="0" dirty="0">
                <a:solidFill>
                  <a:srgbClr val="0000FF"/>
                </a:solidFill>
                <a:effectLst/>
                <a:latin typeface="Menlo"/>
              </a:rPr>
              <a:t>while</a:t>
            </a:r>
            <a:r>
              <a:rPr lang="en-US" b="0" i="0" dirty="0">
                <a:solidFill>
                  <a:srgbClr val="000000"/>
                </a:solidFill>
                <a:effectLst/>
                <a:latin typeface="Menlo"/>
              </a:rPr>
              <a:t> (</a:t>
            </a:r>
            <a:r>
              <a:rPr lang="en-US" b="0" i="0" dirty="0">
                <a:solidFill>
                  <a:srgbClr val="AD009E"/>
                </a:solidFill>
                <a:effectLst/>
                <a:latin typeface="Menlo"/>
              </a:rPr>
              <a:t>1</a:t>
            </a:r>
            <a:r>
              <a:rPr lang="en-US" b="0" i="0" dirty="0">
                <a:solidFill>
                  <a:srgbClr val="000000"/>
                </a:solidFill>
                <a:effectLst/>
                <a:latin typeface="Menlo"/>
              </a:rPr>
              <a:t>); } </a:t>
            </a:r>
            <a:br>
              <a:rPr lang="en-US" dirty="0"/>
            </a:br>
            <a:endParaRPr lang="en-US" dirty="0"/>
          </a:p>
        </p:txBody>
      </p:sp>
    </p:spTree>
    <p:extLst>
      <p:ext uri="{BB962C8B-B14F-4D97-AF65-F5344CB8AC3E}">
        <p14:creationId xmlns:p14="http://schemas.microsoft.com/office/powerpoint/2010/main" val="2095338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CC3A-782D-4F83-8EC3-1658D6407B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CF70DD-20B3-458C-800E-3CED104FCB66}"/>
              </a:ext>
            </a:extLst>
          </p:cNvPr>
          <p:cNvSpPr>
            <a:spLocks noGrp="1"/>
          </p:cNvSpPr>
          <p:nvPr>
            <p:ph idx="1"/>
          </p:nvPr>
        </p:nvSpPr>
        <p:spPr>
          <a:xfrm>
            <a:off x="3074936" y="2849526"/>
            <a:ext cx="5601232" cy="2668694"/>
          </a:xfrm>
        </p:spPr>
        <p:txBody>
          <a:bodyPr>
            <a:normAutofit/>
          </a:bodyPr>
          <a:lstStyle/>
          <a:p>
            <a:r>
              <a:rPr lang="en-US" sz="8800" dirty="0">
                <a:solidFill>
                  <a:srgbClr val="0070C0"/>
                </a:solidFill>
              </a:rPr>
              <a:t>Thank You</a:t>
            </a:r>
          </a:p>
        </p:txBody>
      </p:sp>
    </p:spTree>
    <p:extLst>
      <p:ext uri="{BB962C8B-B14F-4D97-AF65-F5344CB8AC3E}">
        <p14:creationId xmlns:p14="http://schemas.microsoft.com/office/powerpoint/2010/main" val="383655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416D-748A-4BFB-ADBF-09D1F6402F86}"/>
              </a:ext>
            </a:extLst>
          </p:cNvPr>
          <p:cNvSpPr>
            <a:spLocks noGrp="1"/>
          </p:cNvSpPr>
          <p:nvPr>
            <p:ph type="title"/>
          </p:nvPr>
        </p:nvSpPr>
        <p:spPr>
          <a:xfrm>
            <a:off x="438061" y="218955"/>
            <a:ext cx="10058400" cy="769951"/>
          </a:xfrm>
        </p:spPr>
        <p:txBody>
          <a:bodyPr>
            <a:normAutofit fontScale="90000"/>
          </a:bodyPr>
          <a:lstStyle/>
          <a:p>
            <a:r>
              <a:rPr lang="en-US" sz="3200" b="0" i="0" dirty="0">
                <a:solidFill>
                  <a:srgbClr val="000000"/>
                </a:solidFill>
                <a:effectLst/>
                <a:latin typeface="Roboto" panose="02000000000000000000" pitchFamily="2" charset="0"/>
              </a:rPr>
              <a:t>Pulse Width Modulated signals with different duty cycle are shown below.</a:t>
            </a:r>
            <a:endParaRPr lang="en-US" sz="3200" dirty="0"/>
          </a:p>
        </p:txBody>
      </p:sp>
      <p:sp>
        <p:nvSpPr>
          <p:cNvPr id="3" name="Content Placeholder 2">
            <a:extLst>
              <a:ext uri="{FF2B5EF4-FFF2-40B4-BE49-F238E27FC236}">
                <a16:creationId xmlns:a16="http://schemas.microsoft.com/office/drawing/2014/main" id="{CB63500D-48B7-4981-8AC4-0CA52C488BC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2F6A6DB-4B0D-45BF-9782-D2118B7445D8}"/>
              </a:ext>
            </a:extLst>
          </p:cNvPr>
          <p:cNvPicPr>
            <a:picLocks noChangeAspect="1"/>
          </p:cNvPicPr>
          <p:nvPr/>
        </p:nvPicPr>
        <p:blipFill>
          <a:blip r:embed="rId2"/>
          <a:stretch>
            <a:fillRect/>
          </a:stretch>
        </p:blipFill>
        <p:spPr>
          <a:xfrm>
            <a:off x="916881" y="988906"/>
            <a:ext cx="10358237" cy="5699050"/>
          </a:xfrm>
          <a:prstGeom prst="rect">
            <a:avLst/>
          </a:prstGeom>
        </p:spPr>
      </p:pic>
    </p:spTree>
    <p:extLst>
      <p:ext uri="{BB962C8B-B14F-4D97-AF65-F5344CB8AC3E}">
        <p14:creationId xmlns:p14="http://schemas.microsoft.com/office/powerpoint/2010/main" val="3111543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256FFD-CA80-4AB6-8F6B-4ED38FBD7E48}"/>
              </a:ext>
            </a:extLst>
          </p:cNvPr>
          <p:cNvSpPr>
            <a:spLocks noGrp="1"/>
          </p:cNvSpPr>
          <p:nvPr>
            <p:ph idx="1"/>
          </p:nvPr>
        </p:nvSpPr>
        <p:spPr>
          <a:xfrm>
            <a:off x="749241" y="349772"/>
            <a:ext cx="10058400" cy="4023360"/>
          </a:xfrm>
        </p:spPr>
        <p:txBody>
          <a:bodyPr/>
          <a:lstStyle/>
          <a:p>
            <a:pPr algn="just"/>
            <a:r>
              <a:rPr lang="en-US" b="0" i="0" dirty="0">
                <a:solidFill>
                  <a:srgbClr val="000000"/>
                </a:solidFill>
                <a:effectLst/>
                <a:latin typeface="Roboto" panose="02000000000000000000" pitchFamily="2" charset="0"/>
              </a:rPr>
              <a:t>LPC2148 has PWM peripheral through which we can generate multiple PWM signals on PWM pins. Also, LPC2148 supports two types of controlled PWM outputs as,</a:t>
            </a:r>
          </a:p>
          <a:p>
            <a:pPr>
              <a:buFont typeface="Arial" panose="020B0604020202020204" pitchFamily="34" charset="0"/>
              <a:buChar char="•"/>
            </a:pPr>
            <a:r>
              <a:rPr lang="en-US" b="1" i="0" dirty="0">
                <a:solidFill>
                  <a:srgbClr val="000000"/>
                </a:solidFill>
                <a:effectLst/>
                <a:latin typeface="Roboto" panose="02000000000000000000" pitchFamily="2" charset="0"/>
              </a:rPr>
              <a:t>Single Edge Controlled PWM Output</a:t>
            </a:r>
            <a:br>
              <a:rPr lang="en-US" b="0" i="0" dirty="0">
                <a:solidFill>
                  <a:srgbClr val="000000"/>
                </a:solidFill>
                <a:effectLst/>
                <a:latin typeface="Roboto" panose="02000000000000000000" pitchFamily="2" charset="0"/>
              </a:rPr>
            </a:br>
            <a:r>
              <a:rPr lang="en-US" b="0" i="0" dirty="0">
                <a:solidFill>
                  <a:srgbClr val="000000"/>
                </a:solidFill>
                <a:effectLst/>
                <a:latin typeface="Roboto" panose="02000000000000000000" pitchFamily="2" charset="0"/>
              </a:rPr>
              <a:t>Only falling edge position can be controlled.</a:t>
            </a:r>
          </a:p>
          <a:p>
            <a:pPr>
              <a:buFont typeface="Arial" panose="020B0604020202020204" pitchFamily="34" charset="0"/>
              <a:buChar char="•"/>
            </a:pPr>
            <a:r>
              <a:rPr lang="en-US" b="1" i="0" dirty="0">
                <a:solidFill>
                  <a:srgbClr val="000000"/>
                </a:solidFill>
                <a:effectLst/>
                <a:latin typeface="Roboto" panose="02000000000000000000" pitchFamily="2" charset="0"/>
              </a:rPr>
              <a:t>Double Edge Controlled PWM Output</a:t>
            </a:r>
            <a:br>
              <a:rPr lang="en-US" b="0" i="0" dirty="0">
                <a:solidFill>
                  <a:srgbClr val="000000"/>
                </a:solidFill>
                <a:effectLst/>
                <a:latin typeface="Roboto" panose="02000000000000000000" pitchFamily="2" charset="0"/>
              </a:rPr>
            </a:br>
            <a:r>
              <a:rPr lang="en-US" b="0" i="0" dirty="0">
                <a:solidFill>
                  <a:srgbClr val="000000"/>
                </a:solidFill>
                <a:effectLst/>
                <a:latin typeface="Roboto" panose="02000000000000000000" pitchFamily="2" charset="0"/>
              </a:rPr>
              <a:t>Both Rising and Falling edge positions can be controlled.</a:t>
            </a:r>
          </a:p>
          <a:p>
            <a:endParaRPr lang="en-US" dirty="0"/>
          </a:p>
        </p:txBody>
      </p:sp>
      <p:pic>
        <p:nvPicPr>
          <p:cNvPr id="5" name="Picture 4">
            <a:extLst>
              <a:ext uri="{FF2B5EF4-FFF2-40B4-BE49-F238E27FC236}">
                <a16:creationId xmlns:a16="http://schemas.microsoft.com/office/drawing/2014/main" id="{0A92CE89-65A7-4408-9D80-C6F6D926F622}"/>
              </a:ext>
            </a:extLst>
          </p:cNvPr>
          <p:cNvPicPr>
            <a:picLocks noChangeAspect="1"/>
          </p:cNvPicPr>
          <p:nvPr/>
        </p:nvPicPr>
        <p:blipFill>
          <a:blip r:embed="rId2"/>
          <a:stretch>
            <a:fillRect/>
          </a:stretch>
        </p:blipFill>
        <p:spPr>
          <a:xfrm>
            <a:off x="1701963" y="2515179"/>
            <a:ext cx="9238940" cy="3715906"/>
          </a:xfrm>
          <a:prstGeom prst="rect">
            <a:avLst/>
          </a:prstGeom>
        </p:spPr>
      </p:pic>
    </p:spTree>
    <p:extLst>
      <p:ext uri="{BB962C8B-B14F-4D97-AF65-F5344CB8AC3E}">
        <p14:creationId xmlns:p14="http://schemas.microsoft.com/office/powerpoint/2010/main" val="192163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06891-329B-424A-92D7-B2784DD465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7726D2-6AD0-4F23-8A60-A3E86495F2BC}"/>
              </a:ext>
            </a:extLst>
          </p:cNvPr>
          <p:cNvSpPr>
            <a:spLocks noGrp="1"/>
          </p:cNvSpPr>
          <p:nvPr>
            <p:ph idx="1"/>
          </p:nvPr>
        </p:nvSpPr>
        <p:spPr/>
        <p:txBody>
          <a:bodyPr/>
          <a:lstStyle/>
          <a:p>
            <a:pPr algn="just"/>
            <a:r>
              <a:rPr lang="en-US" b="1" i="0" dirty="0">
                <a:solidFill>
                  <a:srgbClr val="000000"/>
                </a:solidFill>
                <a:effectLst/>
                <a:latin typeface="Roboto" panose="02000000000000000000" pitchFamily="2" charset="0"/>
              </a:rPr>
              <a:t>Single Edge Controlled PWM</a:t>
            </a:r>
            <a:r>
              <a:rPr lang="en-US" b="0" i="0" dirty="0">
                <a:solidFill>
                  <a:srgbClr val="000000"/>
                </a:solidFill>
                <a:effectLst/>
                <a:latin typeface="Roboto" panose="02000000000000000000" pitchFamily="2" charset="0"/>
              </a:rPr>
              <a:t> </a:t>
            </a:r>
            <a:r>
              <a:rPr lang="en-US" b="1" i="0" dirty="0">
                <a:solidFill>
                  <a:srgbClr val="000000"/>
                </a:solidFill>
                <a:effectLst/>
                <a:latin typeface="Roboto" panose="02000000000000000000" pitchFamily="2" charset="0"/>
              </a:rPr>
              <a:t>:</a:t>
            </a:r>
            <a:r>
              <a:rPr lang="en-US" b="0" i="0" dirty="0">
                <a:solidFill>
                  <a:srgbClr val="000000"/>
                </a:solidFill>
                <a:effectLst/>
                <a:latin typeface="Roboto" panose="02000000000000000000" pitchFamily="2" charset="0"/>
              </a:rPr>
              <a:t> All the rising (positive going) edges of the output waveform are positioned/fixed at the beginning of the PWM period. Only falling (negative going) edge position can be controlled to vary the pulse width of PWM.</a:t>
            </a:r>
          </a:p>
          <a:p>
            <a:pPr algn="l"/>
            <a:r>
              <a:rPr lang="en-US" b="1" i="0" dirty="0">
                <a:solidFill>
                  <a:srgbClr val="000000"/>
                </a:solidFill>
                <a:effectLst/>
                <a:latin typeface="Roboto" panose="02000000000000000000" pitchFamily="2" charset="0"/>
              </a:rPr>
              <a:t>Double Edge Controlled PWM :</a:t>
            </a:r>
            <a:r>
              <a:rPr lang="en-US" b="0" i="0" dirty="0">
                <a:solidFill>
                  <a:srgbClr val="000000"/>
                </a:solidFill>
                <a:effectLst/>
                <a:latin typeface="Roboto" panose="02000000000000000000" pitchFamily="2" charset="0"/>
              </a:rPr>
              <a:t> All the rising (positive going) and falling (negative going) edge positions can be controlled to vary the pulse width of PWM. Both the rising as well as the falling edges can be positioned anywhere in the PWM period.</a:t>
            </a:r>
          </a:p>
          <a:p>
            <a:endParaRPr lang="en-US" dirty="0"/>
          </a:p>
        </p:txBody>
      </p:sp>
    </p:spTree>
    <p:extLst>
      <p:ext uri="{BB962C8B-B14F-4D97-AF65-F5344CB8AC3E}">
        <p14:creationId xmlns:p14="http://schemas.microsoft.com/office/powerpoint/2010/main" val="17940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CF23E-8A80-4F01-8565-59124BDFBC4F}"/>
              </a:ext>
            </a:extLst>
          </p:cNvPr>
          <p:cNvSpPr>
            <a:spLocks noGrp="1"/>
          </p:cNvSpPr>
          <p:nvPr>
            <p:ph type="title"/>
          </p:nvPr>
        </p:nvSpPr>
        <p:spPr>
          <a:xfrm>
            <a:off x="1110039" y="263527"/>
            <a:ext cx="10058400" cy="1450757"/>
          </a:xfrm>
        </p:spPr>
        <p:txBody>
          <a:bodyPr/>
          <a:lstStyle/>
          <a:p>
            <a:r>
              <a:rPr lang="en-US" b="1" i="0" dirty="0">
                <a:solidFill>
                  <a:srgbClr val="333333"/>
                </a:solidFill>
                <a:effectLst/>
                <a:latin typeface="Roboto" panose="02000000000000000000" pitchFamily="2" charset="0"/>
              </a:rPr>
              <a:t>LPC2148 PWM</a:t>
            </a:r>
            <a:endParaRPr lang="en-US" dirty="0"/>
          </a:p>
        </p:txBody>
      </p:sp>
      <p:sp>
        <p:nvSpPr>
          <p:cNvPr id="3" name="Content Placeholder 2">
            <a:extLst>
              <a:ext uri="{FF2B5EF4-FFF2-40B4-BE49-F238E27FC236}">
                <a16:creationId xmlns:a16="http://schemas.microsoft.com/office/drawing/2014/main" id="{A10778D9-8BC2-41DE-B3E3-31CF5DC54601}"/>
              </a:ext>
            </a:extLst>
          </p:cNvPr>
          <p:cNvSpPr>
            <a:spLocks noGrp="1"/>
          </p:cNvSpPr>
          <p:nvPr>
            <p:ph idx="1"/>
          </p:nvPr>
        </p:nvSpPr>
        <p:spPr>
          <a:xfrm>
            <a:off x="682610" y="2015855"/>
            <a:ext cx="10485829" cy="4023360"/>
          </a:xfrm>
        </p:spPr>
        <p:txBody>
          <a:bodyPr>
            <a:normAutofit/>
          </a:bodyPr>
          <a:lstStyle/>
          <a:p>
            <a:pPr algn="just">
              <a:buFont typeface="Wingdings" panose="05000000000000000000" pitchFamily="2" charset="2"/>
              <a:buChar char="Ø"/>
            </a:pPr>
            <a:r>
              <a:rPr lang="en-US" b="0" i="0" dirty="0">
                <a:solidFill>
                  <a:srgbClr val="000000"/>
                </a:solidFill>
                <a:effectLst/>
                <a:latin typeface="Roboto" panose="02000000000000000000" pitchFamily="2" charset="0"/>
              </a:rPr>
              <a:t>The PWM in LPC2148 is based on standard 32-bit Timer Counter, i.e. PWMTC (PWM Timer Counter). This Timer Counter counts the cycles of peripheral clock (PCLK).</a:t>
            </a:r>
          </a:p>
          <a:p>
            <a:pPr algn="just">
              <a:buFont typeface="Wingdings" panose="05000000000000000000" pitchFamily="2" charset="2"/>
              <a:buChar char="Ø"/>
            </a:pPr>
            <a:r>
              <a:rPr lang="en-US" b="0" i="0" dirty="0">
                <a:solidFill>
                  <a:srgbClr val="000000"/>
                </a:solidFill>
                <a:effectLst/>
                <a:latin typeface="Roboto" panose="02000000000000000000" pitchFamily="2" charset="0"/>
              </a:rPr>
              <a:t>Also, we can scale this timer clock counts using 32-bit PWM </a:t>
            </a:r>
            <a:r>
              <a:rPr lang="en-US" b="0" i="0" dirty="0" err="1">
                <a:solidFill>
                  <a:srgbClr val="000000"/>
                </a:solidFill>
                <a:effectLst/>
                <a:latin typeface="Roboto" panose="02000000000000000000" pitchFamily="2" charset="0"/>
              </a:rPr>
              <a:t>Prescale</a:t>
            </a:r>
            <a:r>
              <a:rPr lang="en-US" b="0" i="0" dirty="0">
                <a:solidFill>
                  <a:srgbClr val="000000"/>
                </a:solidFill>
                <a:effectLst/>
                <a:latin typeface="Roboto" panose="02000000000000000000" pitchFamily="2" charset="0"/>
              </a:rPr>
              <a:t> Register (PWMPR).</a:t>
            </a:r>
          </a:p>
          <a:p>
            <a:pPr algn="just">
              <a:buFont typeface="Wingdings" panose="05000000000000000000" pitchFamily="2" charset="2"/>
              <a:buChar char="Ø"/>
            </a:pPr>
            <a:r>
              <a:rPr lang="en-US" b="0" i="0" dirty="0">
                <a:solidFill>
                  <a:srgbClr val="000000"/>
                </a:solidFill>
                <a:effectLst/>
                <a:latin typeface="Roboto" panose="02000000000000000000" pitchFamily="2" charset="0"/>
              </a:rPr>
              <a:t>LPC2148 has 7 PWM match registers (PWMMR0 – PWMMR06).</a:t>
            </a:r>
          </a:p>
          <a:p>
            <a:pPr algn="just">
              <a:buFont typeface="Wingdings" panose="05000000000000000000" pitchFamily="2" charset="2"/>
              <a:buChar char="Ø"/>
            </a:pPr>
            <a:r>
              <a:rPr lang="en-US" b="0" i="0" dirty="0">
                <a:solidFill>
                  <a:srgbClr val="000000"/>
                </a:solidFill>
                <a:effectLst/>
                <a:latin typeface="Roboto" panose="02000000000000000000" pitchFamily="2" charset="0"/>
              </a:rPr>
              <a:t>One match register (PWMMR0) is used to set PWM frequency.</a:t>
            </a:r>
          </a:p>
          <a:p>
            <a:pPr algn="just">
              <a:buFont typeface="Wingdings" panose="05000000000000000000" pitchFamily="2" charset="2"/>
              <a:buChar char="Ø"/>
            </a:pPr>
            <a:r>
              <a:rPr lang="en-US" b="0" i="0" dirty="0">
                <a:solidFill>
                  <a:srgbClr val="000000"/>
                </a:solidFill>
                <a:effectLst/>
                <a:latin typeface="Roboto" panose="02000000000000000000" pitchFamily="2" charset="0"/>
              </a:rPr>
              <a:t>Remaining 6 match registers are used to set PWM width for 6 different PWM signals in Single Edge Controlled PWM or 3 different PWM signals in Double Edge Controlled PWM.</a:t>
            </a:r>
          </a:p>
          <a:p>
            <a:pPr algn="just">
              <a:buFont typeface="Wingdings" panose="05000000000000000000" pitchFamily="2" charset="2"/>
              <a:buChar char="Ø"/>
            </a:pPr>
            <a:r>
              <a:rPr lang="en-US" b="0" i="0" dirty="0">
                <a:solidFill>
                  <a:srgbClr val="000000"/>
                </a:solidFill>
                <a:effectLst/>
                <a:latin typeface="Roboto" panose="02000000000000000000" pitchFamily="2" charset="0"/>
              </a:rPr>
              <a:t>Whenever PWM Timer Counter (PWMTC) matches with these Match Registers then, PWM Timer Counter resets, or stops, or generates match interrupt, depending upon settings in PWM Match Control Register(PWMMCR).</a:t>
            </a:r>
          </a:p>
          <a:p>
            <a:endParaRPr lang="en-US" dirty="0"/>
          </a:p>
        </p:txBody>
      </p:sp>
    </p:spTree>
    <p:extLst>
      <p:ext uri="{BB962C8B-B14F-4D97-AF65-F5344CB8AC3E}">
        <p14:creationId xmlns:p14="http://schemas.microsoft.com/office/powerpoint/2010/main" val="177410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B8B-C269-4B9C-AF0A-3C31D5C5F9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1332A0-6CF1-417D-9CBD-47E14AACF6B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DCD095C-C03C-4058-B6B9-D4A2E6650F11}"/>
              </a:ext>
            </a:extLst>
          </p:cNvPr>
          <p:cNvPicPr>
            <a:picLocks noChangeAspect="1"/>
          </p:cNvPicPr>
          <p:nvPr/>
        </p:nvPicPr>
        <p:blipFill>
          <a:blip r:embed="rId2"/>
          <a:stretch>
            <a:fillRect/>
          </a:stretch>
        </p:blipFill>
        <p:spPr>
          <a:xfrm>
            <a:off x="1325936" y="531628"/>
            <a:ext cx="9476743" cy="5240522"/>
          </a:xfrm>
          <a:prstGeom prst="rect">
            <a:avLst/>
          </a:prstGeom>
        </p:spPr>
      </p:pic>
    </p:spTree>
    <p:extLst>
      <p:ext uri="{BB962C8B-B14F-4D97-AF65-F5344CB8AC3E}">
        <p14:creationId xmlns:p14="http://schemas.microsoft.com/office/powerpoint/2010/main" val="417961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8D6A-BAE1-4785-9422-15521BF9B1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4660F9-5932-4A2F-9F26-EE038473044B}"/>
              </a:ext>
            </a:extLst>
          </p:cNvPr>
          <p:cNvSpPr>
            <a:spLocks noGrp="1"/>
          </p:cNvSpPr>
          <p:nvPr>
            <p:ph idx="1"/>
          </p:nvPr>
        </p:nvSpPr>
        <p:spPr/>
        <p:txBody>
          <a:bodyPr/>
          <a:lstStyle/>
          <a:p>
            <a:pPr algn="just"/>
            <a:r>
              <a:rPr lang="en-US" b="0" i="0" dirty="0">
                <a:solidFill>
                  <a:srgbClr val="000000"/>
                </a:solidFill>
                <a:effectLst/>
                <a:latin typeface="Roboto" panose="02000000000000000000" pitchFamily="2" charset="0"/>
              </a:rPr>
              <a:t>As shown in above figure, PWMMR0 = 6 i.e. PWM period is 6 counts, after which PWM Timer Counter resets.</a:t>
            </a:r>
          </a:p>
          <a:p>
            <a:pPr algn="just"/>
            <a:r>
              <a:rPr lang="en-US" b="0" i="0" dirty="0">
                <a:solidFill>
                  <a:srgbClr val="000000"/>
                </a:solidFill>
                <a:effectLst/>
                <a:latin typeface="Roboto" panose="02000000000000000000" pitchFamily="2" charset="0"/>
              </a:rPr>
              <a:t>PWM2 &amp; PWM3 are configured as Single Edge Controlled PWM and PWM5 is configured as Double Edge Controlled PWM.</a:t>
            </a:r>
          </a:p>
          <a:p>
            <a:pPr algn="just"/>
            <a:r>
              <a:rPr lang="en-US" b="0" i="0" dirty="0" err="1">
                <a:solidFill>
                  <a:srgbClr val="000000"/>
                </a:solidFill>
                <a:effectLst/>
                <a:latin typeface="Roboto" panose="02000000000000000000" pitchFamily="2" charset="0"/>
              </a:rPr>
              <a:t>Prescaler</a:t>
            </a:r>
            <a:r>
              <a:rPr lang="en-US" b="0" i="0" dirty="0">
                <a:solidFill>
                  <a:srgbClr val="000000"/>
                </a:solidFill>
                <a:effectLst/>
                <a:latin typeface="Roboto" panose="02000000000000000000" pitchFamily="2" charset="0"/>
              </a:rPr>
              <a:t> is set to increment PWM Timer Counter after every two Peripheral clocks (PCLK).</a:t>
            </a:r>
          </a:p>
          <a:p>
            <a:pPr algn="just"/>
            <a:r>
              <a:rPr lang="en-US" b="0" i="0" dirty="0">
                <a:solidFill>
                  <a:srgbClr val="000000"/>
                </a:solidFill>
                <a:effectLst/>
                <a:latin typeface="Roboto" panose="02000000000000000000" pitchFamily="2" charset="0"/>
              </a:rPr>
              <a:t>Match registers (PWMMR2 &amp; PWMMR3) are used to set falling edge position for PWM2 &amp; PWM3.</a:t>
            </a:r>
          </a:p>
          <a:p>
            <a:pPr algn="just"/>
            <a:r>
              <a:rPr lang="en-US" b="0" i="0" dirty="0">
                <a:solidFill>
                  <a:srgbClr val="000000"/>
                </a:solidFill>
                <a:effectLst/>
                <a:latin typeface="Roboto" panose="02000000000000000000" pitchFamily="2" charset="0"/>
              </a:rPr>
              <a:t>PWMMR4 &amp; PWMMR5 are used to set rising &amp; falling edge positions respectively for PWM5.</a:t>
            </a:r>
          </a:p>
          <a:p>
            <a:endParaRPr lang="en-US" dirty="0"/>
          </a:p>
        </p:txBody>
      </p:sp>
    </p:spTree>
    <p:extLst>
      <p:ext uri="{BB962C8B-B14F-4D97-AF65-F5344CB8AC3E}">
        <p14:creationId xmlns:p14="http://schemas.microsoft.com/office/powerpoint/2010/main" val="1278301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8A594-FBE1-4DB6-A4E0-CB7D0CB4B3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446975-CBE9-43AF-A45E-A681E92BDAF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4D3C62F-401B-4893-9FD8-68396C7A34E7}"/>
              </a:ext>
            </a:extLst>
          </p:cNvPr>
          <p:cNvPicPr>
            <a:picLocks noChangeAspect="1"/>
          </p:cNvPicPr>
          <p:nvPr/>
        </p:nvPicPr>
        <p:blipFill>
          <a:blip r:embed="rId2"/>
          <a:stretch>
            <a:fillRect/>
          </a:stretch>
        </p:blipFill>
        <p:spPr>
          <a:xfrm>
            <a:off x="1036320" y="286603"/>
            <a:ext cx="9864887" cy="6032962"/>
          </a:xfrm>
          <a:prstGeom prst="rect">
            <a:avLst/>
          </a:prstGeom>
        </p:spPr>
      </p:pic>
    </p:spTree>
    <p:extLst>
      <p:ext uri="{BB962C8B-B14F-4D97-AF65-F5344CB8AC3E}">
        <p14:creationId xmlns:p14="http://schemas.microsoft.com/office/powerpoint/2010/main" val="31279830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25843EC68C6B4092AF615701677C69" ma:contentTypeVersion="3" ma:contentTypeDescription="Create a new document." ma:contentTypeScope="" ma:versionID="5158ad1c775b371198db1a752b61110b">
  <xsd:schema xmlns:xsd="http://www.w3.org/2001/XMLSchema" xmlns:xs="http://www.w3.org/2001/XMLSchema" xmlns:p="http://schemas.microsoft.com/office/2006/metadata/properties" xmlns:ns2="c90fe2fb-20ec-474e-a4aa-cc7350ed3e58" targetNamespace="http://schemas.microsoft.com/office/2006/metadata/properties" ma:root="true" ma:fieldsID="702fa6f5516963e16994e4dca9cc99a4" ns2:_="">
    <xsd:import namespace="c90fe2fb-20ec-474e-a4aa-cc7350ed3e58"/>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0fe2fb-20ec-474e-a4aa-cc7350ed3e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c90fe2fb-20ec-474e-a4aa-cc7350ed3e58" xsi:nil="true"/>
  </documentManagement>
</p:properties>
</file>

<file path=customXml/itemProps1.xml><?xml version="1.0" encoding="utf-8"?>
<ds:datastoreItem xmlns:ds="http://schemas.openxmlformats.org/officeDocument/2006/customXml" ds:itemID="{87243DB5-86EB-4B3A-AF7D-28E69746D19E}"/>
</file>

<file path=customXml/itemProps2.xml><?xml version="1.0" encoding="utf-8"?>
<ds:datastoreItem xmlns:ds="http://schemas.openxmlformats.org/officeDocument/2006/customXml" ds:itemID="{6842BACE-8549-4452-B792-D303A422E087}"/>
</file>

<file path=customXml/itemProps3.xml><?xml version="1.0" encoding="utf-8"?>
<ds:datastoreItem xmlns:ds="http://schemas.openxmlformats.org/officeDocument/2006/customXml" ds:itemID="{201CE2FB-3158-49E2-BB6D-3F19A28B11B0}"/>
</file>

<file path=docProps/app.xml><?xml version="1.0" encoding="utf-8"?>
<Properties xmlns="http://schemas.openxmlformats.org/officeDocument/2006/extended-properties" xmlns:vt="http://schemas.openxmlformats.org/officeDocument/2006/docPropsVTypes">
  <Template>Retrospect</Template>
  <TotalTime>20</TotalTime>
  <Words>918</Words>
  <Application>Microsoft Office PowerPoint</Application>
  <PresentationFormat>Widescreen</PresentationFormat>
  <Paragraphs>68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Menlo</vt:lpstr>
      <vt:lpstr>Roboto</vt:lpstr>
      <vt:lpstr>Wingdings</vt:lpstr>
      <vt:lpstr>Retrospect</vt:lpstr>
      <vt:lpstr>LPC 2148 - PWM</vt:lpstr>
      <vt:lpstr>Introduction  </vt:lpstr>
      <vt:lpstr>Pulse Width Modulated signals with different duty cycle are shown below.</vt:lpstr>
      <vt:lpstr>PowerPoint Presentation</vt:lpstr>
      <vt:lpstr>PowerPoint Presentation</vt:lpstr>
      <vt:lpstr>LPC2148 PWM</vt:lpstr>
      <vt:lpstr>PowerPoint Presentation</vt:lpstr>
      <vt:lpstr>PowerPoint Presentation</vt:lpstr>
      <vt:lpstr>PowerPoint Presentation</vt:lpstr>
      <vt:lpstr>PWM Pins</vt:lpstr>
      <vt:lpstr>PWM Registers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Let’s write a Program to generate a double edge controlled PWM on PWM3 (P0.1).</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 Chalil</dc:creator>
  <cp:lastModifiedBy>Anu Chalil</cp:lastModifiedBy>
  <cp:revision>2</cp:revision>
  <dcterms:created xsi:type="dcterms:W3CDTF">2021-11-01T18:29:50Z</dcterms:created>
  <dcterms:modified xsi:type="dcterms:W3CDTF">2021-11-01T18:50:36Z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0x010100FA25843EC68C6B4092AF615701677C69</vt:lpwstr>
  </property>
  <property fmtid="{D5CDD505-2E9C-101B-9397-08002B2CF9AE}" pid="3" name="Order">
    <vt:r8>373000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