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6" r:id="rId5"/>
    <p:sldId id="257" r:id="rId6"/>
    <p:sldId id="269" r:id="rId7"/>
    <p:sldId id="272" r:id="rId8"/>
    <p:sldId id="273" r:id="rId9"/>
    <p:sldId id="258" r:id="rId10"/>
    <p:sldId id="259" r:id="rId11"/>
    <p:sldId id="265" r:id="rId12"/>
    <p:sldId id="263" r:id="rId13"/>
    <p:sldId id="264" r:id="rId14"/>
    <p:sldId id="266" r:id="rId15"/>
    <p:sldId id="267" r:id="rId16"/>
    <p:sldId id="262" r:id="rId17"/>
    <p:sldId id="268" r:id="rId18"/>
    <p:sldId id="261" r:id="rId19"/>
    <p:sldId id="260" r:id="rId20"/>
    <p:sldId id="274" r:id="rId21"/>
    <p:sldId id="275" r:id="rId22"/>
    <p:sldId id="276"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A90A5-BE0B-46A9-9F9F-106E3EF5895D}"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6044F-C4BC-4213-BA35-689B47C629B1}" type="slidenum">
              <a:rPr lang="en-US" smtClean="0"/>
              <a:t>‹#›</a:t>
            </a:fld>
            <a:endParaRPr lang="en-US"/>
          </a:p>
        </p:txBody>
      </p:sp>
    </p:spTree>
    <p:extLst>
      <p:ext uri="{BB962C8B-B14F-4D97-AF65-F5344CB8AC3E}">
        <p14:creationId xmlns:p14="http://schemas.microsoft.com/office/powerpoint/2010/main" val="229515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6044F-C4BC-4213-BA35-689B47C629B1}" type="slidenum">
              <a:rPr lang="en-US" smtClean="0"/>
              <a:t>14</a:t>
            </a:fld>
            <a:endParaRPr lang="en-US"/>
          </a:p>
        </p:txBody>
      </p:sp>
    </p:spTree>
    <p:extLst>
      <p:ext uri="{BB962C8B-B14F-4D97-AF65-F5344CB8AC3E}">
        <p14:creationId xmlns:p14="http://schemas.microsoft.com/office/powerpoint/2010/main" val="272828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ACED13-9CBC-4A3E-A231-D6E5E3366E9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F8F45-C743-4F31-8D47-90CEA660F2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8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CED13-9CBC-4A3E-A231-D6E5E3366E9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219508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CED13-9CBC-4A3E-A231-D6E5E3366E9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394584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CED13-9CBC-4A3E-A231-D6E5E3366E9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316576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CED13-9CBC-4A3E-A231-D6E5E3366E9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F8F45-C743-4F31-8D47-90CEA660F2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73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CED13-9CBC-4A3E-A231-D6E5E3366E9F}"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424797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CED13-9CBC-4A3E-A231-D6E5E3366E9F}"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382803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CED13-9CBC-4A3E-A231-D6E5E3366E9F}"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385481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ACED13-9CBC-4A3E-A231-D6E5E3366E9F}" type="datetimeFigureOut">
              <a:rPr lang="en-US" smtClean="0"/>
              <a:t>12/4/2021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388818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ACED13-9CBC-4A3E-A231-D6E5E3366E9F}" type="datetimeFigureOut">
              <a:rPr lang="en-US" smtClean="0"/>
              <a:t>12/4/2021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F8F45-C743-4F31-8D47-90CEA660F2CD}" type="slidenum">
              <a:rPr lang="en-US" smtClean="0"/>
              <a:t>‹#›</a:t>
            </a:fld>
            <a:endParaRPr lang="en-US"/>
          </a:p>
        </p:txBody>
      </p:sp>
    </p:spTree>
    <p:extLst>
      <p:ext uri="{BB962C8B-B14F-4D97-AF65-F5344CB8AC3E}">
        <p14:creationId xmlns:p14="http://schemas.microsoft.com/office/powerpoint/2010/main" val="34767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CED13-9CBC-4A3E-A231-D6E5E3366E9F}"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F8F45-C743-4F31-8D47-90CEA660F2CD}" type="slidenum">
              <a:rPr lang="en-US" smtClean="0"/>
              <a:t>‹#›</a:t>
            </a:fld>
            <a:endParaRPr lang="en-US"/>
          </a:p>
        </p:txBody>
      </p:sp>
    </p:spTree>
    <p:extLst>
      <p:ext uri="{BB962C8B-B14F-4D97-AF65-F5344CB8AC3E}">
        <p14:creationId xmlns:p14="http://schemas.microsoft.com/office/powerpoint/2010/main" val="244146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ACED13-9CBC-4A3E-A231-D6E5E3366E9F}" type="datetimeFigureOut">
              <a:rPr lang="en-US" smtClean="0"/>
              <a:t>12/4/2021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BF8F45-C743-4F31-8D47-90CEA660F2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53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lectronicwings.com/arm7/lpc2148-timercount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lectronicwings.com/arm7/lpc2148-timercount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57AA-197F-4DE1-A7DB-E8143AB64875}"/>
              </a:ext>
            </a:extLst>
          </p:cNvPr>
          <p:cNvSpPr>
            <a:spLocks noGrp="1"/>
          </p:cNvSpPr>
          <p:nvPr>
            <p:ph type="ctrTitle"/>
          </p:nvPr>
        </p:nvSpPr>
        <p:spPr/>
        <p:txBody>
          <a:bodyPr/>
          <a:lstStyle/>
          <a:p>
            <a:pPr algn="ctr"/>
            <a:r>
              <a:rPr lang="en-US" b="0" i="0" dirty="0">
                <a:solidFill>
                  <a:srgbClr val="337AB7"/>
                </a:solidFill>
                <a:effectLst/>
                <a:latin typeface="Roboto" panose="02000000000000000000" pitchFamily="2" charset="0"/>
              </a:rPr>
              <a:t>LPC2148</a:t>
            </a:r>
            <a:br>
              <a:rPr lang="en-US" b="0" i="0" dirty="0">
                <a:solidFill>
                  <a:srgbClr val="337AB7"/>
                </a:solidFill>
                <a:effectLst/>
                <a:latin typeface="Roboto" panose="02000000000000000000" pitchFamily="2" charset="0"/>
              </a:rPr>
            </a:br>
            <a:r>
              <a:rPr lang="en-US" b="0" i="0" dirty="0">
                <a:solidFill>
                  <a:srgbClr val="337AB7"/>
                </a:solidFill>
                <a:effectLst/>
                <a:latin typeface="Roboto" panose="02000000000000000000" pitchFamily="2" charset="0"/>
              </a:rPr>
              <a:t>Timer/Counter</a:t>
            </a:r>
            <a:endParaRPr lang="en-US" dirty="0"/>
          </a:p>
        </p:txBody>
      </p:sp>
      <p:sp>
        <p:nvSpPr>
          <p:cNvPr id="4" name="TextBox 3">
            <a:extLst>
              <a:ext uri="{FF2B5EF4-FFF2-40B4-BE49-F238E27FC236}">
                <a16:creationId xmlns:a16="http://schemas.microsoft.com/office/drawing/2014/main" id="{47C5AE27-2AE9-4001-80D1-4CC9F9C0B9C3}"/>
              </a:ext>
            </a:extLst>
          </p:cNvPr>
          <p:cNvSpPr txBox="1"/>
          <p:nvPr/>
        </p:nvSpPr>
        <p:spPr>
          <a:xfrm>
            <a:off x="1981939" y="4901343"/>
            <a:ext cx="8413811" cy="369332"/>
          </a:xfrm>
          <a:prstGeom prst="rect">
            <a:avLst/>
          </a:prstGeom>
          <a:noFill/>
        </p:spPr>
        <p:txBody>
          <a:bodyPr wrap="square">
            <a:spAutoFit/>
          </a:bodyPr>
          <a:lstStyle/>
          <a:p>
            <a:pPr lvl="1" algn="just">
              <a:buFont typeface="Wingdings" panose="05000000000000000000" pitchFamily="2" charset="2"/>
              <a:buChar char="v"/>
            </a:pPr>
            <a:r>
              <a:rPr lang="en-US" dirty="0">
                <a:hlinkClick r:id="rId2"/>
              </a:rPr>
              <a:t>LPC2148 Timer/Counter | ARM7-LPC2148 (electronicwings.com)</a:t>
            </a:r>
            <a:endParaRPr lang="en-US" dirty="0">
              <a:cs typeface="Calibri"/>
            </a:endParaRPr>
          </a:p>
        </p:txBody>
      </p:sp>
    </p:spTree>
    <p:extLst>
      <p:ext uri="{BB962C8B-B14F-4D97-AF65-F5344CB8AC3E}">
        <p14:creationId xmlns:p14="http://schemas.microsoft.com/office/powerpoint/2010/main" val="12483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EAD6-C104-459D-84E4-92A9C6D016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DCCB20-993E-4423-8D56-15C5ACE6A3F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BF7FF9-E851-401F-89F5-8582D079F99D}"/>
              </a:ext>
            </a:extLst>
          </p:cNvPr>
          <p:cNvPicPr>
            <a:picLocks noChangeAspect="1"/>
          </p:cNvPicPr>
          <p:nvPr/>
        </p:nvPicPr>
        <p:blipFill>
          <a:blip r:embed="rId2"/>
          <a:stretch>
            <a:fillRect/>
          </a:stretch>
        </p:blipFill>
        <p:spPr>
          <a:xfrm>
            <a:off x="905894" y="0"/>
            <a:ext cx="10058399" cy="6298837"/>
          </a:xfrm>
          <a:prstGeom prst="rect">
            <a:avLst/>
          </a:prstGeom>
        </p:spPr>
      </p:pic>
    </p:spTree>
    <p:extLst>
      <p:ext uri="{BB962C8B-B14F-4D97-AF65-F5344CB8AC3E}">
        <p14:creationId xmlns:p14="http://schemas.microsoft.com/office/powerpoint/2010/main" val="201445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6899-E6C3-4150-84D3-4B04CED52E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A7C23F-6D24-483B-AD35-28E6840492F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3E61DF3-6BD9-4A1B-9E66-DC00BCFF00CE}"/>
              </a:ext>
            </a:extLst>
          </p:cNvPr>
          <p:cNvPicPr>
            <a:picLocks noChangeAspect="1"/>
          </p:cNvPicPr>
          <p:nvPr/>
        </p:nvPicPr>
        <p:blipFill>
          <a:blip r:embed="rId2"/>
          <a:stretch>
            <a:fillRect/>
          </a:stretch>
        </p:blipFill>
        <p:spPr>
          <a:xfrm>
            <a:off x="1184090" y="171450"/>
            <a:ext cx="10150217" cy="6117148"/>
          </a:xfrm>
          <a:prstGeom prst="rect">
            <a:avLst/>
          </a:prstGeom>
        </p:spPr>
      </p:pic>
    </p:spTree>
    <p:extLst>
      <p:ext uri="{BB962C8B-B14F-4D97-AF65-F5344CB8AC3E}">
        <p14:creationId xmlns:p14="http://schemas.microsoft.com/office/powerpoint/2010/main" val="7845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1B7E-D1B0-459B-AC2F-F00C687BE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CC38A8-F736-47FC-93F1-BB89200DB37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3DBF09-A8FA-46A8-8616-16D4700BC3C9}"/>
              </a:ext>
            </a:extLst>
          </p:cNvPr>
          <p:cNvPicPr>
            <a:picLocks noChangeAspect="1"/>
          </p:cNvPicPr>
          <p:nvPr/>
        </p:nvPicPr>
        <p:blipFill>
          <a:blip r:embed="rId2"/>
          <a:stretch>
            <a:fillRect/>
          </a:stretch>
        </p:blipFill>
        <p:spPr>
          <a:xfrm>
            <a:off x="1175008" y="454873"/>
            <a:ext cx="10058400" cy="5629275"/>
          </a:xfrm>
          <a:prstGeom prst="rect">
            <a:avLst/>
          </a:prstGeom>
        </p:spPr>
      </p:pic>
    </p:spTree>
    <p:extLst>
      <p:ext uri="{BB962C8B-B14F-4D97-AF65-F5344CB8AC3E}">
        <p14:creationId xmlns:p14="http://schemas.microsoft.com/office/powerpoint/2010/main" val="168392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857E-3F0A-4EBC-902C-C530F53CC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300B0A-D03C-49F1-A18E-B5031BB63C1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9FCD61-BFE3-4B4E-AB4D-B0FD90EE4CBB}"/>
              </a:ext>
            </a:extLst>
          </p:cNvPr>
          <p:cNvPicPr>
            <a:picLocks noChangeAspect="1"/>
          </p:cNvPicPr>
          <p:nvPr/>
        </p:nvPicPr>
        <p:blipFill>
          <a:blip r:embed="rId2"/>
          <a:stretch>
            <a:fillRect/>
          </a:stretch>
        </p:blipFill>
        <p:spPr>
          <a:xfrm>
            <a:off x="1097280" y="286602"/>
            <a:ext cx="10500262" cy="5433714"/>
          </a:xfrm>
          <a:prstGeom prst="rect">
            <a:avLst/>
          </a:prstGeom>
        </p:spPr>
      </p:pic>
    </p:spTree>
    <p:extLst>
      <p:ext uri="{BB962C8B-B14F-4D97-AF65-F5344CB8AC3E}">
        <p14:creationId xmlns:p14="http://schemas.microsoft.com/office/powerpoint/2010/main" val="225641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E56-09AD-4878-9D84-2B620F645919}"/>
              </a:ext>
            </a:extLst>
          </p:cNvPr>
          <p:cNvSpPr>
            <a:spLocks noGrp="1"/>
          </p:cNvSpPr>
          <p:nvPr>
            <p:ph type="title"/>
          </p:nvPr>
        </p:nvSpPr>
        <p:spPr>
          <a:xfrm>
            <a:off x="127592" y="157901"/>
            <a:ext cx="10058400" cy="634100"/>
          </a:xfrm>
        </p:spPr>
        <p:txBody>
          <a:bodyPr>
            <a:normAutofit fontScale="90000"/>
          </a:bodyPr>
          <a:lstStyle/>
          <a:p>
            <a:r>
              <a:rPr lang="en-US" dirty="0"/>
              <a:t>Simplified Block Diagram of Timer Unit</a:t>
            </a:r>
          </a:p>
        </p:txBody>
      </p:sp>
      <p:sp>
        <p:nvSpPr>
          <p:cNvPr id="4" name="Rectangle 3">
            <a:extLst>
              <a:ext uri="{FF2B5EF4-FFF2-40B4-BE49-F238E27FC236}">
                <a16:creationId xmlns:a16="http://schemas.microsoft.com/office/drawing/2014/main" id="{C3A1680B-AA8A-437E-915E-62F382BB5D4F}"/>
              </a:ext>
            </a:extLst>
          </p:cNvPr>
          <p:cNvSpPr/>
          <p:nvPr/>
        </p:nvSpPr>
        <p:spPr>
          <a:xfrm>
            <a:off x="4625163" y="209461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 Register</a:t>
            </a:r>
          </a:p>
        </p:txBody>
      </p:sp>
      <p:sp>
        <p:nvSpPr>
          <p:cNvPr id="5" name="Rectangle 4">
            <a:extLst>
              <a:ext uri="{FF2B5EF4-FFF2-40B4-BE49-F238E27FC236}">
                <a16:creationId xmlns:a16="http://schemas.microsoft.com/office/drawing/2014/main" id="{E8135B31-A007-4679-B4A7-7C7047548C0E}"/>
              </a:ext>
            </a:extLst>
          </p:cNvPr>
          <p:cNvSpPr/>
          <p:nvPr/>
        </p:nvSpPr>
        <p:spPr>
          <a:xfrm>
            <a:off x="4625163" y="405805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 Count Register</a:t>
            </a:r>
          </a:p>
        </p:txBody>
      </p:sp>
      <p:sp>
        <p:nvSpPr>
          <p:cNvPr id="6" name="Rectangle 5">
            <a:extLst>
              <a:ext uri="{FF2B5EF4-FFF2-40B4-BE49-F238E27FC236}">
                <a16:creationId xmlns:a16="http://schemas.microsoft.com/office/drawing/2014/main" id="{A280B860-63DC-46F8-9C2B-D5E786E756DC}"/>
              </a:ext>
            </a:extLst>
          </p:cNvPr>
          <p:cNvSpPr/>
          <p:nvPr/>
        </p:nvSpPr>
        <p:spPr>
          <a:xfrm>
            <a:off x="4724401" y="553948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 scaler</a:t>
            </a:r>
          </a:p>
        </p:txBody>
      </p:sp>
      <p:sp>
        <p:nvSpPr>
          <p:cNvPr id="7" name="Rectangle 6">
            <a:extLst>
              <a:ext uri="{FF2B5EF4-FFF2-40B4-BE49-F238E27FC236}">
                <a16:creationId xmlns:a16="http://schemas.microsoft.com/office/drawing/2014/main" id="{57983F63-C827-47D5-B304-CFDD9DC06FA9}"/>
              </a:ext>
            </a:extLst>
          </p:cNvPr>
          <p:cNvSpPr/>
          <p:nvPr/>
        </p:nvSpPr>
        <p:spPr>
          <a:xfrm>
            <a:off x="1485015" y="5045070"/>
            <a:ext cx="1988288" cy="659219"/>
          </a:xfrm>
          <a:prstGeom prst="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 Control Register</a:t>
            </a:r>
          </a:p>
        </p:txBody>
      </p:sp>
      <p:sp>
        <p:nvSpPr>
          <p:cNvPr id="8" name="Rectangle 7">
            <a:extLst>
              <a:ext uri="{FF2B5EF4-FFF2-40B4-BE49-F238E27FC236}">
                <a16:creationId xmlns:a16="http://schemas.microsoft.com/office/drawing/2014/main" id="{FA107AEB-16DF-4218-8099-70332BACE3D3}"/>
              </a:ext>
            </a:extLst>
          </p:cNvPr>
          <p:cNvSpPr/>
          <p:nvPr/>
        </p:nvSpPr>
        <p:spPr>
          <a:xfrm>
            <a:off x="8197704" y="1011981"/>
            <a:ext cx="1988288" cy="659219"/>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Match Control Register</a:t>
            </a:r>
          </a:p>
        </p:txBody>
      </p:sp>
      <p:sp>
        <p:nvSpPr>
          <p:cNvPr id="9" name="Rectangle 8">
            <a:extLst>
              <a:ext uri="{FF2B5EF4-FFF2-40B4-BE49-F238E27FC236}">
                <a16:creationId xmlns:a16="http://schemas.microsoft.com/office/drawing/2014/main" id="{C876296C-9878-4296-B936-3BA60326D993}"/>
              </a:ext>
            </a:extLst>
          </p:cNvPr>
          <p:cNvSpPr/>
          <p:nvPr/>
        </p:nvSpPr>
        <p:spPr>
          <a:xfrm>
            <a:off x="8602007" y="2557246"/>
            <a:ext cx="1282994" cy="1500808"/>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a:t>
            </a:r>
          </a:p>
        </p:txBody>
      </p:sp>
      <p:sp>
        <p:nvSpPr>
          <p:cNvPr id="10" name="Oval 9">
            <a:extLst>
              <a:ext uri="{FF2B5EF4-FFF2-40B4-BE49-F238E27FC236}">
                <a16:creationId xmlns:a16="http://schemas.microsoft.com/office/drawing/2014/main" id="{9226BAC4-EBA5-44D8-856F-AAF2EAAB66BE}"/>
              </a:ext>
            </a:extLst>
          </p:cNvPr>
          <p:cNvSpPr/>
          <p:nvPr/>
        </p:nvSpPr>
        <p:spPr>
          <a:xfrm>
            <a:off x="5406655" y="3153499"/>
            <a:ext cx="425303" cy="407542"/>
          </a:xfrm>
          <a:prstGeom prst="ellipse">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t>=</a:t>
            </a:r>
          </a:p>
        </p:txBody>
      </p:sp>
      <p:cxnSp>
        <p:nvCxnSpPr>
          <p:cNvPr id="19" name="Connector: Elbow 18">
            <a:extLst>
              <a:ext uri="{FF2B5EF4-FFF2-40B4-BE49-F238E27FC236}">
                <a16:creationId xmlns:a16="http://schemas.microsoft.com/office/drawing/2014/main" id="{1CB15ABC-D029-4A2F-90CA-62FFBB60332A}"/>
              </a:ext>
            </a:extLst>
          </p:cNvPr>
          <p:cNvCxnSpPr>
            <a:cxnSpLocks/>
          </p:cNvCxnSpPr>
          <p:nvPr/>
        </p:nvCxnSpPr>
        <p:spPr>
          <a:xfrm flipV="1">
            <a:off x="1786270" y="4601555"/>
            <a:ext cx="2838893" cy="44194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1DCD4D-50C5-4198-922B-404F51CDE85B}"/>
              </a:ext>
            </a:extLst>
          </p:cNvPr>
          <p:cNvCxnSpPr/>
          <p:nvPr/>
        </p:nvCxnSpPr>
        <p:spPr>
          <a:xfrm>
            <a:off x="2700670" y="4178595"/>
            <a:ext cx="192449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C447DAC-1503-455A-83D2-9AC3CD84C135}"/>
              </a:ext>
            </a:extLst>
          </p:cNvPr>
          <p:cNvCxnSpPr/>
          <p:nvPr/>
        </p:nvCxnSpPr>
        <p:spPr>
          <a:xfrm>
            <a:off x="2700670" y="4178595"/>
            <a:ext cx="0" cy="86490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D37645-7820-4560-8347-E01D9658997B}"/>
              </a:ext>
            </a:extLst>
          </p:cNvPr>
          <p:cNvCxnSpPr>
            <a:endCxn id="5" idx="2"/>
          </p:cNvCxnSpPr>
          <p:nvPr/>
        </p:nvCxnSpPr>
        <p:spPr>
          <a:xfrm flipV="1">
            <a:off x="5718545" y="4717273"/>
            <a:ext cx="0" cy="82221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C69384-40C0-4323-974B-BE58FB56FF7E}"/>
              </a:ext>
            </a:extLst>
          </p:cNvPr>
          <p:cNvCxnSpPr>
            <a:stCxn id="5" idx="0"/>
            <a:endCxn id="10" idx="4"/>
          </p:cNvCxnSpPr>
          <p:nvPr/>
        </p:nvCxnSpPr>
        <p:spPr>
          <a:xfrm flipV="1">
            <a:off x="5619307" y="3561041"/>
            <a:ext cx="0" cy="49701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9A7BE3-D935-4D13-94EA-1B073512A578}"/>
              </a:ext>
            </a:extLst>
          </p:cNvPr>
          <p:cNvCxnSpPr>
            <a:stCxn id="4" idx="2"/>
            <a:endCxn id="10" idx="0"/>
          </p:cNvCxnSpPr>
          <p:nvPr/>
        </p:nvCxnSpPr>
        <p:spPr>
          <a:xfrm>
            <a:off x="5619307" y="2753833"/>
            <a:ext cx="0" cy="3996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ABD0CA-40C2-4B42-9B7D-AC2FA8080872}"/>
              </a:ext>
            </a:extLst>
          </p:cNvPr>
          <p:cNvCxnSpPr>
            <a:stCxn id="8" idx="2"/>
          </p:cNvCxnSpPr>
          <p:nvPr/>
        </p:nvCxnSpPr>
        <p:spPr>
          <a:xfrm>
            <a:off x="9191848" y="1671200"/>
            <a:ext cx="0" cy="88604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2ACF06-0776-4DCC-9AD1-6035183163FE}"/>
              </a:ext>
            </a:extLst>
          </p:cNvPr>
          <p:cNvCxnSpPr>
            <a:stCxn id="10" idx="6"/>
          </p:cNvCxnSpPr>
          <p:nvPr/>
        </p:nvCxnSpPr>
        <p:spPr>
          <a:xfrm>
            <a:off x="5831958" y="3357270"/>
            <a:ext cx="277004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E300AB-3BAC-40BD-9D6E-A2426E7C35D7}"/>
              </a:ext>
            </a:extLst>
          </p:cNvPr>
          <p:cNvCxnSpPr/>
          <p:nvPr/>
        </p:nvCxnSpPr>
        <p:spPr>
          <a:xfrm>
            <a:off x="9885001" y="2849526"/>
            <a:ext cx="40731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388FED-3149-472D-9E6A-0858574D9C29}"/>
              </a:ext>
            </a:extLst>
          </p:cNvPr>
          <p:cNvCxnSpPr>
            <a:cxnSpLocks/>
          </p:cNvCxnSpPr>
          <p:nvPr/>
        </p:nvCxnSpPr>
        <p:spPr>
          <a:xfrm>
            <a:off x="9885001" y="3774558"/>
            <a:ext cx="40731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15E2CC9-E482-4ADA-851E-3DCC5550DBE0}"/>
              </a:ext>
            </a:extLst>
          </p:cNvPr>
          <p:cNvSpPr txBox="1"/>
          <p:nvPr/>
        </p:nvSpPr>
        <p:spPr>
          <a:xfrm>
            <a:off x="10389427" y="2664860"/>
            <a:ext cx="1410585" cy="369332"/>
          </a:xfrm>
          <a:prstGeom prst="rect">
            <a:avLst/>
          </a:prstGeom>
          <a:noFill/>
        </p:spPr>
        <p:txBody>
          <a:bodyPr wrap="square" rtlCol="0">
            <a:spAutoFit/>
          </a:bodyPr>
          <a:lstStyle/>
          <a:p>
            <a:r>
              <a:rPr lang="en-US" dirty="0"/>
              <a:t>Stop</a:t>
            </a:r>
          </a:p>
        </p:txBody>
      </p:sp>
      <p:sp>
        <p:nvSpPr>
          <p:cNvPr id="48" name="TextBox 47">
            <a:extLst>
              <a:ext uri="{FF2B5EF4-FFF2-40B4-BE49-F238E27FC236}">
                <a16:creationId xmlns:a16="http://schemas.microsoft.com/office/drawing/2014/main" id="{E49F5A52-928A-4876-91B1-4A4B8563AEBD}"/>
              </a:ext>
            </a:extLst>
          </p:cNvPr>
          <p:cNvSpPr txBox="1"/>
          <p:nvPr/>
        </p:nvSpPr>
        <p:spPr>
          <a:xfrm>
            <a:off x="10446755" y="3589892"/>
            <a:ext cx="1128555" cy="369332"/>
          </a:xfrm>
          <a:prstGeom prst="rect">
            <a:avLst/>
          </a:prstGeom>
          <a:noFill/>
        </p:spPr>
        <p:txBody>
          <a:bodyPr wrap="square" rtlCol="0">
            <a:spAutoFit/>
          </a:bodyPr>
          <a:lstStyle/>
          <a:p>
            <a:r>
              <a:rPr lang="en-US" dirty="0"/>
              <a:t>Reset</a:t>
            </a:r>
          </a:p>
        </p:txBody>
      </p:sp>
      <p:cxnSp>
        <p:nvCxnSpPr>
          <p:cNvPr id="52" name="Straight Arrow Connector 51">
            <a:extLst>
              <a:ext uri="{FF2B5EF4-FFF2-40B4-BE49-F238E27FC236}">
                <a16:creationId xmlns:a16="http://schemas.microsoft.com/office/drawing/2014/main" id="{5109813D-ECE4-4F31-9622-6EF7CC06BEAB}"/>
              </a:ext>
            </a:extLst>
          </p:cNvPr>
          <p:cNvCxnSpPr/>
          <p:nvPr/>
        </p:nvCxnSpPr>
        <p:spPr>
          <a:xfrm flipH="1">
            <a:off x="6712689" y="5869093"/>
            <a:ext cx="100654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1E50D75-4BB6-4F2B-938A-DF0F7472F14B}"/>
              </a:ext>
            </a:extLst>
          </p:cNvPr>
          <p:cNvSpPr txBox="1"/>
          <p:nvPr/>
        </p:nvSpPr>
        <p:spPr>
          <a:xfrm>
            <a:off x="7778074" y="5661353"/>
            <a:ext cx="994144" cy="369332"/>
          </a:xfrm>
          <a:prstGeom prst="rect">
            <a:avLst/>
          </a:prstGeom>
          <a:noFill/>
        </p:spPr>
        <p:txBody>
          <a:bodyPr wrap="square" rtlCol="0">
            <a:spAutoFit/>
          </a:bodyPr>
          <a:lstStyle/>
          <a:p>
            <a:r>
              <a:rPr lang="en-US" dirty="0"/>
              <a:t>PCLK</a:t>
            </a:r>
          </a:p>
        </p:txBody>
      </p:sp>
    </p:spTree>
    <p:extLst>
      <p:ext uri="{BB962C8B-B14F-4D97-AF65-F5344CB8AC3E}">
        <p14:creationId xmlns:p14="http://schemas.microsoft.com/office/powerpoint/2010/main" val="53553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016F-E4FF-4A13-8E50-CA11B9AA9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EA5D1D-79A2-4BEC-A748-1A2C8D2B9F4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6F6EC15-5285-47F0-B15C-B5DB1CE61950}"/>
              </a:ext>
            </a:extLst>
          </p:cNvPr>
          <p:cNvPicPr>
            <a:picLocks noChangeAspect="1"/>
          </p:cNvPicPr>
          <p:nvPr/>
        </p:nvPicPr>
        <p:blipFill>
          <a:blip r:embed="rId2"/>
          <a:stretch>
            <a:fillRect/>
          </a:stretch>
        </p:blipFill>
        <p:spPr>
          <a:xfrm>
            <a:off x="2860158" y="143761"/>
            <a:ext cx="8952614" cy="6038850"/>
          </a:xfrm>
          <a:prstGeom prst="rect">
            <a:avLst/>
          </a:prstGeom>
        </p:spPr>
      </p:pic>
    </p:spTree>
    <p:extLst>
      <p:ext uri="{BB962C8B-B14F-4D97-AF65-F5344CB8AC3E}">
        <p14:creationId xmlns:p14="http://schemas.microsoft.com/office/powerpoint/2010/main" val="420719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48EA-6E4F-4225-8F8C-D5489A6447B6}"/>
              </a:ext>
            </a:extLst>
          </p:cNvPr>
          <p:cNvSpPr>
            <a:spLocks noGrp="1"/>
          </p:cNvSpPr>
          <p:nvPr>
            <p:ph type="title"/>
          </p:nvPr>
        </p:nvSpPr>
        <p:spPr/>
        <p:txBody>
          <a:bodyPr/>
          <a:lstStyle/>
          <a:p>
            <a:r>
              <a:rPr lang="en-US" dirty="0"/>
              <a:t>Timer Operation</a:t>
            </a:r>
          </a:p>
        </p:txBody>
      </p:sp>
      <p:sp>
        <p:nvSpPr>
          <p:cNvPr id="3" name="Content Placeholder 2">
            <a:extLst>
              <a:ext uri="{FF2B5EF4-FFF2-40B4-BE49-F238E27FC236}">
                <a16:creationId xmlns:a16="http://schemas.microsoft.com/office/drawing/2014/main" id="{33E1F731-6DFF-4DA9-A910-8C598EA32788}"/>
              </a:ext>
            </a:extLst>
          </p:cNvPr>
          <p:cNvSpPr>
            <a:spLocks noGrp="1"/>
          </p:cNvSpPr>
          <p:nvPr>
            <p:ph idx="1"/>
          </p:nvPr>
        </p:nvSpPr>
        <p:spPr/>
        <p:txBody>
          <a:bodyPr/>
          <a:lstStyle/>
          <a:p>
            <a:pPr marL="457200" indent="-457200">
              <a:buFont typeface="+mj-lt"/>
              <a:buAutoNum type="arabicPeriod"/>
            </a:pPr>
            <a:r>
              <a:rPr lang="en-US" dirty="0"/>
              <a:t>Load a number in a match register </a:t>
            </a:r>
          </a:p>
          <a:p>
            <a:pPr marL="457200" indent="-457200">
              <a:buFont typeface="+mj-lt"/>
              <a:buAutoNum type="arabicPeriod"/>
            </a:pPr>
            <a:r>
              <a:rPr lang="en-US" dirty="0"/>
              <a:t>Start the timer by enabling the ‘E’ bit of T0TCR</a:t>
            </a:r>
          </a:p>
          <a:p>
            <a:pPr marL="457200" indent="-457200">
              <a:buFont typeface="+mj-lt"/>
              <a:buAutoNum type="arabicPeriod"/>
            </a:pPr>
            <a:r>
              <a:rPr lang="en-US" dirty="0"/>
              <a:t>The timer count register (T0TC) starts incrementing for every tick of the peripheral clock (PCLK) (no pre-scaling is done)</a:t>
            </a:r>
          </a:p>
          <a:p>
            <a:pPr marL="457200" indent="-457200">
              <a:buFont typeface="+mj-lt"/>
              <a:buAutoNum type="arabicPeriod"/>
            </a:pPr>
            <a:r>
              <a:rPr lang="en-US" dirty="0"/>
              <a:t>When the content of the T0TC equals the value in the match register, timing is said to have occurred</a:t>
            </a:r>
          </a:p>
          <a:p>
            <a:pPr marL="457200" indent="-457200">
              <a:buFont typeface="+mj-lt"/>
              <a:buAutoNum type="arabicPeriod"/>
            </a:pPr>
            <a:r>
              <a:rPr lang="en-US" dirty="0"/>
              <a:t>One of many possibilities can be made to occur when this happens</a:t>
            </a:r>
          </a:p>
          <a:p>
            <a:pPr marL="457200" indent="-457200">
              <a:buFont typeface="+mj-lt"/>
              <a:buAutoNum type="arabicPeriod"/>
            </a:pPr>
            <a:r>
              <a:rPr lang="en-US" dirty="0"/>
              <a:t>The possibilities are to reset the timer count register, stop the timer, or generate an interrupts. This setting is done in the T0MCR register</a:t>
            </a:r>
          </a:p>
          <a:p>
            <a:pPr marL="457200" indent="-457200">
              <a:buFont typeface="+mj-lt"/>
              <a:buAutoNum type="arabicPeriod"/>
            </a:pPr>
            <a:endParaRPr lang="en-US" dirty="0"/>
          </a:p>
        </p:txBody>
      </p:sp>
    </p:spTree>
    <p:extLst>
      <p:ext uri="{BB962C8B-B14F-4D97-AF65-F5344CB8AC3E}">
        <p14:creationId xmlns:p14="http://schemas.microsoft.com/office/powerpoint/2010/main" val="346740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2CA3-A267-4C30-B925-709C0ECD713E}"/>
              </a:ext>
            </a:extLst>
          </p:cNvPr>
          <p:cNvSpPr>
            <a:spLocks noGrp="1"/>
          </p:cNvSpPr>
          <p:nvPr>
            <p:ph type="title"/>
          </p:nvPr>
        </p:nvSpPr>
        <p:spPr/>
        <p:txBody>
          <a:bodyPr/>
          <a:lstStyle/>
          <a:p>
            <a:r>
              <a:rPr lang="en-US" dirty="0"/>
              <a:t>Calculation of Timer Output Frequency</a:t>
            </a:r>
          </a:p>
        </p:txBody>
      </p:sp>
      <p:sp>
        <p:nvSpPr>
          <p:cNvPr id="3" name="Content Placeholder 2">
            <a:extLst>
              <a:ext uri="{FF2B5EF4-FFF2-40B4-BE49-F238E27FC236}">
                <a16:creationId xmlns:a16="http://schemas.microsoft.com/office/drawing/2014/main" id="{8DC0EC65-5EB2-45E1-A4A8-B89AEC9025F2}"/>
              </a:ext>
            </a:extLst>
          </p:cNvPr>
          <p:cNvSpPr>
            <a:spLocks noGrp="1"/>
          </p:cNvSpPr>
          <p:nvPr>
            <p:ph idx="1"/>
          </p:nvPr>
        </p:nvSpPr>
        <p:spPr/>
        <p:txBody>
          <a:bodyPr/>
          <a:lstStyle/>
          <a:p>
            <a:pPr>
              <a:buFont typeface="Wingdings" panose="05000000000000000000" pitchFamily="2" charset="2"/>
              <a:buChar char="Ø"/>
            </a:pPr>
            <a:r>
              <a:rPr lang="en-US" dirty="0"/>
              <a:t>Crystal Frequency = 60Mhz</a:t>
            </a:r>
          </a:p>
          <a:p>
            <a:pPr>
              <a:buFont typeface="Wingdings" panose="05000000000000000000" pitchFamily="2" charset="2"/>
              <a:buChar char="Ø"/>
            </a:pPr>
            <a:r>
              <a:rPr lang="en-US" dirty="0"/>
              <a:t>PCLK = 60 MHz/4 = 15MHz</a:t>
            </a:r>
          </a:p>
          <a:p>
            <a:pPr>
              <a:buFont typeface="Wingdings" panose="05000000000000000000" pitchFamily="2" charset="2"/>
              <a:buChar char="Ø"/>
            </a:pPr>
            <a:r>
              <a:rPr lang="en-US" dirty="0"/>
              <a:t>T=0.067us</a:t>
            </a:r>
          </a:p>
          <a:p>
            <a:pPr>
              <a:buFont typeface="Wingdings" panose="05000000000000000000" pitchFamily="2" charset="2"/>
              <a:buChar char="Ø"/>
            </a:pPr>
            <a:r>
              <a:rPr lang="en-US" dirty="0"/>
              <a:t>If the match value =0xFF (256 periods of PCLK)</a:t>
            </a:r>
          </a:p>
          <a:p>
            <a:pPr>
              <a:buFont typeface="Wingdings" panose="05000000000000000000" pitchFamily="2" charset="2"/>
              <a:buChar char="Ø"/>
            </a:pPr>
            <a:r>
              <a:rPr lang="en-US" dirty="0"/>
              <a:t>Timer creates delay of 256x 0.067us = 17.075us, this delay is half the period of the square wave.</a:t>
            </a:r>
          </a:p>
          <a:p>
            <a:pPr>
              <a:buFont typeface="Wingdings" panose="05000000000000000000" pitchFamily="2" charset="2"/>
              <a:buChar char="Ø"/>
            </a:pPr>
            <a:r>
              <a:rPr lang="en-US" dirty="0"/>
              <a:t>The period of the signal is 2x17.075us =34us</a:t>
            </a:r>
          </a:p>
          <a:p>
            <a:endParaRPr lang="en-US" dirty="0"/>
          </a:p>
        </p:txBody>
      </p:sp>
    </p:spTree>
    <p:extLst>
      <p:ext uri="{BB962C8B-B14F-4D97-AF65-F5344CB8AC3E}">
        <p14:creationId xmlns:p14="http://schemas.microsoft.com/office/powerpoint/2010/main" val="397746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EACC-0998-4FF3-BAA8-C30297D4ED53}"/>
              </a:ext>
            </a:extLst>
          </p:cNvPr>
          <p:cNvSpPr>
            <a:spLocks noGrp="1"/>
          </p:cNvSpPr>
          <p:nvPr>
            <p:ph type="title"/>
          </p:nvPr>
        </p:nvSpPr>
        <p:spPr/>
        <p:txBody>
          <a:bodyPr/>
          <a:lstStyle/>
          <a:p>
            <a:r>
              <a:rPr lang="en-US" dirty="0"/>
              <a:t>Using </a:t>
            </a:r>
            <a:r>
              <a:rPr lang="en-US" dirty="0" err="1"/>
              <a:t>Prescaler</a:t>
            </a:r>
            <a:endParaRPr lang="en-US" dirty="0"/>
          </a:p>
        </p:txBody>
      </p:sp>
      <p:sp>
        <p:nvSpPr>
          <p:cNvPr id="3" name="Content Placeholder 2">
            <a:extLst>
              <a:ext uri="{FF2B5EF4-FFF2-40B4-BE49-F238E27FC236}">
                <a16:creationId xmlns:a16="http://schemas.microsoft.com/office/drawing/2014/main" id="{F5BDC9A5-D0CB-437B-80FF-2D08F45CD226}"/>
              </a:ext>
            </a:extLst>
          </p:cNvPr>
          <p:cNvSpPr>
            <a:spLocks noGrp="1"/>
          </p:cNvSpPr>
          <p:nvPr>
            <p:ph idx="1"/>
          </p:nvPr>
        </p:nvSpPr>
        <p:spPr/>
        <p:txBody>
          <a:bodyPr/>
          <a:lstStyle/>
          <a:p>
            <a:pPr>
              <a:buFont typeface="Wingdings" panose="05000000000000000000" pitchFamily="2" charset="2"/>
              <a:buChar char="Ø"/>
            </a:pPr>
            <a:r>
              <a:rPr lang="en-US" dirty="0"/>
              <a:t>To get lower frequency output – facility of using </a:t>
            </a:r>
            <a:r>
              <a:rPr lang="en-US" dirty="0" err="1"/>
              <a:t>prescale</a:t>
            </a:r>
            <a:r>
              <a:rPr lang="en-US" dirty="0"/>
              <a:t> counter</a:t>
            </a:r>
          </a:p>
          <a:p>
            <a:pPr>
              <a:buFont typeface="Wingdings" panose="05000000000000000000" pitchFamily="2" charset="2"/>
              <a:buChar char="Ø"/>
            </a:pPr>
            <a:r>
              <a:rPr lang="en-US" dirty="0"/>
              <a:t>2 register with </a:t>
            </a:r>
            <a:r>
              <a:rPr lang="en-US" dirty="0" err="1"/>
              <a:t>prescaling</a:t>
            </a:r>
            <a:r>
              <a:rPr lang="en-US" dirty="0"/>
              <a:t> – </a:t>
            </a:r>
            <a:r>
              <a:rPr lang="en-US" dirty="0" err="1"/>
              <a:t>Prescale</a:t>
            </a:r>
            <a:r>
              <a:rPr lang="en-US" dirty="0"/>
              <a:t> counter, </a:t>
            </a:r>
            <a:r>
              <a:rPr lang="en-US" dirty="0" err="1"/>
              <a:t>prescale</a:t>
            </a:r>
            <a:r>
              <a:rPr lang="en-US" dirty="0"/>
              <a:t> register</a:t>
            </a:r>
          </a:p>
          <a:p>
            <a:pPr>
              <a:buFont typeface="Wingdings" panose="05000000000000000000" pitchFamily="2" charset="2"/>
              <a:buChar char="Ø"/>
            </a:pPr>
            <a:r>
              <a:rPr lang="en-US" dirty="0" err="1"/>
              <a:t>Prescale</a:t>
            </a:r>
            <a:r>
              <a:rPr lang="en-US" dirty="0"/>
              <a:t> counter increments for every PCLK, when it counts up to the value of the </a:t>
            </a:r>
            <a:r>
              <a:rPr lang="en-US" dirty="0" err="1"/>
              <a:t>prescale</a:t>
            </a:r>
            <a:r>
              <a:rPr lang="en-US" dirty="0"/>
              <a:t> counter (T0PR), it allows the timer counter (T0TC) to increment its value by 1</a:t>
            </a:r>
          </a:p>
          <a:p>
            <a:pPr>
              <a:buFont typeface="Wingdings" panose="05000000000000000000" pitchFamily="2" charset="2"/>
              <a:buChar char="Ø"/>
            </a:pPr>
            <a:r>
              <a:rPr lang="en-US" dirty="0"/>
              <a:t>This causes T0TC to increment on every PCLK when PR=0, increment on every 2 PCLK when PR=1, increment on every 3 PCLK when PR=2,  so on</a:t>
            </a:r>
          </a:p>
          <a:p>
            <a:pPr>
              <a:buFont typeface="Wingdings" panose="05000000000000000000" pitchFamily="2" charset="2"/>
              <a:buChar char="Ø"/>
            </a:pPr>
            <a:r>
              <a:rPr lang="en-US" dirty="0"/>
              <a:t>In effect load a number to T0PR, which will cause the output frequency to get divided</a:t>
            </a:r>
          </a:p>
          <a:p>
            <a:pPr marL="0" indent="0">
              <a:buNone/>
            </a:pPr>
            <a:r>
              <a:rPr lang="en-US" dirty="0"/>
              <a:t>                                    </a:t>
            </a:r>
          </a:p>
        </p:txBody>
      </p:sp>
    </p:spTree>
    <p:extLst>
      <p:ext uri="{BB962C8B-B14F-4D97-AF65-F5344CB8AC3E}">
        <p14:creationId xmlns:p14="http://schemas.microsoft.com/office/powerpoint/2010/main" val="394056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AC55-5EBA-4BC4-87F4-9199CE1264CD}"/>
              </a:ext>
            </a:extLst>
          </p:cNvPr>
          <p:cNvSpPr>
            <a:spLocks noGrp="1"/>
          </p:cNvSpPr>
          <p:nvPr>
            <p:ph type="title"/>
          </p:nvPr>
        </p:nvSpPr>
        <p:spPr/>
        <p:txBody>
          <a:bodyPr/>
          <a:lstStyle/>
          <a:p>
            <a:r>
              <a:rPr lang="en-US" dirty="0"/>
              <a:t>Program</a:t>
            </a:r>
          </a:p>
        </p:txBody>
      </p:sp>
      <p:pic>
        <p:nvPicPr>
          <p:cNvPr id="5" name="Picture 4">
            <a:extLst>
              <a:ext uri="{FF2B5EF4-FFF2-40B4-BE49-F238E27FC236}">
                <a16:creationId xmlns:a16="http://schemas.microsoft.com/office/drawing/2014/main" id="{5806C073-E2FF-4F66-841A-D8F6AD462CEB}"/>
              </a:ext>
            </a:extLst>
          </p:cNvPr>
          <p:cNvPicPr>
            <a:picLocks noChangeAspect="1"/>
          </p:cNvPicPr>
          <p:nvPr/>
        </p:nvPicPr>
        <p:blipFill>
          <a:blip r:embed="rId2"/>
          <a:stretch>
            <a:fillRect/>
          </a:stretch>
        </p:blipFill>
        <p:spPr>
          <a:xfrm>
            <a:off x="1392048" y="2068021"/>
            <a:ext cx="9407903" cy="3052620"/>
          </a:xfrm>
          <a:prstGeom prst="rect">
            <a:avLst/>
          </a:prstGeom>
        </p:spPr>
      </p:pic>
    </p:spTree>
    <p:extLst>
      <p:ext uri="{BB962C8B-B14F-4D97-AF65-F5344CB8AC3E}">
        <p14:creationId xmlns:p14="http://schemas.microsoft.com/office/powerpoint/2010/main" val="104287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06157-92CA-4D81-9A3D-9B15FD39D1B1}"/>
              </a:ext>
            </a:extLst>
          </p:cNvPr>
          <p:cNvSpPr>
            <a:spLocks noGrp="1"/>
          </p:cNvSpPr>
          <p:nvPr>
            <p:ph idx="1"/>
          </p:nvPr>
        </p:nvSpPr>
        <p:spPr>
          <a:xfrm>
            <a:off x="1066800" y="1505491"/>
            <a:ext cx="10058400" cy="4661391"/>
          </a:xfrm>
        </p:spPr>
        <p:txBody>
          <a:bodyPr>
            <a:normAutofit/>
          </a:bodyPr>
          <a:lstStyle/>
          <a:p>
            <a:pPr algn="just">
              <a:buFont typeface="Wingdings" panose="05000000000000000000" pitchFamily="2" charset="2"/>
              <a:buChar char="v"/>
            </a:pPr>
            <a:endParaRPr lang="en-US" b="1" dirty="0">
              <a:ea typeface="+mn-lt"/>
              <a:cs typeface="+mn-lt"/>
            </a:endParaRPr>
          </a:p>
          <a:p>
            <a:pPr algn="just">
              <a:buFont typeface="Wingdings" panose="05000000000000000000" pitchFamily="2" charset="2"/>
              <a:buChar char="v"/>
            </a:pPr>
            <a:r>
              <a:rPr lang="en-US" b="1" dirty="0">
                <a:ea typeface="+mn-lt"/>
                <a:cs typeface="+mn-lt"/>
              </a:rPr>
              <a:t>Timer</a:t>
            </a:r>
            <a:r>
              <a:rPr lang="en-US" dirty="0">
                <a:ea typeface="+mn-lt"/>
                <a:cs typeface="+mn-lt"/>
              </a:rPr>
              <a:t> </a:t>
            </a:r>
          </a:p>
          <a:p>
            <a:pPr lvl="1" algn="just">
              <a:buFont typeface="Wingdings" panose="05000000000000000000" pitchFamily="2" charset="2"/>
              <a:buChar char="v"/>
            </a:pPr>
            <a:r>
              <a:rPr lang="en-US" sz="2000" dirty="0">
                <a:ea typeface="+mn-lt"/>
                <a:cs typeface="+mn-lt"/>
              </a:rPr>
              <a:t>specific type of clock which is used to measure the time intervals. </a:t>
            </a:r>
          </a:p>
          <a:p>
            <a:pPr lvl="1" algn="just">
              <a:buFont typeface="Wingdings" panose="05000000000000000000" pitchFamily="2" charset="2"/>
              <a:buChar char="v"/>
            </a:pPr>
            <a:r>
              <a:rPr lang="en-US" sz="2000" dirty="0">
                <a:ea typeface="+mn-lt"/>
                <a:cs typeface="+mn-lt"/>
              </a:rPr>
              <a:t>It provides/measures the time interval by counting the input clocks</a:t>
            </a:r>
          </a:p>
          <a:p>
            <a:pPr algn="just">
              <a:buFont typeface="Wingdings" panose="05000000000000000000" pitchFamily="2" charset="2"/>
              <a:buChar char="v"/>
            </a:pPr>
            <a:r>
              <a:rPr lang="en-US" b="1" dirty="0">
                <a:ea typeface="+mn-lt"/>
                <a:cs typeface="+mn-lt"/>
              </a:rPr>
              <a:t>Counter</a:t>
            </a:r>
            <a:r>
              <a:rPr lang="en-US" dirty="0">
                <a:ea typeface="+mn-lt"/>
                <a:cs typeface="+mn-lt"/>
              </a:rPr>
              <a:t> </a:t>
            </a:r>
          </a:p>
          <a:p>
            <a:pPr lvl="1" algn="just">
              <a:buFont typeface="Wingdings" panose="05000000000000000000" pitchFamily="2" charset="2"/>
              <a:buChar char="v"/>
            </a:pPr>
            <a:r>
              <a:rPr lang="en-US" sz="2000" dirty="0">
                <a:ea typeface="+mn-lt"/>
                <a:cs typeface="+mn-lt"/>
              </a:rPr>
              <a:t>similar to Timers but works in a reverse manner to the timers. </a:t>
            </a:r>
          </a:p>
          <a:p>
            <a:pPr lvl="1" algn="just">
              <a:buFont typeface="Wingdings" panose="05000000000000000000" pitchFamily="2" charset="2"/>
              <a:buChar char="v"/>
            </a:pPr>
            <a:r>
              <a:rPr lang="en-US" sz="2000" dirty="0">
                <a:ea typeface="+mn-lt"/>
                <a:cs typeface="+mn-lt"/>
              </a:rPr>
              <a:t>It counts the external events or we can say external clock ticks. </a:t>
            </a:r>
          </a:p>
          <a:p>
            <a:pPr lvl="1" algn="just">
              <a:buFont typeface="Wingdings" panose="05000000000000000000" pitchFamily="2" charset="2"/>
              <a:buChar char="v"/>
            </a:pPr>
            <a:r>
              <a:rPr lang="en-US" sz="2000" dirty="0">
                <a:ea typeface="+mn-lt"/>
                <a:cs typeface="+mn-lt"/>
              </a:rPr>
              <a:t>It is mostly used to measure frequency from the counts of clock ticks.</a:t>
            </a:r>
          </a:p>
          <a:p>
            <a:pPr algn="just">
              <a:buFont typeface="Wingdings" panose="05000000000000000000" pitchFamily="2" charset="2"/>
              <a:buChar char="v"/>
            </a:pPr>
            <a:r>
              <a:rPr lang="en-US" dirty="0">
                <a:ea typeface="+mn-lt"/>
                <a:cs typeface="+mn-lt"/>
              </a:rPr>
              <a:t>Timer and Counter functionally same, except timer uses the peripheral clock (PCLK) for its timing, while counter uses an external source</a:t>
            </a:r>
          </a:p>
          <a:p>
            <a:pPr algn="just">
              <a:buFont typeface="Wingdings" panose="05000000000000000000" pitchFamily="2" charset="2"/>
              <a:buChar char="v"/>
            </a:pPr>
            <a:r>
              <a:rPr lang="en-US" dirty="0">
                <a:ea typeface="+mn-lt"/>
                <a:cs typeface="+mn-lt"/>
              </a:rPr>
              <a:t>A counter is called a capture timer – used to count external event via capture input</a:t>
            </a:r>
          </a:p>
          <a:p>
            <a:endParaRPr lang="en-US" dirty="0"/>
          </a:p>
        </p:txBody>
      </p:sp>
    </p:spTree>
    <p:extLst>
      <p:ext uri="{BB962C8B-B14F-4D97-AF65-F5344CB8AC3E}">
        <p14:creationId xmlns:p14="http://schemas.microsoft.com/office/powerpoint/2010/main" val="255857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E7E88-7EB8-406D-829E-E0EBF4FDCAC1}"/>
              </a:ext>
            </a:extLst>
          </p:cNvPr>
          <p:cNvSpPr>
            <a:spLocks noGrp="1"/>
          </p:cNvSpPr>
          <p:nvPr>
            <p:ph idx="1"/>
          </p:nvPr>
        </p:nvSpPr>
        <p:spPr>
          <a:xfrm>
            <a:off x="417859" y="143539"/>
            <a:ext cx="11356281" cy="6358269"/>
          </a:xfrm>
        </p:spPr>
        <p:txBody>
          <a:bodyPr>
            <a:normAutofit fontScale="77500" lnSpcReduction="20000"/>
          </a:bodyPr>
          <a:lstStyle/>
          <a:p>
            <a:r>
              <a:rPr lang="en-US" b="1" i="0" dirty="0">
                <a:solidFill>
                  <a:srgbClr val="0000FF"/>
                </a:solidFill>
                <a:effectLst/>
                <a:latin typeface="Roboto" panose="02000000000000000000" pitchFamily="2" charset="0"/>
              </a:rPr>
              <a:t>int</a:t>
            </a:r>
            <a:r>
              <a:rPr lang="en-US" b="1" i="0" dirty="0">
                <a:solidFill>
                  <a:srgbClr val="000000"/>
                </a:solidFill>
                <a:effectLst/>
                <a:latin typeface="Menlo"/>
              </a:rPr>
              <a:t> main (</a:t>
            </a:r>
            <a:r>
              <a:rPr lang="en-US" b="1" i="0" dirty="0">
                <a:solidFill>
                  <a:srgbClr val="0000FF"/>
                </a:solidFill>
                <a:effectLst/>
                <a:latin typeface="Roboto" panose="02000000000000000000" pitchFamily="2" charset="0"/>
              </a:rPr>
              <a:t>void</a:t>
            </a:r>
            <a:r>
              <a:rPr lang="en-US" b="1" i="0" dirty="0">
                <a:solidFill>
                  <a:srgbClr val="000000"/>
                </a:solidFill>
                <a:effectLst/>
                <a:latin typeface="Menlo"/>
              </a:rPr>
              <a:t>) </a:t>
            </a:r>
          </a:p>
          <a:p>
            <a:r>
              <a:rPr lang="en-US" b="1" i="0" dirty="0">
                <a:solidFill>
                  <a:srgbClr val="000000"/>
                </a:solidFill>
                <a:effectLst/>
                <a:latin typeface="Menlo"/>
              </a:rPr>
              <a:t>{ </a:t>
            </a:r>
          </a:p>
          <a:p>
            <a:r>
              <a:rPr lang="en-US" b="1" i="0" dirty="0">
                <a:solidFill>
                  <a:srgbClr val="000000"/>
                </a:solidFill>
                <a:effectLst/>
                <a:latin typeface="Menlo"/>
              </a:rPr>
              <a:t>VPBDIV = </a:t>
            </a:r>
            <a:r>
              <a:rPr lang="en-US" b="1" i="0" dirty="0">
                <a:solidFill>
                  <a:srgbClr val="AD009E"/>
                </a:solidFill>
                <a:effectLst/>
                <a:latin typeface="Roboto" panose="02000000000000000000" pitchFamily="2" charset="0"/>
              </a:rPr>
              <a:t>0x00000002</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For Pclk = 30MHz */</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We have configured </a:t>
            </a:r>
            <a:r>
              <a:rPr lang="en-US" b="1" i="0" dirty="0" err="1">
                <a:solidFill>
                  <a:srgbClr val="008000"/>
                </a:solidFill>
                <a:effectLst/>
                <a:latin typeface="Roboto" panose="02000000000000000000" pitchFamily="2" charset="0"/>
              </a:rPr>
              <a:t>Cclk</a:t>
            </a:r>
            <a:r>
              <a:rPr lang="en-US" b="1" i="0" dirty="0">
                <a:solidFill>
                  <a:srgbClr val="008000"/>
                </a:solidFill>
                <a:effectLst/>
                <a:latin typeface="Roboto" panose="02000000000000000000" pitchFamily="2" charset="0"/>
              </a:rPr>
              <a:t>=60MHz. Above instruction makes </a:t>
            </a:r>
          </a:p>
          <a:p>
            <a:r>
              <a:rPr lang="en-US" b="1" i="0" dirty="0">
                <a:solidFill>
                  <a:srgbClr val="008000"/>
                </a:solidFill>
                <a:effectLst/>
                <a:latin typeface="Roboto" panose="02000000000000000000" pitchFamily="2" charset="0"/>
              </a:rPr>
              <a:t>                                             Pclk = </a:t>
            </a:r>
            <a:r>
              <a:rPr lang="en-US" b="1" i="0" dirty="0" err="1">
                <a:solidFill>
                  <a:srgbClr val="008000"/>
                </a:solidFill>
                <a:effectLst/>
                <a:latin typeface="Roboto" panose="02000000000000000000" pitchFamily="2" charset="0"/>
              </a:rPr>
              <a:t>Cclk</a:t>
            </a:r>
            <a:r>
              <a:rPr lang="en-US" b="1" i="0" dirty="0">
                <a:solidFill>
                  <a:srgbClr val="008000"/>
                </a:solidFill>
                <a:effectLst/>
                <a:latin typeface="Roboto" panose="02000000000000000000" pitchFamily="2" charset="0"/>
              </a:rPr>
              <a:t>/2 = 30MHz */</a:t>
            </a:r>
            <a:r>
              <a:rPr lang="en-US" b="1" i="0" dirty="0">
                <a:solidFill>
                  <a:srgbClr val="000000"/>
                </a:solidFill>
                <a:effectLst/>
                <a:latin typeface="Menlo"/>
              </a:rPr>
              <a:t> </a:t>
            </a:r>
          </a:p>
          <a:p>
            <a:r>
              <a:rPr lang="en-US" b="1" i="0" dirty="0">
                <a:solidFill>
                  <a:srgbClr val="000000"/>
                </a:solidFill>
                <a:effectLst/>
                <a:latin typeface="Menlo"/>
              </a:rPr>
              <a:t>PINSEL0 = PINSEL0 | </a:t>
            </a:r>
            <a:r>
              <a:rPr lang="en-US" b="1" i="0" dirty="0">
                <a:solidFill>
                  <a:srgbClr val="AD009E"/>
                </a:solidFill>
                <a:effectLst/>
                <a:latin typeface="Roboto" panose="02000000000000000000" pitchFamily="2" charset="0"/>
              </a:rPr>
              <a:t>0x00000020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Configure P0.2 as Capture 0.0 */</a:t>
            </a:r>
            <a:r>
              <a:rPr lang="en-US" b="1" i="0" dirty="0">
                <a:solidFill>
                  <a:srgbClr val="000000"/>
                </a:solidFill>
                <a:effectLst/>
                <a:latin typeface="Menlo"/>
              </a:rPr>
              <a:t> </a:t>
            </a:r>
          </a:p>
          <a:p>
            <a:r>
              <a:rPr lang="en-US" b="1" i="0" dirty="0">
                <a:solidFill>
                  <a:srgbClr val="000000"/>
                </a:solidFill>
                <a:effectLst/>
                <a:latin typeface="Menlo"/>
              </a:rPr>
              <a:t>IO0DIR = ( IO0DIR | (</a:t>
            </a:r>
            <a:r>
              <a:rPr lang="en-US" b="1" i="0" dirty="0">
                <a:solidFill>
                  <a:srgbClr val="AD009E"/>
                </a:solidFill>
                <a:effectLst/>
                <a:latin typeface="Roboto" panose="02000000000000000000" pitchFamily="2" charset="0"/>
              </a:rPr>
              <a:t>0x00000100</a:t>
            </a:r>
            <a:r>
              <a:rPr lang="en-US" b="1" i="0" dirty="0">
                <a:solidFill>
                  <a:srgbClr val="000000"/>
                </a:solidFill>
                <a:effectLst/>
                <a:latin typeface="Menlo"/>
              </a:rPr>
              <a:t>) ); </a:t>
            </a:r>
            <a:r>
              <a:rPr lang="en-US" b="1" i="0" dirty="0">
                <a:solidFill>
                  <a:srgbClr val="008000"/>
                </a:solidFill>
                <a:effectLst/>
                <a:latin typeface="Roboto" panose="02000000000000000000" pitchFamily="2" charset="0"/>
              </a:rPr>
              <a:t>/* 8 P0.8-P0.15 as output pins for LED port */</a:t>
            </a:r>
          </a:p>
          <a:p>
            <a:r>
              <a:rPr lang="en-US" b="1" i="0" dirty="0">
                <a:solidFill>
                  <a:srgbClr val="000000"/>
                </a:solidFill>
                <a:effectLst/>
                <a:latin typeface="Menlo"/>
              </a:rPr>
              <a:t>IO0PIN = IO0PIN | </a:t>
            </a:r>
            <a:r>
              <a:rPr lang="en-US" b="1" i="0" dirty="0">
                <a:solidFill>
                  <a:srgbClr val="AD009E"/>
                </a:solidFill>
                <a:effectLst/>
                <a:latin typeface="Roboto" panose="02000000000000000000" pitchFamily="2" charset="0"/>
              </a:rPr>
              <a:t>0x00000100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Writing 1 to LED pin P0.8 */</a:t>
            </a:r>
            <a:r>
              <a:rPr lang="en-US" b="1" i="0" dirty="0">
                <a:solidFill>
                  <a:srgbClr val="000000"/>
                </a:solidFill>
                <a:effectLst/>
                <a:latin typeface="Menlo"/>
              </a:rPr>
              <a:t> </a:t>
            </a:r>
          </a:p>
          <a:p>
            <a:r>
              <a:rPr lang="en-US" b="1" i="0" dirty="0">
                <a:solidFill>
                  <a:srgbClr val="000000"/>
                </a:solidFill>
                <a:effectLst/>
                <a:latin typeface="Menlo"/>
              </a:rPr>
              <a:t>VICVectAddr0 = (</a:t>
            </a:r>
            <a:r>
              <a:rPr lang="en-US" b="1" i="0" dirty="0">
                <a:solidFill>
                  <a:srgbClr val="0000FF"/>
                </a:solidFill>
                <a:effectLst/>
                <a:latin typeface="Roboto" panose="02000000000000000000" pitchFamily="2" charset="0"/>
              </a:rPr>
              <a:t>unsigned</a:t>
            </a:r>
            <a:r>
              <a:rPr lang="en-US" b="1" i="0" dirty="0">
                <a:solidFill>
                  <a:srgbClr val="000000"/>
                </a:solidFill>
                <a:effectLst/>
                <a:latin typeface="Menlo"/>
              </a:rPr>
              <a:t>) T0_ISR; </a:t>
            </a:r>
            <a:r>
              <a:rPr lang="en-US" b="1" i="0" dirty="0">
                <a:solidFill>
                  <a:srgbClr val="008000"/>
                </a:solidFill>
                <a:effectLst/>
                <a:latin typeface="Roboto" panose="02000000000000000000" pitchFamily="2" charset="0"/>
              </a:rPr>
              <a:t>/* T0 ISR Address */</a:t>
            </a:r>
            <a:r>
              <a:rPr lang="en-US" b="1" i="0" dirty="0">
                <a:solidFill>
                  <a:srgbClr val="000000"/>
                </a:solidFill>
                <a:effectLst/>
                <a:latin typeface="Menlo"/>
              </a:rPr>
              <a:t> </a:t>
            </a:r>
          </a:p>
          <a:p>
            <a:r>
              <a:rPr lang="en-US" b="1" i="0" dirty="0">
                <a:solidFill>
                  <a:srgbClr val="000000"/>
                </a:solidFill>
                <a:effectLst/>
                <a:latin typeface="Menlo"/>
              </a:rPr>
              <a:t>VICVectCntl0 = </a:t>
            </a:r>
            <a:r>
              <a:rPr lang="en-US" b="1" i="0" dirty="0">
                <a:solidFill>
                  <a:srgbClr val="AD009E"/>
                </a:solidFill>
                <a:effectLst/>
                <a:latin typeface="Roboto" panose="02000000000000000000" pitchFamily="2" charset="0"/>
              </a:rPr>
              <a:t>0x00000024</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Enable T0 IRQ slot */</a:t>
            </a:r>
            <a:r>
              <a:rPr lang="en-US" b="1" i="0" dirty="0">
                <a:solidFill>
                  <a:srgbClr val="000000"/>
                </a:solidFill>
                <a:effectLst/>
                <a:latin typeface="Menlo"/>
              </a:rPr>
              <a:t> </a:t>
            </a:r>
          </a:p>
          <a:p>
            <a:r>
              <a:rPr lang="en-US" b="1" i="0" dirty="0" err="1">
                <a:solidFill>
                  <a:srgbClr val="000000"/>
                </a:solidFill>
                <a:effectLst/>
                <a:latin typeface="Menlo"/>
              </a:rPr>
              <a:t>VICIntEnable</a:t>
            </a:r>
            <a:r>
              <a:rPr lang="en-US" b="1" i="0" dirty="0">
                <a:solidFill>
                  <a:srgbClr val="000000"/>
                </a:solidFill>
                <a:effectLst/>
                <a:latin typeface="Menlo"/>
              </a:rPr>
              <a:t> = </a:t>
            </a:r>
            <a:r>
              <a:rPr lang="en-US" b="1" i="0" dirty="0">
                <a:solidFill>
                  <a:srgbClr val="AD009E"/>
                </a:solidFill>
                <a:effectLst/>
                <a:latin typeface="Roboto" panose="02000000000000000000" pitchFamily="2" charset="0"/>
              </a:rPr>
              <a:t>0x00000010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Enable T0 interrupt */</a:t>
            </a:r>
            <a:r>
              <a:rPr lang="en-US" b="1" i="0" dirty="0">
                <a:solidFill>
                  <a:srgbClr val="000000"/>
                </a:solidFill>
                <a:effectLst/>
                <a:latin typeface="Menlo"/>
              </a:rPr>
              <a:t> </a:t>
            </a:r>
          </a:p>
          <a:p>
            <a:r>
              <a:rPr lang="en-US" b="1" i="0" dirty="0" err="1">
                <a:solidFill>
                  <a:srgbClr val="000000"/>
                </a:solidFill>
                <a:effectLst/>
                <a:latin typeface="Menlo"/>
              </a:rPr>
              <a:t>VICIntSelect</a:t>
            </a:r>
            <a:r>
              <a:rPr lang="en-US" b="1" i="0" dirty="0">
                <a:solidFill>
                  <a:srgbClr val="000000"/>
                </a:solidFill>
                <a:effectLst/>
                <a:latin typeface="Menlo"/>
              </a:rPr>
              <a:t> = </a:t>
            </a:r>
            <a:r>
              <a:rPr lang="en-US" b="1" i="0" dirty="0">
                <a:solidFill>
                  <a:srgbClr val="AD009E"/>
                </a:solidFill>
                <a:effectLst/>
                <a:latin typeface="Roboto" panose="02000000000000000000" pitchFamily="2" charset="0"/>
              </a:rPr>
              <a:t>0x00000000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T0 configured as IRQ */</a:t>
            </a:r>
            <a:r>
              <a:rPr lang="en-US" b="1" i="0" dirty="0">
                <a:solidFill>
                  <a:srgbClr val="000000"/>
                </a:solidFill>
                <a:effectLst/>
                <a:latin typeface="Menlo"/>
              </a:rPr>
              <a:t> </a:t>
            </a:r>
          </a:p>
          <a:p>
            <a:r>
              <a:rPr lang="en-US" b="1" i="0" dirty="0">
                <a:solidFill>
                  <a:srgbClr val="000000"/>
                </a:solidFill>
                <a:effectLst/>
                <a:latin typeface="Menlo"/>
              </a:rPr>
              <a:t>T0TCR = </a:t>
            </a:r>
            <a:r>
              <a:rPr lang="en-US" b="1" i="0" dirty="0">
                <a:solidFill>
                  <a:srgbClr val="AD009E"/>
                </a:solidFill>
                <a:effectLst/>
                <a:latin typeface="Roboto" panose="02000000000000000000" pitchFamily="2" charset="0"/>
              </a:rPr>
              <a:t>0x02</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Reset TC and PR */</a:t>
            </a:r>
            <a:r>
              <a:rPr lang="en-US" b="1" i="0" dirty="0">
                <a:solidFill>
                  <a:srgbClr val="000000"/>
                </a:solidFill>
                <a:effectLst/>
                <a:latin typeface="Menlo"/>
              </a:rPr>
              <a:t> </a:t>
            </a:r>
          </a:p>
          <a:p>
            <a:r>
              <a:rPr lang="en-US" b="1" i="0" dirty="0">
                <a:solidFill>
                  <a:srgbClr val="000000"/>
                </a:solidFill>
                <a:effectLst/>
                <a:latin typeface="Menlo"/>
              </a:rPr>
              <a:t>T0CTCR = </a:t>
            </a:r>
            <a:r>
              <a:rPr lang="en-US" b="1" i="0" dirty="0">
                <a:solidFill>
                  <a:srgbClr val="AD009E"/>
                </a:solidFill>
                <a:effectLst/>
                <a:latin typeface="Roboto" panose="02000000000000000000" pitchFamily="2" charset="0"/>
              </a:rPr>
              <a:t>0x00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Timer mode, increment on every rising edge */</a:t>
            </a:r>
            <a:r>
              <a:rPr lang="en-US" b="1" i="0" dirty="0">
                <a:solidFill>
                  <a:srgbClr val="000000"/>
                </a:solidFill>
                <a:effectLst/>
                <a:latin typeface="Menlo"/>
              </a:rPr>
              <a:t> </a:t>
            </a:r>
          </a:p>
          <a:p>
            <a:r>
              <a:rPr lang="en-US" b="1" i="0" dirty="0">
                <a:solidFill>
                  <a:srgbClr val="000000"/>
                </a:solidFill>
                <a:effectLst/>
                <a:latin typeface="Menlo"/>
              </a:rPr>
              <a:t>T0PR = </a:t>
            </a:r>
            <a:r>
              <a:rPr lang="en-US" b="1" i="0" dirty="0">
                <a:solidFill>
                  <a:srgbClr val="AD009E"/>
                </a:solidFill>
                <a:effectLst/>
                <a:latin typeface="Roboto" panose="02000000000000000000" pitchFamily="2" charset="0"/>
              </a:rPr>
              <a:t>0x1D</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Load Pre-Scalar counter with 29 (0 to 29 = 30), so that timer counts every 1usec */</a:t>
            </a:r>
            <a:r>
              <a:rPr lang="en-US" b="1" i="0" dirty="0">
                <a:solidFill>
                  <a:srgbClr val="000000"/>
                </a:solidFill>
                <a:effectLst/>
                <a:latin typeface="Menlo"/>
              </a:rPr>
              <a:t> </a:t>
            </a:r>
          </a:p>
          <a:p>
            <a:r>
              <a:rPr lang="en-US" b="1" i="0" dirty="0">
                <a:solidFill>
                  <a:srgbClr val="000000"/>
                </a:solidFill>
                <a:effectLst/>
                <a:latin typeface="Menlo"/>
              </a:rPr>
              <a:t>T0MR0 = </a:t>
            </a:r>
            <a:r>
              <a:rPr lang="en-US" b="1" i="0" dirty="0">
                <a:solidFill>
                  <a:srgbClr val="AD009E"/>
                </a:solidFill>
                <a:effectLst/>
                <a:latin typeface="Roboto" panose="02000000000000000000" pitchFamily="2" charset="0"/>
              </a:rPr>
              <a:t>100000</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Load timer counter for 100msec delay, 1usec*1000*100 */</a:t>
            </a:r>
            <a:r>
              <a:rPr lang="en-US" b="1" i="0" dirty="0">
                <a:solidFill>
                  <a:srgbClr val="000000"/>
                </a:solidFill>
                <a:effectLst/>
                <a:latin typeface="Menlo"/>
              </a:rPr>
              <a:t> </a:t>
            </a:r>
          </a:p>
          <a:p>
            <a:r>
              <a:rPr lang="en-US" b="1" i="0" dirty="0">
                <a:solidFill>
                  <a:srgbClr val="000000"/>
                </a:solidFill>
                <a:effectLst/>
                <a:latin typeface="Menlo"/>
              </a:rPr>
              <a:t>T0MCR = </a:t>
            </a:r>
            <a:r>
              <a:rPr lang="en-US" b="1" i="0" dirty="0">
                <a:solidFill>
                  <a:srgbClr val="AD009E"/>
                </a:solidFill>
                <a:effectLst/>
                <a:latin typeface="Roboto" panose="02000000000000000000" pitchFamily="2" charset="0"/>
              </a:rPr>
              <a:t>0x0003</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Interrupt generate on match and reset timer */</a:t>
            </a:r>
            <a:r>
              <a:rPr lang="en-US" b="1" i="0" dirty="0">
                <a:solidFill>
                  <a:srgbClr val="000000"/>
                </a:solidFill>
                <a:effectLst/>
                <a:latin typeface="Menlo"/>
              </a:rPr>
              <a:t> </a:t>
            </a:r>
          </a:p>
          <a:p>
            <a:r>
              <a:rPr lang="en-US" b="1" i="0" dirty="0">
                <a:solidFill>
                  <a:srgbClr val="000000"/>
                </a:solidFill>
                <a:effectLst/>
                <a:latin typeface="Menlo"/>
              </a:rPr>
              <a:t>T0TCR = </a:t>
            </a:r>
            <a:r>
              <a:rPr lang="en-US" b="1" i="0" dirty="0">
                <a:solidFill>
                  <a:srgbClr val="AD009E"/>
                </a:solidFill>
                <a:effectLst/>
                <a:latin typeface="Roboto" panose="02000000000000000000" pitchFamily="2" charset="0"/>
              </a:rPr>
              <a:t>0x01</a:t>
            </a:r>
            <a:r>
              <a:rPr lang="en-US" b="1" i="0" dirty="0">
                <a:solidFill>
                  <a:srgbClr val="000000"/>
                </a:solidFill>
                <a:effectLst/>
                <a:latin typeface="Menlo"/>
              </a:rPr>
              <a:t>; </a:t>
            </a:r>
            <a:r>
              <a:rPr lang="en-US" b="1" i="0" dirty="0">
                <a:solidFill>
                  <a:srgbClr val="008000"/>
                </a:solidFill>
                <a:effectLst/>
                <a:latin typeface="Roboto" panose="02000000000000000000" pitchFamily="2" charset="0"/>
              </a:rPr>
              <a:t>/* Enable timer */</a:t>
            </a:r>
            <a:r>
              <a:rPr lang="en-US" b="1" i="0" dirty="0">
                <a:solidFill>
                  <a:srgbClr val="000000"/>
                </a:solidFill>
                <a:effectLst/>
                <a:latin typeface="Menlo"/>
              </a:rPr>
              <a:t> </a:t>
            </a:r>
          </a:p>
          <a:p>
            <a:r>
              <a:rPr lang="en-US" b="1" i="0" dirty="0">
                <a:solidFill>
                  <a:srgbClr val="0000FF"/>
                </a:solidFill>
                <a:effectLst/>
                <a:latin typeface="Roboto" panose="02000000000000000000" pitchFamily="2" charset="0"/>
              </a:rPr>
              <a:t>while</a:t>
            </a:r>
            <a:r>
              <a:rPr lang="en-US" b="1" i="0" dirty="0">
                <a:solidFill>
                  <a:srgbClr val="000000"/>
                </a:solidFill>
                <a:effectLst/>
                <a:latin typeface="Menlo"/>
              </a:rPr>
              <a:t> (</a:t>
            </a:r>
            <a:r>
              <a:rPr lang="en-US" b="1" i="0" dirty="0">
                <a:solidFill>
                  <a:srgbClr val="AD009E"/>
                </a:solidFill>
                <a:effectLst/>
                <a:latin typeface="Roboto" panose="02000000000000000000" pitchFamily="2" charset="0"/>
              </a:rPr>
              <a:t>1</a:t>
            </a:r>
            <a:r>
              <a:rPr lang="en-US" b="1" i="0" dirty="0">
                <a:solidFill>
                  <a:srgbClr val="000000"/>
                </a:solidFill>
                <a:effectLst/>
                <a:latin typeface="Menlo"/>
              </a:rPr>
              <a:t>); }</a:t>
            </a:r>
            <a:endParaRPr lang="en-US" b="1" dirty="0"/>
          </a:p>
        </p:txBody>
      </p:sp>
    </p:spTree>
    <p:extLst>
      <p:ext uri="{BB962C8B-B14F-4D97-AF65-F5344CB8AC3E}">
        <p14:creationId xmlns:p14="http://schemas.microsoft.com/office/powerpoint/2010/main" val="384051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ction for initializing timer0&#10;void initTimer0(void)&#10;{&#10;/*Assuming that PLL0 has been setup with CCLK = 60Mhz and PCLK&#10;al...">
            <a:extLst>
              <a:ext uri="{FF2B5EF4-FFF2-40B4-BE49-F238E27FC236}">
                <a16:creationId xmlns:a16="http://schemas.microsoft.com/office/drawing/2014/main" id="{447CBA43-BFE1-4DD9-A595-1D155B19C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2" t="5151" r="11797" b="24116"/>
          <a:stretch/>
        </p:blipFill>
        <p:spPr bwMode="auto">
          <a:xfrm>
            <a:off x="1402003" y="527140"/>
            <a:ext cx="9387994" cy="580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8776-4AE9-4E6D-AA6A-9980EED664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E3294-08D9-4ACD-8DF1-8DFFE454296A}"/>
              </a:ext>
            </a:extLst>
          </p:cNvPr>
          <p:cNvSpPr>
            <a:spLocks noGrp="1"/>
          </p:cNvSpPr>
          <p:nvPr>
            <p:ph idx="1"/>
          </p:nvPr>
        </p:nvSpPr>
        <p:spPr/>
        <p:txBody>
          <a:bodyPr/>
          <a:lstStyle/>
          <a:p>
            <a:endParaRPr lang="en-US"/>
          </a:p>
        </p:txBody>
      </p:sp>
      <p:pic>
        <p:nvPicPr>
          <p:cNvPr id="2050" name="Picture 2" descr="Function for generating delay&#10;void delay(unsigned int milliseconds) // Using Timer0&#10;{&#10;T0TCR = 0x02; //Reset Timer&#10;T0TCR = ...">
            <a:extLst>
              <a:ext uri="{FF2B5EF4-FFF2-40B4-BE49-F238E27FC236}">
                <a16:creationId xmlns:a16="http://schemas.microsoft.com/office/drawing/2014/main" id="{FABD2F07-84E4-4F6B-B07E-2B1FD63C7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951" y="0"/>
            <a:ext cx="8502502" cy="6376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3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4E63-D000-4006-AB88-EB2892247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24287B-F332-457D-853D-2069F9E6B8B6}"/>
              </a:ext>
            </a:extLst>
          </p:cNvPr>
          <p:cNvSpPr>
            <a:spLocks noGrp="1"/>
          </p:cNvSpPr>
          <p:nvPr>
            <p:ph idx="1"/>
          </p:nvPr>
        </p:nvSpPr>
        <p:spPr/>
        <p:txBody>
          <a:bodyPr/>
          <a:lstStyle/>
          <a:p>
            <a:endParaRPr lang="en-US"/>
          </a:p>
        </p:txBody>
      </p:sp>
      <p:pic>
        <p:nvPicPr>
          <p:cNvPr id="3074" name="Picture 2" descr="Program for PLL&#10;void initClocks(void)&#10;{&#10;PLL0CON = 0x01; //Enable PLL&#10;PLL0CFG = 0x24; //Multiplier and divider setup&#10;PLL0FE...">
            <a:extLst>
              <a:ext uri="{FF2B5EF4-FFF2-40B4-BE49-F238E27FC236}">
                <a16:creationId xmlns:a16="http://schemas.microsoft.com/office/drawing/2014/main" id="{30BAEDFB-E711-4FDA-812E-5F7CC3681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353647" cy="626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78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DF19-720E-4161-A3DF-645E2598A12C}"/>
              </a:ext>
            </a:extLst>
          </p:cNvPr>
          <p:cNvSpPr>
            <a:spLocks noGrp="1"/>
          </p:cNvSpPr>
          <p:nvPr>
            <p:ph type="title"/>
          </p:nvPr>
        </p:nvSpPr>
        <p:spPr/>
        <p:txBody>
          <a:bodyPr/>
          <a:lstStyle/>
          <a:p>
            <a:endParaRPr lang="en-US"/>
          </a:p>
        </p:txBody>
      </p:sp>
      <p:pic>
        <p:nvPicPr>
          <p:cNvPr id="4098" name="Picture 2" descr="Using interrupt method generating delay&#10;#include &lt;lpc214x.h&gt;&#10;#define MR0I (1&lt;&lt;0) //Interrupt When TC matches MR0&#10;#define M...">
            <a:extLst>
              <a:ext uri="{FF2B5EF4-FFF2-40B4-BE49-F238E27FC236}">
                <a16:creationId xmlns:a16="http://schemas.microsoft.com/office/drawing/2014/main" id="{6F18E32B-636B-41E3-A3F6-8AE7FBEE17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3229" y="0"/>
            <a:ext cx="8299544" cy="627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374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7985-BD2A-4730-96C4-C5D5FC847C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397845-4D20-48AC-9EFD-08AD49EAF473}"/>
              </a:ext>
            </a:extLst>
          </p:cNvPr>
          <p:cNvSpPr>
            <a:spLocks noGrp="1"/>
          </p:cNvSpPr>
          <p:nvPr>
            <p:ph idx="1"/>
          </p:nvPr>
        </p:nvSpPr>
        <p:spPr/>
        <p:txBody>
          <a:bodyPr/>
          <a:lstStyle/>
          <a:p>
            <a:endParaRPr lang="en-US"/>
          </a:p>
        </p:txBody>
      </p:sp>
      <p:pic>
        <p:nvPicPr>
          <p:cNvPr id="5122" name="Picture 2" descr="int main(void)&#10;{&#10;initClocks(); //Initialize CPU and Peripheral Clocks @ 60Mhz&#10;initTimer0(); //Initialize Timer0&#10;IO0DIR = 0...">
            <a:extLst>
              <a:ext uri="{FF2B5EF4-FFF2-40B4-BE49-F238E27FC236}">
                <a16:creationId xmlns:a16="http://schemas.microsoft.com/office/drawing/2014/main" id="{9DAA8E64-C471-4060-800C-239517354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335925" cy="625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6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8886-B9CC-4F60-80FF-E4DB89842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0A5B4E-8A98-40D7-95AC-A5997B3AB7F6}"/>
              </a:ext>
            </a:extLst>
          </p:cNvPr>
          <p:cNvSpPr>
            <a:spLocks noGrp="1"/>
          </p:cNvSpPr>
          <p:nvPr>
            <p:ph idx="1"/>
          </p:nvPr>
        </p:nvSpPr>
        <p:spPr/>
        <p:txBody>
          <a:bodyPr/>
          <a:lstStyle/>
          <a:p>
            <a:endParaRPr lang="en-US"/>
          </a:p>
        </p:txBody>
      </p:sp>
      <p:pic>
        <p:nvPicPr>
          <p:cNvPr id="6146" name="Picture 2" descr="void initTimer0(void)&#10;{&#10;//----------Configure Timer0-------------&#10;T0CTCR = 0x0;&#10;T0PR =60000; //Fosc= 60 Mhz&#10;T0MR0 = DELAY_...">
            <a:extLst>
              <a:ext uri="{FF2B5EF4-FFF2-40B4-BE49-F238E27FC236}">
                <a16:creationId xmlns:a16="http://schemas.microsoft.com/office/drawing/2014/main" id="{A0EC1B59-72DE-4A82-905E-3121C6C13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417442" cy="631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5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7ED8-6F52-48EF-906B-78481957EF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8B44BD-6975-4E76-BD98-036A92B044D1}"/>
              </a:ext>
            </a:extLst>
          </p:cNvPr>
          <p:cNvSpPr>
            <a:spLocks noGrp="1"/>
          </p:cNvSpPr>
          <p:nvPr>
            <p:ph idx="1"/>
          </p:nvPr>
        </p:nvSpPr>
        <p:spPr/>
        <p:txBody>
          <a:bodyPr/>
          <a:lstStyle/>
          <a:p>
            <a:endParaRPr lang="en-US"/>
          </a:p>
        </p:txBody>
      </p:sp>
      <p:pic>
        <p:nvPicPr>
          <p:cNvPr id="7170" name="Picture 2" descr="__irq void T0ISR(void)&#10;{&#10;long int regVal;&#10;regVal = T0IR; //Read current IR value&#10;IO0PIN = ~IO0PIN; //Toggle the state of t...">
            <a:extLst>
              <a:ext uri="{FF2B5EF4-FFF2-40B4-BE49-F238E27FC236}">
                <a16:creationId xmlns:a16="http://schemas.microsoft.com/office/drawing/2014/main" id="{CF19A42A-8067-4B8B-B39C-A0BB7589C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321749" cy="624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57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B8DE-E909-4ACE-8AC8-F49FC52923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57188B-CD28-4EF8-86C7-8366CDD665FB}"/>
              </a:ext>
            </a:extLst>
          </p:cNvPr>
          <p:cNvSpPr>
            <a:spLocks noGrp="1"/>
          </p:cNvSpPr>
          <p:nvPr>
            <p:ph idx="1"/>
          </p:nvPr>
        </p:nvSpPr>
        <p:spPr/>
        <p:txBody>
          <a:bodyPr/>
          <a:lstStyle/>
          <a:p>
            <a:endParaRPr lang="en-US"/>
          </a:p>
        </p:txBody>
      </p:sp>
      <p:pic>
        <p:nvPicPr>
          <p:cNvPr id="8194" name="Picture 2" descr="/* TOGGLE LEDS FROM P0.0 TO P0.15 WITH EXACT DELAY OF 3SEC */&#10;#include&lt;lpc21xx.h&gt;&#10;void delay(void);&#10;int main()&#10;{&#10;VPBDIV=0X...">
            <a:extLst>
              <a:ext uri="{FF2B5EF4-FFF2-40B4-BE49-F238E27FC236}">
                <a16:creationId xmlns:a16="http://schemas.microsoft.com/office/drawing/2014/main" id="{EC455088-1750-4D33-8014-444378D60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7924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592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267B-4946-4539-9B7A-1C090E850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5BF07-F855-433A-B906-A2E6250767DC}"/>
              </a:ext>
            </a:extLst>
          </p:cNvPr>
          <p:cNvSpPr>
            <a:spLocks noGrp="1"/>
          </p:cNvSpPr>
          <p:nvPr>
            <p:ph idx="1"/>
          </p:nvPr>
        </p:nvSpPr>
        <p:spPr/>
        <p:txBody>
          <a:bodyPr/>
          <a:lstStyle/>
          <a:p>
            <a:endParaRPr lang="en-US"/>
          </a:p>
        </p:txBody>
      </p:sp>
      <p:pic>
        <p:nvPicPr>
          <p:cNvPr id="9218" name="Picture 2" descr="/* TOGGLE LEDS FROM P0.0 TO P0.7 WITH EXACT DELAY OF 2 SEC BY USING&#10;T0MR3.TOGGLE LEDS FROM P0.15 TO P0.23 WITH EXACT DELAY...">
            <a:extLst>
              <a:ext uri="{FF2B5EF4-FFF2-40B4-BE49-F238E27FC236}">
                <a16:creationId xmlns:a16="http://schemas.microsoft.com/office/drawing/2014/main" id="{957C4008-E496-4D4D-A4BC-1FE1CB5F8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396177" cy="629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2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2B4D-569C-4C90-BAF5-02152F27D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83014-E2AA-45DE-B041-DD96FEED21CC}"/>
              </a:ext>
            </a:extLst>
          </p:cNvPr>
          <p:cNvSpPr>
            <a:spLocks noGrp="1"/>
          </p:cNvSpPr>
          <p:nvPr>
            <p:ph idx="1"/>
          </p:nvPr>
        </p:nvSpPr>
        <p:spPr>
          <a:xfrm>
            <a:off x="1097280" y="2185976"/>
            <a:ext cx="10058400" cy="4023360"/>
          </a:xfrm>
        </p:spPr>
        <p:txBody>
          <a:bodyPr/>
          <a:lstStyle/>
          <a:p>
            <a:pPr algn="just">
              <a:buFont typeface="Wingdings" panose="05000000000000000000" pitchFamily="2" charset="2"/>
              <a:buChar char="Ø"/>
            </a:pPr>
            <a:r>
              <a:rPr lang="en-US" dirty="0">
                <a:ea typeface="+mn-lt"/>
                <a:cs typeface="+mn-lt"/>
              </a:rPr>
              <a:t>LPC2148 Timer has input of peripheral clock (PCLK) or an external clock. It counts the clock from either of these clock sources for its operation.</a:t>
            </a:r>
            <a:endParaRPr lang="en-US" dirty="0">
              <a:cs typeface="Calibri" panose="020F0502020204030204"/>
            </a:endParaRPr>
          </a:p>
          <a:p>
            <a:pPr algn="just">
              <a:buFont typeface="Wingdings" panose="05000000000000000000" pitchFamily="2" charset="2"/>
              <a:buChar char="Ø"/>
            </a:pPr>
            <a:r>
              <a:rPr lang="en-US" dirty="0">
                <a:ea typeface="+mn-lt"/>
                <a:cs typeface="+mn-lt"/>
              </a:rPr>
              <a:t>LPC2148 Timer/Counter can generate an interrupt signal at specified time value.</a:t>
            </a:r>
            <a:endParaRPr lang="en-US" dirty="0"/>
          </a:p>
          <a:p>
            <a:pPr algn="just">
              <a:buFont typeface="Wingdings" panose="05000000000000000000" pitchFamily="2" charset="2"/>
              <a:buChar char="Ø"/>
            </a:pPr>
            <a:r>
              <a:rPr lang="en-US" dirty="0">
                <a:ea typeface="+mn-lt"/>
                <a:cs typeface="+mn-lt"/>
              </a:rPr>
              <a:t>LPC2148 has match registers that contain count value which is continuously compared with the value of the Timer register. When the value in the Timer register matches the value in the match register, specific action (timer reset, or timer stop, or generate an interrupt) is taken.</a:t>
            </a:r>
            <a:endParaRPr lang="en-US" dirty="0"/>
          </a:p>
          <a:p>
            <a:pPr algn="just">
              <a:buFont typeface="Wingdings" panose="05000000000000000000" pitchFamily="2" charset="2"/>
              <a:buChar char="Ø"/>
            </a:pPr>
            <a:r>
              <a:rPr lang="en-US" dirty="0">
                <a:ea typeface="+mn-lt"/>
                <a:cs typeface="+mn-lt"/>
              </a:rPr>
              <a:t>LPC2148 has capture registers which can be used to capture the timer value on a specific external event on capture pins.</a:t>
            </a:r>
            <a:endParaRPr lang="en-US" dirty="0">
              <a:cs typeface="Calibri"/>
            </a:endParaRPr>
          </a:p>
        </p:txBody>
      </p:sp>
    </p:spTree>
    <p:extLst>
      <p:ext uri="{BB962C8B-B14F-4D97-AF65-F5344CB8AC3E}">
        <p14:creationId xmlns:p14="http://schemas.microsoft.com/office/powerpoint/2010/main" val="4221472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6E0-36C9-4A23-BDBA-EE9D629CC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A33DB-A87F-4625-80F9-08C44863D310}"/>
              </a:ext>
            </a:extLst>
          </p:cNvPr>
          <p:cNvSpPr>
            <a:spLocks noGrp="1"/>
          </p:cNvSpPr>
          <p:nvPr>
            <p:ph idx="1"/>
          </p:nvPr>
        </p:nvSpPr>
        <p:spPr/>
        <p:txBody>
          <a:bodyPr/>
          <a:lstStyle/>
          <a:p>
            <a:endParaRPr lang="en-US"/>
          </a:p>
        </p:txBody>
      </p:sp>
      <p:pic>
        <p:nvPicPr>
          <p:cNvPr id="10242" name="Picture 2" descr="void delay1(void)&#10;{&#10;T0PR=30000;&#10;T0MR0=1000;&#10;T0TC=0x00000000;&#10;T0TCR=0X01; //START TIMER//&#10;while(T0TC !=T0MR0); //1 SEC//&#10;T0...">
            <a:extLst>
              <a:ext uri="{FF2B5EF4-FFF2-40B4-BE49-F238E27FC236}">
                <a16:creationId xmlns:a16="http://schemas.microsoft.com/office/drawing/2014/main" id="{BD70AA8C-A166-4BFB-924F-C837003EF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497" y="158159"/>
            <a:ext cx="8240233" cy="61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44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A941A02-3692-4754-89F3-5A3E29B7E8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 t="17904" r="45633" b="14732"/>
          <a:stretch/>
        </p:blipFill>
        <p:spPr bwMode="auto">
          <a:xfrm>
            <a:off x="3346209" y="774440"/>
            <a:ext cx="5499581" cy="530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365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B2D52-17F5-4B12-A8F6-EE3AEFC9B155}"/>
              </a:ext>
            </a:extLst>
          </p:cNvPr>
          <p:cNvSpPr>
            <a:spLocks noGrp="1"/>
          </p:cNvSpPr>
          <p:nvPr>
            <p:ph idx="1"/>
          </p:nvPr>
        </p:nvSpPr>
        <p:spPr>
          <a:xfrm>
            <a:off x="3774556" y="2945218"/>
            <a:ext cx="5337545" cy="1180214"/>
          </a:xfrm>
        </p:spPr>
        <p:txBody>
          <a:bodyPr>
            <a:normAutofit/>
          </a:bodyPr>
          <a:lstStyle/>
          <a:p>
            <a:r>
              <a:rPr lang="en-US" sz="6600" dirty="0">
                <a:solidFill>
                  <a:srgbClr val="0070C0"/>
                </a:solidFill>
              </a:rPr>
              <a:t>Thank You</a:t>
            </a:r>
          </a:p>
        </p:txBody>
      </p:sp>
    </p:spTree>
    <p:extLst>
      <p:ext uri="{BB962C8B-B14F-4D97-AF65-F5344CB8AC3E}">
        <p14:creationId xmlns:p14="http://schemas.microsoft.com/office/powerpoint/2010/main" val="383924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2AD-CA59-450A-878B-E4A0C6D2BCF8}"/>
              </a:ext>
            </a:extLst>
          </p:cNvPr>
          <p:cNvSpPr>
            <a:spLocks noGrp="1"/>
          </p:cNvSpPr>
          <p:nvPr>
            <p:ph type="title"/>
          </p:nvPr>
        </p:nvSpPr>
        <p:spPr>
          <a:xfrm>
            <a:off x="838200" y="365125"/>
            <a:ext cx="10515600" cy="476753"/>
          </a:xfrm>
        </p:spPr>
        <p:txBody>
          <a:bodyPr>
            <a:normAutofit fontScale="90000"/>
          </a:bodyPr>
          <a:lstStyle/>
          <a:p>
            <a:r>
              <a:rPr lang="en-US" b="1" dirty="0">
                <a:solidFill>
                  <a:srgbClr val="0070C0"/>
                </a:solidFill>
                <a:cs typeface="Calibri Light"/>
              </a:rPr>
              <a:t>Timer Capture Mode</a:t>
            </a:r>
            <a:endParaRPr lang="en-US" b="1" dirty="0">
              <a:solidFill>
                <a:srgbClr val="0070C0"/>
              </a:solidFill>
            </a:endParaRPr>
          </a:p>
        </p:txBody>
      </p:sp>
      <p:sp>
        <p:nvSpPr>
          <p:cNvPr id="3" name="Content Placeholder 2">
            <a:extLst>
              <a:ext uri="{FF2B5EF4-FFF2-40B4-BE49-F238E27FC236}">
                <a16:creationId xmlns:a16="http://schemas.microsoft.com/office/drawing/2014/main" id="{18B3CC18-8FC2-4546-9658-304730AD379B}"/>
              </a:ext>
            </a:extLst>
          </p:cNvPr>
          <p:cNvSpPr>
            <a:spLocks noGrp="1"/>
          </p:cNvSpPr>
          <p:nvPr>
            <p:ph idx="1"/>
          </p:nvPr>
        </p:nvSpPr>
        <p:spPr>
          <a:xfrm>
            <a:off x="6269756" y="1668905"/>
            <a:ext cx="5585883" cy="4823970"/>
          </a:xfrm>
        </p:spPr>
        <p:txBody>
          <a:bodyPr vert="horz" lIns="91440" tIns="45720" rIns="91440" bIns="45720" rtlCol="0" anchor="t">
            <a:normAutofit/>
          </a:bodyPr>
          <a:lstStyle/>
          <a:p>
            <a:pPr marL="0" indent="0">
              <a:buNone/>
            </a:pPr>
            <a:endParaRPr lang="en-US" dirty="0">
              <a:cs typeface="Calibri"/>
            </a:endParaRPr>
          </a:p>
          <a:p>
            <a:pPr algn="just">
              <a:buFont typeface="Arial" panose="020B0604020202020204" pitchFamily="34" charset="0"/>
              <a:buChar char="•"/>
            </a:pPr>
            <a:r>
              <a:rPr lang="en-US" dirty="0">
                <a:ea typeface="+mn-lt"/>
                <a:cs typeface="+mn-lt"/>
                <a:hlinkClick r:id="rId2"/>
              </a:rPr>
              <a:t>LPC2148 Timer</a:t>
            </a:r>
            <a:r>
              <a:rPr lang="en-US" dirty="0">
                <a:ea typeface="+mn-lt"/>
                <a:cs typeface="+mn-lt"/>
              </a:rPr>
              <a:t> includes input capture feature, using which we can capture/trap the timer counter value on events like rising edge (positive going) and falling edge (negative going). With this function, we can measure frequency, pulse width, duty cycle of the input signal</a:t>
            </a:r>
          </a:p>
          <a:p>
            <a:pPr algn="just">
              <a:buFont typeface="Arial" panose="020B0604020202020204" pitchFamily="34" charset="0"/>
              <a:buChar char="•"/>
            </a:pPr>
            <a:r>
              <a:rPr lang="en-US" dirty="0">
                <a:ea typeface="+mn-lt"/>
                <a:cs typeface="+mn-lt"/>
              </a:rPr>
              <a:t>The Capture Control Register decides which event is to be recorded (e.g. rising/falling edge or both) and whether an interrupt is to be generated.</a:t>
            </a:r>
          </a:p>
          <a:p>
            <a:pPr algn="just">
              <a:buFont typeface="Arial" panose="020B0604020202020204" pitchFamily="34" charset="0"/>
              <a:buChar char="•"/>
            </a:pPr>
            <a:r>
              <a:rPr lang="en-US" dirty="0">
                <a:ea typeface="+mn-lt"/>
                <a:cs typeface="+mn-lt"/>
              </a:rPr>
              <a:t>On each capture event on a capture pin, corresponding capture register gets copied with the TC (Timer Counter) value</a:t>
            </a:r>
          </a:p>
          <a:p>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342B7A2F-C97B-4069-A197-C4ECD9DA207A}"/>
              </a:ext>
            </a:extLst>
          </p:cNvPr>
          <p:cNvPicPr>
            <a:picLocks noChangeAspect="1"/>
          </p:cNvPicPr>
          <p:nvPr/>
        </p:nvPicPr>
        <p:blipFill>
          <a:blip r:embed="rId3"/>
          <a:stretch>
            <a:fillRect/>
          </a:stretch>
        </p:blipFill>
        <p:spPr>
          <a:xfrm>
            <a:off x="547868" y="944304"/>
            <a:ext cx="5374378" cy="5310942"/>
          </a:xfrm>
          <a:prstGeom prst="rect">
            <a:avLst/>
          </a:prstGeom>
        </p:spPr>
      </p:pic>
    </p:spTree>
    <p:extLst>
      <p:ext uri="{BB962C8B-B14F-4D97-AF65-F5344CB8AC3E}">
        <p14:creationId xmlns:p14="http://schemas.microsoft.com/office/powerpoint/2010/main" val="118755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2AD-CA59-450A-878B-E4A0C6D2BCF8}"/>
              </a:ext>
            </a:extLst>
          </p:cNvPr>
          <p:cNvSpPr>
            <a:spLocks noGrp="1"/>
          </p:cNvSpPr>
          <p:nvPr>
            <p:ph type="title"/>
          </p:nvPr>
        </p:nvSpPr>
        <p:spPr>
          <a:xfrm>
            <a:off x="838200" y="365125"/>
            <a:ext cx="10515600" cy="544025"/>
          </a:xfrm>
        </p:spPr>
        <p:txBody>
          <a:bodyPr>
            <a:normAutofit fontScale="90000"/>
          </a:bodyPr>
          <a:lstStyle/>
          <a:p>
            <a:r>
              <a:rPr lang="en-US" b="1" dirty="0">
                <a:solidFill>
                  <a:srgbClr val="0070C0"/>
                </a:solidFill>
                <a:cs typeface="Calibri Light"/>
              </a:rPr>
              <a:t>Control Timer and output - Match</a:t>
            </a:r>
            <a:endParaRPr lang="en-US" b="1" dirty="0">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18B3CC18-8FC2-4546-9658-304730AD379B}"/>
              </a:ext>
            </a:extLst>
          </p:cNvPr>
          <p:cNvSpPr>
            <a:spLocks noGrp="1"/>
          </p:cNvSpPr>
          <p:nvPr>
            <p:ph idx="1"/>
          </p:nvPr>
        </p:nvSpPr>
        <p:spPr>
          <a:xfrm>
            <a:off x="6432698" y="1772572"/>
            <a:ext cx="5369442" cy="4720303"/>
          </a:xfrm>
        </p:spPr>
        <p:txBody>
          <a:bodyPr vert="horz" lIns="91440" tIns="45720" rIns="91440" bIns="45720" rtlCol="0" anchor="t">
            <a:normAutofit fontScale="92500" lnSpcReduction="20000"/>
          </a:bodyPr>
          <a:lstStyle/>
          <a:p>
            <a:pPr marL="0" indent="0">
              <a:buNone/>
            </a:pPr>
            <a:endParaRPr lang="en-US" dirty="0">
              <a:cs typeface="Calibri"/>
            </a:endParaRPr>
          </a:p>
          <a:p>
            <a:pPr algn="just">
              <a:buFont typeface="Arial" panose="020B0604020202020204" pitchFamily="34" charset="0"/>
              <a:buChar char="•"/>
            </a:pPr>
            <a:r>
              <a:rPr lang="en-US" dirty="0">
                <a:ea typeface="+mn-lt"/>
                <a:cs typeface="+mn-lt"/>
              </a:rPr>
              <a:t>This 32-bit value is written in Match Register (MR) and continuously compared with 32-bit Timer Counter (TC) value.</a:t>
            </a:r>
            <a:endParaRPr lang="en-US" dirty="0">
              <a:cs typeface="Calibri"/>
            </a:endParaRPr>
          </a:p>
          <a:p>
            <a:pPr algn="just">
              <a:buFont typeface="Arial" panose="020B0604020202020204" pitchFamily="34" charset="0"/>
              <a:buChar char="•"/>
            </a:pPr>
            <a:r>
              <a:rPr lang="en-US" dirty="0">
                <a:ea typeface="+mn-lt"/>
                <a:cs typeface="+mn-lt"/>
              </a:rPr>
              <a:t>When this match register value and Timer Counter (TC) value are equal, we can reset/stop Timer Counter (TC) and can generate an interrupt.</a:t>
            </a:r>
            <a:endParaRPr lang="en-US" dirty="0"/>
          </a:p>
          <a:p>
            <a:pPr algn="just">
              <a:buFont typeface="Arial" panose="020B0604020202020204" pitchFamily="34" charset="0"/>
              <a:buChar char="•"/>
            </a:pPr>
            <a:r>
              <a:rPr lang="en-US" dirty="0">
                <a:ea typeface="+mn-lt"/>
                <a:cs typeface="+mn-lt"/>
              </a:rPr>
              <a:t>Timer counter (TC) counts the input PCLK (Peripheral Clock) i.e. one count of Timer Counter (TC) is equal to the one cycle of PCLK</a:t>
            </a:r>
            <a:endParaRPr lang="en-US" dirty="0"/>
          </a:p>
          <a:p>
            <a:pPr algn="just">
              <a:buFont typeface="Arial" panose="020B0604020202020204" pitchFamily="34" charset="0"/>
              <a:buChar char="•"/>
            </a:pPr>
            <a:r>
              <a:rPr lang="en-US" dirty="0">
                <a:ea typeface="+mn-lt"/>
                <a:cs typeface="+mn-lt"/>
              </a:rPr>
              <a:t>We can also extend one count of Timer Counter by several PCLK clocks using the </a:t>
            </a:r>
            <a:r>
              <a:rPr lang="en-US" dirty="0" err="1">
                <a:ea typeface="+mn-lt"/>
                <a:cs typeface="+mn-lt"/>
              </a:rPr>
              <a:t>Prescale</a:t>
            </a:r>
            <a:r>
              <a:rPr lang="en-US" dirty="0">
                <a:ea typeface="+mn-lt"/>
                <a:cs typeface="+mn-lt"/>
              </a:rPr>
              <a:t> Counter (PC). </a:t>
            </a:r>
            <a:r>
              <a:rPr lang="en-US" dirty="0" err="1">
                <a:ea typeface="+mn-lt"/>
                <a:cs typeface="+mn-lt"/>
              </a:rPr>
              <a:t>Prescale</a:t>
            </a:r>
            <a:r>
              <a:rPr lang="en-US" dirty="0">
                <a:ea typeface="+mn-lt"/>
                <a:cs typeface="+mn-lt"/>
              </a:rPr>
              <a:t> Register (PR) is used to set the maximum value for PC.</a:t>
            </a:r>
            <a:endParaRPr lang="en-US" dirty="0"/>
          </a:p>
          <a:p>
            <a:pPr algn="just">
              <a:buFont typeface="Arial" panose="020B0604020202020204" pitchFamily="34" charset="0"/>
              <a:buChar char="•"/>
            </a:pPr>
            <a:r>
              <a:rPr lang="en-US" dirty="0">
                <a:ea typeface="+mn-lt"/>
                <a:cs typeface="+mn-lt"/>
              </a:rPr>
              <a:t>We can make specific pins (also called as match pins) of LPC2148 High/Low/Toggle on the event match occurrence.</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CD15BF3A-5FB0-4CC9-B38C-F493BDFC7ADC}"/>
              </a:ext>
            </a:extLst>
          </p:cNvPr>
          <p:cNvPicPr>
            <a:picLocks noChangeAspect="1"/>
          </p:cNvPicPr>
          <p:nvPr/>
        </p:nvPicPr>
        <p:blipFill>
          <a:blip r:embed="rId2"/>
          <a:stretch>
            <a:fillRect/>
          </a:stretch>
        </p:blipFill>
        <p:spPr>
          <a:xfrm>
            <a:off x="839626" y="792987"/>
            <a:ext cx="5593072" cy="5500174"/>
          </a:xfrm>
          <a:prstGeom prst="rect">
            <a:avLst/>
          </a:prstGeom>
        </p:spPr>
      </p:pic>
    </p:spTree>
    <p:extLst>
      <p:ext uri="{BB962C8B-B14F-4D97-AF65-F5344CB8AC3E}">
        <p14:creationId xmlns:p14="http://schemas.microsoft.com/office/powerpoint/2010/main" val="284847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FCE9-7873-4E1C-A7D4-16924AC911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A20CA5-9EE9-4D29-8F60-4BBDEBDF72A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2 - 32-bit Timers – Timer0/Counter0 &amp; Timer1/Counter1</a:t>
            </a:r>
          </a:p>
          <a:p>
            <a:pPr>
              <a:buFont typeface="Wingdings" panose="05000000000000000000" pitchFamily="2" charset="2"/>
              <a:buChar char="Ø"/>
            </a:pPr>
            <a:r>
              <a:rPr lang="en-US" u="sng" dirty="0"/>
              <a:t>Special Function Registers for Timer 0</a:t>
            </a:r>
          </a:p>
          <a:p>
            <a:pPr lvl="1">
              <a:buFont typeface="Wingdings" panose="05000000000000000000" pitchFamily="2" charset="2"/>
              <a:buChar char="Ø"/>
            </a:pPr>
            <a:r>
              <a:rPr lang="en-US" sz="2200" dirty="0">
                <a:highlight>
                  <a:srgbClr val="FFFF00"/>
                </a:highlight>
              </a:rPr>
              <a:t>Timer Count Register- T0TC</a:t>
            </a:r>
          </a:p>
          <a:p>
            <a:pPr lvl="2">
              <a:buFont typeface="Wingdings" panose="05000000000000000000" pitchFamily="2" charset="2"/>
              <a:buChar char="Ø"/>
            </a:pPr>
            <a:r>
              <a:rPr lang="en-US" sz="1800" dirty="0"/>
              <a:t>32-bit registers</a:t>
            </a:r>
          </a:p>
          <a:p>
            <a:pPr lvl="2">
              <a:buFont typeface="Wingdings" panose="05000000000000000000" pitchFamily="2" charset="2"/>
              <a:buChar char="Ø"/>
            </a:pPr>
            <a:r>
              <a:rPr lang="en-US" sz="1800" dirty="0"/>
              <a:t>Range of counting from 0 to 0xFFFFFFFF and then wraps back to the 0x00000000</a:t>
            </a:r>
          </a:p>
          <a:p>
            <a:pPr lvl="2">
              <a:buFont typeface="Wingdings" panose="05000000000000000000" pitchFamily="2" charset="2"/>
              <a:buChar char="Ø"/>
            </a:pPr>
            <a:r>
              <a:rPr lang="en-US" sz="1800" dirty="0"/>
              <a:t>This register is incremented on every tick of the clock ( i.e. PCLK), if the </a:t>
            </a:r>
            <a:r>
              <a:rPr lang="en-US" sz="1800" dirty="0" err="1"/>
              <a:t>prescale</a:t>
            </a:r>
            <a:r>
              <a:rPr lang="en-US" sz="1800" dirty="0"/>
              <a:t> counter is made 0</a:t>
            </a:r>
          </a:p>
          <a:p>
            <a:pPr lvl="1">
              <a:buFont typeface="Wingdings" panose="05000000000000000000" pitchFamily="2" charset="2"/>
              <a:buChar char="Ø"/>
            </a:pPr>
            <a:r>
              <a:rPr lang="en-US" sz="2200" dirty="0">
                <a:highlight>
                  <a:srgbClr val="FFFF00"/>
                </a:highlight>
              </a:rPr>
              <a:t>Timer Control Register- T0TCR</a:t>
            </a:r>
          </a:p>
          <a:p>
            <a:pPr lvl="2">
              <a:buFont typeface="Wingdings" panose="05000000000000000000" pitchFamily="2" charset="2"/>
              <a:buChar char="Ø"/>
            </a:pPr>
            <a:r>
              <a:rPr lang="en-US" sz="1800" dirty="0"/>
              <a:t>8-bit register</a:t>
            </a:r>
          </a:p>
          <a:p>
            <a:pPr lvl="2">
              <a:buFont typeface="Wingdings" panose="05000000000000000000" pitchFamily="2" charset="2"/>
              <a:buChar char="Ø"/>
            </a:pPr>
            <a:r>
              <a:rPr lang="en-US" sz="1800" dirty="0"/>
              <a:t>Only lowest 2 bits are used</a:t>
            </a:r>
          </a:p>
          <a:p>
            <a:pPr lvl="2">
              <a:buFont typeface="Wingdings" panose="05000000000000000000" pitchFamily="2" charset="2"/>
              <a:buChar char="Ø"/>
            </a:pPr>
            <a:r>
              <a:rPr lang="en-US" sz="1800" dirty="0"/>
              <a:t>Bit 0- Enable bit</a:t>
            </a:r>
          </a:p>
          <a:p>
            <a:pPr lvl="3">
              <a:buFont typeface="Wingdings" panose="05000000000000000000" pitchFamily="2" charset="2"/>
              <a:buChar char="Ø"/>
            </a:pPr>
            <a:r>
              <a:rPr lang="en-US" sz="1800" dirty="0"/>
              <a:t>1 : counter is enabled and starts. T0TC register is incremented for every clock cycle of PCLK</a:t>
            </a:r>
          </a:p>
          <a:p>
            <a:pPr lvl="2">
              <a:buFont typeface="Wingdings" panose="05000000000000000000" pitchFamily="2" charset="2"/>
              <a:buChar char="Ø"/>
            </a:pPr>
            <a:r>
              <a:rPr lang="en-US" sz="1800" dirty="0"/>
              <a:t>Bit 1- Reset bit</a:t>
            </a:r>
          </a:p>
          <a:p>
            <a:pPr lvl="3">
              <a:buFont typeface="Wingdings" panose="05000000000000000000" pitchFamily="2" charset="2"/>
              <a:buChar char="Ø"/>
            </a:pPr>
            <a:r>
              <a:rPr lang="en-US" sz="1800" dirty="0"/>
              <a:t>1: the counter reset on the next positive edge of PCLK</a:t>
            </a:r>
          </a:p>
        </p:txBody>
      </p:sp>
    </p:spTree>
    <p:extLst>
      <p:ext uri="{BB962C8B-B14F-4D97-AF65-F5344CB8AC3E}">
        <p14:creationId xmlns:p14="http://schemas.microsoft.com/office/powerpoint/2010/main" val="292697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6AD0-EFA7-4DE2-A8AD-2B06CAE14E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1E2915A-3EFD-4F1C-B34A-E4B31C5DA23D}"/>
              </a:ext>
            </a:extLst>
          </p:cNvPr>
          <p:cNvSpPr>
            <a:spLocks noGrp="1"/>
          </p:cNvSpPr>
          <p:nvPr>
            <p:ph idx="1"/>
          </p:nvPr>
        </p:nvSpPr>
        <p:spPr/>
        <p:txBody>
          <a:bodyPr/>
          <a:lstStyle/>
          <a:p>
            <a:pPr>
              <a:buFont typeface="Wingdings" panose="05000000000000000000" pitchFamily="2" charset="2"/>
              <a:buChar char="Ø"/>
            </a:pPr>
            <a:r>
              <a:rPr lang="en-US" dirty="0">
                <a:highlight>
                  <a:srgbClr val="FFFF00"/>
                </a:highlight>
              </a:rPr>
              <a:t>Match Registers (MR0 to MR3)</a:t>
            </a:r>
          </a:p>
          <a:p>
            <a:pPr lvl="1">
              <a:buFont typeface="Wingdings" panose="05000000000000000000" pitchFamily="2" charset="2"/>
              <a:buChar char="Ø"/>
            </a:pPr>
            <a:r>
              <a:rPr lang="en-US" dirty="0"/>
              <a:t>4 -32-bit match registers are available : MR0 to MR3</a:t>
            </a:r>
          </a:p>
          <a:p>
            <a:pPr lvl="1">
              <a:buFont typeface="Wingdings" panose="05000000000000000000" pitchFamily="2" charset="2"/>
              <a:buChar char="Ø"/>
            </a:pPr>
            <a:r>
              <a:rPr lang="en-US" dirty="0"/>
              <a:t>One match register may be sufficient for one timer operation</a:t>
            </a:r>
          </a:p>
          <a:p>
            <a:pPr lvl="1">
              <a:buFont typeface="Wingdings" panose="05000000000000000000" pitchFamily="2" charset="2"/>
              <a:buChar char="Ø"/>
            </a:pPr>
            <a:r>
              <a:rPr lang="en-US" dirty="0"/>
              <a:t>Loading number into the match register</a:t>
            </a:r>
          </a:p>
          <a:p>
            <a:pPr>
              <a:buFont typeface="Wingdings" panose="05000000000000000000" pitchFamily="2" charset="2"/>
              <a:buChar char="Ø"/>
            </a:pPr>
            <a:r>
              <a:rPr lang="en-US" dirty="0">
                <a:highlight>
                  <a:srgbClr val="FFFF00"/>
                </a:highlight>
              </a:rPr>
              <a:t>Match Control Register – T0MCR</a:t>
            </a:r>
          </a:p>
          <a:p>
            <a:pPr lvl="1">
              <a:buFont typeface="Wingdings" panose="05000000000000000000" pitchFamily="2" charset="2"/>
              <a:buChar char="Ø"/>
            </a:pPr>
            <a:r>
              <a:rPr lang="en-US" dirty="0"/>
              <a:t>16-bit register, used to specify an event to occur when match occurs</a:t>
            </a:r>
          </a:p>
          <a:p>
            <a:pPr lvl="1">
              <a:buFont typeface="Wingdings" panose="05000000000000000000" pitchFamily="2" charset="2"/>
              <a:buChar char="Ø"/>
            </a:pPr>
            <a:r>
              <a:rPr lang="en-US" dirty="0"/>
              <a:t>Bit 0 – I : When 1 – an interrupt is activated when match occurs </a:t>
            </a:r>
          </a:p>
          <a:p>
            <a:pPr marL="384048" lvl="2" indent="0">
              <a:buNone/>
            </a:pPr>
            <a:r>
              <a:rPr lang="en-US" dirty="0"/>
              <a:t>	         </a:t>
            </a:r>
            <a:r>
              <a:rPr lang="en-US" sz="1800" dirty="0"/>
              <a:t>When 0 – the interrupt is disabled</a:t>
            </a:r>
          </a:p>
          <a:p>
            <a:pPr lvl="1">
              <a:buFont typeface="Wingdings" panose="05000000000000000000" pitchFamily="2" charset="2"/>
              <a:buChar char="Ø"/>
            </a:pPr>
            <a:r>
              <a:rPr lang="en-US" dirty="0"/>
              <a:t>Bit 1 – R : When 1 – timer count register (T0TC) is reset when match occurs</a:t>
            </a:r>
          </a:p>
          <a:p>
            <a:pPr marL="201168" lvl="1" indent="0">
              <a:buNone/>
            </a:pPr>
            <a:r>
              <a:rPr lang="en-US" dirty="0"/>
              <a:t>	        When 0 – this feature is disabled </a:t>
            </a:r>
          </a:p>
          <a:p>
            <a:pPr lvl="1">
              <a:buFont typeface="Wingdings" panose="05000000000000000000" pitchFamily="2" charset="2"/>
              <a:buChar char="Ø"/>
            </a:pPr>
            <a:r>
              <a:rPr lang="en-US" dirty="0"/>
              <a:t>Bit 2 – S : When 1 – time count (T0TC) and the pre-scale counter will be stopped when match occurs, also Enable bit of the T0TCR is made 0</a:t>
            </a:r>
          </a:p>
        </p:txBody>
      </p:sp>
    </p:spTree>
    <p:extLst>
      <p:ext uri="{BB962C8B-B14F-4D97-AF65-F5344CB8AC3E}">
        <p14:creationId xmlns:p14="http://schemas.microsoft.com/office/powerpoint/2010/main" val="213858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05BE-E98D-4D4D-98FC-D4A5CAA93E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84046-2A30-4EB5-9AA3-B616B8B02F9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11803AA-EFAE-487C-8791-959876987B33}"/>
              </a:ext>
            </a:extLst>
          </p:cNvPr>
          <p:cNvPicPr>
            <a:picLocks noChangeAspect="1"/>
          </p:cNvPicPr>
          <p:nvPr/>
        </p:nvPicPr>
        <p:blipFill>
          <a:blip r:embed="rId2"/>
          <a:stretch>
            <a:fillRect/>
          </a:stretch>
        </p:blipFill>
        <p:spPr>
          <a:xfrm>
            <a:off x="1231235" y="2496264"/>
            <a:ext cx="9863485" cy="2913321"/>
          </a:xfrm>
          <a:prstGeom prst="rect">
            <a:avLst/>
          </a:prstGeom>
        </p:spPr>
      </p:pic>
    </p:spTree>
    <p:extLst>
      <p:ext uri="{BB962C8B-B14F-4D97-AF65-F5344CB8AC3E}">
        <p14:creationId xmlns:p14="http://schemas.microsoft.com/office/powerpoint/2010/main" val="305850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2E26-51C6-441C-95A0-6CD1D63673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15D1F6-ECC4-4A88-88FD-18FA91551B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DD266F-A05B-4809-A1F6-86D63CDBD242}"/>
              </a:ext>
            </a:extLst>
          </p:cNvPr>
          <p:cNvPicPr>
            <a:picLocks noChangeAspect="1"/>
          </p:cNvPicPr>
          <p:nvPr/>
        </p:nvPicPr>
        <p:blipFill>
          <a:blip r:embed="rId2"/>
          <a:stretch>
            <a:fillRect/>
          </a:stretch>
        </p:blipFill>
        <p:spPr>
          <a:xfrm>
            <a:off x="1036320" y="286603"/>
            <a:ext cx="10119360" cy="5652884"/>
          </a:xfrm>
          <a:prstGeom prst="rect">
            <a:avLst/>
          </a:prstGeom>
        </p:spPr>
      </p:pic>
    </p:spTree>
    <p:extLst>
      <p:ext uri="{BB962C8B-B14F-4D97-AF65-F5344CB8AC3E}">
        <p14:creationId xmlns:p14="http://schemas.microsoft.com/office/powerpoint/2010/main" val="33231692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F2A10F-5E32-4AE1-BC09-6FB52B4EDB88}">
  <ds:schemaRefs>
    <ds:schemaRef ds:uri="http://schemas.microsoft.com/office/2006/metadata/properties"/>
    <ds:schemaRef ds:uri="http://schemas.microsoft.com/office/infopath/2007/PartnerControls"/>
    <ds:schemaRef ds:uri="c90fe2fb-20ec-474e-a4aa-cc7350ed3e58"/>
  </ds:schemaRefs>
</ds:datastoreItem>
</file>

<file path=customXml/itemProps2.xml><?xml version="1.0" encoding="utf-8"?>
<ds:datastoreItem xmlns:ds="http://schemas.openxmlformats.org/officeDocument/2006/customXml" ds:itemID="{BFBB531D-EDAD-4344-8E96-0E5D468E5257}">
  <ds:schemaRefs>
    <ds:schemaRef ds:uri="http://schemas.microsoft.com/sharepoint/v3/contenttype/forms"/>
  </ds:schemaRefs>
</ds:datastoreItem>
</file>

<file path=customXml/itemProps3.xml><?xml version="1.0" encoding="utf-8"?>
<ds:datastoreItem xmlns:ds="http://schemas.openxmlformats.org/officeDocument/2006/customXml" ds:itemID="{DA0BC515-E5C2-4FE4-9B69-58A25162C8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fe2fb-20ec-474e-a4aa-cc7350ed3e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2155</TotalTime>
  <Words>1273</Words>
  <Application>Microsoft Office PowerPoint</Application>
  <PresentationFormat>Widescreen</PresentationFormat>
  <Paragraphs>105</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Menlo</vt:lpstr>
      <vt:lpstr>Roboto</vt:lpstr>
      <vt:lpstr>Wingdings</vt:lpstr>
      <vt:lpstr>Retrospect</vt:lpstr>
      <vt:lpstr>LPC2148 Timer/Counter</vt:lpstr>
      <vt:lpstr>PowerPoint Presentation</vt:lpstr>
      <vt:lpstr>PowerPoint Presentation</vt:lpstr>
      <vt:lpstr>Timer Capture Mode</vt:lpstr>
      <vt:lpstr>Control Timer and output - Match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Simplified Block Diagram of Timer Unit</vt:lpstr>
      <vt:lpstr>PowerPoint Presentation</vt:lpstr>
      <vt:lpstr>Timer Operation</vt:lpstr>
      <vt:lpstr>Calculation of Timer Output Frequency</vt:lpstr>
      <vt:lpstr>Using Prescaler</vt:lpstr>
      <vt:lpstr>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LPC2148 Timer/Counter</dc:title>
  <dc:creator>Anu Chalil</dc:creator>
  <cp:lastModifiedBy>S Abhishek</cp:lastModifiedBy>
  <cp:revision>15</cp:revision>
  <dcterms:created xsi:type="dcterms:W3CDTF">2021-10-25T14:15:47Z</dcterms:created>
  <dcterms:modified xsi:type="dcterms:W3CDTF">2021-12-04T19:34:23Z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373100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