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jpg" ContentType="image/pn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0" r:id="rId1"/>
  </p:sldMasterIdLst>
  <p:sldIdLst>
    <p:sldId id="256" r:id="rId2"/>
    <p:sldId id="257" r:id="rId3"/>
    <p:sldId id="276" r:id="rId4"/>
    <p:sldId id="278" r:id="rId5"/>
    <p:sldId id="259" r:id="rId6"/>
    <p:sldId id="258"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361038-27CB-4292-0883-74BE917121A3}" v="18" dt="2021-11-12T17:12:54.7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 Id="rId30"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by Sreeja" userId="S::babysreeja@am.amrita.edu::8d4702a7-312b-46f8-bfdc-3e6e7660d433" providerId="AD" clId="Web-{BA361038-27CB-4292-0883-74BE917121A3}"/>
    <pc:docChg chg="modSld">
      <pc:chgData name="Baby Sreeja" userId="S::babysreeja@am.amrita.edu::8d4702a7-312b-46f8-bfdc-3e6e7660d433" providerId="AD" clId="Web-{BA361038-27CB-4292-0883-74BE917121A3}" dt="2021-11-12T17:12:54.734" v="17" actId="1076"/>
      <pc:docMkLst>
        <pc:docMk/>
      </pc:docMkLst>
      <pc:sldChg chg="modSp">
        <pc:chgData name="Baby Sreeja" userId="S::babysreeja@am.amrita.edu::8d4702a7-312b-46f8-bfdc-3e6e7660d433" providerId="AD" clId="Web-{BA361038-27CB-4292-0883-74BE917121A3}" dt="2021-11-12T13:57:06.680" v="16" actId="14100"/>
        <pc:sldMkLst>
          <pc:docMk/>
          <pc:sldMk cId="3094863925" sldId="259"/>
        </pc:sldMkLst>
        <pc:picChg chg="mod">
          <ac:chgData name="Baby Sreeja" userId="S::babysreeja@am.amrita.edu::8d4702a7-312b-46f8-bfdc-3e6e7660d433" providerId="AD" clId="Web-{BA361038-27CB-4292-0883-74BE917121A3}" dt="2021-11-12T13:57:06.680" v="16" actId="14100"/>
          <ac:picMkLst>
            <pc:docMk/>
            <pc:sldMk cId="3094863925" sldId="259"/>
            <ac:picMk id="6" creationId="{3612F665-76BA-43B4-A0EA-73D419BD070D}"/>
          </ac:picMkLst>
        </pc:picChg>
      </pc:sldChg>
      <pc:sldChg chg="modSp">
        <pc:chgData name="Baby Sreeja" userId="S::babysreeja@am.amrita.edu::8d4702a7-312b-46f8-bfdc-3e6e7660d433" providerId="AD" clId="Web-{BA361038-27CB-4292-0883-74BE917121A3}" dt="2021-11-12T17:12:54.734" v="17" actId="1076"/>
        <pc:sldMkLst>
          <pc:docMk/>
          <pc:sldMk cId="1507074535" sldId="260"/>
        </pc:sldMkLst>
        <pc:spChg chg="mod">
          <ac:chgData name="Baby Sreeja" userId="S::babysreeja@am.amrita.edu::8d4702a7-312b-46f8-bfdc-3e6e7660d433" providerId="AD" clId="Web-{BA361038-27CB-4292-0883-74BE917121A3}" dt="2021-11-12T17:12:54.734" v="17" actId="1076"/>
          <ac:spMkLst>
            <pc:docMk/>
            <pc:sldMk cId="1507074535" sldId="260"/>
            <ac:spMk id="10" creationId="{3BCC423F-9310-46F7-8A16-A85DFC8DFD2A}"/>
          </ac:spMkLst>
        </pc:spChg>
      </pc:sldChg>
      <pc:sldChg chg="addSp delSp modSp">
        <pc:chgData name="Baby Sreeja" userId="S::babysreeja@am.amrita.edu::8d4702a7-312b-46f8-bfdc-3e6e7660d433" providerId="AD" clId="Web-{BA361038-27CB-4292-0883-74BE917121A3}" dt="2021-11-12T13:40:47.481" v="15"/>
        <pc:sldMkLst>
          <pc:docMk/>
          <pc:sldMk cId="3310089910" sldId="278"/>
        </pc:sldMkLst>
        <pc:spChg chg="mod">
          <ac:chgData name="Baby Sreeja" userId="S::babysreeja@am.amrita.edu::8d4702a7-312b-46f8-bfdc-3e6e7660d433" providerId="AD" clId="Web-{BA361038-27CB-4292-0883-74BE917121A3}" dt="2021-11-12T13:40:23.184" v="9" actId="1076"/>
          <ac:spMkLst>
            <pc:docMk/>
            <pc:sldMk cId="3310089910" sldId="278"/>
            <ac:spMk id="2" creationId="{F297F275-011E-490B-817F-F918F997CCB9}"/>
          </ac:spMkLst>
        </pc:spChg>
        <pc:graphicFrameChg chg="mod modGraphic">
          <ac:chgData name="Baby Sreeja" userId="S::babysreeja@am.amrita.edu::8d4702a7-312b-46f8-bfdc-3e6e7660d433" providerId="AD" clId="Web-{BA361038-27CB-4292-0883-74BE917121A3}" dt="2021-11-12T13:40:47.481" v="15"/>
          <ac:graphicFrameMkLst>
            <pc:docMk/>
            <pc:sldMk cId="3310089910" sldId="278"/>
            <ac:graphicFrameMk id="10" creationId="{508CF935-0538-4624-8028-74767FF2471D}"/>
          </ac:graphicFrameMkLst>
        </pc:graphicFrameChg>
        <pc:cxnChg chg="add del mod">
          <ac:chgData name="Baby Sreeja" userId="S::babysreeja@am.amrita.edu::8d4702a7-312b-46f8-bfdc-3e6e7660d433" providerId="AD" clId="Web-{BA361038-27CB-4292-0883-74BE917121A3}" dt="2021-11-12T13:40:39.325" v="13" actId="1076"/>
          <ac:cxnSpMkLst>
            <pc:docMk/>
            <pc:sldMk cId="3310089910" sldId="278"/>
            <ac:cxnSpMk id="12" creationId="{AF8EBA6D-7C72-43E5-942E-1DC56A94F37A}"/>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8F8EEC-D07F-47CE-A909-D567FB90674F}" type="datetimeFigureOut">
              <a:rPr lang="en-IN" smtClean="0"/>
              <a:t>12-11-2021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7D5A92CE-C878-406A-AEA0-C7E327FAA898}"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598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8F8EEC-D07F-47CE-A909-D567FB90674F}"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5A92CE-C878-406A-AEA0-C7E327FAA898}"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4545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8F8EEC-D07F-47CE-A909-D567FB90674F}"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5A92CE-C878-406A-AEA0-C7E327FAA898}"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4044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8F8EEC-D07F-47CE-A909-D567FB90674F}"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5A92CE-C878-406A-AEA0-C7E327FAA898}"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4999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8F8EEC-D07F-47CE-A909-D567FB90674F}"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5A92CE-C878-406A-AEA0-C7E327FAA898}"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5471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8F8EEC-D07F-47CE-A909-D567FB90674F}" type="datetimeFigureOut">
              <a:rPr lang="en-IN" smtClean="0"/>
              <a:t>12-11-2021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5A92CE-C878-406A-AEA0-C7E327FAA898}"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8660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8F8EEC-D07F-47CE-A909-D567FB90674F}" type="datetimeFigureOut">
              <a:rPr lang="en-IN" smtClean="0"/>
              <a:t>12-11-2021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5A92CE-C878-406A-AEA0-C7E327FAA898}"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5949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8F8EEC-D07F-47CE-A909-D567FB90674F}" type="datetimeFigureOut">
              <a:rPr lang="en-IN" smtClean="0"/>
              <a:t>12-11-2021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5A92CE-C878-406A-AEA0-C7E327FAA898}"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7714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8F8EEC-D07F-47CE-A909-D567FB90674F}" type="datetimeFigureOut">
              <a:rPr lang="en-IN" smtClean="0"/>
              <a:t>12-11-2021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5A92CE-C878-406A-AEA0-C7E327FAA898}" type="slidenum">
              <a:rPr lang="en-IN" smtClean="0"/>
              <a:t>‹#›</a:t>
            </a:fld>
            <a:endParaRPr lang="en-IN"/>
          </a:p>
        </p:txBody>
      </p:sp>
    </p:spTree>
    <p:extLst>
      <p:ext uri="{BB962C8B-B14F-4D97-AF65-F5344CB8AC3E}">
        <p14:creationId xmlns:p14="http://schemas.microsoft.com/office/powerpoint/2010/main" val="4245751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8F8EEC-D07F-47CE-A909-D567FB90674F}" type="datetimeFigureOut">
              <a:rPr lang="en-IN" smtClean="0"/>
              <a:t>12-11-2021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5A92CE-C878-406A-AEA0-C7E327FAA898}"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653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68F8EEC-D07F-47CE-A909-D567FB90674F}" type="datetimeFigureOut">
              <a:rPr lang="en-IN" smtClean="0"/>
              <a:t>12-11-2021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7D5A92CE-C878-406A-AEA0-C7E327FAA898}"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6504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68F8EEC-D07F-47CE-A909-D567FB90674F}" type="datetimeFigureOut">
              <a:rPr lang="en-IN" smtClean="0"/>
              <a:t>12-11-2021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D5A92CE-C878-406A-AEA0-C7E327FAA898}"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2954661"/>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electronicwings.com/download/attachment=Thu-10-17-17-56-00.ARM7_ADC-ADC.zi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electronicwings.com/arm7/lpc2148-adc-analog-to-digital-converter" TargetMode="External"/><Relationship Id="rId2" Type="http://schemas.openxmlformats.org/officeDocument/2006/relationships/hyperlink" Target="https://www.wikinote.org/mod/page/view.php?id=375&amp;forceview=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AA2B8-CD1B-4A92-9851-6B093AA46793}"/>
              </a:ext>
            </a:extLst>
          </p:cNvPr>
          <p:cNvSpPr>
            <a:spLocks noGrp="1"/>
          </p:cNvSpPr>
          <p:nvPr>
            <p:ph type="ctrTitle"/>
          </p:nvPr>
        </p:nvSpPr>
        <p:spPr/>
        <p:txBody>
          <a:bodyPr/>
          <a:lstStyle/>
          <a:p>
            <a:r>
              <a:rPr lang="en-US" dirty="0"/>
              <a:t>ADC’s of LPC2148</a:t>
            </a:r>
            <a:endParaRPr lang="en-IN" dirty="0"/>
          </a:p>
        </p:txBody>
      </p:sp>
      <p:sp>
        <p:nvSpPr>
          <p:cNvPr id="3" name="Subtitle 2">
            <a:extLst>
              <a:ext uri="{FF2B5EF4-FFF2-40B4-BE49-F238E27FC236}">
                <a16:creationId xmlns:a16="http://schemas.microsoft.com/office/drawing/2014/main" id="{A709CAF9-F4B6-40B8-9332-4CF5AA55719A}"/>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18900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B2A5A3-57C9-4F26-B7F8-D2A105834959}"/>
              </a:ext>
            </a:extLst>
          </p:cNvPr>
          <p:cNvSpPr>
            <a:spLocks noGrp="1"/>
          </p:cNvSpPr>
          <p:nvPr>
            <p:ph idx="1"/>
          </p:nvPr>
        </p:nvSpPr>
        <p:spPr>
          <a:xfrm>
            <a:off x="1452075" y="2015732"/>
            <a:ext cx="9603275" cy="3450613"/>
          </a:xfrm>
        </p:spPr>
        <p:txBody>
          <a:bodyPr/>
          <a:lstStyle/>
          <a:p>
            <a:pPr marL="0" indent="0">
              <a:buNone/>
            </a:pPr>
            <a:r>
              <a:rPr lang="en-US" b="1" dirty="0"/>
              <a:t>Bit 27 – EDGE</a:t>
            </a:r>
          </a:p>
          <a:p>
            <a:pPr>
              <a:buFont typeface="Wingdings" panose="05000000000000000000" pitchFamily="2" charset="2"/>
              <a:buChar char="ü"/>
            </a:pPr>
            <a:r>
              <a:rPr lang="en-US" dirty="0"/>
              <a:t>This bit is significant only when the Start field contains 010-111. In these cases,</a:t>
            </a:r>
          </a:p>
          <a:p>
            <a:pPr>
              <a:buFont typeface="Wingdings" panose="05000000000000000000" pitchFamily="2" charset="2"/>
              <a:buChar char="ü"/>
            </a:pPr>
            <a:r>
              <a:rPr lang="en-US" dirty="0"/>
              <a:t>0 = Start conversion on a rising edge on the selected CAP/MAT signal</a:t>
            </a:r>
          </a:p>
          <a:p>
            <a:pPr>
              <a:buFont typeface="Wingdings" panose="05000000000000000000" pitchFamily="2" charset="2"/>
              <a:buChar char="ü"/>
            </a:pPr>
            <a:r>
              <a:rPr lang="en-US" dirty="0"/>
              <a:t>1 = Start conversion on a falling edge on the selected CAP/MAT signal</a:t>
            </a:r>
          </a:p>
          <a:p>
            <a:pPr marL="0" indent="0">
              <a:buNone/>
            </a:pPr>
            <a:r>
              <a:rPr lang="en-US" b="1" dirty="0"/>
              <a:t>Bit 31:28 – RESERVED</a:t>
            </a:r>
            <a:endParaRPr lang="en-IN" b="1" dirty="0"/>
          </a:p>
        </p:txBody>
      </p:sp>
      <p:sp>
        <p:nvSpPr>
          <p:cNvPr id="4" name="Title 1">
            <a:extLst>
              <a:ext uri="{FF2B5EF4-FFF2-40B4-BE49-F238E27FC236}">
                <a16:creationId xmlns:a16="http://schemas.microsoft.com/office/drawing/2014/main" id="{112C1E22-3D14-430F-9D43-FE56FE02EB9A}"/>
              </a:ext>
            </a:extLst>
          </p:cNvPr>
          <p:cNvSpPr>
            <a:spLocks noGrp="1"/>
          </p:cNvSpPr>
          <p:nvPr>
            <p:ph type="title"/>
          </p:nvPr>
        </p:nvSpPr>
        <p:spPr>
          <a:xfrm>
            <a:off x="1450975" y="804863"/>
            <a:ext cx="9604375" cy="1049337"/>
          </a:xfrm>
        </p:spPr>
        <p:txBody>
          <a:bodyPr/>
          <a:lstStyle/>
          <a:p>
            <a:r>
              <a:rPr lang="en-IN" dirty="0"/>
              <a:t>ADC0 Registers (5/5)</a:t>
            </a:r>
          </a:p>
        </p:txBody>
      </p:sp>
      <p:pic>
        <p:nvPicPr>
          <p:cNvPr id="5" name="Picture 4">
            <a:extLst>
              <a:ext uri="{FF2B5EF4-FFF2-40B4-BE49-F238E27FC236}">
                <a16:creationId xmlns:a16="http://schemas.microsoft.com/office/drawing/2014/main" id="{2E5CA9C1-C84E-42EB-B515-9E8F3270DA3A}"/>
              </a:ext>
            </a:extLst>
          </p:cNvPr>
          <p:cNvPicPr>
            <a:picLocks noChangeAspect="1"/>
          </p:cNvPicPr>
          <p:nvPr/>
        </p:nvPicPr>
        <p:blipFill>
          <a:blip r:embed="rId2"/>
          <a:stretch>
            <a:fillRect/>
          </a:stretch>
        </p:blipFill>
        <p:spPr>
          <a:xfrm>
            <a:off x="1446725" y="1290320"/>
            <a:ext cx="9608129" cy="725413"/>
          </a:xfrm>
          <a:prstGeom prst="rect">
            <a:avLst/>
          </a:prstGeom>
        </p:spPr>
      </p:pic>
    </p:spTree>
    <p:extLst>
      <p:ext uri="{BB962C8B-B14F-4D97-AF65-F5344CB8AC3E}">
        <p14:creationId xmlns:p14="http://schemas.microsoft.com/office/powerpoint/2010/main" val="3323653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BB2B8-D399-4F17-8CC6-3FF70C3D438D}"/>
              </a:ext>
            </a:extLst>
          </p:cNvPr>
          <p:cNvSpPr>
            <a:spLocks noGrp="1"/>
          </p:cNvSpPr>
          <p:nvPr>
            <p:ph type="title"/>
          </p:nvPr>
        </p:nvSpPr>
        <p:spPr/>
        <p:txBody>
          <a:bodyPr/>
          <a:lstStyle/>
          <a:p>
            <a:r>
              <a:rPr lang="it-IT" dirty="0"/>
              <a:t>AD0GDR (ADC0 Global Data Register)(1/2)</a:t>
            </a:r>
            <a:endParaRPr lang="en-IN" dirty="0"/>
          </a:p>
        </p:txBody>
      </p:sp>
      <p:sp>
        <p:nvSpPr>
          <p:cNvPr id="3" name="Content Placeholder 2">
            <a:extLst>
              <a:ext uri="{FF2B5EF4-FFF2-40B4-BE49-F238E27FC236}">
                <a16:creationId xmlns:a16="http://schemas.microsoft.com/office/drawing/2014/main" id="{4E04AEA9-C90F-4139-93D9-74870E999BE3}"/>
              </a:ext>
            </a:extLst>
          </p:cNvPr>
          <p:cNvSpPr>
            <a:spLocks noGrp="1"/>
          </p:cNvSpPr>
          <p:nvPr>
            <p:ph idx="1"/>
          </p:nvPr>
        </p:nvSpPr>
        <p:spPr>
          <a:xfrm>
            <a:off x="1451578" y="1853754"/>
            <a:ext cx="9603275" cy="3450613"/>
          </a:xfrm>
        </p:spPr>
        <p:txBody>
          <a:bodyPr>
            <a:normAutofit fontScale="85000" lnSpcReduction="20000"/>
          </a:bodyPr>
          <a:lstStyle/>
          <a:p>
            <a:pPr>
              <a:buFont typeface="Wingdings" panose="05000000000000000000" pitchFamily="2" charset="2"/>
              <a:buChar char="ü"/>
            </a:pPr>
            <a:r>
              <a:rPr lang="en-US" dirty="0"/>
              <a:t>AD0GDR is a 32-bit register.</a:t>
            </a:r>
          </a:p>
          <a:p>
            <a:pPr>
              <a:buFont typeface="Wingdings" panose="05000000000000000000" pitchFamily="2" charset="2"/>
              <a:buChar char="ü"/>
            </a:pPr>
            <a:r>
              <a:rPr lang="en-US" dirty="0"/>
              <a:t>This register contains the ADC’s DONE bit and the result of the most recent A/D conversion.</a:t>
            </a:r>
          </a:p>
          <a:p>
            <a:endParaRPr lang="en-IN" dirty="0"/>
          </a:p>
          <a:p>
            <a:endParaRPr lang="en-IN" dirty="0"/>
          </a:p>
          <a:p>
            <a:pPr marL="0" indent="0">
              <a:buNone/>
            </a:pPr>
            <a:r>
              <a:rPr lang="en-US" b="1" dirty="0"/>
              <a:t>Bit 5:0 – RESERVED</a:t>
            </a:r>
          </a:p>
          <a:p>
            <a:pPr marL="0" indent="0">
              <a:buNone/>
            </a:pPr>
            <a:r>
              <a:rPr lang="en-US" b="1" dirty="0"/>
              <a:t>Bits 15:6 – RESULT</a:t>
            </a:r>
          </a:p>
          <a:p>
            <a:pPr>
              <a:buFont typeface="Wingdings" panose="05000000000000000000" pitchFamily="2" charset="2"/>
              <a:buChar char="ü"/>
            </a:pPr>
            <a:r>
              <a:rPr lang="en-US" dirty="0"/>
              <a:t>When DONE bit is set to 1, this field contains 10-bit ADC result that has a value in the range of 0 (less than or equal to VSSA) to 1023 (greater than or equal to VREF).</a:t>
            </a:r>
          </a:p>
          <a:p>
            <a:pPr marL="0" indent="0">
              <a:buNone/>
            </a:pPr>
            <a:r>
              <a:rPr lang="en-US" b="1" dirty="0"/>
              <a:t>Bit 23:16 – RESERVED</a:t>
            </a:r>
            <a:endParaRPr lang="en-IN" b="1" dirty="0"/>
          </a:p>
        </p:txBody>
      </p:sp>
      <p:pic>
        <p:nvPicPr>
          <p:cNvPr id="5" name="Picture 4">
            <a:extLst>
              <a:ext uri="{FF2B5EF4-FFF2-40B4-BE49-F238E27FC236}">
                <a16:creationId xmlns:a16="http://schemas.microsoft.com/office/drawing/2014/main" id="{E009B10E-3A8A-4058-AF7D-568DE6A17C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7" y="2631440"/>
            <a:ext cx="9603276" cy="706120"/>
          </a:xfrm>
          <a:prstGeom prst="rect">
            <a:avLst/>
          </a:prstGeom>
        </p:spPr>
      </p:pic>
    </p:spTree>
    <p:extLst>
      <p:ext uri="{BB962C8B-B14F-4D97-AF65-F5344CB8AC3E}">
        <p14:creationId xmlns:p14="http://schemas.microsoft.com/office/powerpoint/2010/main" val="1109957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9A500-03E9-4D38-8DAF-EEEBF535C123}"/>
              </a:ext>
            </a:extLst>
          </p:cNvPr>
          <p:cNvSpPr>
            <a:spLocks noGrp="1"/>
          </p:cNvSpPr>
          <p:nvPr>
            <p:ph type="title"/>
          </p:nvPr>
        </p:nvSpPr>
        <p:spPr/>
        <p:txBody>
          <a:bodyPr/>
          <a:lstStyle/>
          <a:p>
            <a:r>
              <a:rPr lang="it-IT" dirty="0"/>
              <a:t>AD0GDR (ADC0 Global Data Register) (2/2)</a:t>
            </a:r>
            <a:endParaRPr lang="en-IN" dirty="0"/>
          </a:p>
        </p:txBody>
      </p:sp>
      <p:sp>
        <p:nvSpPr>
          <p:cNvPr id="3" name="Content Placeholder 2">
            <a:extLst>
              <a:ext uri="{FF2B5EF4-FFF2-40B4-BE49-F238E27FC236}">
                <a16:creationId xmlns:a16="http://schemas.microsoft.com/office/drawing/2014/main" id="{C201F9E3-45A5-4455-B7ED-0018E141D216}"/>
              </a:ext>
            </a:extLst>
          </p:cNvPr>
          <p:cNvSpPr>
            <a:spLocks noGrp="1"/>
          </p:cNvSpPr>
          <p:nvPr>
            <p:ph idx="1"/>
          </p:nvPr>
        </p:nvSpPr>
        <p:spPr/>
        <p:txBody>
          <a:bodyPr numCol="2">
            <a:normAutofit fontScale="85000" lnSpcReduction="10000"/>
          </a:bodyPr>
          <a:lstStyle/>
          <a:p>
            <a:pPr marL="0" indent="0">
              <a:buNone/>
            </a:pPr>
            <a:r>
              <a:rPr lang="en-US" b="1" dirty="0"/>
              <a:t>Bits 26:24 – CHN</a:t>
            </a:r>
          </a:p>
          <a:p>
            <a:r>
              <a:rPr lang="en-US" dirty="0"/>
              <a:t>These bits contain the channel from which ADC value is read.</a:t>
            </a:r>
          </a:p>
          <a:p>
            <a:r>
              <a:rPr lang="en-US" dirty="0"/>
              <a:t>e.g. 000 identifies that the RESULT field contains ADC value of channel 0.</a:t>
            </a:r>
          </a:p>
          <a:p>
            <a:pPr marL="0" indent="0">
              <a:buNone/>
            </a:pPr>
            <a:r>
              <a:rPr lang="en-US" b="1" dirty="0"/>
              <a:t>Bit 29:27 – RESERVED</a:t>
            </a:r>
          </a:p>
          <a:p>
            <a:pPr marL="0" indent="0">
              <a:buNone/>
            </a:pPr>
            <a:r>
              <a:rPr lang="en-US" b="1" dirty="0"/>
              <a:t>Bit 30 – Overrun</a:t>
            </a:r>
          </a:p>
          <a:p>
            <a:r>
              <a:rPr lang="en-US" dirty="0"/>
              <a:t>This bit is set to 1 in burst mode if the result of one or more conversions is lost and overwritten before the conversion that produced the result in the RESULT bits.</a:t>
            </a:r>
          </a:p>
          <a:p>
            <a:r>
              <a:rPr lang="en-US" dirty="0"/>
              <a:t>This bit is cleared by reading this register.</a:t>
            </a:r>
          </a:p>
          <a:p>
            <a:pPr marL="0" indent="0">
              <a:buNone/>
            </a:pPr>
            <a:r>
              <a:rPr lang="en-US" b="1" dirty="0"/>
              <a:t>Bit 31 – DONE</a:t>
            </a:r>
          </a:p>
          <a:p>
            <a:r>
              <a:rPr lang="en-US" dirty="0"/>
              <a:t>This bit is set to 1 when an A/D conversion completes. It is cleared when this register is read and when the AD0CR is written.</a:t>
            </a:r>
          </a:p>
          <a:p>
            <a:r>
              <a:rPr lang="en-US" dirty="0"/>
              <a:t>If AD0CR is written while a conversion is still in progress, this bit is set and new conversion is started.</a:t>
            </a:r>
            <a:endParaRPr lang="en-IN" dirty="0"/>
          </a:p>
        </p:txBody>
      </p:sp>
      <p:pic>
        <p:nvPicPr>
          <p:cNvPr id="4" name="Picture 3">
            <a:extLst>
              <a:ext uri="{FF2B5EF4-FFF2-40B4-BE49-F238E27FC236}">
                <a16:creationId xmlns:a16="http://schemas.microsoft.com/office/drawing/2014/main" id="{5F7F1BFE-8F29-4143-A30F-5843043D6E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1309612"/>
            <a:ext cx="9603276" cy="706120"/>
          </a:xfrm>
          <a:prstGeom prst="rect">
            <a:avLst/>
          </a:prstGeom>
        </p:spPr>
      </p:pic>
    </p:spTree>
    <p:extLst>
      <p:ext uri="{BB962C8B-B14F-4D97-AF65-F5344CB8AC3E}">
        <p14:creationId xmlns:p14="http://schemas.microsoft.com/office/powerpoint/2010/main" val="2877933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F83EB-686D-444D-B61F-6B3904EACC8D}"/>
              </a:ext>
            </a:extLst>
          </p:cNvPr>
          <p:cNvSpPr>
            <a:spLocks noGrp="1"/>
          </p:cNvSpPr>
          <p:nvPr>
            <p:ph type="title"/>
          </p:nvPr>
        </p:nvSpPr>
        <p:spPr/>
        <p:txBody>
          <a:bodyPr/>
          <a:lstStyle/>
          <a:p>
            <a:r>
              <a:rPr lang="en-IN" dirty="0"/>
              <a:t> ADGSR (A/D Global Start Register)</a:t>
            </a:r>
          </a:p>
        </p:txBody>
      </p:sp>
      <p:sp>
        <p:nvSpPr>
          <p:cNvPr id="3" name="Content Placeholder 2">
            <a:extLst>
              <a:ext uri="{FF2B5EF4-FFF2-40B4-BE49-F238E27FC236}">
                <a16:creationId xmlns:a16="http://schemas.microsoft.com/office/drawing/2014/main" id="{81A1636A-6DE0-47B9-B437-0221EE3912D0}"/>
              </a:ext>
            </a:extLst>
          </p:cNvPr>
          <p:cNvSpPr>
            <a:spLocks noGrp="1"/>
          </p:cNvSpPr>
          <p:nvPr>
            <p:ph idx="1"/>
          </p:nvPr>
        </p:nvSpPr>
        <p:spPr/>
        <p:txBody>
          <a:bodyPr>
            <a:normAutofit/>
          </a:bodyPr>
          <a:lstStyle/>
          <a:p>
            <a:pPr>
              <a:buFont typeface="Wingdings" panose="05000000000000000000" pitchFamily="2" charset="2"/>
              <a:buChar char="ü"/>
            </a:pPr>
            <a:r>
              <a:rPr lang="en-US" dirty="0"/>
              <a:t>ADGSR is a 32-bit register.</a:t>
            </a:r>
          </a:p>
          <a:p>
            <a:pPr>
              <a:buFont typeface="Wingdings" panose="05000000000000000000" pitchFamily="2" charset="2"/>
              <a:buChar char="ü"/>
            </a:pPr>
            <a:r>
              <a:rPr lang="en-US" dirty="0"/>
              <a:t>Software can write to this register to simultaneously start conversions on both ADC.</a:t>
            </a:r>
          </a:p>
          <a:p>
            <a:pPr marL="0" indent="0">
              <a:buNone/>
            </a:pPr>
            <a:r>
              <a:rPr lang="en-US" b="1" dirty="0"/>
              <a:t>BURST (Bit 16), START (Bit &lt;26:24&gt;) &amp; EDGE (Bit 27)</a:t>
            </a:r>
          </a:p>
          <a:p>
            <a:pPr>
              <a:buFont typeface="Wingdings" panose="05000000000000000000" pitchFamily="2" charset="2"/>
              <a:buChar char="ü"/>
            </a:pPr>
            <a:r>
              <a:rPr lang="en-US" dirty="0"/>
              <a:t>These bits have same function as in the individual ADC control registers i.e. AD0CR &amp; AD1CR. Only difference is that we can use these function for both ADC commonly from this register.</a:t>
            </a:r>
            <a:endParaRPr lang="en-IN" dirty="0"/>
          </a:p>
        </p:txBody>
      </p:sp>
      <p:pic>
        <p:nvPicPr>
          <p:cNvPr id="5" name="Picture 4">
            <a:extLst>
              <a:ext uri="{FF2B5EF4-FFF2-40B4-BE49-F238E27FC236}">
                <a16:creationId xmlns:a16="http://schemas.microsoft.com/office/drawing/2014/main" id="{71540431-563D-48A2-9051-CA8D01049F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8" y="4764723"/>
            <a:ext cx="9603276" cy="863600"/>
          </a:xfrm>
          <a:prstGeom prst="rect">
            <a:avLst/>
          </a:prstGeom>
        </p:spPr>
      </p:pic>
    </p:spTree>
    <p:extLst>
      <p:ext uri="{BB962C8B-B14F-4D97-AF65-F5344CB8AC3E}">
        <p14:creationId xmlns:p14="http://schemas.microsoft.com/office/powerpoint/2010/main" val="366581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A7D40-5EF1-4630-B7A5-B70F6D39B662}"/>
              </a:ext>
            </a:extLst>
          </p:cNvPr>
          <p:cNvSpPr>
            <a:spLocks noGrp="1"/>
          </p:cNvSpPr>
          <p:nvPr>
            <p:ph type="title"/>
          </p:nvPr>
        </p:nvSpPr>
        <p:spPr/>
        <p:txBody>
          <a:bodyPr/>
          <a:lstStyle/>
          <a:p>
            <a:r>
              <a:rPr lang="en-IN" dirty="0"/>
              <a:t>AD0STAT (ADC0 Status Register)</a:t>
            </a:r>
          </a:p>
        </p:txBody>
      </p:sp>
      <p:sp>
        <p:nvSpPr>
          <p:cNvPr id="3" name="Content Placeholder 2">
            <a:extLst>
              <a:ext uri="{FF2B5EF4-FFF2-40B4-BE49-F238E27FC236}">
                <a16:creationId xmlns:a16="http://schemas.microsoft.com/office/drawing/2014/main" id="{1CE518E3-C090-4B99-BBE2-4E8635C627FB}"/>
              </a:ext>
            </a:extLst>
          </p:cNvPr>
          <p:cNvSpPr>
            <a:spLocks noGrp="1"/>
          </p:cNvSpPr>
          <p:nvPr>
            <p:ph idx="1"/>
          </p:nvPr>
        </p:nvSpPr>
        <p:spPr>
          <a:xfrm>
            <a:off x="1451579" y="2015732"/>
            <a:ext cx="9603275" cy="3643388"/>
          </a:xfrm>
        </p:spPr>
        <p:txBody>
          <a:bodyPr numCol="2">
            <a:normAutofit fontScale="92500" lnSpcReduction="10000"/>
          </a:bodyPr>
          <a:lstStyle/>
          <a:p>
            <a:pPr marL="0" indent="0">
              <a:buNone/>
            </a:pPr>
            <a:r>
              <a:rPr lang="en-US" b="1" dirty="0"/>
              <a:t>AD0STAT is a 32-bit register.</a:t>
            </a:r>
          </a:p>
          <a:p>
            <a:pPr>
              <a:buFont typeface="Wingdings" panose="05000000000000000000" pitchFamily="2" charset="2"/>
              <a:buChar char="ü"/>
            </a:pPr>
            <a:r>
              <a:rPr lang="en-US" dirty="0"/>
              <a:t>It allows checking of status of all the A/D channels simultaneously.</a:t>
            </a:r>
          </a:p>
          <a:p>
            <a:pPr marL="0" indent="0">
              <a:buNone/>
            </a:pPr>
            <a:r>
              <a:rPr lang="en-US" b="1" dirty="0"/>
              <a:t>Bit 7:0 – DONE7:DONE0</a:t>
            </a:r>
          </a:p>
          <a:p>
            <a:pPr>
              <a:buFont typeface="Wingdings" panose="05000000000000000000" pitchFamily="2" charset="2"/>
              <a:buChar char="ü"/>
            </a:pPr>
            <a:r>
              <a:rPr lang="en-US" dirty="0"/>
              <a:t>These bits reflect the DONE status flag from the result registers for A/D channel 7 - channel 0.</a:t>
            </a:r>
          </a:p>
          <a:p>
            <a:pPr marL="0" indent="0">
              <a:buNone/>
            </a:pPr>
            <a:r>
              <a:rPr lang="en-US" b="1" dirty="0"/>
              <a:t>Bit 15:8 – OVERRUN7:OVERRUN0</a:t>
            </a:r>
          </a:p>
          <a:p>
            <a:pPr>
              <a:buFont typeface="Wingdings" panose="05000000000000000000" pitchFamily="2" charset="2"/>
              <a:buChar char="ü"/>
            </a:pPr>
            <a:r>
              <a:rPr lang="en-US" dirty="0"/>
              <a:t>These bits reflect the OVERRUN status flag from the result registers for A/D channel </a:t>
            </a:r>
            <a:r>
              <a:rPr lang="en-US" dirty="0" err="1"/>
              <a:t>channel</a:t>
            </a:r>
            <a:r>
              <a:rPr lang="en-US" dirty="0"/>
              <a:t> 0.</a:t>
            </a:r>
          </a:p>
          <a:p>
            <a:pPr marL="0" indent="0">
              <a:buNone/>
            </a:pPr>
            <a:r>
              <a:rPr lang="en-US" b="1" dirty="0"/>
              <a:t>    Bit 16 – ADINT</a:t>
            </a:r>
          </a:p>
          <a:p>
            <a:pPr>
              <a:buFont typeface="Wingdings" panose="05000000000000000000" pitchFamily="2" charset="2"/>
              <a:buChar char="ü"/>
            </a:pPr>
            <a:r>
              <a:rPr lang="en-US" dirty="0"/>
              <a:t>This bit is 1 when any of the individual A/D  channel DONE flags is asserted and enables ADC interrupt if any of interrupt is enabled in AD0INTEN register.</a:t>
            </a:r>
          </a:p>
          <a:p>
            <a:pPr marL="0" indent="0">
              <a:buNone/>
            </a:pPr>
            <a:r>
              <a:rPr lang="en-US" b="1" dirty="0"/>
              <a:t>   Bit 31:17 – RESERVED</a:t>
            </a:r>
          </a:p>
          <a:p>
            <a:pPr marL="0" indent="0">
              <a:buNone/>
            </a:pPr>
            <a:endParaRPr lang="en-IN" dirty="0"/>
          </a:p>
        </p:txBody>
      </p:sp>
      <p:pic>
        <p:nvPicPr>
          <p:cNvPr id="5" name="Picture 4">
            <a:extLst>
              <a:ext uri="{FF2B5EF4-FFF2-40B4-BE49-F238E27FC236}">
                <a16:creationId xmlns:a16="http://schemas.microsoft.com/office/drawing/2014/main" id="{AB02BCD9-2FE7-4908-A33A-1EE43DCC51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4362" y="5659120"/>
            <a:ext cx="9603275" cy="812800"/>
          </a:xfrm>
          <a:prstGeom prst="rect">
            <a:avLst/>
          </a:prstGeom>
        </p:spPr>
      </p:pic>
    </p:spTree>
    <p:extLst>
      <p:ext uri="{BB962C8B-B14F-4D97-AF65-F5344CB8AC3E}">
        <p14:creationId xmlns:p14="http://schemas.microsoft.com/office/powerpoint/2010/main" val="2300285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8D7B1-F064-4E23-ACF4-187537E1FEC8}"/>
              </a:ext>
            </a:extLst>
          </p:cNvPr>
          <p:cNvSpPr>
            <a:spLocks noGrp="1"/>
          </p:cNvSpPr>
          <p:nvPr>
            <p:ph type="title"/>
          </p:nvPr>
        </p:nvSpPr>
        <p:spPr/>
        <p:txBody>
          <a:bodyPr/>
          <a:lstStyle/>
          <a:p>
            <a:r>
              <a:rPr lang="en-IN" dirty="0"/>
              <a:t>AD0INTEN (ADC0 Interrupt Enable)</a:t>
            </a:r>
          </a:p>
        </p:txBody>
      </p:sp>
      <p:sp>
        <p:nvSpPr>
          <p:cNvPr id="3" name="Content Placeholder 2">
            <a:extLst>
              <a:ext uri="{FF2B5EF4-FFF2-40B4-BE49-F238E27FC236}">
                <a16:creationId xmlns:a16="http://schemas.microsoft.com/office/drawing/2014/main" id="{555DED04-CA2F-4778-8389-CF42A57F04D2}"/>
              </a:ext>
            </a:extLst>
          </p:cNvPr>
          <p:cNvSpPr>
            <a:spLocks noGrp="1"/>
          </p:cNvSpPr>
          <p:nvPr>
            <p:ph idx="1"/>
          </p:nvPr>
        </p:nvSpPr>
        <p:spPr/>
        <p:txBody>
          <a:bodyPr numCol="2">
            <a:normAutofit fontScale="92500" lnSpcReduction="10000"/>
          </a:bodyPr>
          <a:lstStyle/>
          <a:p>
            <a:pPr>
              <a:buFont typeface="Wingdings" panose="05000000000000000000" pitchFamily="2" charset="2"/>
              <a:buChar char="ü"/>
            </a:pPr>
            <a:r>
              <a:rPr lang="en-US" dirty="0"/>
              <a:t>AD0INTEN is a 32-bit register.</a:t>
            </a:r>
          </a:p>
          <a:p>
            <a:pPr>
              <a:buFont typeface="Wingdings" panose="05000000000000000000" pitchFamily="2" charset="2"/>
              <a:buChar char="ü"/>
            </a:pPr>
            <a:r>
              <a:rPr lang="en-US" dirty="0"/>
              <a:t>It allows control over which channels generate an interrupt when conversion is completed.</a:t>
            </a:r>
          </a:p>
          <a:p>
            <a:pPr marL="0" indent="0">
              <a:buNone/>
            </a:pPr>
            <a:r>
              <a:rPr lang="en-US" b="1" dirty="0"/>
              <a:t>Bit 0 – ADINTEN0</a:t>
            </a:r>
          </a:p>
          <a:p>
            <a:pPr>
              <a:buFont typeface="Wingdings" panose="05000000000000000000" pitchFamily="2" charset="2"/>
              <a:buChar char="ü"/>
            </a:pPr>
            <a:r>
              <a:rPr lang="en-US" dirty="0"/>
              <a:t>0 = Completion of a A/D conversion on ADC channel 0 will not generate an interrupt</a:t>
            </a:r>
          </a:p>
          <a:p>
            <a:pPr>
              <a:buFont typeface="Wingdings" panose="05000000000000000000" pitchFamily="2" charset="2"/>
              <a:buChar char="ü"/>
            </a:pPr>
            <a:r>
              <a:rPr lang="en-US" dirty="0"/>
              <a:t>1 = Completion of a conversion on ADC channel 0 will generate an interrupt</a:t>
            </a:r>
          </a:p>
          <a:p>
            <a:pPr>
              <a:buFont typeface="Wingdings" panose="05000000000000000000" pitchFamily="2" charset="2"/>
              <a:buChar char="ü"/>
            </a:pPr>
            <a:r>
              <a:rPr lang="en-US" dirty="0"/>
              <a:t>Remaining ADINTEN bits have similar description as given for ADINTEN0.</a:t>
            </a:r>
          </a:p>
          <a:p>
            <a:pPr marL="0" indent="0">
              <a:buNone/>
            </a:pPr>
            <a:r>
              <a:rPr lang="en-US" b="1" dirty="0"/>
              <a:t>   Bit 8 – ADGINTEN</a:t>
            </a:r>
          </a:p>
          <a:p>
            <a:pPr>
              <a:buFont typeface="Wingdings" panose="05000000000000000000" pitchFamily="2" charset="2"/>
              <a:buChar char="ü"/>
            </a:pPr>
            <a:r>
              <a:rPr lang="en-US" dirty="0"/>
              <a:t>0 = Only the individual ADC channels enabled by ADINTEN7:0 will generate interrupts</a:t>
            </a:r>
          </a:p>
          <a:p>
            <a:pPr>
              <a:buFont typeface="Wingdings" panose="05000000000000000000" pitchFamily="2" charset="2"/>
              <a:buChar char="ü"/>
            </a:pPr>
            <a:r>
              <a:rPr lang="en-US" dirty="0"/>
              <a:t>1 = Only the global DONE flag in A/D Data Register is enabled to generate an interrupt</a:t>
            </a:r>
            <a:endParaRPr lang="en-IN" dirty="0"/>
          </a:p>
        </p:txBody>
      </p:sp>
      <p:pic>
        <p:nvPicPr>
          <p:cNvPr id="5" name="Picture 4">
            <a:extLst>
              <a:ext uri="{FF2B5EF4-FFF2-40B4-BE49-F238E27FC236}">
                <a16:creationId xmlns:a16="http://schemas.microsoft.com/office/drawing/2014/main" id="{57F674CD-54AC-4919-BA09-36B808A003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3178" y="5466345"/>
            <a:ext cx="9603276" cy="694185"/>
          </a:xfrm>
          <a:prstGeom prst="rect">
            <a:avLst/>
          </a:prstGeom>
        </p:spPr>
      </p:pic>
    </p:spTree>
    <p:extLst>
      <p:ext uri="{BB962C8B-B14F-4D97-AF65-F5344CB8AC3E}">
        <p14:creationId xmlns:p14="http://schemas.microsoft.com/office/powerpoint/2010/main" val="3669240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712DF-DB39-4D1E-A183-53A739CEEA74}"/>
              </a:ext>
            </a:extLst>
          </p:cNvPr>
          <p:cNvSpPr>
            <a:spLocks noGrp="1"/>
          </p:cNvSpPr>
          <p:nvPr>
            <p:ph type="title"/>
          </p:nvPr>
        </p:nvSpPr>
        <p:spPr/>
        <p:txBody>
          <a:bodyPr/>
          <a:lstStyle/>
          <a:p>
            <a:r>
              <a:rPr lang="en-IN" dirty="0"/>
              <a:t>AD0DR0-AD0DR7 (ADC0 Data Registers)</a:t>
            </a:r>
          </a:p>
        </p:txBody>
      </p:sp>
      <p:sp>
        <p:nvSpPr>
          <p:cNvPr id="3" name="Content Placeholder 2">
            <a:extLst>
              <a:ext uri="{FF2B5EF4-FFF2-40B4-BE49-F238E27FC236}">
                <a16:creationId xmlns:a16="http://schemas.microsoft.com/office/drawing/2014/main" id="{FC7729F9-108F-442B-AAEA-C2667DCB83FE}"/>
              </a:ext>
            </a:extLst>
          </p:cNvPr>
          <p:cNvSpPr>
            <a:spLocks noGrp="1"/>
          </p:cNvSpPr>
          <p:nvPr>
            <p:ph idx="1"/>
          </p:nvPr>
        </p:nvSpPr>
        <p:spPr/>
        <p:txBody>
          <a:bodyPr numCol="2">
            <a:normAutofit fontScale="70000" lnSpcReduction="20000"/>
          </a:bodyPr>
          <a:lstStyle/>
          <a:p>
            <a:pPr>
              <a:buFont typeface="Wingdings" panose="05000000000000000000" pitchFamily="2" charset="2"/>
              <a:buChar char="ü"/>
            </a:pPr>
            <a:r>
              <a:rPr lang="en-US" dirty="0"/>
              <a:t>These are 32-bit registers.</a:t>
            </a:r>
          </a:p>
          <a:p>
            <a:pPr>
              <a:buFont typeface="Wingdings" panose="05000000000000000000" pitchFamily="2" charset="2"/>
              <a:buChar char="ü"/>
            </a:pPr>
            <a:r>
              <a:rPr lang="en-US" dirty="0"/>
              <a:t>They hold the result when A/D conversion is completed.</a:t>
            </a:r>
          </a:p>
          <a:p>
            <a:pPr>
              <a:buFont typeface="Wingdings" panose="05000000000000000000" pitchFamily="2" charset="2"/>
              <a:buChar char="ü"/>
            </a:pPr>
            <a:r>
              <a:rPr lang="en-US" dirty="0"/>
              <a:t>They also include flags that indicate when a conversion has been completed and when a conversion overrun has occurred.</a:t>
            </a:r>
          </a:p>
          <a:p>
            <a:pPr marL="0" indent="0">
              <a:buNone/>
            </a:pPr>
            <a:r>
              <a:rPr lang="en-US" b="1" dirty="0"/>
              <a:t>Bit 5:0 – RESERVED</a:t>
            </a:r>
          </a:p>
          <a:p>
            <a:pPr marL="0" indent="0">
              <a:buNone/>
            </a:pPr>
            <a:r>
              <a:rPr lang="en-US" b="1" dirty="0"/>
              <a:t>Bits 15:6 – RESULT</a:t>
            </a:r>
          </a:p>
          <a:p>
            <a:pPr>
              <a:buFont typeface="Wingdings" panose="05000000000000000000" pitchFamily="2" charset="2"/>
              <a:buChar char="ü"/>
            </a:pPr>
            <a:r>
              <a:rPr lang="en-US" dirty="0"/>
              <a:t>When DONE bit is set to 1, this field contains 10-bit ADC result that has a value in the range of 0 (less than or equal to VSSA) to 1023 (greater than or equal to VREF).</a:t>
            </a:r>
          </a:p>
          <a:p>
            <a:pPr marL="0" indent="0">
              <a:buNone/>
            </a:pPr>
            <a:r>
              <a:rPr lang="en-US" b="1" dirty="0"/>
              <a:t>Bit 29:16 – RESERVED</a:t>
            </a:r>
          </a:p>
          <a:p>
            <a:pPr marL="0" indent="0">
              <a:buNone/>
            </a:pPr>
            <a:r>
              <a:rPr lang="en-US" b="1" dirty="0"/>
              <a:t>Bit 30 – Overrun</a:t>
            </a:r>
          </a:p>
          <a:p>
            <a:pPr>
              <a:buFont typeface="Wingdings" panose="05000000000000000000" pitchFamily="2" charset="2"/>
              <a:buChar char="ü"/>
            </a:pPr>
            <a:r>
              <a:rPr lang="en-US" dirty="0"/>
              <a:t>This bit is set to 1 in burst mode if the result of one or more conversions is lost and overwritten before the conversion that produced the result in the RESULT bits.</a:t>
            </a:r>
          </a:p>
          <a:p>
            <a:pPr>
              <a:buFont typeface="Wingdings" panose="05000000000000000000" pitchFamily="2" charset="2"/>
              <a:buChar char="ü"/>
            </a:pPr>
            <a:r>
              <a:rPr lang="en-US" dirty="0"/>
              <a:t>This bit is cleared by reading this register.</a:t>
            </a:r>
          </a:p>
          <a:p>
            <a:pPr marL="0" indent="0">
              <a:buNone/>
            </a:pPr>
            <a:r>
              <a:rPr lang="en-US" b="1" dirty="0"/>
              <a:t>Bit 31 – DONE</a:t>
            </a:r>
          </a:p>
          <a:p>
            <a:pPr>
              <a:buFont typeface="Wingdings" panose="05000000000000000000" pitchFamily="2" charset="2"/>
              <a:buChar char="ü"/>
            </a:pPr>
            <a:r>
              <a:rPr lang="en-US" dirty="0"/>
              <a:t>This bit is set to 1 when an A/D conversion completes. It is cleared when this register is read.</a:t>
            </a:r>
          </a:p>
          <a:p>
            <a:endParaRPr lang="en-IN" dirty="0"/>
          </a:p>
        </p:txBody>
      </p:sp>
      <p:pic>
        <p:nvPicPr>
          <p:cNvPr id="5" name="Picture 4">
            <a:extLst>
              <a:ext uri="{FF2B5EF4-FFF2-40B4-BE49-F238E27FC236}">
                <a16:creationId xmlns:a16="http://schemas.microsoft.com/office/drawing/2014/main" id="{4AEEB540-51AD-4377-9E47-2F4493E0D6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8" y="5211763"/>
            <a:ext cx="9603275" cy="817200"/>
          </a:xfrm>
          <a:prstGeom prst="rect">
            <a:avLst/>
          </a:prstGeom>
        </p:spPr>
      </p:pic>
    </p:spTree>
    <p:extLst>
      <p:ext uri="{BB962C8B-B14F-4D97-AF65-F5344CB8AC3E}">
        <p14:creationId xmlns:p14="http://schemas.microsoft.com/office/powerpoint/2010/main" val="3780526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B6C2-57FB-4F50-B5F0-C60FB6F624AF}"/>
              </a:ext>
            </a:extLst>
          </p:cNvPr>
          <p:cNvSpPr>
            <a:spLocks noGrp="1"/>
          </p:cNvSpPr>
          <p:nvPr>
            <p:ph type="title"/>
          </p:nvPr>
        </p:nvSpPr>
        <p:spPr/>
        <p:txBody>
          <a:bodyPr/>
          <a:lstStyle/>
          <a:p>
            <a:r>
              <a:rPr lang="en-IN" i="0" dirty="0">
                <a:solidFill>
                  <a:srgbClr val="333333"/>
                </a:solidFill>
                <a:effectLst/>
                <a:latin typeface="Gill Sans MT" panose="020B0502020104020203" pitchFamily="34" charset="0"/>
              </a:rPr>
              <a:t>Steps for Analog to Digital Conversion</a:t>
            </a:r>
            <a:br>
              <a:rPr lang="en-IN" b="0" i="0" dirty="0">
                <a:solidFill>
                  <a:srgbClr val="000000"/>
                </a:solidFill>
                <a:effectLst/>
                <a:latin typeface="Gill Sans MT" panose="020B0502020104020203" pitchFamily="34" charset="0"/>
              </a:rPr>
            </a:br>
            <a:endParaRPr lang="en-IN" dirty="0">
              <a:latin typeface="Gill Sans MT" panose="020B0502020104020203" pitchFamily="34" charset="0"/>
            </a:endParaRPr>
          </a:p>
        </p:txBody>
      </p:sp>
      <p:sp>
        <p:nvSpPr>
          <p:cNvPr id="3" name="Content Placeholder 2">
            <a:extLst>
              <a:ext uri="{FF2B5EF4-FFF2-40B4-BE49-F238E27FC236}">
                <a16:creationId xmlns:a16="http://schemas.microsoft.com/office/drawing/2014/main" id="{C7729D35-5B39-44A1-8B4E-4055C1A196E9}"/>
              </a:ext>
            </a:extLst>
          </p:cNvPr>
          <p:cNvSpPr>
            <a:spLocks noGrp="1"/>
          </p:cNvSpPr>
          <p:nvPr>
            <p:ph idx="1"/>
          </p:nvPr>
        </p:nvSpPr>
        <p:spPr/>
        <p:txBody>
          <a:bodyPr>
            <a:normAutofit fontScale="92500" lnSpcReduction="10000"/>
          </a:bodyPr>
          <a:lstStyle/>
          <a:p>
            <a:pPr algn="just">
              <a:buFont typeface="+mj-lt"/>
              <a:buAutoNum type="arabicPeriod"/>
            </a:pPr>
            <a:r>
              <a:rPr lang="en-US" b="0" i="0" dirty="0">
                <a:solidFill>
                  <a:srgbClr val="000000"/>
                </a:solidFill>
                <a:effectLst/>
                <a:latin typeface="Roboto" panose="02000000000000000000" pitchFamily="2" charset="0"/>
              </a:rPr>
              <a:t>Configure the </a:t>
            </a:r>
            <a:r>
              <a:rPr lang="en-US" b="0" i="0" dirty="0" err="1">
                <a:solidFill>
                  <a:srgbClr val="000000"/>
                </a:solidFill>
                <a:effectLst/>
                <a:latin typeface="Roboto" panose="02000000000000000000" pitchFamily="2" charset="0"/>
              </a:rPr>
              <a:t>ADxCR</a:t>
            </a:r>
            <a:r>
              <a:rPr lang="en-US" b="0" i="0" dirty="0">
                <a:solidFill>
                  <a:srgbClr val="000000"/>
                </a:solidFill>
                <a:effectLst/>
                <a:latin typeface="Roboto" panose="02000000000000000000" pitchFamily="2" charset="0"/>
              </a:rPr>
              <a:t> (ADC Control Register) according to the need of application.</a:t>
            </a:r>
          </a:p>
          <a:p>
            <a:pPr algn="just">
              <a:buFont typeface="+mj-lt"/>
              <a:buAutoNum type="arabicPeriod"/>
            </a:pPr>
            <a:r>
              <a:rPr lang="en-US" b="0" i="0" dirty="0">
                <a:solidFill>
                  <a:srgbClr val="000000"/>
                </a:solidFill>
                <a:effectLst/>
                <a:latin typeface="Roboto" panose="02000000000000000000" pitchFamily="2" charset="0"/>
              </a:rPr>
              <a:t>Start ADC conversion by writing appropriate value to START bits in </a:t>
            </a:r>
            <a:r>
              <a:rPr lang="en-US" b="0" i="0" dirty="0" err="1">
                <a:solidFill>
                  <a:srgbClr val="000000"/>
                </a:solidFill>
                <a:effectLst/>
                <a:latin typeface="Roboto" panose="02000000000000000000" pitchFamily="2" charset="0"/>
              </a:rPr>
              <a:t>ADxCR</a:t>
            </a:r>
            <a:r>
              <a:rPr lang="en-US" b="0" i="0" dirty="0">
                <a:solidFill>
                  <a:srgbClr val="000000"/>
                </a:solidFill>
                <a:effectLst/>
                <a:latin typeface="Roboto" panose="02000000000000000000" pitchFamily="2" charset="0"/>
              </a:rPr>
              <a:t>. (Example, writing 001 to START bits of the register 26:24, conversion is started immediately).</a:t>
            </a:r>
          </a:p>
          <a:p>
            <a:pPr algn="just">
              <a:buFont typeface="+mj-lt"/>
              <a:buAutoNum type="arabicPeriod"/>
            </a:pPr>
            <a:r>
              <a:rPr lang="en-US" b="0" i="0" dirty="0">
                <a:solidFill>
                  <a:srgbClr val="000000"/>
                </a:solidFill>
                <a:effectLst/>
                <a:latin typeface="Roboto" panose="02000000000000000000" pitchFamily="2" charset="0"/>
              </a:rPr>
              <a:t>Monitor the DONE bit (bit number 31) of the corresponding </a:t>
            </a:r>
            <a:r>
              <a:rPr lang="en-US" b="0" i="0" dirty="0" err="1">
                <a:solidFill>
                  <a:srgbClr val="000000"/>
                </a:solidFill>
                <a:effectLst/>
                <a:latin typeface="Roboto" panose="02000000000000000000" pitchFamily="2" charset="0"/>
              </a:rPr>
              <a:t>ADxDRy</a:t>
            </a:r>
            <a:r>
              <a:rPr lang="en-US" b="0" i="0" dirty="0">
                <a:solidFill>
                  <a:srgbClr val="000000"/>
                </a:solidFill>
                <a:effectLst/>
                <a:latin typeface="Roboto" panose="02000000000000000000" pitchFamily="2" charset="0"/>
              </a:rPr>
              <a:t> (ADC Data Register) till it changes from 0 to 1. This signals completion of conversion. We can also monitor DONE bit of ADGSR or the DONE bit corresponding to the ADC channel in the </a:t>
            </a:r>
            <a:r>
              <a:rPr lang="en-US" b="0" i="0" dirty="0" err="1">
                <a:solidFill>
                  <a:srgbClr val="000000"/>
                </a:solidFill>
                <a:effectLst/>
                <a:latin typeface="Roboto" panose="02000000000000000000" pitchFamily="2" charset="0"/>
              </a:rPr>
              <a:t>ADCxSTAT</a:t>
            </a:r>
            <a:r>
              <a:rPr lang="en-US" b="0" i="0" dirty="0">
                <a:solidFill>
                  <a:srgbClr val="000000"/>
                </a:solidFill>
                <a:effectLst/>
                <a:latin typeface="Roboto" panose="02000000000000000000" pitchFamily="2" charset="0"/>
              </a:rPr>
              <a:t> register.</a:t>
            </a:r>
          </a:p>
          <a:p>
            <a:pPr algn="just">
              <a:buFont typeface="+mj-lt"/>
              <a:buAutoNum type="arabicPeriod"/>
            </a:pPr>
            <a:r>
              <a:rPr lang="en-US" b="0" i="0" dirty="0">
                <a:solidFill>
                  <a:srgbClr val="000000"/>
                </a:solidFill>
                <a:effectLst/>
                <a:latin typeface="Roboto" panose="02000000000000000000" pitchFamily="2" charset="0"/>
              </a:rPr>
              <a:t>Read the ADC result from the corresponding ADC Data Register.</a:t>
            </a:r>
            <a:br>
              <a:rPr lang="en-US" b="0" i="0" dirty="0">
                <a:solidFill>
                  <a:srgbClr val="000000"/>
                </a:solidFill>
                <a:effectLst/>
                <a:latin typeface="Roboto" panose="02000000000000000000" pitchFamily="2" charset="0"/>
              </a:rPr>
            </a:br>
            <a:r>
              <a:rPr lang="en-US" b="0" i="0" dirty="0" err="1">
                <a:solidFill>
                  <a:srgbClr val="000000"/>
                </a:solidFill>
                <a:effectLst/>
                <a:latin typeface="Roboto" panose="02000000000000000000" pitchFamily="2" charset="0"/>
              </a:rPr>
              <a:t>ADxDRy</a:t>
            </a:r>
            <a:r>
              <a:rPr lang="en-US" b="0" i="0" dirty="0">
                <a:solidFill>
                  <a:srgbClr val="000000"/>
                </a:solidFill>
                <a:effectLst/>
                <a:latin typeface="Roboto" panose="02000000000000000000" pitchFamily="2" charset="0"/>
              </a:rPr>
              <a:t>. E.g. AD0DR1 contains ADC result of channel 1 of ADC0.</a:t>
            </a:r>
          </a:p>
          <a:p>
            <a:pPr algn="l"/>
            <a:endParaRPr lang="en-US" b="0" i="0" dirty="0">
              <a:solidFill>
                <a:srgbClr val="000000"/>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2553578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EEDFD-9861-45F5-913B-D585735626F2}"/>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EA0B2C6D-73FF-4901-AFD8-C31195EEE38C}"/>
              </a:ext>
            </a:extLst>
          </p:cNvPr>
          <p:cNvSpPr>
            <a:spLocks noGrp="1"/>
          </p:cNvSpPr>
          <p:nvPr>
            <p:ph idx="1"/>
          </p:nvPr>
        </p:nvSpPr>
        <p:spPr/>
        <p:txBody>
          <a:bodyPr/>
          <a:lstStyle/>
          <a:p>
            <a:pPr algn="l"/>
            <a:r>
              <a:rPr lang="en-US" b="0" i="0" dirty="0">
                <a:solidFill>
                  <a:srgbClr val="000000"/>
                </a:solidFill>
                <a:effectLst/>
                <a:latin typeface="Roboto" panose="02000000000000000000" pitchFamily="2" charset="0"/>
              </a:rPr>
              <a:t>Let’s write a program to convert input voltage signal on AD0.1 (P0.28) into digital signal. We will convert the digital value to equivalent voltage value and display it on an LCD. We can compare this voltage with actual voltage measured on a digital multimeter.</a:t>
            </a:r>
          </a:p>
          <a:p>
            <a:pPr marL="0" indent="0">
              <a:buNone/>
            </a:pPr>
            <a:br>
              <a:rPr lang="en-US" dirty="0"/>
            </a:br>
            <a:endParaRPr lang="en-IN" dirty="0"/>
          </a:p>
        </p:txBody>
      </p:sp>
      <p:pic>
        <p:nvPicPr>
          <p:cNvPr id="5" name="Picture 4">
            <a:extLst>
              <a:ext uri="{FF2B5EF4-FFF2-40B4-BE49-F238E27FC236}">
                <a16:creationId xmlns:a16="http://schemas.microsoft.com/office/drawing/2014/main" id="{815BE3AD-C861-4BCE-8852-B73D8CA574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6879" y="3216986"/>
            <a:ext cx="5130801" cy="3641014"/>
          </a:xfrm>
          <a:prstGeom prst="rect">
            <a:avLst/>
          </a:prstGeom>
        </p:spPr>
      </p:pic>
    </p:spTree>
    <p:extLst>
      <p:ext uri="{BB962C8B-B14F-4D97-AF65-F5344CB8AC3E}">
        <p14:creationId xmlns:p14="http://schemas.microsoft.com/office/powerpoint/2010/main" val="702134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26F9-9F6C-4E73-8444-62B3591B0C27}"/>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CCF11180-55D1-4269-B389-4C57B281A1F2}"/>
              </a:ext>
            </a:extLst>
          </p:cNvPr>
          <p:cNvSpPr>
            <a:spLocks noGrp="1"/>
          </p:cNvSpPr>
          <p:nvPr>
            <p:ph idx="1"/>
          </p:nvPr>
        </p:nvSpPr>
        <p:spPr/>
        <p:txBody>
          <a:bodyPr>
            <a:normAutofit fontScale="92500" lnSpcReduction="20000"/>
          </a:bodyPr>
          <a:lstStyle/>
          <a:p>
            <a:pPr>
              <a:buFont typeface="Wingdings" panose="05000000000000000000" pitchFamily="2" charset="2"/>
              <a:buChar char="ü"/>
            </a:pPr>
            <a:r>
              <a:rPr lang="en-US" dirty="0"/>
              <a:t>Here, input signal is a DC signal which varies from 0 to 3.3V via a potentiometer.</a:t>
            </a:r>
          </a:p>
          <a:p>
            <a:pPr>
              <a:buFont typeface="Wingdings" panose="05000000000000000000" pitchFamily="2" charset="2"/>
              <a:buChar char="ü"/>
            </a:pPr>
            <a:r>
              <a:rPr lang="en-US" dirty="0"/>
              <a:t>Signal is given on P0.28. P0.28 is configured as AD0.1 using PINSEL register</a:t>
            </a:r>
          </a:p>
          <a:p>
            <a:pPr>
              <a:buFont typeface="Wingdings" panose="05000000000000000000" pitchFamily="2" charset="2"/>
              <a:buChar char="ü"/>
            </a:pPr>
            <a:r>
              <a:rPr lang="en-US" dirty="0"/>
              <a:t>10-bit ADC result is stored in a variable and its lower 8 bits are given to P0.8-P0.15. These pins are connected to the data pins of an LCD.</a:t>
            </a:r>
          </a:p>
          <a:p>
            <a:pPr>
              <a:buFont typeface="Wingdings" panose="05000000000000000000" pitchFamily="2" charset="2"/>
              <a:buChar char="ü"/>
            </a:pPr>
            <a:r>
              <a:rPr lang="en-US" dirty="0"/>
              <a:t>P0.4,5,6 are used as RS, RW, EN pins of the LCD.</a:t>
            </a:r>
          </a:p>
          <a:p>
            <a:pPr>
              <a:buFont typeface="Wingdings" panose="05000000000000000000" pitchFamily="2" charset="2"/>
              <a:buChar char="ü"/>
            </a:pPr>
            <a:r>
              <a:rPr lang="en-US" dirty="0"/>
              <a:t>As the potentiometer is varied, we can see the variation in equivalent voltage value on the LCD.</a:t>
            </a:r>
          </a:p>
          <a:p>
            <a:pPr marL="0" indent="0">
              <a:buNone/>
            </a:pPr>
            <a:r>
              <a:rPr lang="en-IN" dirty="0">
                <a:hlinkClick r:id="rId2"/>
              </a:rPr>
              <a:t>https://www.electronicwings.com/download/attachment=Thu-10-17-17-56-00.ARM7_ADC-ADC.zip</a:t>
            </a:r>
            <a:endParaRPr lang="en-IN" dirty="0"/>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183948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7BB3B-BB3D-43E7-9E99-637F5CF564A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567B8662-9115-4FBA-9644-C88163A88064}"/>
              </a:ext>
            </a:extLst>
          </p:cNvPr>
          <p:cNvSpPr>
            <a:spLocks noGrp="1"/>
          </p:cNvSpPr>
          <p:nvPr>
            <p:ph idx="1"/>
          </p:nvPr>
        </p:nvSpPr>
        <p:spPr/>
        <p:txBody>
          <a:bodyPr>
            <a:normAutofit fontScale="85000" lnSpcReduction="20000"/>
          </a:bodyPr>
          <a:lstStyle/>
          <a:p>
            <a:pPr algn="just"/>
            <a:r>
              <a:rPr lang="en-US" dirty="0">
                <a:ea typeface="+mn-lt"/>
                <a:cs typeface="+mn-lt"/>
              </a:rPr>
              <a:t>Analog to Digital Converter(ADC) is used to convert analog signal into digital form. LPC2148 has two inbuilt 10-bit ADC i.e. ADC0 &amp; ADC1.</a:t>
            </a:r>
            <a:endParaRPr lang="en-US" dirty="0">
              <a:cs typeface="Calibri" panose="020F0502020204030204"/>
            </a:endParaRPr>
          </a:p>
          <a:p>
            <a:pPr algn="just"/>
            <a:r>
              <a:rPr lang="en-US" dirty="0">
                <a:ea typeface="+mn-lt"/>
                <a:cs typeface="+mn-lt"/>
              </a:rPr>
              <a:t>ADC0 has 6 channels &amp;ADC1 has 8 channels.</a:t>
            </a:r>
          </a:p>
          <a:p>
            <a:pPr algn="just"/>
            <a:r>
              <a:rPr lang="en-US" dirty="0">
                <a:ea typeface="+mn-lt"/>
                <a:cs typeface="+mn-lt"/>
              </a:rPr>
              <a:t>Hence, we can connect 6 distinct types of input analog signals to ADC0 and 8 distinct types of input analog signals to ADC1.</a:t>
            </a:r>
            <a:endParaRPr lang="en-US" dirty="0"/>
          </a:p>
          <a:p>
            <a:pPr algn="just"/>
            <a:r>
              <a:rPr lang="en-US" dirty="0">
                <a:ea typeface="+mn-lt"/>
                <a:cs typeface="+mn-lt"/>
              </a:rPr>
              <a:t>ADCs in LPC2148 use Successive Approximation technique to convert analog signal into digital form.</a:t>
            </a:r>
            <a:endParaRPr lang="en-US" dirty="0"/>
          </a:p>
          <a:p>
            <a:pPr algn="just"/>
            <a:r>
              <a:rPr lang="en-US" dirty="0">
                <a:ea typeface="+mn-lt"/>
                <a:cs typeface="+mn-lt"/>
              </a:rPr>
              <a:t>This Successive Approximation process requires a clock less than or equal to 4.5 </a:t>
            </a:r>
            <a:r>
              <a:rPr lang="en-US" dirty="0" err="1">
                <a:ea typeface="+mn-lt"/>
                <a:cs typeface="+mn-lt"/>
              </a:rPr>
              <a:t>MHz.</a:t>
            </a:r>
            <a:r>
              <a:rPr lang="en-US" dirty="0">
                <a:ea typeface="+mn-lt"/>
                <a:cs typeface="+mn-lt"/>
              </a:rPr>
              <a:t> We can adjust this clock using clock divider settings.</a:t>
            </a:r>
            <a:endParaRPr lang="en-US" dirty="0"/>
          </a:p>
          <a:p>
            <a:pPr algn="just"/>
            <a:r>
              <a:rPr lang="en-US" dirty="0">
                <a:ea typeface="+mn-lt"/>
                <a:cs typeface="+mn-lt"/>
              </a:rPr>
              <a:t>Both ADCs in LCP2148 convert analog signals in the range of 0V to VREF (typically 3V; not to exceed VDDA voltage level)</a:t>
            </a:r>
            <a:endParaRPr lang="en-US" dirty="0"/>
          </a:p>
          <a:p>
            <a:endParaRPr lang="en-IN" dirty="0"/>
          </a:p>
        </p:txBody>
      </p:sp>
    </p:spTree>
    <p:extLst>
      <p:ext uri="{BB962C8B-B14F-4D97-AF65-F5344CB8AC3E}">
        <p14:creationId xmlns:p14="http://schemas.microsoft.com/office/powerpoint/2010/main" val="3530555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3EB08-C85A-4E6B-B67A-3A500845EB01}"/>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5B63DD18-D13E-4F7E-A061-3730A2B42394}"/>
              </a:ext>
            </a:extLst>
          </p:cNvPr>
          <p:cNvSpPr>
            <a:spLocks noGrp="1"/>
          </p:cNvSpPr>
          <p:nvPr>
            <p:ph idx="1"/>
          </p:nvPr>
        </p:nvSpPr>
        <p:spPr/>
        <p:txBody>
          <a:bodyPr/>
          <a:lstStyle/>
          <a:p>
            <a:r>
              <a:rPr lang="en-IN" dirty="0">
                <a:hlinkClick r:id="rId2"/>
              </a:rPr>
              <a:t>https://www.wikinote.org/mod/page/view.php?id=375&amp;forceview=1</a:t>
            </a:r>
            <a:endParaRPr lang="en-IN" dirty="0"/>
          </a:p>
          <a:p>
            <a:r>
              <a:rPr lang="en-IN" dirty="0">
                <a:hlinkClick r:id="rId3"/>
              </a:rPr>
              <a:t>https://www.electronicwings.com/arm7/lpc2148-adc-analog-to-digital-converter</a:t>
            </a:r>
            <a:endParaRPr lang="en-IN" dirty="0"/>
          </a:p>
          <a:p>
            <a:endParaRPr lang="en-IN" dirty="0"/>
          </a:p>
        </p:txBody>
      </p:sp>
    </p:spTree>
    <p:extLst>
      <p:ext uri="{BB962C8B-B14F-4D97-AF65-F5344CB8AC3E}">
        <p14:creationId xmlns:p14="http://schemas.microsoft.com/office/powerpoint/2010/main" val="80697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004C08-F5D8-47D4-9D0C-06FD1EBE8B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60" y="5080"/>
            <a:ext cx="6705600" cy="6075560"/>
          </a:xfrm>
          <a:prstGeom prst="rect">
            <a:avLst/>
          </a:prstGeom>
        </p:spPr>
      </p:pic>
    </p:spTree>
    <p:extLst>
      <p:ext uri="{BB962C8B-B14F-4D97-AF65-F5344CB8AC3E}">
        <p14:creationId xmlns:p14="http://schemas.microsoft.com/office/powerpoint/2010/main" val="4032994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7F275-011E-490B-817F-F918F997CCB9}"/>
              </a:ext>
            </a:extLst>
          </p:cNvPr>
          <p:cNvSpPr>
            <a:spLocks noGrp="1"/>
          </p:cNvSpPr>
          <p:nvPr>
            <p:ph type="title"/>
          </p:nvPr>
        </p:nvSpPr>
        <p:spPr/>
        <p:txBody>
          <a:bodyPr/>
          <a:lstStyle/>
          <a:p>
            <a:r>
              <a:rPr lang="en-US" dirty="0"/>
              <a:t>ADC Channels</a:t>
            </a:r>
            <a:endParaRPr lang="en-IN" dirty="0"/>
          </a:p>
        </p:txBody>
      </p:sp>
      <p:graphicFrame>
        <p:nvGraphicFramePr>
          <p:cNvPr id="10" name="Content Placeholder 9">
            <a:extLst>
              <a:ext uri="{FF2B5EF4-FFF2-40B4-BE49-F238E27FC236}">
                <a16:creationId xmlns:a16="http://schemas.microsoft.com/office/drawing/2014/main" id="{508CF935-0538-4624-8028-74767FF2471D}"/>
              </a:ext>
            </a:extLst>
          </p:cNvPr>
          <p:cNvGraphicFramePr>
            <a:graphicFrameLocks noGrp="1"/>
          </p:cNvGraphicFramePr>
          <p:nvPr>
            <p:ph idx="1"/>
            <p:extLst>
              <p:ext uri="{D42A27DB-BD31-4B8C-83A1-F6EECF244321}">
                <p14:modId xmlns:p14="http://schemas.microsoft.com/office/powerpoint/2010/main" val="781756071"/>
              </p:ext>
            </p:extLst>
          </p:nvPr>
        </p:nvGraphicFramePr>
        <p:xfrm>
          <a:off x="2578735" y="2056765"/>
          <a:ext cx="6038864" cy="3449640"/>
        </p:xfrm>
        <a:graphic>
          <a:graphicData uri="http://schemas.openxmlformats.org/drawingml/2006/table">
            <a:tbl>
              <a:tblPr/>
              <a:tblGrid>
                <a:gridCol w="1509716">
                  <a:extLst>
                    <a:ext uri="{9D8B030D-6E8A-4147-A177-3AD203B41FA5}">
                      <a16:colId xmlns:a16="http://schemas.microsoft.com/office/drawing/2014/main" val="3320867893"/>
                    </a:ext>
                  </a:extLst>
                </a:gridCol>
                <a:gridCol w="1509716">
                  <a:extLst>
                    <a:ext uri="{9D8B030D-6E8A-4147-A177-3AD203B41FA5}">
                      <a16:colId xmlns:a16="http://schemas.microsoft.com/office/drawing/2014/main" val="2221421966"/>
                    </a:ext>
                  </a:extLst>
                </a:gridCol>
                <a:gridCol w="1509716">
                  <a:extLst>
                    <a:ext uri="{9D8B030D-6E8A-4147-A177-3AD203B41FA5}">
                      <a16:colId xmlns:a16="http://schemas.microsoft.com/office/drawing/2014/main" val="2241281717"/>
                    </a:ext>
                  </a:extLst>
                </a:gridCol>
                <a:gridCol w="1509716">
                  <a:extLst>
                    <a:ext uri="{9D8B030D-6E8A-4147-A177-3AD203B41FA5}">
                      <a16:colId xmlns:a16="http://schemas.microsoft.com/office/drawing/2014/main" val="2423616013"/>
                    </a:ext>
                  </a:extLst>
                </a:gridCol>
              </a:tblGrid>
              <a:tr h="229976">
                <a:tc>
                  <a:txBody>
                    <a:bodyPr/>
                    <a:lstStyle/>
                    <a:p>
                      <a:r>
                        <a:rPr lang="en-IN" sz="1100" b="1">
                          <a:effectLst/>
                        </a:rPr>
                        <a:t>Block</a:t>
                      </a:r>
                      <a:endParaRPr lang="en-IN" sz="1100">
                        <a:effectLst/>
                      </a:endParaRP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b="1">
                          <a:effectLst/>
                        </a:rPr>
                        <a:t>Symbol</a:t>
                      </a:r>
                      <a:endParaRPr lang="en-IN" sz="1100">
                        <a:effectLst/>
                      </a:endParaRP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b="1">
                          <a:effectLst/>
                        </a:rPr>
                        <a:t>Description</a:t>
                      </a:r>
                      <a:endParaRPr lang="en-IN" sz="1100">
                        <a:effectLst/>
                      </a:endParaRP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b="1">
                          <a:effectLst/>
                        </a:rPr>
                        <a:t>I/O</a:t>
                      </a:r>
                      <a:endParaRPr lang="en-IN" sz="1100">
                        <a:effectLst/>
                      </a:endParaRP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67744641"/>
                  </a:ext>
                </a:extLst>
              </a:tr>
              <a:tr h="229976">
                <a:tc rowSpan="6">
                  <a:txBody>
                    <a:bodyPr/>
                    <a:lstStyle/>
                    <a:p>
                      <a:r>
                        <a:rPr lang="en-IN" sz="1100" dirty="0">
                          <a:effectLst/>
                        </a:rPr>
                        <a:t>ADC0</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AD0.1</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Channel 1</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P0.28</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298270045"/>
                  </a:ext>
                </a:extLst>
              </a:tr>
              <a:tr h="229976">
                <a:tc vMerge="1">
                  <a:txBody>
                    <a:bodyPr/>
                    <a:lstStyle/>
                    <a:p>
                      <a:endParaRPr lang="en-IN"/>
                    </a:p>
                  </a:txBody>
                  <a:tcPr/>
                </a:tc>
                <a:tc>
                  <a:txBody>
                    <a:bodyPr/>
                    <a:lstStyle/>
                    <a:p>
                      <a:r>
                        <a:rPr lang="en-IN" sz="1100" dirty="0">
                          <a:effectLst/>
                        </a:rPr>
                        <a:t>AD0.2</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Channel 2</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P0.29</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919396285"/>
                  </a:ext>
                </a:extLst>
              </a:tr>
              <a:tr h="229976">
                <a:tc vMerge="1">
                  <a:txBody>
                    <a:bodyPr/>
                    <a:lstStyle/>
                    <a:p>
                      <a:endParaRPr lang="en-IN"/>
                    </a:p>
                  </a:txBody>
                  <a:tcPr/>
                </a:tc>
                <a:tc>
                  <a:txBody>
                    <a:bodyPr/>
                    <a:lstStyle/>
                    <a:p>
                      <a:r>
                        <a:rPr lang="en-IN" sz="1100">
                          <a:effectLst/>
                        </a:rPr>
                        <a:t>AD0.3</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Channel 3</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P0.30</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191584816"/>
                  </a:ext>
                </a:extLst>
              </a:tr>
              <a:tr h="229976">
                <a:tc vMerge="1">
                  <a:txBody>
                    <a:bodyPr/>
                    <a:lstStyle/>
                    <a:p>
                      <a:endParaRPr lang="en-IN"/>
                    </a:p>
                  </a:txBody>
                  <a:tcPr/>
                </a:tc>
                <a:tc>
                  <a:txBody>
                    <a:bodyPr/>
                    <a:lstStyle/>
                    <a:p>
                      <a:r>
                        <a:rPr lang="en-IN" sz="1100">
                          <a:effectLst/>
                        </a:rPr>
                        <a:t>AD0.4</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Channel 4</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P0.25</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544042227"/>
                  </a:ext>
                </a:extLst>
              </a:tr>
              <a:tr h="229976">
                <a:tc vMerge="1">
                  <a:txBody>
                    <a:bodyPr/>
                    <a:lstStyle/>
                    <a:p>
                      <a:endParaRPr lang="en-IN"/>
                    </a:p>
                  </a:txBody>
                  <a:tcPr/>
                </a:tc>
                <a:tc>
                  <a:txBody>
                    <a:bodyPr/>
                    <a:lstStyle/>
                    <a:p>
                      <a:r>
                        <a:rPr lang="en-IN" sz="1100">
                          <a:effectLst/>
                        </a:rPr>
                        <a:t>AD0.6</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Channel 6</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P0.4</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544355328"/>
                  </a:ext>
                </a:extLst>
              </a:tr>
              <a:tr h="229976">
                <a:tc vMerge="1">
                  <a:txBody>
                    <a:bodyPr/>
                    <a:lstStyle/>
                    <a:p>
                      <a:endParaRPr lang="en-IN"/>
                    </a:p>
                  </a:txBody>
                  <a:tcPr/>
                </a:tc>
                <a:tc>
                  <a:txBody>
                    <a:bodyPr/>
                    <a:lstStyle/>
                    <a:p>
                      <a:r>
                        <a:rPr lang="en-IN" sz="1100">
                          <a:effectLst/>
                        </a:rPr>
                        <a:t>AD0.7</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Channel 7</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P0.5</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376871069"/>
                  </a:ext>
                </a:extLst>
              </a:tr>
              <a:tr h="229976">
                <a:tc rowSpan="8">
                  <a:txBody>
                    <a:bodyPr/>
                    <a:lstStyle/>
                    <a:p>
                      <a:r>
                        <a:rPr lang="en-IN" sz="1100">
                          <a:effectLst/>
                        </a:rPr>
                        <a:t>ADC1</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dirty="0">
                          <a:effectLst/>
                        </a:rPr>
                        <a:t>AD1.0</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Channel 0</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P0.6</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4138612987"/>
                  </a:ext>
                </a:extLst>
              </a:tr>
              <a:tr h="229976">
                <a:tc vMerge="1">
                  <a:txBody>
                    <a:bodyPr/>
                    <a:lstStyle/>
                    <a:p>
                      <a:endParaRPr lang="en-IN"/>
                    </a:p>
                  </a:txBody>
                  <a:tcPr/>
                </a:tc>
                <a:tc>
                  <a:txBody>
                    <a:bodyPr/>
                    <a:lstStyle/>
                    <a:p>
                      <a:r>
                        <a:rPr lang="en-IN" sz="1100">
                          <a:effectLst/>
                        </a:rPr>
                        <a:t>AD1.1</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Channel 1</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P0.8</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804422457"/>
                  </a:ext>
                </a:extLst>
              </a:tr>
              <a:tr h="229976">
                <a:tc vMerge="1">
                  <a:txBody>
                    <a:bodyPr/>
                    <a:lstStyle/>
                    <a:p>
                      <a:endParaRPr lang="en-IN"/>
                    </a:p>
                  </a:txBody>
                  <a:tcPr/>
                </a:tc>
                <a:tc>
                  <a:txBody>
                    <a:bodyPr/>
                    <a:lstStyle/>
                    <a:p>
                      <a:r>
                        <a:rPr lang="en-IN" sz="1100">
                          <a:effectLst/>
                        </a:rPr>
                        <a:t>AD1.2</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Channel 2</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P0.10</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530600309"/>
                  </a:ext>
                </a:extLst>
              </a:tr>
              <a:tr h="229976">
                <a:tc vMerge="1">
                  <a:txBody>
                    <a:bodyPr/>
                    <a:lstStyle/>
                    <a:p>
                      <a:endParaRPr lang="en-IN"/>
                    </a:p>
                  </a:txBody>
                  <a:tcPr/>
                </a:tc>
                <a:tc>
                  <a:txBody>
                    <a:bodyPr/>
                    <a:lstStyle/>
                    <a:p>
                      <a:r>
                        <a:rPr lang="en-IN" sz="1100">
                          <a:effectLst/>
                        </a:rPr>
                        <a:t>AD1.3</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Channel 3</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P0.12</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215378053"/>
                  </a:ext>
                </a:extLst>
              </a:tr>
              <a:tr h="229976">
                <a:tc vMerge="1">
                  <a:txBody>
                    <a:bodyPr/>
                    <a:lstStyle/>
                    <a:p>
                      <a:endParaRPr lang="en-IN"/>
                    </a:p>
                  </a:txBody>
                  <a:tcPr/>
                </a:tc>
                <a:tc>
                  <a:txBody>
                    <a:bodyPr/>
                    <a:lstStyle/>
                    <a:p>
                      <a:r>
                        <a:rPr lang="en-IN" sz="1100">
                          <a:effectLst/>
                        </a:rPr>
                        <a:t>AD1.4</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Channel 4</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P0.13</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263030851"/>
                  </a:ext>
                </a:extLst>
              </a:tr>
              <a:tr h="229976">
                <a:tc vMerge="1">
                  <a:txBody>
                    <a:bodyPr/>
                    <a:lstStyle/>
                    <a:p>
                      <a:endParaRPr lang="en-IN"/>
                    </a:p>
                  </a:txBody>
                  <a:tcPr/>
                </a:tc>
                <a:tc>
                  <a:txBody>
                    <a:bodyPr/>
                    <a:lstStyle/>
                    <a:p>
                      <a:r>
                        <a:rPr lang="en-IN" sz="1100">
                          <a:effectLst/>
                        </a:rPr>
                        <a:t>AD1.5</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Channel 5</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P0.15</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381702332"/>
                  </a:ext>
                </a:extLst>
              </a:tr>
              <a:tr h="229976">
                <a:tc vMerge="1">
                  <a:txBody>
                    <a:bodyPr/>
                    <a:lstStyle/>
                    <a:p>
                      <a:endParaRPr lang="en-IN"/>
                    </a:p>
                  </a:txBody>
                  <a:tcPr/>
                </a:tc>
                <a:tc>
                  <a:txBody>
                    <a:bodyPr/>
                    <a:lstStyle/>
                    <a:p>
                      <a:r>
                        <a:rPr lang="en-IN" sz="1100">
                          <a:effectLst/>
                        </a:rPr>
                        <a:t>AD1.6</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Channel 6</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P0.21</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516133821"/>
                  </a:ext>
                </a:extLst>
              </a:tr>
              <a:tr h="229976">
                <a:tc vMerge="1">
                  <a:txBody>
                    <a:bodyPr/>
                    <a:lstStyle/>
                    <a:p>
                      <a:endParaRPr lang="en-IN"/>
                    </a:p>
                  </a:txBody>
                  <a:tcPr/>
                </a:tc>
                <a:tc>
                  <a:txBody>
                    <a:bodyPr/>
                    <a:lstStyle/>
                    <a:p>
                      <a:r>
                        <a:rPr lang="en-IN" sz="1100">
                          <a:effectLst/>
                        </a:rPr>
                        <a:t>AD1.7</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Channel 7</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dirty="0">
                          <a:effectLst/>
                        </a:rPr>
                        <a:t>P0.22</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689281186"/>
                  </a:ext>
                </a:extLst>
              </a:tr>
            </a:tbl>
          </a:graphicData>
        </a:graphic>
      </p:graphicFrame>
      <p:cxnSp>
        <p:nvCxnSpPr>
          <p:cNvPr id="12" name="Straight Connector 11">
            <a:extLst>
              <a:ext uri="{FF2B5EF4-FFF2-40B4-BE49-F238E27FC236}">
                <a16:creationId xmlns:a16="http://schemas.microsoft.com/office/drawing/2014/main" id="{AF8EBA6D-7C72-43E5-942E-1DC56A94F37A}"/>
              </a:ext>
            </a:extLst>
          </p:cNvPr>
          <p:cNvCxnSpPr/>
          <p:nvPr/>
        </p:nvCxnSpPr>
        <p:spPr>
          <a:xfrm>
            <a:off x="2578735" y="3677920"/>
            <a:ext cx="603886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0089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66428-7F0E-451C-8684-D10FBDDFCF79}"/>
              </a:ext>
            </a:extLst>
          </p:cNvPr>
          <p:cNvSpPr>
            <a:spLocks noGrp="1"/>
          </p:cNvSpPr>
          <p:nvPr>
            <p:ph type="title"/>
          </p:nvPr>
        </p:nvSpPr>
        <p:spPr/>
        <p:txBody>
          <a:bodyPr/>
          <a:lstStyle/>
          <a:p>
            <a:r>
              <a:rPr lang="en-IN" dirty="0"/>
              <a:t>LPC2148 ADC Pins</a:t>
            </a:r>
          </a:p>
        </p:txBody>
      </p:sp>
      <p:pic>
        <p:nvPicPr>
          <p:cNvPr id="6" name="Content Placeholder 5">
            <a:extLst>
              <a:ext uri="{FF2B5EF4-FFF2-40B4-BE49-F238E27FC236}">
                <a16:creationId xmlns:a16="http://schemas.microsoft.com/office/drawing/2014/main" id="{3612F665-76BA-43B4-A0EA-73D419BD070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07534" y="1459916"/>
            <a:ext cx="5288466" cy="4593195"/>
          </a:xfrm>
        </p:spPr>
      </p:pic>
      <p:sp>
        <p:nvSpPr>
          <p:cNvPr id="4" name="Content Placeholder 3">
            <a:extLst>
              <a:ext uri="{FF2B5EF4-FFF2-40B4-BE49-F238E27FC236}">
                <a16:creationId xmlns:a16="http://schemas.microsoft.com/office/drawing/2014/main" id="{B9800371-F915-4454-B4CE-C5CD886EF633}"/>
              </a:ext>
            </a:extLst>
          </p:cNvPr>
          <p:cNvSpPr>
            <a:spLocks noGrp="1"/>
          </p:cNvSpPr>
          <p:nvPr>
            <p:ph sz="half" idx="2"/>
          </p:nvPr>
        </p:nvSpPr>
        <p:spPr>
          <a:xfrm>
            <a:off x="6413771" y="2017343"/>
            <a:ext cx="4645152" cy="4035768"/>
          </a:xfrm>
        </p:spPr>
        <p:txBody>
          <a:bodyPr>
            <a:normAutofit fontScale="85000" lnSpcReduction="20000"/>
          </a:bodyPr>
          <a:lstStyle/>
          <a:p>
            <a:pPr marL="0" indent="0">
              <a:buNone/>
            </a:pPr>
            <a:r>
              <a:rPr lang="en-US" b="1" dirty="0"/>
              <a:t>AD0.1:4, AD0.6:7 &amp; AD1.7:0 (Analog Inputs)</a:t>
            </a:r>
          </a:p>
          <a:p>
            <a:pPr>
              <a:buFont typeface="Wingdings" panose="05000000000000000000" pitchFamily="2" charset="2"/>
              <a:buChar char="ü"/>
            </a:pPr>
            <a:r>
              <a:rPr lang="en-US" dirty="0"/>
              <a:t>These are Analog input pins of ADC. If ADC is used, signal level on analog pins must not be above the level of VDDA; otherwise, ADC readings will be invalid. If ADC is not used, then the pins can be used as 5V tolerant digital I/O pins.</a:t>
            </a:r>
          </a:p>
          <a:p>
            <a:pPr marL="0" indent="0">
              <a:buNone/>
            </a:pPr>
            <a:r>
              <a:rPr lang="en-US" b="1" dirty="0"/>
              <a:t>VREF (Voltage Reference)</a:t>
            </a:r>
          </a:p>
          <a:p>
            <a:pPr>
              <a:buFont typeface="Wingdings" panose="05000000000000000000" pitchFamily="2" charset="2"/>
              <a:buChar char="ü"/>
            </a:pPr>
            <a:r>
              <a:rPr lang="en-US" dirty="0"/>
              <a:t> Provide Voltage Reference for ADC.</a:t>
            </a:r>
          </a:p>
          <a:p>
            <a:pPr marL="0" indent="0">
              <a:buNone/>
            </a:pPr>
            <a:r>
              <a:rPr lang="en-US" b="1" dirty="0"/>
              <a:t>VDDA&amp; VSSA (Analog Power and Ground)</a:t>
            </a:r>
          </a:p>
          <a:p>
            <a:pPr>
              <a:buFont typeface="Wingdings" panose="05000000000000000000" pitchFamily="2" charset="2"/>
              <a:buChar char="ü"/>
            </a:pPr>
            <a:r>
              <a:rPr lang="en-US" dirty="0"/>
              <a:t>These are the power and ground pins for ADC. These should be same as VDD &amp; VSS.</a:t>
            </a:r>
            <a:endParaRPr lang="en-IN" dirty="0"/>
          </a:p>
        </p:txBody>
      </p:sp>
    </p:spTree>
    <p:extLst>
      <p:ext uri="{BB962C8B-B14F-4D97-AF65-F5344CB8AC3E}">
        <p14:creationId xmlns:p14="http://schemas.microsoft.com/office/powerpoint/2010/main" val="3094863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289FA-192E-4ADA-906A-F3FA6C57CC48}"/>
              </a:ext>
            </a:extLst>
          </p:cNvPr>
          <p:cNvSpPr>
            <a:spLocks noGrp="1"/>
          </p:cNvSpPr>
          <p:nvPr>
            <p:ph type="title"/>
          </p:nvPr>
        </p:nvSpPr>
        <p:spPr>
          <a:xfrm>
            <a:off x="1451579" y="867037"/>
            <a:ext cx="9603275" cy="1049235"/>
          </a:xfrm>
        </p:spPr>
        <p:txBody>
          <a:bodyPr>
            <a:normAutofit fontScale="90000"/>
          </a:bodyPr>
          <a:lstStyle/>
          <a:p>
            <a:r>
              <a:rPr lang="en-IN" dirty="0"/>
              <a:t>ADC0 Registers (1/5)</a:t>
            </a:r>
            <a:br>
              <a:rPr lang="en-IN" dirty="0"/>
            </a:br>
            <a:br>
              <a:rPr lang="en-IN" dirty="0"/>
            </a:br>
            <a:endParaRPr lang="en-IN" dirty="0"/>
          </a:p>
        </p:txBody>
      </p:sp>
      <p:sp>
        <p:nvSpPr>
          <p:cNvPr id="3" name="Content Placeholder 2">
            <a:extLst>
              <a:ext uri="{FF2B5EF4-FFF2-40B4-BE49-F238E27FC236}">
                <a16:creationId xmlns:a16="http://schemas.microsoft.com/office/drawing/2014/main" id="{9F24A577-2E81-4A46-9986-CEA29A1D5E98}"/>
              </a:ext>
            </a:extLst>
          </p:cNvPr>
          <p:cNvSpPr>
            <a:spLocks noGrp="1"/>
          </p:cNvSpPr>
          <p:nvPr>
            <p:ph idx="1"/>
          </p:nvPr>
        </p:nvSpPr>
        <p:spPr/>
        <p:txBody>
          <a:bodyPr/>
          <a:lstStyle/>
          <a:p>
            <a:pPr>
              <a:buFont typeface="Wingdings" panose="05000000000000000000" pitchFamily="2" charset="2"/>
              <a:buChar char="ü"/>
            </a:pPr>
            <a:r>
              <a:rPr lang="en-US" dirty="0"/>
              <a:t>AD0CR is a 32-bit register.</a:t>
            </a:r>
          </a:p>
          <a:p>
            <a:pPr>
              <a:buFont typeface="Wingdings" panose="05000000000000000000" pitchFamily="2" charset="2"/>
              <a:buChar char="ü"/>
            </a:pPr>
            <a:r>
              <a:rPr lang="en-US" dirty="0"/>
              <a:t>This register must be written to select the operating mode before A/D conversion can occur.</a:t>
            </a:r>
          </a:p>
          <a:p>
            <a:pPr>
              <a:buFont typeface="Wingdings" panose="05000000000000000000" pitchFamily="2" charset="2"/>
              <a:buChar char="ü"/>
            </a:pPr>
            <a:r>
              <a:rPr lang="en-US" dirty="0"/>
              <a:t>It is used for selecting channel of ADC, clock frequency for ADC, number of clocks or number of bits in result, start of conversion and few other parameters.</a:t>
            </a:r>
            <a:endParaRPr lang="en-IN" dirty="0"/>
          </a:p>
        </p:txBody>
      </p:sp>
    </p:spTree>
    <p:extLst>
      <p:ext uri="{BB962C8B-B14F-4D97-AF65-F5344CB8AC3E}">
        <p14:creationId xmlns:p14="http://schemas.microsoft.com/office/powerpoint/2010/main" val="1554861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6DD03A5F-9DED-4AF0-BFA5-EB60CEFC0E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974" y="1454585"/>
            <a:ext cx="9604375" cy="799229"/>
          </a:xfrm>
        </p:spPr>
      </p:pic>
      <p:sp>
        <p:nvSpPr>
          <p:cNvPr id="4" name="Title 1">
            <a:extLst>
              <a:ext uri="{FF2B5EF4-FFF2-40B4-BE49-F238E27FC236}">
                <a16:creationId xmlns:a16="http://schemas.microsoft.com/office/drawing/2014/main" id="{AE9CEB1A-E9B1-4469-BF6D-F16440A89735}"/>
              </a:ext>
            </a:extLst>
          </p:cNvPr>
          <p:cNvSpPr>
            <a:spLocks noGrp="1"/>
          </p:cNvSpPr>
          <p:nvPr>
            <p:ph type="title"/>
          </p:nvPr>
        </p:nvSpPr>
        <p:spPr>
          <a:xfrm>
            <a:off x="1450975" y="804863"/>
            <a:ext cx="9604375" cy="1049337"/>
          </a:xfrm>
        </p:spPr>
        <p:txBody>
          <a:bodyPr>
            <a:normAutofit fontScale="90000"/>
          </a:bodyPr>
          <a:lstStyle/>
          <a:p>
            <a:r>
              <a:rPr lang="en-IN" dirty="0"/>
              <a:t>ADC0 Registers (2/5)</a:t>
            </a:r>
            <a:br>
              <a:rPr lang="en-IN" dirty="0"/>
            </a:br>
            <a:br>
              <a:rPr lang="en-IN" dirty="0"/>
            </a:br>
            <a:endParaRPr lang="en-IN" dirty="0"/>
          </a:p>
        </p:txBody>
      </p:sp>
      <p:sp>
        <p:nvSpPr>
          <p:cNvPr id="10" name="TextBox 9">
            <a:extLst>
              <a:ext uri="{FF2B5EF4-FFF2-40B4-BE49-F238E27FC236}">
                <a16:creationId xmlns:a16="http://schemas.microsoft.com/office/drawing/2014/main" id="{3BCC423F-9310-46F7-8A16-A85DFC8DFD2A}"/>
              </a:ext>
            </a:extLst>
          </p:cNvPr>
          <p:cNvSpPr txBox="1"/>
          <p:nvPr/>
        </p:nvSpPr>
        <p:spPr>
          <a:xfrm rot="10800000" flipH="1" flipV="1">
            <a:off x="1450974" y="2350552"/>
            <a:ext cx="9604375" cy="4247317"/>
          </a:xfrm>
          <a:prstGeom prst="rect">
            <a:avLst/>
          </a:prstGeom>
          <a:noFill/>
        </p:spPr>
        <p:txBody>
          <a:bodyPr wrap="square" rtlCol="0">
            <a:spAutoFit/>
          </a:bodyPr>
          <a:lstStyle/>
          <a:p>
            <a:r>
              <a:rPr lang="en-US" b="1" dirty="0"/>
              <a:t>Bits 7:0 – SEL</a:t>
            </a:r>
          </a:p>
          <a:p>
            <a:pPr marL="285750" indent="-285750">
              <a:buFont typeface="Wingdings" panose="05000000000000000000" pitchFamily="2" charset="2"/>
              <a:buChar char="ü"/>
            </a:pPr>
            <a:r>
              <a:rPr lang="en-US" dirty="0"/>
              <a:t>These bits select ADC0 channel as analog input. In software-controlled mode, only one of these bits should be 1.e.g. bit 7 (10000000) selects AD0.7 channel as analog input.</a:t>
            </a:r>
          </a:p>
          <a:p>
            <a:r>
              <a:rPr lang="en-US" b="1" dirty="0"/>
              <a:t>Bits 15:8 – CLKDIV</a:t>
            </a:r>
          </a:p>
          <a:p>
            <a:pPr marL="285750" indent="-285750">
              <a:buFont typeface="Wingdings" panose="05000000000000000000" pitchFamily="2" charset="2"/>
              <a:buChar char="ü"/>
            </a:pPr>
            <a:r>
              <a:rPr lang="en-US" dirty="0"/>
              <a:t>The APB(ARM Peripheral Bus)clock is divided by this value plus one, to produce the clock for ADC.</a:t>
            </a:r>
          </a:p>
          <a:p>
            <a:pPr marL="285750" indent="-285750">
              <a:buFont typeface="Wingdings" panose="05000000000000000000" pitchFamily="2" charset="2"/>
              <a:buChar char="ü"/>
            </a:pPr>
            <a:r>
              <a:rPr lang="en-US" dirty="0"/>
              <a:t>This clock should be less than or equal to 4.5MHz.</a:t>
            </a:r>
          </a:p>
          <a:p>
            <a:pPr marL="285750" indent="-285750">
              <a:buFont typeface="Wingdings" panose="05000000000000000000" pitchFamily="2" charset="2"/>
              <a:buChar char="ü"/>
            </a:pPr>
            <a:r>
              <a:rPr lang="en-US" b="1" i="0" dirty="0">
                <a:solidFill>
                  <a:srgbClr val="000000"/>
                </a:solidFill>
                <a:effectLst/>
                <a:latin typeface="Roboto" panose="02000000000000000000" pitchFamily="2" charset="0"/>
              </a:rPr>
              <a:t>Bit 16 – BURST</a:t>
            </a:r>
            <a:br>
              <a:rPr lang="en-US" b="0" i="0" dirty="0">
                <a:solidFill>
                  <a:srgbClr val="000000"/>
                </a:solidFill>
                <a:effectLst/>
                <a:latin typeface="Roboto" panose="02000000000000000000" pitchFamily="2" charset="0"/>
              </a:rPr>
            </a:br>
            <a:r>
              <a:rPr lang="en-US" b="0" i="0" dirty="0">
                <a:solidFill>
                  <a:srgbClr val="000000"/>
                </a:solidFill>
                <a:effectLst/>
                <a:latin typeface="Roboto" panose="02000000000000000000" pitchFamily="2" charset="0"/>
              </a:rPr>
              <a:t>0 = Conversions are software controlled and require 11 clocks</a:t>
            </a:r>
            <a:br>
              <a:rPr lang="en-US" b="0" i="0" dirty="0">
                <a:solidFill>
                  <a:srgbClr val="000000"/>
                </a:solidFill>
                <a:effectLst/>
                <a:latin typeface="Roboto" panose="02000000000000000000" pitchFamily="2" charset="0"/>
              </a:rPr>
            </a:br>
            <a:r>
              <a:rPr lang="en-US" b="0" i="0" dirty="0">
                <a:solidFill>
                  <a:srgbClr val="000000"/>
                </a:solidFill>
                <a:effectLst/>
                <a:latin typeface="Roboto" panose="02000000000000000000" pitchFamily="2" charset="0"/>
              </a:rPr>
              <a:t>1 = In Burst mode ADC does repeated conversions at the rate selected by the </a:t>
            </a:r>
            <a:r>
              <a:rPr lang="en-US" b="1" i="0" dirty="0">
                <a:solidFill>
                  <a:srgbClr val="000000"/>
                </a:solidFill>
                <a:effectLst/>
                <a:latin typeface="Roboto" panose="02000000000000000000" pitchFamily="2" charset="0"/>
              </a:rPr>
              <a:t>CLKS</a:t>
            </a:r>
            <a:r>
              <a:rPr lang="en-US" b="0" i="0" dirty="0">
                <a:solidFill>
                  <a:srgbClr val="000000"/>
                </a:solidFill>
                <a:effectLst/>
                <a:latin typeface="Roboto" panose="02000000000000000000" pitchFamily="2" charset="0"/>
              </a:rPr>
              <a:t> field for the analog inputs selected by </a:t>
            </a:r>
            <a:r>
              <a:rPr lang="en-US" b="1" i="0" dirty="0">
                <a:solidFill>
                  <a:srgbClr val="000000"/>
                </a:solidFill>
                <a:effectLst/>
                <a:latin typeface="Roboto" panose="02000000000000000000" pitchFamily="2" charset="0"/>
              </a:rPr>
              <a:t>SEL</a:t>
            </a:r>
            <a:r>
              <a:rPr lang="en-US" b="0" i="0" dirty="0">
                <a:solidFill>
                  <a:srgbClr val="000000"/>
                </a:solidFill>
                <a:effectLst/>
                <a:latin typeface="Roboto" panose="02000000000000000000" pitchFamily="2" charset="0"/>
              </a:rPr>
              <a:t> field. It can be terminated by clearing this bit, but the conversion that is in progress will be completed.</a:t>
            </a:r>
            <a:br>
              <a:rPr lang="en-US" b="0" i="0" dirty="0">
                <a:solidFill>
                  <a:srgbClr val="000000"/>
                </a:solidFill>
                <a:effectLst/>
                <a:latin typeface="Roboto" panose="02000000000000000000" pitchFamily="2" charset="0"/>
              </a:rPr>
            </a:br>
            <a:r>
              <a:rPr lang="en-US" b="0" i="0" dirty="0">
                <a:solidFill>
                  <a:srgbClr val="000000"/>
                </a:solidFill>
                <a:effectLst/>
                <a:latin typeface="Roboto" panose="02000000000000000000" pitchFamily="2" charset="0"/>
              </a:rPr>
              <a:t>When Burst = 1, the </a:t>
            </a:r>
            <a:r>
              <a:rPr lang="en-US" b="1" i="0" dirty="0">
                <a:solidFill>
                  <a:srgbClr val="000000"/>
                </a:solidFill>
                <a:effectLst/>
                <a:latin typeface="Roboto" panose="02000000000000000000" pitchFamily="2" charset="0"/>
              </a:rPr>
              <a:t>START</a:t>
            </a:r>
            <a:r>
              <a:rPr lang="en-US" b="0" i="0" dirty="0">
                <a:solidFill>
                  <a:srgbClr val="000000"/>
                </a:solidFill>
                <a:effectLst/>
                <a:latin typeface="Roboto" panose="02000000000000000000" pitchFamily="2" charset="0"/>
              </a:rPr>
              <a:t> bits must be 000, otherwise the conversions will not start.</a:t>
            </a:r>
          </a:p>
          <a:p>
            <a:pPr marL="285750" indent="-285750">
              <a:buFont typeface="Wingdings" panose="05000000000000000000" pitchFamily="2" charset="2"/>
              <a:buChar char="ü"/>
            </a:pPr>
            <a:endParaRPr lang="en-US" dirty="0"/>
          </a:p>
          <a:p>
            <a:endParaRPr lang="en-US" dirty="0"/>
          </a:p>
        </p:txBody>
      </p:sp>
    </p:spTree>
    <p:extLst>
      <p:ext uri="{BB962C8B-B14F-4D97-AF65-F5344CB8AC3E}">
        <p14:creationId xmlns:p14="http://schemas.microsoft.com/office/powerpoint/2010/main" val="1507074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4FC20-1F50-4787-8D5D-9FB0910A06C8}"/>
              </a:ext>
            </a:extLst>
          </p:cNvPr>
          <p:cNvSpPr>
            <a:spLocks noGrp="1"/>
          </p:cNvSpPr>
          <p:nvPr>
            <p:ph type="title"/>
          </p:nvPr>
        </p:nvSpPr>
        <p:spPr>
          <a:xfrm>
            <a:off x="1451579" y="867037"/>
            <a:ext cx="9603275" cy="1049235"/>
          </a:xfrm>
        </p:spPr>
        <p:txBody>
          <a:bodyPr/>
          <a:lstStyle/>
          <a:p>
            <a:r>
              <a:rPr lang="en-IN" dirty="0"/>
              <a:t>ADC0 Registers (3/5)</a:t>
            </a:r>
          </a:p>
        </p:txBody>
      </p:sp>
      <p:sp>
        <p:nvSpPr>
          <p:cNvPr id="3" name="Content Placeholder 2">
            <a:extLst>
              <a:ext uri="{FF2B5EF4-FFF2-40B4-BE49-F238E27FC236}">
                <a16:creationId xmlns:a16="http://schemas.microsoft.com/office/drawing/2014/main" id="{89AAF41D-87D5-4903-9663-D7DC6AC933FD}"/>
              </a:ext>
            </a:extLst>
          </p:cNvPr>
          <p:cNvSpPr>
            <a:spLocks noGrp="1"/>
          </p:cNvSpPr>
          <p:nvPr>
            <p:ph idx="1"/>
          </p:nvPr>
        </p:nvSpPr>
        <p:spPr/>
        <p:txBody>
          <a:bodyPr numCol="2">
            <a:normAutofit fontScale="92500" lnSpcReduction="10000"/>
          </a:bodyPr>
          <a:lstStyle/>
          <a:p>
            <a:endParaRPr lang="en-US" dirty="0"/>
          </a:p>
          <a:p>
            <a:pPr marL="0" indent="0">
              <a:buNone/>
            </a:pPr>
            <a:r>
              <a:rPr lang="en-US" b="1" dirty="0"/>
              <a:t>Bits 19:17 – CLKS</a:t>
            </a:r>
          </a:p>
          <a:p>
            <a:pPr marL="0" indent="0">
              <a:buNone/>
            </a:pPr>
            <a:r>
              <a:rPr lang="en-US" dirty="0"/>
              <a:t>Selects the number of clocks used for each conversion in burst mode and the number of bits of accuracy of Result bits of AD0DR. e.g. 000 uses 11 clocks for each conversion and provide 10 bits of result in corresponding ADDR register.</a:t>
            </a:r>
          </a:p>
          <a:p>
            <a:pPr>
              <a:buFont typeface="Wingdings" panose="05000000000000000000" pitchFamily="2" charset="2"/>
              <a:buChar char="ü"/>
            </a:pPr>
            <a:r>
              <a:rPr lang="en-US" dirty="0"/>
              <a:t>000 = 11 clocks / 10 bits</a:t>
            </a:r>
          </a:p>
          <a:p>
            <a:r>
              <a:rPr lang="en-US" dirty="0"/>
              <a:t>001 = 10 clocks / 9 bits</a:t>
            </a:r>
          </a:p>
          <a:p>
            <a:pPr>
              <a:buFont typeface="Wingdings" panose="05000000000000000000" pitchFamily="2" charset="2"/>
              <a:buChar char="ü"/>
            </a:pPr>
            <a:r>
              <a:rPr lang="en-US" dirty="0"/>
              <a:t>010 = 9 clocks / 8 bits</a:t>
            </a:r>
          </a:p>
          <a:p>
            <a:pPr>
              <a:buFont typeface="Wingdings" panose="05000000000000000000" pitchFamily="2" charset="2"/>
              <a:buChar char="ü"/>
            </a:pPr>
            <a:r>
              <a:rPr lang="en-US" dirty="0"/>
              <a:t>011 = 8 clocks / 7 bits</a:t>
            </a:r>
          </a:p>
          <a:p>
            <a:pPr>
              <a:buFont typeface="Wingdings" panose="05000000000000000000" pitchFamily="2" charset="2"/>
              <a:buChar char="ü"/>
            </a:pPr>
            <a:r>
              <a:rPr lang="en-US" dirty="0"/>
              <a:t>100 = 7 clocks / 6 bits</a:t>
            </a:r>
          </a:p>
          <a:p>
            <a:pPr>
              <a:buFont typeface="Wingdings" panose="05000000000000000000" pitchFamily="2" charset="2"/>
              <a:buChar char="ü"/>
            </a:pPr>
            <a:r>
              <a:rPr lang="en-US" dirty="0"/>
              <a:t>101 = 6 clocks / 5 bits</a:t>
            </a:r>
          </a:p>
          <a:p>
            <a:pPr>
              <a:buFont typeface="Wingdings" panose="05000000000000000000" pitchFamily="2" charset="2"/>
              <a:buChar char="ü"/>
            </a:pPr>
            <a:r>
              <a:rPr lang="en-US" dirty="0"/>
              <a:t>110 = 5 clocks / 4 bits</a:t>
            </a:r>
          </a:p>
          <a:p>
            <a:pPr>
              <a:buFont typeface="Wingdings" panose="05000000000000000000" pitchFamily="2" charset="2"/>
              <a:buChar char="ü"/>
            </a:pPr>
            <a:r>
              <a:rPr lang="en-US" dirty="0"/>
              <a:t>111 = 4 clocks / 3 bits</a:t>
            </a:r>
          </a:p>
        </p:txBody>
      </p:sp>
      <p:pic>
        <p:nvPicPr>
          <p:cNvPr id="5" name="Picture 4">
            <a:extLst>
              <a:ext uri="{FF2B5EF4-FFF2-40B4-BE49-F238E27FC236}">
                <a16:creationId xmlns:a16="http://schemas.microsoft.com/office/drawing/2014/main" id="{D7FA4B0B-603E-4F3D-8B6E-221F5228B919}"/>
              </a:ext>
            </a:extLst>
          </p:cNvPr>
          <p:cNvPicPr>
            <a:picLocks noChangeAspect="1"/>
          </p:cNvPicPr>
          <p:nvPr/>
        </p:nvPicPr>
        <p:blipFill>
          <a:blip r:embed="rId2"/>
          <a:stretch>
            <a:fillRect/>
          </a:stretch>
        </p:blipFill>
        <p:spPr>
          <a:xfrm>
            <a:off x="1451579" y="1516949"/>
            <a:ext cx="9608129" cy="798645"/>
          </a:xfrm>
          <a:prstGeom prst="rect">
            <a:avLst/>
          </a:prstGeom>
        </p:spPr>
      </p:pic>
    </p:spTree>
    <p:extLst>
      <p:ext uri="{BB962C8B-B14F-4D97-AF65-F5344CB8AC3E}">
        <p14:creationId xmlns:p14="http://schemas.microsoft.com/office/powerpoint/2010/main" val="1841247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DF1DF-FBDE-494B-85D7-D3ADCABC3284}"/>
              </a:ext>
            </a:extLst>
          </p:cNvPr>
          <p:cNvSpPr>
            <a:spLocks noGrp="1"/>
          </p:cNvSpPr>
          <p:nvPr>
            <p:ph type="title"/>
          </p:nvPr>
        </p:nvSpPr>
        <p:spPr>
          <a:xfrm>
            <a:off x="1446725" y="765702"/>
            <a:ext cx="9603275" cy="1049235"/>
          </a:xfrm>
        </p:spPr>
        <p:txBody>
          <a:bodyPr/>
          <a:lstStyle/>
          <a:p>
            <a:r>
              <a:rPr lang="en-IN" dirty="0"/>
              <a:t>ADC0 Registers (4/5)</a:t>
            </a:r>
          </a:p>
        </p:txBody>
      </p:sp>
      <p:sp>
        <p:nvSpPr>
          <p:cNvPr id="3" name="Content Placeholder 2">
            <a:extLst>
              <a:ext uri="{FF2B5EF4-FFF2-40B4-BE49-F238E27FC236}">
                <a16:creationId xmlns:a16="http://schemas.microsoft.com/office/drawing/2014/main" id="{FB488D16-C0AE-4288-AA6B-0BFB72E1844F}"/>
              </a:ext>
            </a:extLst>
          </p:cNvPr>
          <p:cNvSpPr>
            <a:spLocks noGrp="1"/>
          </p:cNvSpPr>
          <p:nvPr>
            <p:ph idx="1"/>
          </p:nvPr>
        </p:nvSpPr>
        <p:spPr>
          <a:xfrm>
            <a:off x="1451579" y="2015732"/>
            <a:ext cx="9603275" cy="3917708"/>
          </a:xfrm>
        </p:spPr>
        <p:txBody>
          <a:bodyPr numCol="2">
            <a:normAutofit fontScale="77500" lnSpcReduction="20000"/>
          </a:bodyPr>
          <a:lstStyle/>
          <a:p>
            <a:pPr marL="0" indent="0">
              <a:buNone/>
            </a:pPr>
            <a:r>
              <a:rPr lang="en-US" b="1" dirty="0"/>
              <a:t>Bit 20 – RESERVED</a:t>
            </a:r>
          </a:p>
          <a:p>
            <a:pPr marL="0" indent="0">
              <a:buNone/>
            </a:pPr>
            <a:r>
              <a:rPr lang="en-US" b="1" dirty="0"/>
              <a:t>Bit 21 – PDN</a:t>
            </a:r>
          </a:p>
          <a:p>
            <a:pPr>
              <a:buFont typeface="Wingdings" panose="05000000000000000000" pitchFamily="2" charset="2"/>
              <a:buChar char="ü"/>
            </a:pPr>
            <a:r>
              <a:rPr lang="en-US" dirty="0"/>
              <a:t>0 = ADC is in Power Down mode</a:t>
            </a:r>
          </a:p>
          <a:p>
            <a:pPr>
              <a:buFont typeface="Wingdings" panose="05000000000000000000" pitchFamily="2" charset="2"/>
              <a:buChar char="ü"/>
            </a:pPr>
            <a:r>
              <a:rPr lang="en-US" dirty="0"/>
              <a:t>1 = ADC is operational</a:t>
            </a:r>
          </a:p>
          <a:p>
            <a:pPr marL="0" indent="0">
              <a:buNone/>
            </a:pPr>
            <a:r>
              <a:rPr lang="en-US" b="1" dirty="0"/>
              <a:t>Bit 23:22 – RESERVED</a:t>
            </a:r>
          </a:p>
          <a:p>
            <a:pPr marL="0" indent="0">
              <a:buNone/>
            </a:pPr>
            <a:r>
              <a:rPr lang="en-US" b="1" dirty="0"/>
              <a:t>Bit 26:24 – START</a:t>
            </a:r>
          </a:p>
          <a:p>
            <a:pPr marL="0" indent="0">
              <a:buNone/>
            </a:pPr>
            <a:r>
              <a:rPr lang="en-US" dirty="0"/>
              <a:t>When BURST bit is 0, these bits control whether and when A/D conversion is started</a:t>
            </a:r>
          </a:p>
          <a:p>
            <a:pPr>
              <a:buFont typeface="Wingdings" panose="05000000000000000000" pitchFamily="2" charset="2"/>
              <a:buChar char="ü"/>
            </a:pPr>
            <a:r>
              <a:rPr lang="en-US" dirty="0"/>
              <a:t>000 = No start (Should be used when clearing PDN to 0)</a:t>
            </a:r>
          </a:p>
          <a:p>
            <a:pPr>
              <a:buFont typeface="Wingdings" panose="05000000000000000000" pitchFamily="2" charset="2"/>
              <a:buChar char="ü"/>
            </a:pPr>
            <a:r>
              <a:rPr lang="en-US" dirty="0"/>
              <a:t>001 = Start conversion now</a:t>
            </a:r>
          </a:p>
          <a:p>
            <a:pPr>
              <a:buFont typeface="Wingdings" panose="05000000000000000000" pitchFamily="2" charset="2"/>
              <a:buChar char="ü"/>
            </a:pPr>
            <a:r>
              <a:rPr lang="en-US" dirty="0"/>
              <a:t>010 = Start conversion when edge selected by bit 27 of this register occurs on CAP0.2/MAT0.2 pin</a:t>
            </a:r>
          </a:p>
          <a:p>
            <a:pPr>
              <a:buFont typeface="Wingdings" panose="05000000000000000000" pitchFamily="2" charset="2"/>
              <a:buChar char="ü"/>
            </a:pPr>
            <a:r>
              <a:rPr lang="en-US" dirty="0"/>
              <a:t>011= Start conversion when edge selected by bit 27 of this register occurs on CAP0.0/MAT0.0 pin</a:t>
            </a:r>
          </a:p>
          <a:p>
            <a:pPr>
              <a:buFont typeface="Wingdings" panose="05000000000000000000" pitchFamily="2" charset="2"/>
              <a:buChar char="ü"/>
            </a:pPr>
            <a:r>
              <a:rPr lang="en-US" dirty="0"/>
              <a:t>100 = Start conversion when edge selected by bit 27 of this register occurs on MAT0.1 pin</a:t>
            </a:r>
          </a:p>
          <a:p>
            <a:pPr>
              <a:buFont typeface="Wingdings" panose="05000000000000000000" pitchFamily="2" charset="2"/>
              <a:buChar char="ü"/>
            </a:pPr>
            <a:r>
              <a:rPr lang="en-US" dirty="0"/>
              <a:t>101 = Start conversion when edge selected by bit 27 of this register occurs on MAT0.3 pin</a:t>
            </a:r>
          </a:p>
          <a:p>
            <a:pPr>
              <a:buFont typeface="Wingdings" panose="05000000000000000000" pitchFamily="2" charset="2"/>
              <a:buChar char="ü"/>
            </a:pPr>
            <a:r>
              <a:rPr lang="en-US" dirty="0"/>
              <a:t>110 = Start conversion when edge selected by bit 27 of this register occurs on MAT1.0 pin</a:t>
            </a:r>
          </a:p>
          <a:p>
            <a:pPr>
              <a:buFont typeface="Wingdings" panose="05000000000000000000" pitchFamily="2" charset="2"/>
              <a:buChar char="ü"/>
            </a:pPr>
            <a:r>
              <a:rPr lang="en-US" dirty="0"/>
              <a:t>111 = Start conversion when edge selected by bit 27 of this register occurs on MAT1.1 pin</a:t>
            </a:r>
            <a:endParaRPr lang="en-IN" dirty="0"/>
          </a:p>
        </p:txBody>
      </p:sp>
      <p:pic>
        <p:nvPicPr>
          <p:cNvPr id="4" name="Picture 3">
            <a:extLst>
              <a:ext uri="{FF2B5EF4-FFF2-40B4-BE49-F238E27FC236}">
                <a16:creationId xmlns:a16="http://schemas.microsoft.com/office/drawing/2014/main" id="{38004AE1-6B7A-4F5A-8346-C62CFC398801}"/>
              </a:ext>
            </a:extLst>
          </p:cNvPr>
          <p:cNvPicPr>
            <a:picLocks noChangeAspect="1"/>
          </p:cNvPicPr>
          <p:nvPr/>
        </p:nvPicPr>
        <p:blipFill>
          <a:blip r:embed="rId2"/>
          <a:stretch>
            <a:fillRect/>
          </a:stretch>
        </p:blipFill>
        <p:spPr>
          <a:xfrm>
            <a:off x="1446725" y="1290320"/>
            <a:ext cx="9608129" cy="725413"/>
          </a:xfrm>
          <a:prstGeom prst="rect">
            <a:avLst/>
          </a:prstGeom>
        </p:spPr>
      </p:pic>
    </p:spTree>
    <p:extLst>
      <p:ext uri="{BB962C8B-B14F-4D97-AF65-F5344CB8AC3E}">
        <p14:creationId xmlns:p14="http://schemas.microsoft.com/office/powerpoint/2010/main" val="349612269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25843EC68C6B4092AF615701677C69" ma:contentTypeVersion="3" ma:contentTypeDescription="Create a new document." ma:contentTypeScope="" ma:versionID="5158ad1c775b371198db1a752b61110b">
  <xsd:schema xmlns:xsd="http://www.w3.org/2001/XMLSchema" xmlns:xs="http://www.w3.org/2001/XMLSchema" xmlns:p="http://schemas.microsoft.com/office/2006/metadata/properties" xmlns:ns2="c90fe2fb-20ec-474e-a4aa-cc7350ed3e58" targetNamespace="http://schemas.microsoft.com/office/2006/metadata/properties" ma:root="true" ma:fieldsID="702fa6f5516963e16994e4dca9cc99a4" ns2:_="">
    <xsd:import namespace="c90fe2fb-20ec-474e-a4aa-cc7350ed3e58"/>
    <xsd:element name="properties">
      <xsd:complexType>
        <xsd:sequence>
          <xsd:element name="documentManagement">
            <xsd:complexType>
              <xsd:all>
                <xsd:element ref="ns2:MediaServiceMetadata" minOccurs="0"/>
                <xsd:element ref="ns2:MediaServiceFastMetadata"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0fe2fb-20ec-474e-a4aa-cc7350ed3e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LengthInSeconds xmlns="c90fe2fb-20ec-474e-a4aa-cc7350ed3e58" xsi:nil="true"/>
  </documentManagement>
</p:properties>
</file>

<file path=customXml/itemProps1.xml><?xml version="1.0" encoding="utf-8"?>
<ds:datastoreItem xmlns:ds="http://schemas.openxmlformats.org/officeDocument/2006/customXml" ds:itemID="{773C12B1-EA82-4A1C-B0E6-458852F03430}"/>
</file>

<file path=customXml/itemProps2.xml><?xml version="1.0" encoding="utf-8"?>
<ds:datastoreItem xmlns:ds="http://schemas.openxmlformats.org/officeDocument/2006/customXml" ds:itemID="{A6AFEB27-EE52-4376-B459-7CBD7EF5AB20}"/>
</file>

<file path=customXml/itemProps3.xml><?xml version="1.0" encoding="utf-8"?>
<ds:datastoreItem xmlns:ds="http://schemas.openxmlformats.org/officeDocument/2006/customXml" ds:itemID="{9E5E8C65-0397-44EB-A947-035D8C5E2F51}"/>
</file>

<file path=docProps/app.xml><?xml version="1.0" encoding="utf-8"?>
<Properties xmlns="http://schemas.openxmlformats.org/officeDocument/2006/extended-properties" xmlns:vt="http://schemas.openxmlformats.org/officeDocument/2006/docPropsVTypes">
  <Template>TM10001114[[fn=Gallery]]</Template>
  <TotalTime>860</TotalTime>
  <Words>1942</Words>
  <Application>Microsoft Office PowerPoint</Application>
  <PresentationFormat>Widescreen</PresentationFormat>
  <Paragraphs>185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Gallery</vt:lpstr>
      <vt:lpstr>ADC’s of LPC2148</vt:lpstr>
      <vt:lpstr>Introduction</vt:lpstr>
      <vt:lpstr>PowerPoint Presentation</vt:lpstr>
      <vt:lpstr>ADC Channels</vt:lpstr>
      <vt:lpstr>LPC2148 ADC Pins</vt:lpstr>
      <vt:lpstr>ADC0 Registers (1/5)  </vt:lpstr>
      <vt:lpstr>ADC0 Registers (2/5)  </vt:lpstr>
      <vt:lpstr>ADC0 Registers (3/5)</vt:lpstr>
      <vt:lpstr>ADC0 Registers (4/5)</vt:lpstr>
      <vt:lpstr>ADC0 Registers (5/5)</vt:lpstr>
      <vt:lpstr>AD0GDR (ADC0 Global Data Register)(1/2)</vt:lpstr>
      <vt:lpstr>AD0GDR (ADC0 Global Data Register) (2/2)</vt:lpstr>
      <vt:lpstr> ADGSR (A/D Global Start Register)</vt:lpstr>
      <vt:lpstr>AD0STAT (ADC0 Status Register)</vt:lpstr>
      <vt:lpstr>AD0INTEN (ADC0 Interrupt Enable)</vt:lpstr>
      <vt:lpstr>AD0DR0-AD0DR7 (ADC0 Data Registers)</vt:lpstr>
      <vt:lpstr>Steps for Analog to Digital Conversion </vt:lpstr>
      <vt:lpstr>Example</vt:lpstr>
      <vt:lpstr>Example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Deepthi rajmohan</dc:creator>
  <cp:lastModifiedBy>Deepthi rajmohan</cp:lastModifiedBy>
  <cp:revision>13</cp:revision>
  <dcterms:created xsi:type="dcterms:W3CDTF">2021-10-28T06:41:42Z</dcterms:created>
  <dcterms:modified xsi:type="dcterms:W3CDTF">2021-11-12T17:12:55Z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0x010100FA25843EC68C6B4092AF615701677C69</vt:lpwstr>
  </property>
  <property fmtid="{D5CDD505-2E9C-101B-9397-08002B2CF9AE}" pid="3" name="Order">
    <vt:r8>374000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