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4"/>
  </p:sldMasterIdLst>
  <p:sldIdLst>
    <p:sldId id="256" r:id="rId5"/>
    <p:sldId id="257" r:id="rId6"/>
    <p:sldId id="258" r:id="rId7"/>
    <p:sldId id="259" r:id="rId8"/>
    <p:sldId id="260" r:id="rId9"/>
    <p:sldId id="261" r:id="rId10"/>
    <p:sldId id="264" r:id="rId11"/>
    <p:sldId id="265" r:id="rId12"/>
    <p:sldId id="266" r:id="rId13"/>
    <p:sldId id="267" r:id="rId14"/>
    <p:sldId id="262" r:id="rId15"/>
    <p:sldId id="268" r:id="rId16"/>
    <p:sldId id="263" r:id="rId17"/>
    <p:sldId id="270" r:id="rId18"/>
    <p:sldId id="271" r:id="rId19"/>
    <p:sldId id="272" r:id="rId20"/>
    <p:sldId id="273" r:id="rId21"/>
    <p:sldId id="269" r:id="rId22"/>
    <p:sldId id="274" r:id="rId23"/>
    <p:sldId id="275" r:id="rId24"/>
    <p:sldId id="276" r:id="rId25"/>
    <p:sldId id="277" r:id="rId26"/>
    <p:sldId id="279"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4C570C-8FBF-4027-9FAF-C9991727A996}" type="datetimeFigureOut">
              <a:rPr lang="en-IN" smtClean="0"/>
              <a:t>12-12-2021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6477F986-35CE-4B77-B4C8-E0204ABE6634}"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895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C570C-8FBF-4027-9FAF-C9991727A996}"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7F986-35CE-4B77-B4C8-E0204ABE6634}"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4963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C570C-8FBF-4027-9FAF-C9991727A996}"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7F986-35CE-4B77-B4C8-E0204ABE6634}"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4896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E4C570C-8FBF-4027-9FAF-C9991727A996}" type="datetimeFigureOut">
              <a:rPr lang="en-IN" smtClean="0"/>
              <a:t>12-12-2021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6477F986-35CE-4B77-B4C8-E0204ABE6634}"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293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E4C570C-8FBF-4027-9FAF-C9991727A996}"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77F986-35CE-4B77-B4C8-E0204ABE6634}"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4965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C570C-8FBF-4027-9FAF-C9991727A996}"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7F986-35CE-4B77-B4C8-E0204ABE6634}"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36098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C570C-8FBF-4027-9FAF-C9991727A996}" type="datetimeFigureOut">
              <a:rPr lang="en-IN" smtClean="0"/>
              <a:t>12-12-2021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77F986-35CE-4B77-B4C8-E0204ABE6634}"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2392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C570C-8FBF-4027-9FAF-C9991727A996}" type="datetimeFigureOut">
              <a:rPr lang="en-IN" smtClean="0"/>
              <a:t>12-12-2021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77F986-35CE-4B77-B4C8-E0204ABE6634}"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992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C570C-8FBF-4027-9FAF-C9991727A996}" type="datetimeFigureOut">
              <a:rPr lang="en-IN" smtClean="0"/>
              <a:t>12-12-2021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77F986-35CE-4B77-B4C8-E0204ABE6634}" type="slidenum">
              <a:rPr lang="en-IN" smtClean="0"/>
              <a:t>‹#›</a:t>
            </a:fld>
            <a:endParaRPr lang="en-IN"/>
          </a:p>
        </p:txBody>
      </p:sp>
    </p:spTree>
    <p:extLst>
      <p:ext uri="{BB962C8B-B14F-4D97-AF65-F5344CB8AC3E}">
        <p14:creationId xmlns:p14="http://schemas.microsoft.com/office/powerpoint/2010/main" val="30001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C570C-8FBF-4027-9FAF-C9991727A996}"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77F986-35CE-4B77-B4C8-E0204ABE6634}"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7375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E4C570C-8FBF-4027-9FAF-C9991727A996}" type="datetimeFigureOut">
              <a:rPr lang="en-IN" smtClean="0"/>
              <a:t>12-12-2021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6477F986-35CE-4B77-B4C8-E0204ABE6634}"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51411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E4C570C-8FBF-4027-9FAF-C9991727A996}" type="datetimeFigureOut">
              <a:rPr lang="en-IN" smtClean="0"/>
              <a:t>12-12-2021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477F986-35CE-4B77-B4C8-E0204ABE6634}" type="slidenum">
              <a:rPr lang="en-IN" smtClean="0"/>
              <a:t>‹#›</a:t>
            </a:fld>
            <a:endParaRPr lang="en-IN"/>
          </a:p>
        </p:txBody>
      </p:sp>
    </p:spTree>
    <p:extLst>
      <p:ext uri="{BB962C8B-B14F-4D97-AF65-F5344CB8AC3E}">
        <p14:creationId xmlns:p14="http://schemas.microsoft.com/office/powerpoint/2010/main" val="122047423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lectronicwings.com/arm7/lpc2148-uart0" TargetMode="External"/><Relationship Id="rId2" Type="http://schemas.openxmlformats.org/officeDocument/2006/relationships/hyperlink" Target="https://www.exploreembedded.com/wiki/LPC2148_UART_Programming" TargetMode="External"/><Relationship Id="rId1" Type="http://schemas.openxmlformats.org/officeDocument/2006/relationships/slideLayout" Target="../slideLayouts/slideLayout2.xml"/><Relationship Id="rId4" Type="http://schemas.openxmlformats.org/officeDocument/2006/relationships/hyperlink" Target="https://www.electronicshub.org/basics-uart-communic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506A-3E70-44B0-B14F-CF942A197C4C}"/>
              </a:ext>
            </a:extLst>
          </p:cNvPr>
          <p:cNvSpPr>
            <a:spLocks noGrp="1"/>
          </p:cNvSpPr>
          <p:nvPr>
            <p:ph type="ctrTitle"/>
          </p:nvPr>
        </p:nvSpPr>
        <p:spPr/>
        <p:txBody>
          <a:bodyPr/>
          <a:lstStyle/>
          <a:p>
            <a:r>
              <a:rPr lang="en-US" dirty="0"/>
              <a:t>UART</a:t>
            </a:r>
            <a:endParaRPr lang="en-IN" dirty="0"/>
          </a:p>
        </p:txBody>
      </p:sp>
      <p:sp>
        <p:nvSpPr>
          <p:cNvPr id="3" name="Subtitle 2">
            <a:extLst>
              <a:ext uri="{FF2B5EF4-FFF2-40B4-BE49-F238E27FC236}">
                <a16:creationId xmlns:a16="http://schemas.microsoft.com/office/drawing/2014/main" id="{8D7382EC-2E5A-4AEE-9F7A-709744D1B733}"/>
              </a:ext>
            </a:extLst>
          </p:cNvPr>
          <p:cNvSpPr>
            <a:spLocks noGrp="1"/>
          </p:cNvSpPr>
          <p:nvPr>
            <p:ph type="subTitle" idx="1"/>
          </p:nvPr>
        </p:nvSpPr>
        <p:spPr/>
        <p:txBody>
          <a:bodyPr/>
          <a:lstStyle/>
          <a:p>
            <a:r>
              <a:rPr lang="en-US" dirty="0"/>
              <a:t>LPC2148</a:t>
            </a:r>
            <a:endParaRPr lang="en-IN" dirty="0"/>
          </a:p>
        </p:txBody>
      </p:sp>
    </p:spTree>
    <p:extLst>
      <p:ext uri="{BB962C8B-B14F-4D97-AF65-F5344CB8AC3E}">
        <p14:creationId xmlns:p14="http://schemas.microsoft.com/office/powerpoint/2010/main" val="673732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B96F-4626-4EB8-B81D-ECACA45647A7}"/>
              </a:ext>
            </a:extLst>
          </p:cNvPr>
          <p:cNvSpPr>
            <a:spLocks noGrp="1"/>
          </p:cNvSpPr>
          <p:nvPr>
            <p:ph type="title"/>
          </p:nvPr>
        </p:nvSpPr>
        <p:spPr/>
        <p:txBody>
          <a:bodyPr/>
          <a:lstStyle/>
          <a:p>
            <a:r>
              <a:rPr lang="en-US" dirty="0"/>
              <a:t>UART1 Pins</a:t>
            </a:r>
            <a:endParaRPr lang="en-IN" dirty="0"/>
          </a:p>
        </p:txBody>
      </p:sp>
      <p:sp>
        <p:nvSpPr>
          <p:cNvPr id="3" name="Content Placeholder 2">
            <a:extLst>
              <a:ext uri="{FF2B5EF4-FFF2-40B4-BE49-F238E27FC236}">
                <a16:creationId xmlns:a16="http://schemas.microsoft.com/office/drawing/2014/main" id="{3358FA04-AC39-4D29-8912-2ED97D50999E}"/>
              </a:ext>
            </a:extLst>
          </p:cNvPr>
          <p:cNvSpPr>
            <a:spLocks noGrp="1"/>
          </p:cNvSpPr>
          <p:nvPr>
            <p:ph idx="1"/>
          </p:nvPr>
        </p:nvSpPr>
        <p:spPr/>
        <p:txBody>
          <a:bodyPr>
            <a:normAutofit fontScale="70000" lnSpcReduction="20000"/>
          </a:bodyPr>
          <a:lstStyle/>
          <a:p>
            <a:r>
              <a:rPr lang="en-US" b="1" dirty="0"/>
              <a:t>RTS1 (Output pin): </a:t>
            </a:r>
            <a:r>
              <a:rPr lang="en-US" dirty="0"/>
              <a:t>Request To Send signal pin. Active low signal indicates that the UART1 would like to transmit data to the external modem.</a:t>
            </a:r>
          </a:p>
          <a:p>
            <a:r>
              <a:rPr lang="en-US" b="1" dirty="0"/>
              <a:t>CTS1 (Input pin): </a:t>
            </a:r>
            <a:r>
              <a:rPr lang="en-US" dirty="0"/>
              <a:t>Clear To Send signal pin. Active low signal indicates if the external modem is ready to accept transmitted data via TXD1 from the UART1.</a:t>
            </a:r>
          </a:p>
          <a:p>
            <a:r>
              <a:rPr lang="en-US" b="1" dirty="0"/>
              <a:t>DSR1 (Input pin): </a:t>
            </a:r>
            <a:r>
              <a:rPr lang="en-US" dirty="0"/>
              <a:t>Data Set Ready signal pin. Active low signal indicates if the external modem is ready to establish a communication link with the UART1.</a:t>
            </a:r>
          </a:p>
          <a:p>
            <a:r>
              <a:rPr lang="en-US" b="1" dirty="0"/>
              <a:t>DTR1 (Output pin): </a:t>
            </a:r>
            <a:r>
              <a:rPr lang="en-US" dirty="0"/>
              <a:t>Data Terminal Ready signal pin. Active low signal indicates that the UART1 is ready to establish connection with external modem.</a:t>
            </a:r>
          </a:p>
          <a:p>
            <a:r>
              <a:rPr lang="en-US" b="1" dirty="0"/>
              <a:t>DCD1 (Input pin): </a:t>
            </a:r>
            <a:r>
              <a:rPr lang="en-US" dirty="0"/>
              <a:t>Data Carrier Detect signal pin. Active low signal indicates if the external modem has established a communication link with the UART1 and data may be exchanged.</a:t>
            </a:r>
          </a:p>
          <a:p>
            <a:r>
              <a:rPr lang="en-US" b="1" dirty="0"/>
              <a:t>RI1 (Input pin): </a:t>
            </a:r>
            <a:r>
              <a:rPr lang="en-US" dirty="0"/>
              <a:t>Ring Indicator signal pin. Active low signal indicates that a telephone ringing signal has been detected by the modem.</a:t>
            </a:r>
          </a:p>
          <a:p>
            <a:endParaRPr lang="en-IN" dirty="0"/>
          </a:p>
        </p:txBody>
      </p:sp>
    </p:spTree>
    <p:extLst>
      <p:ext uri="{BB962C8B-B14F-4D97-AF65-F5344CB8AC3E}">
        <p14:creationId xmlns:p14="http://schemas.microsoft.com/office/powerpoint/2010/main" val="237868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6D1D-9897-42F5-BB48-E9D76E34F39D}"/>
              </a:ext>
            </a:extLst>
          </p:cNvPr>
          <p:cNvSpPr>
            <a:spLocks noGrp="1"/>
          </p:cNvSpPr>
          <p:nvPr>
            <p:ph type="title"/>
          </p:nvPr>
        </p:nvSpPr>
        <p:spPr/>
        <p:txBody>
          <a:bodyPr/>
          <a:lstStyle/>
          <a:p>
            <a:r>
              <a:rPr lang="en-US" dirty="0"/>
              <a:t>UART Registers</a:t>
            </a:r>
            <a:endParaRPr lang="en-IN" dirty="0"/>
          </a:p>
        </p:txBody>
      </p:sp>
      <p:graphicFrame>
        <p:nvGraphicFramePr>
          <p:cNvPr id="6" name="Content Placeholder 5">
            <a:extLst>
              <a:ext uri="{FF2B5EF4-FFF2-40B4-BE49-F238E27FC236}">
                <a16:creationId xmlns:a16="http://schemas.microsoft.com/office/drawing/2014/main" id="{E310D5A3-FE16-4878-A460-B2B8D6686776}"/>
              </a:ext>
            </a:extLst>
          </p:cNvPr>
          <p:cNvGraphicFramePr>
            <a:graphicFrameLocks noGrp="1"/>
          </p:cNvGraphicFramePr>
          <p:nvPr>
            <p:ph idx="1"/>
            <p:extLst>
              <p:ext uri="{D42A27DB-BD31-4B8C-83A1-F6EECF244321}">
                <p14:modId xmlns:p14="http://schemas.microsoft.com/office/powerpoint/2010/main" val="1762273709"/>
              </p:ext>
            </p:extLst>
          </p:nvPr>
        </p:nvGraphicFramePr>
        <p:xfrm>
          <a:off x="1981200" y="2122715"/>
          <a:ext cx="7946571" cy="3966045"/>
        </p:xfrm>
        <a:graphic>
          <a:graphicData uri="http://schemas.openxmlformats.org/drawingml/2006/table">
            <a:tbl>
              <a:tblPr/>
              <a:tblGrid>
                <a:gridCol w="1064434">
                  <a:extLst>
                    <a:ext uri="{9D8B030D-6E8A-4147-A177-3AD203B41FA5}">
                      <a16:colId xmlns:a16="http://schemas.microsoft.com/office/drawing/2014/main" val="421138441"/>
                    </a:ext>
                  </a:extLst>
                </a:gridCol>
                <a:gridCol w="6882137">
                  <a:extLst>
                    <a:ext uri="{9D8B030D-6E8A-4147-A177-3AD203B41FA5}">
                      <a16:colId xmlns:a16="http://schemas.microsoft.com/office/drawing/2014/main" val="100369021"/>
                    </a:ext>
                  </a:extLst>
                </a:gridCol>
              </a:tblGrid>
              <a:tr h="272230">
                <a:tc>
                  <a:txBody>
                    <a:bodyPr/>
                    <a:lstStyle/>
                    <a:p>
                      <a:pPr algn="l" fontAlgn="t"/>
                      <a:r>
                        <a:rPr lang="en-IN" sz="1800" dirty="0">
                          <a:effectLst/>
                        </a:rPr>
                        <a:t>Register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a:effectLst/>
                        </a:rPr>
                        <a:t>Description</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563905248"/>
                  </a:ext>
                </a:extLst>
              </a:tr>
              <a:tr h="490370">
                <a:tc>
                  <a:txBody>
                    <a:bodyPr/>
                    <a:lstStyle/>
                    <a:p>
                      <a:pPr fontAlgn="t"/>
                      <a:r>
                        <a:rPr lang="en-IN" sz="1800">
                          <a:effectLst/>
                        </a:rPr>
                        <a:t>UxRBR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Contains the recently received Data</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57309399"/>
                  </a:ext>
                </a:extLst>
              </a:tr>
              <a:tr h="490370">
                <a:tc>
                  <a:txBody>
                    <a:bodyPr/>
                    <a:lstStyle/>
                    <a:p>
                      <a:pPr fontAlgn="t"/>
                      <a:r>
                        <a:rPr lang="en-IN" sz="1800" dirty="0" err="1">
                          <a:effectLst/>
                        </a:rPr>
                        <a:t>UxTHR</a:t>
                      </a:r>
                      <a:endParaRPr lang="en-IN" sz="1800" dirty="0">
                        <a:effectLst/>
                      </a:endParaRP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Contains the data to be transmitted</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59318337"/>
                  </a:ext>
                </a:extLst>
              </a:tr>
              <a:tr h="272230">
                <a:tc>
                  <a:txBody>
                    <a:bodyPr/>
                    <a:lstStyle/>
                    <a:p>
                      <a:pPr fontAlgn="t"/>
                      <a:r>
                        <a:rPr lang="en-IN" sz="1800">
                          <a:effectLst/>
                        </a:rPr>
                        <a:t>UxFCR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800">
                          <a:effectLst/>
                        </a:rPr>
                        <a:t>FIFO Control Register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5403551"/>
                  </a:ext>
                </a:extLst>
              </a:tr>
              <a:tr h="929873">
                <a:tc>
                  <a:txBody>
                    <a:bodyPr/>
                    <a:lstStyle/>
                    <a:p>
                      <a:pPr fontAlgn="t"/>
                      <a:r>
                        <a:rPr lang="en-IN" sz="1800">
                          <a:effectLst/>
                        </a:rPr>
                        <a:t>UxLCR</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US" sz="1800">
                          <a:effectLst/>
                        </a:rPr>
                        <a:t>Controls the UART frame formatting(Number of Data Bits, Stop bits)</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465620783"/>
                  </a:ext>
                </a:extLst>
              </a:tr>
              <a:tr h="710122">
                <a:tc>
                  <a:txBody>
                    <a:bodyPr/>
                    <a:lstStyle/>
                    <a:p>
                      <a:pPr fontAlgn="t"/>
                      <a:r>
                        <a:rPr lang="en-IN" sz="1800">
                          <a:effectLst/>
                        </a:rPr>
                        <a:t>UxDLL</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effectLst/>
                        </a:rPr>
                        <a:t>Least Significant Byte of the UART baud rate generator value.</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5780810"/>
                  </a:ext>
                </a:extLst>
              </a:tr>
              <a:tr h="710122">
                <a:tc>
                  <a:txBody>
                    <a:bodyPr/>
                    <a:lstStyle/>
                    <a:p>
                      <a:pPr fontAlgn="t"/>
                      <a:r>
                        <a:rPr lang="en-IN" sz="1800">
                          <a:effectLst/>
                        </a:rPr>
                        <a:t>UxDLM</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5F5F5"/>
                    </a:solidFill>
                  </a:tcPr>
                </a:tc>
                <a:tc>
                  <a:txBody>
                    <a:bodyPr/>
                    <a:lstStyle/>
                    <a:p>
                      <a:pPr fontAlgn="t"/>
                      <a:r>
                        <a:rPr lang="en-US" sz="1800" dirty="0">
                          <a:effectLst/>
                        </a:rPr>
                        <a:t>Most Significant Byte of the UART baud rate generator value.</a:t>
                      </a:r>
                    </a:p>
                  </a:txBody>
                  <a:tcPr marL="21637" marR="21637" marT="21637" marB="21637">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753134056"/>
                  </a:ext>
                </a:extLst>
              </a:tr>
            </a:tbl>
          </a:graphicData>
        </a:graphic>
      </p:graphicFrame>
    </p:spTree>
    <p:extLst>
      <p:ext uri="{BB962C8B-B14F-4D97-AF65-F5344CB8AC3E}">
        <p14:creationId xmlns:p14="http://schemas.microsoft.com/office/powerpoint/2010/main" val="117140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E5FB-5EFF-408B-8CE6-9EED9EAA1366}"/>
              </a:ext>
            </a:extLst>
          </p:cNvPr>
          <p:cNvSpPr>
            <a:spLocks noGrp="1"/>
          </p:cNvSpPr>
          <p:nvPr>
            <p:ph type="title"/>
          </p:nvPr>
        </p:nvSpPr>
        <p:spPr/>
        <p:txBody>
          <a:bodyPr/>
          <a:lstStyle/>
          <a:p>
            <a:r>
              <a:rPr lang="en-IN" dirty="0"/>
              <a:t>U0RBR (UART0 Receive Buffer Register)</a:t>
            </a:r>
            <a:br>
              <a:rPr lang="en-IN" dirty="0"/>
            </a:br>
            <a:endParaRPr lang="en-IN" dirty="0"/>
          </a:p>
        </p:txBody>
      </p:sp>
      <p:sp>
        <p:nvSpPr>
          <p:cNvPr id="3" name="Content Placeholder 2">
            <a:extLst>
              <a:ext uri="{FF2B5EF4-FFF2-40B4-BE49-F238E27FC236}">
                <a16:creationId xmlns:a16="http://schemas.microsoft.com/office/drawing/2014/main" id="{6FB142CA-A5F3-43F1-A06A-35203EC624B6}"/>
              </a:ext>
            </a:extLst>
          </p:cNvPr>
          <p:cNvSpPr>
            <a:spLocks noGrp="1"/>
          </p:cNvSpPr>
          <p:nvPr>
            <p:ph idx="1"/>
          </p:nvPr>
        </p:nvSpPr>
        <p:spPr>
          <a:xfrm>
            <a:off x="1044528" y="2171768"/>
            <a:ext cx="9689018" cy="3660217"/>
          </a:xfrm>
        </p:spPr>
        <p:txBody>
          <a:bodyPr>
            <a:normAutofit fontScale="92500"/>
          </a:bodyPr>
          <a:lstStyle/>
          <a:p>
            <a:r>
              <a:rPr lang="en-US" b="0" i="0" dirty="0">
                <a:solidFill>
                  <a:srgbClr val="000000"/>
                </a:solidFill>
                <a:effectLst/>
                <a:latin typeface="Roboto" panose="02000000000000000000" pitchFamily="2" charset="0"/>
              </a:rPr>
              <a:t> It is an 8-bit read only register.</a:t>
            </a:r>
          </a:p>
          <a:p>
            <a:pPr algn="l">
              <a:buFont typeface="Arial" panose="020B0604020202020204" pitchFamily="34" charset="0"/>
              <a:buChar char="•"/>
            </a:pPr>
            <a:r>
              <a:rPr lang="en-US" b="0" i="0" dirty="0">
                <a:solidFill>
                  <a:srgbClr val="000000"/>
                </a:solidFill>
                <a:effectLst/>
                <a:latin typeface="Roboto" panose="02000000000000000000" pitchFamily="2" charset="0"/>
              </a:rPr>
              <a:t>This register contains the received data.</a:t>
            </a:r>
          </a:p>
          <a:p>
            <a:pPr algn="l">
              <a:buFont typeface="Arial" panose="020B0604020202020204" pitchFamily="34" charset="0"/>
              <a:buChar char="•"/>
            </a:pPr>
            <a:r>
              <a:rPr lang="en-US" b="0" i="0" dirty="0">
                <a:solidFill>
                  <a:srgbClr val="000000"/>
                </a:solidFill>
                <a:effectLst/>
                <a:latin typeface="Roboto" panose="02000000000000000000" pitchFamily="2" charset="0"/>
              </a:rPr>
              <a:t>It contains the “oldest” received byte in the receive FIFO.</a:t>
            </a:r>
          </a:p>
          <a:p>
            <a:pPr algn="l">
              <a:buFont typeface="Arial" panose="020B0604020202020204" pitchFamily="34" charset="0"/>
              <a:buChar char="•"/>
            </a:pPr>
            <a:r>
              <a:rPr lang="en-US" b="0" i="0" dirty="0">
                <a:solidFill>
                  <a:srgbClr val="000000"/>
                </a:solidFill>
                <a:effectLst/>
                <a:latin typeface="Roboto" panose="02000000000000000000" pitchFamily="2" charset="0"/>
              </a:rPr>
              <a:t>If the character received is less than 8 bits, the unused MSBs are padded with zeroes.</a:t>
            </a:r>
          </a:p>
          <a:p>
            <a:pPr algn="l">
              <a:buFont typeface="Arial" panose="020B0604020202020204" pitchFamily="34" charset="0"/>
              <a:buChar char="•"/>
            </a:pPr>
            <a:r>
              <a:rPr lang="en-US" b="0" i="0" dirty="0">
                <a:solidFill>
                  <a:srgbClr val="000000"/>
                </a:solidFill>
                <a:effectLst/>
                <a:latin typeface="Roboto" panose="02000000000000000000" pitchFamily="2" charset="0"/>
              </a:rPr>
              <a:t>The Divisor Latch Access Bit (DLAB) in U0LCR must be zero in order to access the U0RBR. (DLAB = 0)</a:t>
            </a:r>
          </a:p>
          <a:p>
            <a:pPr marL="0" indent="0">
              <a:buNone/>
            </a:pPr>
            <a:br>
              <a:rPr lang="en-US" dirty="0"/>
            </a:br>
            <a:endParaRPr lang="en-IN" dirty="0"/>
          </a:p>
        </p:txBody>
      </p:sp>
      <p:pic>
        <p:nvPicPr>
          <p:cNvPr id="3074" name="Picture 2" descr="U0RBR (UART0 Receive Buffer Register)">
            <a:extLst>
              <a:ext uri="{FF2B5EF4-FFF2-40B4-BE49-F238E27FC236}">
                <a16:creationId xmlns:a16="http://schemas.microsoft.com/office/drawing/2014/main" id="{9199E6D1-F0BA-4A59-AA7F-884F73F9B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898" y="4853442"/>
            <a:ext cx="7842739" cy="88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0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B537-E9D2-43F5-9D77-F3297EF1854E}"/>
              </a:ext>
            </a:extLst>
          </p:cNvPr>
          <p:cNvSpPr>
            <a:spLocks noGrp="1"/>
          </p:cNvSpPr>
          <p:nvPr>
            <p:ph type="title"/>
          </p:nvPr>
        </p:nvSpPr>
        <p:spPr/>
        <p:txBody>
          <a:bodyPr/>
          <a:lstStyle/>
          <a:p>
            <a:r>
              <a:rPr lang="nb-NO" dirty="0"/>
              <a:t> U0THR (UART0 Transmit Holding Register)</a:t>
            </a:r>
            <a:br>
              <a:rPr lang="nb-NO" dirty="0"/>
            </a:br>
            <a:endParaRPr lang="en-IN" dirty="0"/>
          </a:p>
        </p:txBody>
      </p:sp>
      <p:sp>
        <p:nvSpPr>
          <p:cNvPr id="3" name="Content Placeholder 2">
            <a:extLst>
              <a:ext uri="{FF2B5EF4-FFF2-40B4-BE49-F238E27FC236}">
                <a16:creationId xmlns:a16="http://schemas.microsoft.com/office/drawing/2014/main" id="{184AE99F-5A54-4D92-83D2-3D274431D43B}"/>
              </a:ext>
            </a:extLst>
          </p:cNvPr>
          <p:cNvSpPr>
            <a:spLocks noGrp="1"/>
          </p:cNvSpPr>
          <p:nvPr>
            <p:ph idx="1"/>
          </p:nvPr>
        </p:nvSpPr>
        <p:spPr/>
        <p:txBody>
          <a:bodyPr/>
          <a:lstStyle/>
          <a:p>
            <a:r>
              <a:rPr lang="en-US" dirty="0"/>
              <a:t>It is an 8-bit write only register.</a:t>
            </a:r>
          </a:p>
          <a:p>
            <a:r>
              <a:rPr lang="en-US" dirty="0"/>
              <a:t>Data to be transmitted is written to this register.</a:t>
            </a:r>
          </a:p>
          <a:p>
            <a:r>
              <a:rPr lang="en-US" dirty="0"/>
              <a:t>It contains the “newest” received byte in the transmit FIFO.</a:t>
            </a:r>
          </a:p>
          <a:p>
            <a:r>
              <a:rPr lang="en-US" dirty="0"/>
              <a:t>The Divisor Latch Access Bit (DLAB) in U0LCR must be zero in order to access theU0THR.  (DLAB = 0)</a:t>
            </a:r>
          </a:p>
          <a:p>
            <a:endParaRPr lang="en-IN" dirty="0"/>
          </a:p>
        </p:txBody>
      </p:sp>
      <p:pic>
        <p:nvPicPr>
          <p:cNvPr id="4098" name="Picture 2" descr="U0THR (UART0 Transmit Holding Register)">
            <a:extLst>
              <a:ext uri="{FF2B5EF4-FFF2-40B4-BE49-F238E27FC236}">
                <a16:creationId xmlns:a16="http://schemas.microsoft.com/office/drawing/2014/main" id="{6C2918CE-7BFC-44F3-A4C0-E5E976FBD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912" y="4659697"/>
            <a:ext cx="8208754" cy="97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39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30C8-8C96-48A0-B35C-48D949F3BC21}"/>
              </a:ext>
            </a:extLst>
          </p:cNvPr>
          <p:cNvSpPr>
            <a:spLocks noGrp="1"/>
          </p:cNvSpPr>
          <p:nvPr>
            <p:ph type="title"/>
          </p:nvPr>
        </p:nvSpPr>
        <p:spPr/>
        <p:txBody>
          <a:bodyPr/>
          <a:lstStyle/>
          <a:p>
            <a:r>
              <a:rPr lang="en-IN" dirty="0"/>
              <a:t> U0FDR (UART0 Fractional Divider Register)</a:t>
            </a:r>
          </a:p>
        </p:txBody>
      </p:sp>
      <p:sp>
        <p:nvSpPr>
          <p:cNvPr id="3" name="Content Placeholder 2">
            <a:extLst>
              <a:ext uri="{FF2B5EF4-FFF2-40B4-BE49-F238E27FC236}">
                <a16:creationId xmlns:a16="http://schemas.microsoft.com/office/drawing/2014/main" id="{D7928653-7897-4121-AF0A-62B268C18C01}"/>
              </a:ext>
            </a:extLst>
          </p:cNvPr>
          <p:cNvSpPr>
            <a:spLocks noGrp="1"/>
          </p:cNvSpPr>
          <p:nvPr>
            <p:ph idx="1"/>
          </p:nvPr>
        </p:nvSpPr>
        <p:spPr/>
        <p:txBody>
          <a:bodyPr>
            <a:normAutofit fontScale="70000" lnSpcReduction="20000"/>
          </a:bodyPr>
          <a:lstStyle/>
          <a:p>
            <a:r>
              <a:rPr lang="en-US" dirty="0"/>
              <a:t>It is a 32-bit read write register.</a:t>
            </a:r>
          </a:p>
          <a:p>
            <a:r>
              <a:rPr lang="en-US" dirty="0"/>
              <a:t>It decides the clock pre-scalar for baud rate generation.</a:t>
            </a:r>
          </a:p>
          <a:p>
            <a:r>
              <a:rPr lang="en-US" dirty="0"/>
              <a:t>If fractional divider is active (i.e. DIVADDVAL&gt;0) and DLM = 0, DLL must be greater than 3.</a:t>
            </a:r>
          </a:p>
          <a:p>
            <a:endParaRPr lang="en-US" dirty="0"/>
          </a:p>
          <a:p>
            <a:endParaRPr lang="en-US" dirty="0"/>
          </a:p>
          <a:p>
            <a:r>
              <a:rPr lang="en-US" dirty="0"/>
              <a:t>If DIVADDVAL is 0, the fractional </a:t>
            </a:r>
            <a:r>
              <a:rPr lang="en-US" dirty="0" err="1"/>
              <a:t>baudrate</a:t>
            </a:r>
            <a:r>
              <a:rPr lang="en-US" dirty="0"/>
              <a:t> generator will not impact the UART0 </a:t>
            </a:r>
            <a:r>
              <a:rPr lang="en-US" dirty="0" err="1"/>
              <a:t>baudrate</a:t>
            </a:r>
            <a:r>
              <a:rPr lang="en-US" dirty="0"/>
              <a:t>.</a:t>
            </a:r>
          </a:p>
          <a:p>
            <a:r>
              <a:rPr lang="en-US" dirty="0"/>
              <a:t>Reset value of DIVADDVAL is 0.</a:t>
            </a:r>
          </a:p>
          <a:p>
            <a:r>
              <a:rPr lang="en-US" dirty="0"/>
              <a:t>MULVAL must be greater than or equal to 1 for UART0 to operate properly, regardless of whether the fractional </a:t>
            </a:r>
            <a:r>
              <a:rPr lang="en-US" dirty="0" err="1"/>
              <a:t>baudrate</a:t>
            </a:r>
            <a:r>
              <a:rPr lang="en-US" dirty="0"/>
              <a:t> generator is used or not.</a:t>
            </a:r>
          </a:p>
          <a:p>
            <a:r>
              <a:rPr lang="en-US" dirty="0"/>
              <a:t>Reset value of MULVAL is 1.</a:t>
            </a:r>
          </a:p>
          <a:p>
            <a:endParaRPr lang="en-US" dirty="0"/>
          </a:p>
          <a:p>
            <a:endParaRPr lang="en-IN" dirty="0"/>
          </a:p>
        </p:txBody>
      </p:sp>
      <p:pic>
        <p:nvPicPr>
          <p:cNvPr id="5124" name="Picture 4" descr="U0FDR (UART0 Fractional Divider Register)">
            <a:extLst>
              <a:ext uri="{FF2B5EF4-FFF2-40B4-BE49-F238E27FC236}">
                <a16:creationId xmlns:a16="http://schemas.microsoft.com/office/drawing/2014/main" id="{F2EFCE06-1506-4CFB-9362-AEA5FC702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270" y="3189513"/>
            <a:ext cx="8588828" cy="74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65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1B0C-96A1-4847-A362-DB5F812E0F13}"/>
              </a:ext>
            </a:extLst>
          </p:cNvPr>
          <p:cNvSpPr>
            <a:spLocks noGrp="1"/>
          </p:cNvSpPr>
          <p:nvPr>
            <p:ph type="title"/>
          </p:nvPr>
        </p:nvSpPr>
        <p:spPr/>
        <p:txBody>
          <a:bodyPr/>
          <a:lstStyle/>
          <a:p>
            <a:r>
              <a:rPr lang="en-IN" dirty="0"/>
              <a:t>U0FDR (UART0 Fractional Divider Register)</a:t>
            </a:r>
          </a:p>
        </p:txBody>
      </p:sp>
      <p:sp>
        <p:nvSpPr>
          <p:cNvPr id="3" name="Content Placeholder 2">
            <a:extLst>
              <a:ext uri="{FF2B5EF4-FFF2-40B4-BE49-F238E27FC236}">
                <a16:creationId xmlns:a16="http://schemas.microsoft.com/office/drawing/2014/main" id="{352305DC-3067-4F3E-97E2-6DEDD5AD5511}"/>
              </a:ext>
            </a:extLst>
          </p:cNvPr>
          <p:cNvSpPr>
            <a:spLocks noGrp="1"/>
          </p:cNvSpPr>
          <p:nvPr>
            <p:ph idx="1"/>
          </p:nvPr>
        </p:nvSpPr>
        <p:spPr/>
        <p:txBody>
          <a:bodyPr>
            <a:normAutofit fontScale="92500" lnSpcReduction="10000"/>
          </a:bodyPr>
          <a:lstStyle/>
          <a:p>
            <a:r>
              <a:rPr lang="en-US" dirty="0"/>
              <a:t>The formula for UART0 </a:t>
            </a:r>
            <a:r>
              <a:rPr lang="en-US" dirty="0" err="1"/>
              <a:t>baudrate</a:t>
            </a:r>
            <a:r>
              <a:rPr lang="en-US" dirty="0"/>
              <a:t> is given below</a:t>
            </a:r>
          </a:p>
          <a:p>
            <a:r>
              <a:rPr lang="en-US" dirty="0"/>
              <a:t>UART0 </a:t>
            </a:r>
            <a:r>
              <a:rPr lang="en-US" dirty="0" err="1"/>
              <a:t>Baudrate</a:t>
            </a:r>
            <a:r>
              <a:rPr lang="en-US" dirty="0"/>
              <a:t> = \frac{Pclk}{16 * (256 * U0DLM + U0DLL) * (1 + \frac{DIVADDVAL}{MULVAL})}</a:t>
            </a:r>
          </a:p>
          <a:p>
            <a:endParaRPr lang="en-US" dirty="0"/>
          </a:p>
          <a:p>
            <a:r>
              <a:rPr lang="en-US" dirty="0"/>
              <a:t>MULVAL and DIVADDVAL should have values in the range of 0 to 15. If this is not ensured, the output of the fractional divider is undefined.</a:t>
            </a:r>
          </a:p>
          <a:p>
            <a:r>
              <a:rPr lang="en-US" dirty="0"/>
              <a:t>The value of the U0FDR should not be modified while transmitting/receiving data. This may result in corruption of data.</a:t>
            </a:r>
            <a:endParaRPr lang="en-IN" dirty="0"/>
          </a:p>
        </p:txBody>
      </p:sp>
    </p:spTree>
    <p:extLst>
      <p:ext uri="{BB962C8B-B14F-4D97-AF65-F5344CB8AC3E}">
        <p14:creationId xmlns:p14="http://schemas.microsoft.com/office/powerpoint/2010/main" val="129096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DE3F-9198-4253-A2E9-64EEC5456D5D}"/>
              </a:ext>
            </a:extLst>
          </p:cNvPr>
          <p:cNvSpPr>
            <a:spLocks noGrp="1"/>
          </p:cNvSpPr>
          <p:nvPr>
            <p:ph type="title"/>
          </p:nvPr>
        </p:nvSpPr>
        <p:spPr/>
        <p:txBody>
          <a:bodyPr/>
          <a:lstStyle/>
          <a:p>
            <a:r>
              <a:rPr lang="en-US" dirty="0"/>
              <a:t> U0LCR (UART0 Line Control Register)</a:t>
            </a:r>
            <a:endParaRPr lang="en-IN" dirty="0"/>
          </a:p>
        </p:txBody>
      </p:sp>
      <p:sp>
        <p:nvSpPr>
          <p:cNvPr id="3" name="Content Placeholder 2">
            <a:extLst>
              <a:ext uri="{FF2B5EF4-FFF2-40B4-BE49-F238E27FC236}">
                <a16:creationId xmlns:a16="http://schemas.microsoft.com/office/drawing/2014/main" id="{99ABD6C9-8C1B-49E0-8378-F6456208EC28}"/>
              </a:ext>
            </a:extLst>
          </p:cNvPr>
          <p:cNvSpPr>
            <a:spLocks noGrp="1"/>
          </p:cNvSpPr>
          <p:nvPr>
            <p:ph idx="1"/>
          </p:nvPr>
        </p:nvSpPr>
        <p:spPr>
          <a:xfrm>
            <a:off x="1130270" y="1822887"/>
            <a:ext cx="9603275" cy="3294576"/>
          </a:xfrm>
        </p:spPr>
        <p:txBody>
          <a:bodyPr>
            <a:normAutofit lnSpcReduction="10000"/>
          </a:bodyPr>
          <a:lstStyle/>
          <a:p>
            <a:r>
              <a:rPr lang="en-US" dirty="0"/>
              <a:t>It is an 8-bit read-write register.</a:t>
            </a:r>
          </a:p>
          <a:p>
            <a:r>
              <a:rPr lang="en-US" dirty="0"/>
              <a:t>It determines the format of the data character that is to be transmitted or received.</a:t>
            </a:r>
          </a:p>
          <a:p>
            <a:r>
              <a:rPr lang="en-US" b="1" dirty="0"/>
              <a:t>Bit 1:0 - Word Length Select</a:t>
            </a:r>
          </a:p>
          <a:p>
            <a:pPr marL="457200" lvl="1" indent="0">
              <a:buNone/>
            </a:pPr>
            <a:r>
              <a:rPr lang="en-US" dirty="0"/>
              <a:t>00 = 5-bit character length</a:t>
            </a:r>
          </a:p>
          <a:p>
            <a:pPr marL="457200" lvl="1" indent="0">
              <a:buNone/>
            </a:pPr>
            <a:r>
              <a:rPr lang="en-US" dirty="0"/>
              <a:t>01 = 6-bit character length</a:t>
            </a:r>
          </a:p>
          <a:p>
            <a:pPr marL="457200" lvl="1" indent="0">
              <a:buNone/>
            </a:pPr>
            <a:r>
              <a:rPr lang="en-US" dirty="0"/>
              <a:t>10 = 7-bit character length</a:t>
            </a:r>
          </a:p>
          <a:p>
            <a:pPr marL="457200" lvl="1" indent="0">
              <a:buNone/>
            </a:pPr>
            <a:r>
              <a:rPr lang="en-US" dirty="0"/>
              <a:t>11 = 8-bit character length</a:t>
            </a:r>
            <a:endParaRPr lang="en-IN" dirty="0"/>
          </a:p>
        </p:txBody>
      </p:sp>
      <p:pic>
        <p:nvPicPr>
          <p:cNvPr id="6146" name="Picture 2" descr="U0LCR (UART0 Line Control Register)">
            <a:extLst>
              <a:ext uri="{FF2B5EF4-FFF2-40B4-BE49-F238E27FC236}">
                <a16:creationId xmlns:a16="http://schemas.microsoft.com/office/drawing/2014/main" id="{A9EA478B-8720-4865-B3D0-F222BDAE6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470" y="5226321"/>
            <a:ext cx="9023668" cy="103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05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83C0-2DFB-4B6E-9EF3-1C085FF86715}"/>
              </a:ext>
            </a:extLst>
          </p:cNvPr>
          <p:cNvSpPr>
            <a:spLocks noGrp="1"/>
          </p:cNvSpPr>
          <p:nvPr>
            <p:ph type="title"/>
          </p:nvPr>
        </p:nvSpPr>
        <p:spPr/>
        <p:txBody>
          <a:bodyPr/>
          <a:lstStyle/>
          <a:p>
            <a:r>
              <a:rPr lang="en-US" dirty="0"/>
              <a:t>U0LCR (UART0 Line Control Register)</a:t>
            </a:r>
            <a:endParaRPr lang="en-IN" dirty="0"/>
          </a:p>
        </p:txBody>
      </p:sp>
      <p:sp>
        <p:nvSpPr>
          <p:cNvPr id="3" name="Content Placeholder 2">
            <a:extLst>
              <a:ext uri="{FF2B5EF4-FFF2-40B4-BE49-F238E27FC236}">
                <a16:creationId xmlns:a16="http://schemas.microsoft.com/office/drawing/2014/main" id="{9389CEB3-42A6-4CF0-A575-5623951A21E5}"/>
              </a:ext>
            </a:extLst>
          </p:cNvPr>
          <p:cNvSpPr>
            <a:spLocks noGrp="1"/>
          </p:cNvSpPr>
          <p:nvPr>
            <p:ph idx="1"/>
          </p:nvPr>
        </p:nvSpPr>
        <p:spPr/>
        <p:txBody>
          <a:bodyPr numCol="2">
            <a:normAutofit fontScale="85000" lnSpcReduction="20000"/>
          </a:bodyPr>
          <a:lstStyle/>
          <a:p>
            <a:pPr algn="l">
              <a:buFont typeface="Arial" panose="020B0604020202020204" pitchFamily="34" charset="0"/>
              <a:buChar char="•"/>
            </a:pPr>
            <a:r>
              <a:rPr lang="en-US" b="1" i="0" dirty="0">
                <a:solidFill>
                  <a:srgbClr val="000000"/>
                </a:solidFill>
                <a:effectLst/>
              </a:rPr>
              <a:t>Bit 2 -  Number of Stop Bits</a:t>
            </a:r>
            <a:br>
              <a:rPr lang="en-US" b="0" i="0" dirty="0">
                <a:solidFill>
                  <a:srgbClr val="000000"/>
                </a:solidFill>
                <a:effectLst/>
              </a:rPr>
            </a:br>
            <a:r>
              <a:rPr lang="en-US" b="0" i="0" dirty="0">
                <a:solidFill>
                  <a:srgbClr val="000000"/>
                </a:solidFill>
                <a:effectLst/>
              </a:rPr>
              <a:t>0 = 1 stop bit</a:t>
            </a:r>
            <a:br>
              <a:rPr lang="en-US" b="0" i="0" dirty="0">
                <a:solidFill>
                  <a:srgbClr val="000000"/>
                </a:solidFill>
                <a:effectLst/>
              </a:rPr>
            </a:br>
            <a:r>
              <a:rPr lang="en-US" b="0" i="0" dirty="0">
                <a:solidFill>
                  <a:srgbClr val="000000"/>
                </a:solidFill>
                <a:effectLst/>
              </a:rPr>
              <a:t>1 = 2 stop bits</a:t>
            </a:r>
          </a:p>
          <a:p>
            <a:pPr algn="l">
              <a:buFont typeface="Arial" panose="020B0604020202020204" pitchFamily="34" charset="0"/>
              <a:buChar char="•"/>
            </a:pPr>
            <a:r>
              <a:rPr lang="en-US" b="1" i="0" dirty="0">
                <a:solidFill>
                  <a:srgbClr val="000000"/>
                </a:solidFill>
                <a:effectLst/>
              </a:rPr>
              <a:t>Bit 3 - Parity Enable</a:t>
            </a:r>
            <a:br>
              <a:rPr lang="en-US" b="0" i="0" dirty="0">
                <a:solidFill>
                  <a:srgbClr val="000000"/>
                </a:solidFill>
                <a:effectLst/>
              </a:rPr>
            </a:br>
            <a:r>
              <a:rPr lang="en-US" b="0" i="0" dirty="0">
                <a:solidFill>
                  <a:srgbClr val="000000"/>
                </a:solidFill>
                <a:effectLst/>
              </a:rPr>
              <a:t>0 = Disable parity generation and checking</a:t>
            </a:r>
            <a:br>
              <a:rPr lang="en-US" b="0" i="0" dirty="0">
                <a:solidFill>
                  <a:srgbClr val="000000"/>
                </a:solidFill>
                <a:effectLst/>
              </a:rPr>
            </a:br>
            <a:r>
              <a:rPr lang="en-US" b="0" i="0" dirty="0">
                <a:solidFill>
                  <a:srgbClr val="000000"/>
                </a:solidFill>
                <a:effectLst/>
              </a:rPr>
              <a:t>1 = Enable parity generation and checking</a:t>
            </a:r>
          </a:p>
          <a:p>
            <a:pPr algn="l">
              <a:buFont typeface="Arial" panose="020B0604020202020204" pitchFamily="34" charset="0"/>
              <a:buChar char="•"/>
            </a:pPr>
            <a:r>
              <a:rPr lang="en-US" b="1" i="0" dirty="0">
                <a:solidFill>
                  <a:srgbClr val="000000"/>
                </a:solidFill>
                <a:effectLst/>
              </a:rPr>
              <a:t>Bit 5:4 - Parity Select</a:t>
            </a:r>
            <a:br>
              <a:rPr lang="en-US" b="0" i="0" dirty="0">
                <a:solidFill>
                  <a:srgbClr val="000000"/>
                </a:solidFill>
                <a:effectLst/>
              </a:rPr>
            </a:br>
            <a:r>
              <a:rPr lang="en-US" b="0" i="0" dirty="0">
                <a:solidFill>
                  <a:srgbClr val="000000"/>
                </a:solidFill>
                <a:effectLst/>
              </a:rPr>
              <a:t>00 = Odd Parity</a:t>
            </a:r>
            <a:br>
              <a:rPr lang="en-US" b="0" i="0" dirty="0">
                <a:solidFill>
                  <a:srgbClr val="000000"/>
                </a:solidFill>
                <a:effectLst/>
              </a:rPr>
            </a:br>
            <a:r>
              <a:rPr lang="en-US" b="0" i="0" dirty="0">
                <a:solidFill>
                  <a:srgbClr val="000000"/>
                </a:solidFill>
                <a:effectLst/>
              </a:rPr>
              <a:t>01 = Even Parity</a:t>
            </a:r>
            <a:br>
              <a:rPr lang="en-US" b="0" i="0" dirty="0">
                <a:solidFill>
                  <a:srgbClr val="000000"/>
                </a:solidFill>
                <a:effectLst/>
              </a:rPr>
            </a:br>
            <a:r>
              <a:rPr lang="en-US" b="0" i="0" dirty="0">
                <a:solidFill>
                  <a:srgbClr val="000000"/>
                </a:solidFill>
                <a:effectLst/>
              </a:rPr>
              <a:t>10 = Forced “1” Stick Parity</a:t>
            </a:r>
            <a:br>
              <a:rPr lang="en-US" b="0" i="0" dirty="0">
                <a:solidFill>
                  <a:srgbClr val="000000"/>
                </a:solidFill>
                <a:effectLst/>
              </a:rPr>
            </a:br>
            <a:r>
              <a:rPr lang="en-US" b="0" i="0" dirty="0">
                <a:solidFill>
                  <a:srgbClr val="000000"/>
                </a:solidFill>
                <a:effectLst/>
              </a:rPr>
              <a:t>11 = Forced “0” Stick Parity</a:t>
            </a:r>
          </a:p>
          <a:p>
            <a:pPr algn="l">
              <a:buFont typeface="Arial" panose="020B0604020202020204" pitchFamily="34" charset="0"/>
              <a:buChar char="•"/>
            </a:pPr>
            <a:r>
              <a:rPr lang="en-US" b="1" i="0" dirty="0">
                <a:solidFill>
                  <a:srgbClr val="000000"/>
                </a:solidFill>
                <a:effectLst/>
              </a:rPr>
              <a:t>Bit 6 - Break Control</a:t>
            </a:r>
            <a:br>
              <a:rPr lang="en-US" b="0" i="0" dirty="0">
                <a:solidFill>
                  <a:srgbClr val="000000"/>
                </a:solidFill>
                <a:effectLst/>
              </a:rPr>
            </a:br>
            <a:r>
              <a:rPr lang="en-US" b="0" i="0" dirty="0">
                <a:solidFill>
                  <a:srgbClr val="000000"/>
                </a:solidFill>
                <a:effectLst/>
              </a:rPr>
              <a:t>0= Disable break transmission</a:t>
            </a:r>
            <a:br>
              <a:rPr lang="en-US" b="0" i="0" dirty="0">
                <a:solidFill>
                  <a:srgbClr val="000000"/>
                </a:solidFill>
                <a:effectLst/>
              </a:rPr>
            </a:br>
            <a:r>
              <a:rPr lang="en-US" b="0" i="0" dirty="0">
                <a:solidFill>
                  <a:srgbClr val="000000"/>
                </a:solidFill>
                <a:effectLst/>
              </a:rPr>
              <a:t>1 = Enable break transmission</a:t>
            </a:r>
          </a:p>
          <a:p>
            <a:pPr algn="l">
              <a:buFont typeface="Arial" panose="020B0604020202020204" pitchFamily="34" charset="0"/>
              <a:buChar char="•"/>
            </a:pPr>
            <a:r>
              <a:rPr lang="en-US" b="1" i="0" dirty="0">
                <a:solidFill>
                  <a:srgbClr val="000000"/>
                </a:solidFill>
                <a:effectLst/>
              </a:rPr>
              <a:t>Bit 7 - Divisor Latch Access Bit (DLAB)</a:t>
            </a:r>
            <a:br>
              <a:rPr lang="en-US" b="0" i="0" dirty="0">
                <a:solidFill>
                  <a:srgbClr val="000000"/>
                </a:solidFill>
                <a:effectLst/>
              </a:rPr>
            </a:br>
            <a:r>
              <a:rPr lang="en-US" b="0" i="0" dirty="0">
                <a:solidFill>
                  <a:srgbClr val="000000"/>
                </a:solidFill>
                <a:effectLst/>
              </a:rPr>
              <a:t>0 = Disable access to Divisor Latches</a:t>
            </a:r>
            <a:br>
              <a:rPr lang="en-US" b="0" i="0" dirty="0">
                <a:solidFill>
                  <a:srgbClr val="000000"/>
                </a:solidFill>
                <a:effectLst/>
              </a:rPr>
            </a:br>
            <a:r>
              <a:rPr lang="en-US" b="0" i="0" dirty="0">
                <a:solidFill>
                  <a:srgbClr val="000000"/>
                </a:solidFill>
                <a:effectLst/>
              </a:rPr>
              <a:t>1 = Enable access to Divisor Latches</a:t>
            </a:r>
          </a:p>
          <a:p>
            <a:endParaRPr lang="en-IN" dirty="0"/>
          </a:p>
        </p:txBody>
      </p:sp>
      <p:pic>
        <p:nvPicPr>
          <p:cNvPr id="4" name="Picture 2" descr="U0LCR (UART0 Line Control Register)">
            <a:extLst>
              <a:ext uri="{FF2B5EF4-FFF2-40B4-BE49-F238E27FC236}">
                <a16:creationId xmlns:a16="http://schemas.microsoft.com/office/drawing/2014/main" id="{28922BD2-954D-4BFC-9833-FF94A3E45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784" y="5466345"/>
            <a:ext cx="9023668" cy="103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87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44AF-E720-4078-95BF-BA991BAB1662}"/>
              </a:ext>
            </a:extLst>
          </p:cNvPr>
          <p:cNvSpPr>
            <a:spLocks noGrp="1"/>
          </p:cNvSpPr>
          <p:nvPr>
            <p:ph type="title"/>
          </p:nvPr>
        </p:nvSpPr>
        <p:spPr/>
        <p:txBody>
          <a:bodyPr/>
          <a:lstStyle/>
          <a:p>
            <a:r>
              <a:rPr lang="en-US" dirty="0"/>
              <a:t>U0DLL and U0DLM (UART0 Divisor Latch Registers)</a:t>
            </a:r>
            <a:endParaRPr lang="en-IN" dirty="0"/>
          </a:p>
        </p:txBody>
      </p:sp>
      <p:sp>
        <p:nvSpPr>
          <p:cNvPr id="3" name="Content Placeholder 2">
            <a:extLst>
              <a:ext uri="{FF2B5EF4-FFF2-40B4-BE49-F238E27FC236}">
                <a16:creationId xmlns:a16="http://schemas.microsoft.com/office/drawing/2014/main" id="{38C511F1-5C9B-4E76-B164-B2DFAF05D977}"/>
              </a:ext>
            </a:extLst>
          </p:cNvPr>
          <p:cNvSpPr>
            <a:spLocks noGrp="1"/>
          </p:cNvSpPr>
          <p:nvPr>
            <p:ph idx="1"/>
          </p:nvPr>
        </p:nvSpPr>
        <p:spPr/>
        <p:txBody>
          <a:bodyPr>
            <a:normAutofit fontScale="92500" lnSpcReduction="10000"/>
          </a:bodyPr>
          <a:lstStyle/>
          <a:p>
            <a:r>
              <a:rPr lang="en-US" dirty="0"/>
              <a:t>U0DLL is the Divisor Latch LSB.</a:t>
            </a:r>
          </a:p>
          <a:p>
            <a:r>
              <a:rPr lang="en-US" dirty="0"/>
              <a:t>U0DLM is the Divisor Latch MSB.</a:t>
            </a:r>
          </a:p>
          <a:p>
            <a:r>
              <a:rPr lang="en-US" dirty="0"/>
              <a:t>These are 8-bit read-write registers.</a:t>
            </a:r>
          </a:p>
          <a:p>
            <a:r>
              <a:rPr lang="en-US" dirty="0"/>
              <a:t>UART0 Divisor Latch holds the value by which the PCLK(Peripheral Clock) will be divided. This value must be 1/16 times the desired baud rate.</a:t>
            </a:r>
          </a:p>
          <a:p>
            <a:r>
              <a:rPr lang="en-US" dirty="0"/>
              <a:t>A 0x0000 value is treated like a 0x0001 value as division by zero is not allowed.</a:t>
            </a:r>
          </a:p>
          <a:p>
            <a:r>
              <a:rPr lang="en-US" dirty="0"/>
              <a:t>The Divisor Latch Access Bit (DLAB) in U0LCR must be one in order to access the UART0 Divisor Latches. (DLAB = 1)</a:t>
            </a:r>
            <a:endParaRPr lang="en-IN" dirty="0"/>
          </a:p>
        </p:txBody>
      </p:sp>
    </p:spTree>
    <p:extLst>
      <p:ext uri="{BB962C8B-B14F-4D97-AF65-F5344CB8AC3E}">
        <p14:creationId xmlns:p14="http://schemas.microsoft.com/office/powerpoint/2010/main" val="2827713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3A94-ADBC-4823-A4DB-1E66F024A9D2}"/>
              </a:ext>
            </a:extLst>
          </p:cNvPr>
          <p:cNvSpPr>
            <a:spLocks noGrp="1"/>
          </p:cNvSpPr>
          <p:nvPr>
            <p:ph type="title"/>
          </p:nvPr>
        </p:nvSpPr>
        <p:spPr/>
        <p:txBody>
          <a:bodyPr/>
          <a:lstStyle/>
          <a:p>
            <a:r>
              <a:rPr lang="en-IN" dirty="0"/>
              <a:t>Programming of UART0</a:t>
            </a:r>
          </a:p>
        </p:txBody>
      </p:sp>
      <p:sp>
        <p:nvSpPr>
          <p:cNvPr id="3" name="Content Placeholder 2">
            <a:extLst>
              <a:ext uri="{FF2B5EF4-FFF2-40B4-BE49-F238E27FC236}">
                <a16:creationId xmlns:a16="http://schemas.microsoft.com/office/drawing/2014/main" id="{17C8F661-0C02-4729-A9A4-5DFB2A962FF0}"/>
              </a:ext>
            </a:extLst>
          </p:cNvPr>
          <p:cNvSpPr>
            <a:spLocks noGrp="1"/>
          </p:cNvSpPr>
          <p:nvPr>
            <p:ph idx="1"/>
          </p:nvPr>
        </p:nvSpPr>
        <p:spPr>
          <a:xfrm>
            <a:off x="1130270" y="1796143"/>
            <a:ext cx="9603275" cy="3670202"/>
          </a:xfrm>
        </p:spPr>
        <p:txBody>
          <a:bodyPr numCol="2">
            <a:normAutofit fontScale="40000" lnSpcReduction="20000"/>
          </a:bodyPr>
          <a:lstStyle/>
          <a:p>
            <a:pPr marL="0" indent="0">
              <a:buNone/>
            </a:pPr>
            <a:r>
              <a:rPr lang="en-US" sz="3000" b="1" dirty="0"/>
              <a:t>1.  </a:t>
            </a:r>
            <a:r>
              <a:rPr lang="en-US" sz="3300" b="1" dirty="0"/>
              <a:t>Initialization of UART0</a:t>
            </a:r>
          </a:p>
          <a:p>
            <a:r>
              <a:rPr lang="en-US" sz="3300" dirty="0"/>
              <a:t>Configure P0.0 and P0.1 as TXD0 and RXD0 by writing 01 to the corresponding bits in PINSEL0.</a:t>
            </a:r>
          </a:p>
          <a:p>
            <a:r>
              <a:rPr lang="en-US" sz="3300" dirty="0"/>
              <a:t>Using U0LCR register, make DLAB = 1. Also, select 8-bit character length and 1 stop bit.</a:t>
            </a:r>
          </a:p>
          <a:p>
            <a:r>
              <a:rPr lang="en-US" sz="3300" dirty="0"/>
              <a:t>Set appropriate values in U0DLL and U0DLM depending on the PCLK value and the baud rate desired. Fractional divider can also be used to get different values of </a:t>
            </a:r>
            <a:r>
              <a:rPr lang="en-US" sz="3300" dirty="0" err="1"/>
              <a:t>baudrate</a:t>
            </a:r>
            <a:r>
              <a:rPr lang="en-US" sz="3300" dirty="0"/>
              <a:t>.</a:t>
            </a:r>
          </a:p>
          <a:p>
            <a:r>
              <a:rPr lang="en-US" sz="3300" dirty="0"/>
              <a:t>Example, </a:t>
            </a:r>
          </a:p>
          <a:p>
            <a:r>
              <a:rPr lang="en-US" sz="3300" dirty="0"/>
              <a:t>PCLK = 15MHz. For baud rate 9600, without using fractional divider register, from the baud rate formula, we have,9600 = \frac{15000000}{16 * (256 * U0DLM + U0DLL)} * \frac{</a:t>
            </a:r>
            <a:r>
              <a:rPr lang="en-US" sz="3300" dirty="0" err="1"/>
              <a:t>MulVal</a:t>
            </a:r>
            <a:r>
              <a:rPr lang="en-US" sz="3300" dirty="0"/>
              <a:t>}{</a:t>
            </a:r>
            <a:r>
              <a:rPr lang="en-US" sz="3300" dirty="0" err="1"/>
              <a:t>MulVal</a:t>
            </a:r>
            <a:r>
              <a:rPr lang="en-US" sz="3300" dirty="0"/>
              <a:t> + </a:t>
            </a:r>
            <a:r>
              <a:rPr lang="en-US" sz="3300" dirty="0" err="1"/>
              <a:t>DivAddVal</a:t>
            </a:r>
            <a:r>
              <a:rPr lang="en-US" sz="3300" dirty="0"/>
              <a:t>}</a:t>
            </a:r>
          </a:p>
          <a:p>
            <a:r>
              <a:rPr lang="en-US" sz="3300" dirty="0"/>
              <a:t>On reset, </a:t>
            </a:r>
            <a:r>
              <a:rPr lang="en-US" sz="3300" dirty="0" err="1"/>
              <a:t>MulVal</a:t>
            </a:r>
            <a:r>
              <a:rPr lang="en-US" sz="3300" dirty="0"/>
              <a:t> = 1 and </a:t>
            </a:r>
            <a:r>
              <a:rPr lang="en-US" sz="3300" dirty="0" err="1"/>
              <a:t>DivAddVal</a:t>
            </a:r>
            <a:r>
              <a:rPr lang="en-US" sz="3300" dirty="0"/>
              <a:t> = 0 in the Fractional Divider Register.</a:t>
            </a:r>
          </a:p>
          <a:p>
            <a:r>
              <a:rPr lang="en-US" sz="3300" dirty="0"/>
              <a:t>Hence,  ( 256 x U0DLM + U0DLL ) = \frac{15000000}{16 * 9600}</a:t>
            </a:r>
          </a:p>
          <a:p>
            <a:r>
              <a:rPr lang="en-US" sz="3300" dirty="0"/>
              <a:t>( 256 x U0DLM + U0DLL ) = 97.65</a:t>
            </a:r>
          </a:p>
          <a:p>
            <a:r>
              <a:rPr lang="en-US" sz="3300" dirty="0"/>
              <a:t>We can consider it to be 98 or 97. It will make the baud rate slightly less or more than 9600. This small change is tolerable. We will consider 97.</a:t>
            </a:r>
          </a:p>
          <a:p>
            <a:r>
              <a:rPr lang="en-US" sz="3300" dirty="0"/>
              <a:t>Since 97 is less than 256 and register values cannot contain fractions, we will take U0DLM = 0. This will give U0DLM = 97.</a:t>
            </a:r>
          </a:p>
          <a:p>
            <a:r>
              <a:rPr lang="en-US" sz="3300" dirty="0"/>
              <a:t>Make DLA = 0 using U0LCR register.</a:t>
            </a:r>
            <a:endParaRPr lang="en-IN" sz="3300" dirty="0"/>
          </a:p>
        </p:txBody>
      </p:sp>
    </p:spTree>
    <p:extLst>
      <p:ext uri="{BB962C8B-B14F-4D97-AF65-F5344CB8AC3E}">
        <p14:creationId xmlns:p14="http://schemas.microsoft.com/office/powerpoint/2010/main" val="349169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8DF9-9D9A-4FEB-87E7-0177CD90A17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E63D015-2DCE-412C-9FCC-614B4DF62721}"/>
              </a:ext>
            </a:extLst>
          </p:cNvPr>
          <p:cNvSpPr>
            <a:spLocks noGrp="1"/>
          </p:cNvSpPr>
          <p:nvPr>
            <p:ph idx="1"/>
          </p:nvPr>
        </p:nvSpPr>
        <p:spPr>
          <a:xfrm>
            <a:off x="1130270" y="1901181"/>
            <a:ext cx="9603275" cy="3294576"/>
          </a:xfrm>
        </p:spPr>
        <p:txBody>
          <a:bodyPr>
            <a:normAutofit fontScale="85000" lnSpcReduction="20000"/>
          </a:bodyPr>
          <a:lstStyle/>
          <a:p>
            <a:r>
              <a:rPr lang="en-US" b="0" i="0" dirty="0">
                <a:solidFill>
                  <a:srgbClr val="34444C"/>
                </a:solidFill>
                <a:effectLst/>
              </a:rPr>
              <a:t>UART or Universal Asynchronous Receiver Transmitter is a dedicated hardware associated with serial communication. The hardware for UART can be a circuit integrated on the microcontroller or a dedicated IC. This is contrast to SPI or I2C, which are just communication protocols.</a:t>
            </a:r>
          </a:p>
          <a:p>
            <a:r>
              <a:rPr lang="en-US" b="0" i="0" dirty="0">
                <a:solidFill>
                  <a:srgbClr val="34444C"/>
                </a:solidFill>
                <a:effectLst/>
              </a:rPr>
              <a:t>UART is one of the most simple and most commonly used Serial Communication techniques. Today, UART is being used in many applications like GPS Receivers, Bluetooth Modules, GSM and GPRS Modems, Wireless Communication Systems, RFID based applications etc.</a:t>
            </a:r>
          </a:p>
          <a:p>
            <a:r>
              <a:rPr lang="en-US" b="0" i="0" dirty="0">
                <a:solidFill>
                  <a:srgbClr val="34444C"/>
                </a:solidFill>
                <a:effectLst/>
              </a:rPr>
              <a:t>Almost all microcontrollers have dedicated UART hardware built in to their architecture. The main reason for integrating the UART hardware in to microcontrollers is that it is a serial communication and requires only two wires for communication.*</a:t>
            </a:r>
            <a:endParaRPr lang="en-IN" dirty="0"/>
          </a:p>
        </p:txBody>
      </p:sp>
    </p:spTree>
    <p:extLst>
      <p:ext uri="{BB962C8B-B14F-4D97-AF65-F5344CB8AC3E}">
        <p14:creationId xmlns:p14="http://schemas.microsoft.com/office/powerpoint/2010/main" val="1849525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9033-E5D0-4142-9329-07EB42304184}"/>
              </a:ext>
            </a:extLst>
          </p:cNvPr>
          <p:cNvSpPr>
            <a:spLocks noGrp="1"/>
          </p:cNvSpPr>
          <p:nvPr>
            <p:ph type="title"/>
          </p:nvPr>
        </p:nvSpPr>
        <p:spPr/>
        <p:txBody>
          <a:bodyPr/>
          <a:lstStyle/>
          <a:p>
            <a:r>
              <a:rPr lang="en-IN" dirty="0"/>
              <a:t>Programming of UART0</a:t>
            </a:r>
          </a:p>
        </p:txBody>
      </p:sp>
      <p:sp>
        <p:nvSpPr>
          <p:cNvPr id="3" name="Content Placeholder 2">
            <a:extLst>
              <a:ext uri="{FF2B5EF4-FFF2-40B4-BE49-F238E27FC236}">
                <a16:creationId xmlns:a16="http://schemas.microsoft.com/office/drawing/2014/main" id="{72A1DED0-C998-4AA4-84BC-525A4763A9D4}"/>
              </a:ext>
            </a:extLst>
          </p:cNvPr>
          <p:cNvSpPr>
            <a:spLocks noGrp="1"/>
          </p:cNvSpPr>
          <p:nvPr>
            <p:ph idx="1"/>
          </p:nvPr>
        </p:nvSpPr>
        <p:spPr/>
        <p:txBody>
          <a:bodyPr/>
          <a:lstStyle/>
          <a:p>
            <a:r>
              <a:rPr lang="en-IN" b="0" i="0" dirty="0">
                <a:solidFill>
                  <a:srgbClr val="0000FF"/>
                </a:solidFill>
                <a:effectLst/>
                <a:latin typeface="Roboto" panose="02000000000000000000" pitchFamily="2" charset="0"/>
              </a:rPr>
              <a:t>void</a:t>
            </a:r>
            <a:r>
              <a:rPr lang="en-IN" b="0" i="0" dirty="0">
                <a:solidFill>
                  <a:srgbClr val="000000"/>
                </a:solidFill>
                <a:effectLst/>
                <a:latin typeface="Menlo"/>
              </a:rPr>
              <a:t> UART0_init(</a:t>
            </a:r>
            <a:r>
              <a:rPr lang="en-IN" b="0" i="0" dirty="0">
                <a:solidFill>
                  <a:srgbClr val="0000FF"/>
                </a:solidFill>
                <a:effectLst/>
                <a:latin typeface="Roboto" panose="02000000000000000000" pitchFamily="2" charset="0"/>
              </a:rPr>
              <a:t>void</a:t>
            </a:r>
            <a:r>
              <a:rPr lang="en-IN" b="0" i="0" dirty="0">
                <a:solidFill>
                  <a:srgbClr val="000000"/>
                </a:solidFill>
                <a:effectLst/>
                <a:latin typeface="Menlo"/>
              </a:rPr>
              <a:t>) { PINSEL0 = PINSEL0 | </a:t>
            </a:r>
            <a:r>
              <a:rPr lang="en-IN" b="0" i="0" dirty="0">
                <a:solidFill>
                  <a:srgbClr val="AD009E"/>
                </a:solidFill>
                <a:effectLst/>
                <a:latin typeface="Roboto" panose="02000000000000000000" pitchFamily="2" charset="0"/>
              </a:rPr>
              <a:t>0x00000005</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Enable UART0 Rx0 and Tx0 pins of UART0 */</a:t>
            </a:r>
            <a:r>
              <a:rPr lang="en-IN" b="0" i="0" dirty="0">
                <a:solidFill>
                  <a:srgbClr val="000000"/>
                </a:solidFill>
                <a:effectLst/>
                <a:latin typeface="Menlo"/>
              </a:rPr>
              <a:t> </a:t>
            </a:r>
          </a:p>
          <a:p>
            <a:r>
              <a:rPr lang="en-IN" b="0" i="0" dirty="0">
                <a:solidFill>
                  <a:srgbClr val="000000"/>
                </a:solidFill>
                <a:effectLst/>
                <a:latin typeface="Menlo"/>
              </a:rPr>
              <a:t>U0LCR = </a:t>
            </a:r>
            <a:r>
              <a:rPr lang="en-IN" b="0" i="0" dirty="0">
                <a:solidFill>
                  <a:srgbClr val="AD009E"/>
                </a:solidFill>
                <a:effectLst/>
                <a:latin typeface="Roboto" panose="02000000000000000000" pitchFamily="2" charset="0"/>
              </a:rPr>
              <a:t>0x83</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DLAB = 1, 1 stop bit, 8-bit character length */</a:t>
            </a:r>
            <a:r>
              <a:rPr lang="en-IN" b="0" i="0" dirty="0">
                <a:solidFill>
                  <a:srgbClr val="000000"/>
                </a:solidFill>
                <a:effectLst/>
                <a:latin typeface="Menlo"/>
              </a:rPr>
              <a:t> </a:t>
            </a:r>
          </a:p>
          <a:p>
            <a:r>
              <a:rPr lang="en-IN" b="0" i="0" dirty="0">
                <a:solidFill>
                  <a:srgbClr val="000000"/>
                </a:solidFill>
                <a:effectLst/>
                <a:latin typeface="Menlo"/>
              </a:rPr>
              <a:t>U0DLM = </a:t>
            </a:r>
            <a:r>
              <a:rPr lang="en-IN" b="0" i="0" dirty="0">
                <a:solidFill>
                  <a:srgbClr val="AD009E"/>
                </a:solidFill>
                <a:effectLst/>
                <a:latin typeface="Roboto" panose="02000000000000000000" pitchFamily="2" charset="0"/>
              </a:rPr>
              <a:t>0x00</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For baud rate of 9600 with Pclk = 15MHz */</a:t>
            </a:r>
            <a:r>
              <a:rPr lang="en-IN" b="0" i="0" dirty="0">
                <a:solidFill>
                  <a:srgbClr val="000000"/>
                </a:solidFill>
                <a:effectLst/>
                <a:latin typeface="Menlo"/>
              </a:rPr>
              <a:t> </a:t>
            </a:r>
          </a:p>
          <a:p>
            <a:r>
              <a:rPr lang="en-IN" b="0" i="0" dirty="0">
                <a:solidFill>
                  <a:srgbClr val="000000"/>
                </a:solidFill>
                <a:effectLst/>
                <a:latin typeface="Menlo"/>
              </a:rPr>
              <a:t>U0DLL = </a:t>
            </a:r>
            <a:r>
              <a:rPr lang="en-IN" b="0" i="0" dirty="0">
                <a:solidFill>
                  <a:srgbClr val="AD009E"/>
                </a:solidFill>
                <a:effectLst/>
                <a:latin typeface="Roboto" panose="02000000000000000000" pitchFamily="2" charset="0"/>
              </a:rPr>
              <a:t>0x61</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We get these values of U0DLL and U0DLM from formula */</a:t>
            </a:r>
            <a:r>
              <a:rPr lang="en-IN" b="0" i="0" dirty="0">
                <a:solidFill>
                  <a:srgbClr val="000000"/>
                </a:solidFill>
                <a:effectLst/>
                <a:latin typeface="Menlo"/>
              </a:rPr>
              <a:t> </a:t>
            </a:r>
          </a:p>
          <a:p>
            <a:r>
              <a:rPr lang="en-IN" b="0" i="0" dirty="0">
                <a:solidFill>
                  <a:srgbClr val="000000"/>
                </a:solidFill>
                <a:effectLst/>
                <a:latin typeface="Menlo"/>
              </a:rPr>
              <a:t>U0LCR = </a:t>
            </a:r>
            <a:r>
              <a:rPr lang="en-IN" b="0" i="0" dirty="0">
                <a:solidFill>
                  <a:srgbClr val="AD009E"/>
                </a:solidFill>
                <a:effectLst/>
                <a:latin typeface="Roboto" panose="02000000000000000000" pitchFamily="2" charset="0"/>
              </a:rPr>
              <a:t>0x03</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 DLAB = 0 */</a:t>
            </a:r>
            <a:r>
              <a:rPr lang="en-IN" b="0" i="0" dirty="0">
                <a:solidFill>
                  <a:srgbClr val="000000"/>
                </a:solidFill>
                <a:effectLst/>
                <a:latin typeface="Menlo"/>
              </a:rPr>
              <a:t> }</a:t>
            </a:r>
            <a:endParaRPr lang="en-IN" dirty="0"/>
          </a:p>
        </p:txBody>
      </p:sp>
    </p:spTree>
    <p:extLst>
      <p:ext uri="{BB962C8B-B14F-4D97-AF65-F5344CB8AC3E}">
        <p14:creationId xmlns:p14="http://schemas.microsoft.com/office/powerpoint/2010/main" val="2814908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F8FD-FE6C-4F78-8272-8B35E56FC50C}"/>
              </a:ext>
            </a:extLst>
          </p:cNvPr>
          <p:cNvSpPr>
            <a:spLocks noGrp="1"/>
          </p:cNvSpPr>
          <p:nvPr>
            <p:ph type="title"/>
          </p:nvPr>
        </p:nvSpPr>
        <p:spPr/>
        <p:txBody>
          <a:bodyPr/>
          <a:lstStyle/>
          <a:p>
            <a:r>
              <a:rPr lang="en-IN" dirty="0"/>
              <a:t>Programming of UART0</a:t>
            </a:r>
          </a:p>
        </p:txBody>
      </p:sp>
      <p:sp>
        <p:nvSpPr>
          <p:cNvPr id="3" name="Content Placeholder 2">
            <a:extLst>
              <a:ext uri="{FF2B5EF4-FFF2-40B4-BE49-F238E27FC236}">
                <a16:creationId xmlns:a16="http://schemas.microsoft.com/office/drawing/2014/main" id="{61673B93-7A54-4BF6-A00B-79C6AD1793B8}"/>
              </a:ext>
            </a:extLst>
          </p:cNvPr>
          <p:cNvSpPr>
            <a:spLocks noGrp="1"/>
          </p:cNvSpPr>
          <p:nvPr>
            <p:ph idx="1"/>
          </p:nvPr>
        </p:nvSpPr>
        <p:spPr/>
        <p:txBody>
          <a:bodyPr>
            <a:normAutofit fontScale="92500" lnSpcReduction="20000"/>
          </a:bodyPr>
          <a:lstStyle/>
          <a:p>
            <a:pPr marL="0" indent="0">
              <a:buNone/>
            </a:pPr>
            <a:r>
              <a:rPr lang="en-IN" b="1" dirty="0"/>
              <a:t>2. Receiving character</a:t>
            </a:r>
          </a:p>
          <a:p>
            <a:r>
              <a:rPr lang="en-IN" dirty="0"/>
              <a:t>Monitor the RDR bit in U0LSR register to see if valid data is available in U0RBR register.</a:t>
            </a:r>
          </a:p>
          <a:p>
            <a:pPr marL="0" indent="0">
              <a:buNone/>
            </a:pPr>
            <a:r>
              <a:rPr lang="en-IN" b="0" i="0" dirty="0">
                <a:solidFill>
                  <a:srgbClr val="0000FF"/>
                </a:solidFill>
                <a:effectLst/>
                <a:latin typeface="Roboto" panose="02000000000000000000" pitchFamily="2" charset="0"/>
              </a:rPr>
              <a:t>unsigned</a:t>
            </a:r>
            <a:r>
              <a:rPr lang="en-IN" b="0" i="0" dirty="0">
                <a:solidFill>
                  <a:srgbClr val="000000"/>
                </a:solidFill>
                <a:effectLst/>
                <a:latin typeface="Menlo"/>
              </a:rPr>
              <a:t> </a:t>
            </a:r>
            <a:r>
              <a:rPr lang="en-IN" b="0" i="0" dirty="0">
                <a:solidFill>
                  <a:srgbClr val="0000FF"/>
                </a:solidFill>
                <a:effectLst/>
                <a:latin typeface="Roboto" panose="02000000000000000000" pitchFamily="2" charset="0"/>
              </a:rPr>
              <a:t>char</a:t>
            </a:r>
            <a:r>
              <a:rPr lang="en-IN" b="0" i="0" dirty="0">
                <a:solidFill>
                  <a:srgbClr val="000000"/>
                </a:solidFill>
                <a:effectLst/>
                <a:latin typeface="Menlo"/>
              </a:rPr>
              <a:t> UART0_RxChar(</a:t>
            </a:r>
            <a:r>
              <a:rPr lang="en-IN" b="0" i="0" dirty="0">
                <a:solidFill>
                  <a:srgbClr val="0000FF"/>
                </a:solidFill>
                <a:effectLst/>
                <a:latin typeface="Roboto" panose="02000000000000000000" pitchFamily="2" charset="0"/>
              </a:rPr>
              <a:t>void</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/*A function to receive a byte on UART0 */</a:t>
            </a:r>
          </a:p>
          <a:p>
            <a:pPr marL="0" indent="0">
              <a:buNone/>
            </a:pPr>
            <a:r>
              <a:rPr lang="en-IN" b="0" i="0" dirty="0">
                <a:solidFill>
                  <a:srgbClr val="000000"/>
                </a:solidFill>
                <a:effectLst/>
                <a:latin typeface="Menlo"/>
              </a:rPr>
              <a:t>{ </a:t>
            </a:r>
          </a:p>
          <a:p>
            <a:pPr marL="457200" lvl="1" indent="0">
              <a:buNone/>
            </a:pPr>
            <a:r>
              <a:rPr lang="en-IN" b="0" i="0" dirty="0">
                <a:solidFill>
                  <a:srgbClr val="0000FF"/>
                </a:solidFill>
                <a:effectLst/>
                <a:latin typeface="Roboto" panose="02000000000000000000" pitchFamily="2" charset="0"/>
              </a:rPr>
              <a:t>while</a:t>
            </a:r>
            <a:r>
              <a:rPr lang="en-IN" b="0" i="0" dirty="0">
                <a:solidFill>
                  <a:srgbClr val="000000"/>
                </a:solidFill>
                <a:effectLst/>
                <a:latin typeface="Menlo"/>
              </a:rPr>
              <a:t>( (U0LSR &amp; </a:t>
            </a:r>
            <a:r>
              <a:rPr lang="en-IN" b="0" i="0" dirty="0">
                <a:solidFill>
                  <a:srgbClr val="AD009E"/>
                </a:solidFill>
                <a:effectLst/>
                <a:latin typeface="Roboto" panose="02000000000000000000" pitchFamily="2" charset="0"/>
              </a:rPr>
              <a:t>0x01</a:t>
            </a:r>
            <a:r>
              <a:rPr lang="en-IN" b="0" i="0" dirty="0">
                <a:solidFill>
                  <a:srgbClr val="000000"/>
                </a:solidFill>
                <a:effectLst/>
                <a:latin typeface="Menlo"/>
              </a:rPr>
              <a:t>) == </a:t>
            </a:r>
            <a:r>
              <a:rPr lang="en-IN" b="0" i="0" dirty="0">
                <a:solidFill>
                  <a:srgbClr val="AD009E"/>
                </a:solidFill>
                <a:effectLst/>
                <a:latin typeface="Roboto" panose="02000000000000000000" pitchFamily="2" charset="0"/>
              </a:rPr>
              <a:t>0</a:t>
            </a:r>
            <a:r>
              <a:rPr lang="en-IN" b="0" i="0" dirty="0">
                <a:solidFill>
                  <a:srgbClr val="000000"/>
                </a:solidFill>
                <a:effectLst/>
                <a:latin typeface="Menlo"/>
              </a:rPr>
              <a:t>); </a:t>
            </a:r>
            <a:r>
              <a:rPr lang="en-IN" b="0" i="0" dirty="0">
                <a:solidFill>
                  <a:srgbClr val="008000"/>
                </a:solidFill>
                <a:effectLst/>
                <a:latin typeface="Roboto" panose="02000000000000000000" pitchFamily="2" charset="0"/>
              </a:rPr>
              <a:t>/*Wait till RDR bit becomes 1 which tells that receiver contains valid data */</a:t>
            </a:r>
          </a:p>
          <a:p>
            <a:pPr marL="457200" lvl="1" indent="0">
              <a:buNone/>
            </a:pPr>
            <a:r>
              <a:rPr lang="en-IN" b="0" i="0" dirty="0">
                <a:solidFill>
                  <a:srgbClr val="000000"/>
                </a:solidFill>
                <a:effectLst/>
                <a:latin typeface="Menlo"/>
              </a:rPr>
              <a:t> </a:t>
            </a:r>
            <a:r>
              <a:rPr lang="en-IN" b="0" i="0" dirty="0">
                <a:solidFill>
                  <a:srgbClr val="0000FF"/>
                </a:solidFill>
                <a:effectLst/>
                <a:latin typeface="Roboto" panose="02000000000000000000" pitchFamily="2" charset="0"/>
              </a:rPr>
              <a:t>return</a:t>
            </a:r>
            <a:r>
              <a:rPr lang="en-IN" b="0" i="0" dirty="0">
                <a:solidFill>
                  <a:srgbClr val="000000"/>
                </a:solidFill>
                <a:effectLst/>
                <a:latin typeface="Menlo"/>
              </a:rPr>
              <a:t> U0RBR;</a:t>
            </a:r>
          </a:p>
          <a:p>
            <a:pPr marL="0" indent="0">
              <a:buNone/>
            </a:pPr>
            <a:r>
              <a:rPr lang="en-IN" b="0" i="0" dirty="0">
                <a:solidFill>
                  <a:srgbClr val="000000"/>
                </a:solidFill>
                <a:effectLst/>
                <a:latin typeface="Menlo"/>
              </a:rPr>
              <a:t> }</a:t>
            </a:r>
            <a:endParaRPr lang="en-IN" dirty="0"/>
          </a:p>
        </p:txBody>
      </p:sp>
    </p:spTree>
    <p:extLst>
      <p:ext uri="{BB962C8B-B14F-4D97-AF65-F5344CB8AC3E}">
        <p14:creationId xmlns:p14="http://schemas.microsoft.com/office/powerpoint/2010/main" val="110246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69CC-70F2-456E-AF97-CA3DA6B91872}"/>
              </a:ext>
            </a:extLst>
          </p:cNvPr>
          <p:cNvSpPr>
            <a:spLocks noGrp="1"/>
          </p:cNvSpPr>
          <p:nvPr>
            <p:ph type="title"/>
          </p:nvPr>
        </p:nvSpPr>
        <p:spPr/>
        <p:txBody>
          <a:bodyPr/>
          <a:lstStyle/>
          <a:p>
            <a:r>
              <a:rPr lang="en-IN" dirty="0"/>
              <a:t>Programming of UART0</a:t>
            </a:r>
          </a:p>
        </p:txBody>
      </p:sp>
      <p:sp>
        <p:nvSpPr>
          <p:cNvPr id="3" name="Content Placeholder 2">
            <a:extLst>
              <a:ext uri="{FF2B5EF4-FFF2-40B4-BE49-F238E27FC236}">
                <a16:creationId xmlns:a16="http://schemas.microsoft.com/office/drawing/2014/main" id="{FC3375D5-07ED-4D6D-94C5-458DC4A675FF}"/>
              </a:ext>
            </a:extLst>
          </p:cNvPr>
          <p:cNvSpPr>
            <a:spLocks noGrp="1"/>
          </p:cNvSpPr>
          <p:nvPr>
            <p:ph idx="1"/>
          </p:nvPr>
        </p:nvSpPr>
        <p:spPr/>
        <p:txBody>
          <a:bodyPr>
            <a:normAutofit fontScale="92500" lnSpcReduction="10000"/>
          </a:bodyPr>
          <a:lstStyle/>
          <a:p>
            <a:pPr marL="0" indent="0" algn="l">
              <a:buNone/>
            </a:pPr>
            <a:r>
              <a:rPr lang="en-US" b="0" i="0" dirty="0">
                <a:solidFill>
                  <a:srgbClr val="000000"/>
                </a:solidFill>
                <a:effectLst/>
                <a:latin typeface="Roboto" panose="02000000000000000000" pitchFamily="2" charset="0"/>
              </a:rPr>
              <a:t>3.  </a:t>
            </a:r>
            <a:r>
              <a:rPr lang="en-US" b="1" i="0" dirty="0">
                <a:solidFill>
                  <a:srgbClr val="000000"/>
                </a:solidFill>
                <a:effectLst/>
                <a:latin typeface="Roboto" panose="02000000000000000000" pitchFamily="2" charset="0"/>
              </a:rPr>
              <a:t>Transmitting character</a:t>
            </a:r>
            <a:endParaRPr lang="en-US" b="0" i="0" dirty="0">
              <a:solidFill>
                <a:srgbClr val="000000"/>
              </a:solidFill>
              <a:effectLst/>
              <a:latin typeface="Roboto" panose="02000000000000000000" pitchFamily="2" charset="0"/>
            </a:endParaRPr>
          </a:p>
          <a:p>
            <a:pPr algn="l">
              <a:buFont typeface="Arial" panose="020B0604020202020204" pitchFamily="34" charset="0"/>
              <a:buChar char="•"/>
            </a:pPr>
            <a:r>
              <a:rPr lang="en-US" b="0" i="0" dirty="0">
                <a:solidFill>
                  <a:srgbClr val="000000"/>
                </a:solidFill>
                <a:effectLst/>
                <a:latin typeface="Roboto" panose="02000000000000000000" pitchFamily="2" charset="0"/>
              </a:rPr>
              <a:t>Monitor the THRE bit in U0LSR register. When this bit becomes 1, it indicates that U0THR register is empty and the transmission is completed.</a:t>
            </a:r>
          </a:p>
          <a:p>
            <a:pPr marL="0" indent="0" algn="l">
              <a:buNone/>
            </a:pPr>
            <a:r>
              <a:rPr lang="en-US" b="0" i="0" dirty="0">
                <a:solidFill>
                  <a:srgbClr val="0000FF"/>
                </a:solidFill>
                <a:effectLst/>
                <a:latin typeface="Roboto" panose="02000000000000000000" pitchFamily="2" charset="0"/>
              </a:rPr>
              <a:t>void</a:t>
            </a:r>
            <a:r>
              <a:rPr lang="en-US" b="0" i="0" dirty="0">
                <a:solidFill>
                  <a:srgbClr val="000000"/>
                </a:solidFill>
                <a:effectLst/>
                <a:latin typeface="Menlo"/>
              </a:rPr>
              <a:t> UART0_TxChar(</a:t>
            </a:r>
            <a:r>
              <a:rPr lang="en-US" b="0" i="0" dirty="0">
                <a:solidFill>
                  <a:srgbClr val="0000FF"/>
                </a:solidFill>
                <a:effectLst/>
                <a:latin typeface="Roboto" panose="02000000000000000000" pitchFamily="2" charset="0"/>
              </a:rPr>
              <a:t>char</a:t>
            </a:r>
            <a:r>
              <a:rPr lang="en-US" b="0" i="0" dirty="0">
                <a:solidFill>
                  <a:srgbClr val="000000"/>
                </a:solidFill>
                <a:effectLst/>
                <a:latin typeface="Menlo"/>
              </a:rPr>
              <a:t> </a:t>
            </a:r>
            <a:r>
              <a:rPr lang="en-US" b="0" i="0" dirty="0" err="1">
                <a:solidFill>
                  <a:srgbClr val="000000"/>
                </a:solidFill>
                <a:effectLst/>
                <a:latin typeface="Menlo"/>
              </a:rPr>
              <a:t>ch</a:t>
            </a:r>
            <a:r>
              <a:rPr lang="en-US" b="0" i="0" dirty="0">
                <a:solidFill>
                  <a:srgbClr val="000000"/>
                </a:solidFill>
                <a:effectLst/>
                <a:latin typeface="Menlo"/>
              </a:rPr>
              <a:t>) </a:t>
            </a:r>
            <a:r>
              <a:rPr lang="en-US" b="0" i="0" dirty="0">
                <a:solidFill>
                  <a:srgbClr val="008000"/>
                </a:solidFill>
                <a:effectLst/>
                <a:latin typeface="Roboto" panose="02000000000000000000" pitchFamily="2" charset="0"/>
              </a:rPr>
              <a:t>/*A function to send a byte on UART0 */</a:t>
            </a:r>
            <a:r>
              <a:rPr lang="en-US" b="0" i="0" dirty="0">
                <a:solidFill>
                  <a:srgbClr val="000000"/>
                </a:solidFill>
                <a:effectLst/>
                <a:latin typeface="Menlo"/>
              </a:rPr>
              <a:t> </a:t>
            </a:r>
          </a:p>
          <a:p>
            <a:pPr marL="0" indent="0" algn="l">
              <a:buNone/>
            </a:pPr>
            <a:r>
              <a:rPr lang="en-US" b="0" i="0" dirty="0">
                <a:solidFill>
                  <a:srgbClr val="000000"/>
                </a:solidFill>
                <a:effectLst/>
                <a:latin typeface="Menlo"/>
              </a:rPr>
              <a:t>{</a:t>
            </a:r>
          </a:p>
          <a:p>
            <a:pPr marL="457200" lvl="1" indent="0">
              <a:buNone/>
            </a:pPr>
            <a:r>
              <a:rPr lang="en-US" b="0" i="0" dirty="0">
                <a:solidFill>
                  <a:srgbClr val="000000"/>
                </a:solidFill>
                <a:effectLst/>
                <a:latin typeface="Menlo"/>
              </a:rPr>
              <a:t> U0THR = </a:t>
            </a:r>
            <a:r>
              <a:rPr lang="en-US" b="0" i="0" dirty="0" err="1">
                <a:solidFill>
                  <a:srgbClr val="000000"/>
                </a:solidFill>
                <a:effectLst/>
                <a:latin typeface="Menlo"/>
              </a:rPr>
              <a:t>ch</a:t>
            </a:r>
            <a:r>
              <a:rPr lang="en-US" b="0" i="0" dirty="0">
                <a:solidFill>
                  <a:srgbClr val="000000"/>
                </a:solidFill>
                <a:effectLst/>
                <a:latin typeface="Menlo"/>
              </a:rPr>
              <a:t>; </a:t>
            </a:r>
            <a:r>
              <a:rPr lang="en-US" b="0" i="0" dirty="0">
                <a:solidFill>
                  <a:srgbClr val="0000FF"/>
                </a:solidFill>
                <a:effectLst/>
                <a:latin typeface="Roboto" panose="02000000000000000000" pitchFamily="2" charset="0"/>
              </a:rPr>
              <a:t>while</a:t>
            </a:r>
            <a:r>
              <a:rPr lang="en-US" b="0" i="0" dirty="0">
                <a:solidFill>
                  <a:srgbClr val="000000"/>
                </a:solidFill>
                <a:effectLst/>
                <a:latin typeface="Menlo"/>
              </a:rPr>
              <a:t>( (U0LSR &amp; </a:t>
            </a:r>
            <a:r>
              <a:rPr lang="en-US" b="0" i="0" dirty="0">
                <a:solidFill>
                  <a:srgbClr val="AD009E"/>
                </a:solidFill>
                <a:effectLst/>
                <a:latin typeface="Roboto" panose="02000000000000000000" pitchFamily="2" charset="0"/>
              </a:rPr>
              <a:t>0x40</a:t>
            </a:r>
            <a:r>
              <a:rPr lang="en-US" b="0" i="0" dirty="0">
                <a:solidFill>
                  <a:srgbClr val="000000"/>
                </a:solidFill>
                <a:effectLst/>
                <a:latin typeface="Menlo"/>
              </a:rPr>
              <a:t>) == </a:t>
            </a:r>
            <a:r>
              <a:rPr lang="en-US" b="0" i="0" dirty="0">
                <a:solidFill>
                  <a:srgbClr val="AD009E"/>
                </a:solidFill>
                <a:effectLst/>
                <a:latin typeface="Roboto" panose="02000000000000000000" pitchFamily="2" charset="0"/>
              </a:rPr>
              <a:t>0</a:t>
            </a:r>
            <a:r>
              <a:rPr lang="en-US" b="0" i="0" dirty="0">
                <a:solidFill>
                  <a:srgbClr val="000000"/>
                </a:solidFill>
                <a:effectLst/>
                <a:latin typeface="Menlo"/>
              </a:rPr>
              <a:t> ); </a:t>
            </a:r>
            <a:r>
              <a:rPr lang="en-US" b="0" i="0" dirty="0">
                <a:solidFill>
                  <a:srgbClr val="008000"/>
                </a:solidFill>
                <a:effectLst/>
                <a:latin typeface="Roboto" panose="02000000000000000000" pitchFamily="2" charset="0"/>
              </a:rPr>
              <a:t>/* Wait till THRE bit becomes 1 which tells that transmission is completed */</a:t>
            </a:r>
          </a:p>
          <a:p>
            <a:pPr marL="0" indent="0" algn="l">
              <a:buNone/>
            </a:pPr>
            <a:r>
              <a:rPr lang="en-US" b="0" i="0" dirty="0">
                <a:solidFill>
                  <a:srgbClr val="000000"/>
                </a:solidFill>
                <a:effectLst/>
                <a:latin typeface="Menlo"/>
              </a:rPr>
              <a:t> }</a:t>
            </a:r>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574826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1CB8-5602-48C9-9609-410745E280E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A2B27FA-3266-4EF4-BC3B-1DAE73F32F47}"/>
              </a:ext>
            </a:extLst>
          </p:cNvPr>
          <p:cNvSpPr>
            <a:spLocks noGrp="1"/>
          </p:cNvSpPr>
          <p:nvPr>
            <p:ph idx="1"/>
          </p:nvPr>
        </p:nvSpPr>
        <p:spPr/>
        <p:txBody>
          <a:bodyPr/>
          <a:lstStyle/>
          <a:p>
            <a:r>
              <a:rPr lang="en-IN" dirty="0">
                <a:hlinkClick r:id="rId2"/>
              </a:rPr>
              <a:t>https://www.exploreembedded.com/wiki/LPC2148_UART_Programming</a:t>
            </a:r>
            <a:endParaRPr lang="en-IN" dirty="0"/>
          </a:p>
          <a:p>
            <a:r>
              <a:rPr lang="en-IN" dirty="0">
                <a:hlinkClick r:id="rId3"/>
              </a:rPr>
              <a:t>https://www.electronicwings.com/arm7/lpc2148-uart0</a:t>
            </a:r>
            <a:endParaRPr lang="en-IN" dirty="0"/>
          </a:p>
          <a:p>
            <a:r>
              <a:rPr lang="en-IN" dirty="0">
                <a:hlinkClick r:id="rId4"/>
              </a:rPr>
              <a:t>https://www.electronicshub.org/basics-uart-communication/</a:t>
            </a:r>
            <a:endParaRPr lang="en-IN" dirty="0"/>
          </a:p>
          <a:p>
            <a:endParaRPr lang="en-IN" dirty="0"/>
          </a:p>
        </p:txBody>
      </p:sp>
    </p:spTree>
    <p:extLst>
      <p:ext uri="{BB962C8B-B14F-4D97-AF65-F5344CB8AC3E}">
        <p14:creationId xmlns:p14="http://schemas.microsoft.com/office/powerpoint/2010/main" val="1943908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6CCE-CEF8-46EC-AC98-9699B6BC8112}"/>
              </a:ext>
            </a:extLst>
          </p:cNvPr>
          <p:cNvSpPr>
            <a:spLocks noGrp="1"/>
          </p:cNvSpPr>
          <p:nvPr>
            <p:ph type="title"/>
          </p:nvPr>
        </p:nvSpPr>
        <p:spPr/>
        <p:txBody>
          <a:bodyPr/>
          <a:lstStyle/>
          <a:p>
            <a:r>
              <a:rPr lang="en-US" dirty="0"/>
              <a:t>Thank You… </a:t>
            </a:r>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245156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0ECA9A-4D41-4C34-92EE-08D8366C8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886" y="628650"/>
            <a:ext cx="9323614" cy="5482285"/>
          </a:xfrm>
          <a:prstGeom prst="rect">
            <a:avLst/>
          </a:prstGeom>
        </p:spPr>
      </p:pic>
    </p:spTree>
    <p:extLst>
      <p:ext uri="{BB962C8B-B14F-4D97-AF65-F5344CB8AC3E}">
        <p14:creationId xmlns:p14="http://schemas.microsoft.com/office/powerpoint/2010/main" val="670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A9C1-80B9-4EBE-9B86-8D60817CBA20}"/>
              </a:ext>
            </a:extLst>
          </p:cNvPr>
          <p:cNvSpPr>
            <a:spLocks noGrp="1"/>
          </p:cNvSpPr>
          <p:nvPr>
            <p:ph type="title"/>
          </p:nvPr>
        </p:nvSpPr>
        <p:spPr/>
        <p:txBody>
          <a:bodyPr/>
          <a:lstStyle/>
          <a:p>
            <a:r>
              <a:rPr lang="en-US" dirty="0"/>
              <a:t>Basics of UART</a:t>
            </a:r>
            <a:endParaRPr lang="en-IN" dirty="0"/>
          </a:p>
        </p:txBody>
      </p:sp>
      <p:sp>
        <p:nvSpPr>
          <p:cNvPr id="3" name="Content Placeholder 2">
            <a:extLst>
              <a:ext uri="{FF2B5EF4-FFF2-40B4-BE49-F238E27FC236}">
                <a16:creationId xmlns:a16="http://schemas.microsoft.com/office/drawing/2014/main" id="{75BB40F5-872A-43DF-A04E-C2C4F0DAF66F}"/>
              </a:ext>
            </a:extLst>
          </p:cNvPr>
          <p:cNvSpPr>
            <a:spLocks noGrp="1"/>
          </p:cNvSpPr>
          <p:nvPr>
            <p:ph idx="1"/>
          </p:nvPr>
        </p:nvSpPr>
        <p:spPr/>
        <p:txBody>
          <a:bodyPr>
            <a:normAutofit fontScale="92500" lnSpcReduction="20000"/>
          </a:bodyPr>
          <a:lstStyle/>
          <a:p>
            <a:r>
              <a:rPr lang="en-US" b="0" i="0" dirty="0">
                <a:solidFill>
                  <a:srgbClr val="34444C"/>
                </a:solidFill>
                <a:effectLst/>
              </a:rPr>
              <a:t>The UART Protocol uses only two wires (or pins in a device like microcontroller) to transmit the data. In that, one is for transmitting the data and the pin is called TX pin in the device. The other pin is used to receive the data and is called RX pin.</a:t>
            </a:r>
          </a:p>
          <a:p>
            <a:pPr algn="l"/>
            <a:r>
              <a:rPr lang="en-US" b="0" i="0" dirty="0">
                <a:solidFill>
                  <a:srgbClr val="34444C"/>
                </a:solidFill>
                <a:effectLst/>
              </a:rPr>
              <a:t>As UART is a serial communication, the data is transmitted in a series of packets. Usually, a packet consists of 4 parts: a start bit, the actual data, a parity bit and stop bits. The following image shows a typical structure of the data packet in UART.</a:t>
            </a:r>
          </a:p>
          <a:p>
            <a:pPr marL="0" indent="0">
              <a:buNone/>
            </a:pPr>
            <a:br>
              <a:rPr lang="en-US" dirty="0"/>
            </a:br>
            <a:endParaRPr lang="en-IN" dirty="0"/>
          </a:p>
        </p:txBody>
      </p:sp>
      <p:pic>
        <p:nvPicPr>
          <p:cNvPr id="5" name="Picture 4">
            <a:extLst>
              <a:ext uri="{FF2B5EF4-FFF2-40B4-BE49-F238E27FC236}">
                <a16:creationId xmlns:a16="http://schemas.microsoft.com/office/drawing/2014/main" id="{601866F0-1DCD-4C62-9235-D971B6AB7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5" y="4403790"/>
            <a:ext cx="6836228" cy="1621870"/>
          </a:xfrm>
          <a:prstGeom prst="rect">
            <a:avLst/>
          </a:prstGeom>
        </p:spPr>
      </p:pic>
    </p:spTree>
    <p:extLst>
      <p:ext uri="{BB962C8B-B14F-4D97-AF65-F5344CB8AC3E}">
        <p14:creationId xmlns:p14="http://schemas.microsoft.com/office/powerpoint/2010/main" val="52281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4F5335-BCF9-4C89-8E26-CB520B3C4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267" y="1480457"/>
            <a:ext cx="9338926" cy="4143863"/>
          </a:xfrm>
        </p:spPr>
      </p:pic>
    </p:spTree>
    <p:extLst>
      <p:ext uri="{BB962C8B-B14F-4D97-AF65-F5344CB8AC3E}">
        <p14:creationId xmlns:p14="http://schemas.microsoft.com/office/powerpoint/2010/main" val="44902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7B99-415B-4BC4-9C82-3D205815FE28}"/>
              </a:ext>
            </a:extLst>
          </p:cNvPr>
          <p:cNvSpPr>
            <a:spLocks noGrp="1"/>
          </p:cNvSpPr>
          <p:nvPr>
            <p:ph type="title"/>
          </p:nvPr>
        </p:nvSpPr>
        <p:spPr/>
        <p:txBody>
          <a:bodyPr/>
          <a:lstStyle/>
          <a:p>
            <a:r>
              <a:rPr lang="en-IN" dirty="0"/>
              <a:t>LPC2148 UART communication</a:t>
            </a:r>
          </a:p>
        </p:txBody>
      </p:sp>
      <p:sp>
        <p:nvSpPr>
          <p:cNvPr id="3" name="Content Placeholder 2">
            <a:extLst>
              <a:ext uri="{FF2B5EF4-FFF2-40B4-BE49-F238E27FC236}">
                <a16:creationId xmlns:a16="http://schemas.microsoft.com/office/drawing/2014/main" id="{989C5AA3-DCAA-49AB-8CC2-B52575C66B7C}"/>
              </a:ext>
            </a:extLst>
          </p:cNvPr>
          <p:cNvSpPr>
            <a:spLocks noGrp="1"/>
          </p:cNvSpPr>
          <p:nvPr>
            <p:ph idx="1"/>
          </p:nvPr>
        </p:nvSpPr>
        <p:spPr/>
        <p:txBody>
          <a:bodyPr/>
          <a:lstStyle/>
          <a:p>
            <a:r>
              <a:rPr lang="en-US" dirty="0"/>
              <a:t>LPC2148 has two inbuilt UARTs i.e. UART0&amp;UART1.</a:t>
            </a:r>
          </a:p>
          <a:p>
            <a:r>
              <a:rPr lang="en-US" dirty="0"/>
              <a:t>UART module and registers. LPC2148 has 2-UARTs numbering 0-3, similarly, the pins are also named as RXD0-RXD1 and TXD0-TXD1.</a:t>
            </a:r>
          </a:p>
          <a:p>
            <a:pPr marL="0" indent="0">
              <a:buNone/>
            </a:pPr>
            <a:endParaRPr lang="en-IN" dirty="0"/>
          </a:p>
        </p:txBody>
      </p:sp>
      <p:graphicFrame>
        <p:nvGraphicFramePr>
          <p:cNvPr id="4" name="Table 3">
            <a:extLst>
              <a:ext uri="{FF2B5EF4-FFF2-40B4-BE49-F238E27FC236}">
                <a16:creationId xmlns:a16="http://schemas.microsoft.com/office/drawing/2014/main" id="{9684938A-8B7B-4E5C-8C32-45FCC1AB7256}"/>
              </a:ext>
            </a:extLst>
          </p:cNvPr>
          <p:cNvGraphicFramePr>
            <a:graphicFrameLocks noGrp="1"/>
          </p:cNvGraphicFramePr>
          <p:nvPr>
            <p:extLst>
              <p:ext uri="{D42A27DB-BD31-4B8C-83A1-F6EECF244321}">
                <p14:modId xmlns:p14="http://schemas.microsoft.com/office/powerpoint/2010/main" val="2563086407"/>
              </p:ext>
            </p:extLst>
          </p:nvPr>
        </p:nvGraphicFramePr>
        <p:xfrm>
          <a:off x="1458455" y="3581401"/>
          <a:ext cx="8763228" cy="2323087"/>
        </p:xfrm>
        <a:graphic>
          <a:graphicData uri="http://schemas.openxmlformats.org/drawingml/2006/table">
            <a:tbl>
              <a:tblPr/>
              <a:tblGrid>
                <a:gridCol w="1460538">
                  <a:extLst>
                    <a:ext uri="{9D8B030D-6E8A-4147-A177-3AD203B41FA5}">
                      <a16:colId xmlns:a16="http://schemas.microsoft.com/office/drawing/2014/main" val="168412034"/>
                    </a:ext>
                  </a:extLst>
                </a:gridCol>
                <a:gridCol w="1460538">
                  <a:extLst>
                    <a:ext uri="{9D8B030D-6E8A-4147-A177-3AD203B41FA5}">
                      <a16:colId xmlns:a16="http://schemas.microsoft.com/office/drawing/2014/main" val="611859686"/>
                    </a:ext>
                  </a:extLst>
                </a:gridCol>
                <a:gridCol w="1460538">
                  <a:extLst>
                    <a:ext uri="{9D8B030D-6E8A-4147-A177-3AD203B41FA5}">
                      <a16:colId xmlns:a16="http://schemas.microsoft.com/office/drawing/2014/main" val="3206229472"/>
                    </a:ext>
                  </a:extLst>
                </a:gridCol>
                <a:gridCol w="1460538">
                  <a:extLst>
                    <a:ext uri="{9D8B030D-6E8A-4147-A177-3AD203B41FA5}">
                      <a16:colId xmlns:a16="http://schemas.microsoft.com/office/drawing/2014/main" val="948213490"/>
                    </a:ext>
                  </a:extLst>
                </a:gridCol>
                <a:gridCol w="1460538">
                  <a:extLst>
                    <a:ext uri="{9D8B030D-6E8A-4147-A177-3AD203B41FA5}">
                      <a16:colId xmlns:a16="http://schemas.microsoft.com/office/drawing/2014/main" val="4143965892"/>
                    </a:ext>
                  </a:extLst>
                </a:gridCol>
                <a:gridCol w="1460538">
                  <a:extLst>
                    <a:ext uri="{9D8B030D-6E8A-4147-A177-3AD203B41FA5}">
                      <a16:colId xmlns:a16="http://schemas.microsoft.com/office/drawing/2014/main" val="3586333873"/>
                    </a:ext>
                  </a:extLst>
                </a:gridCol>
              </a:tblGrid>
              <a:tr h="920151">
                <a:tc>
                  <a:txBody>
                    <a:bodyPr/>
                    <a:lstStyle/>
                    <a:p>
                      <a:pPr algn="l" fontAlgn="t"/>
                      <a:r>
                        <a:rPr lang="en-IN" dirty="0">
                          <a:effectLst/>
                        </a:rPr>
                        <a:t>Port Pin</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a:effectLst/>
                        </a:rPr>
                        <a:t>Pin Number</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dirty="0">
                          <a:effectLst/>
                        </a:rPr>
                        <a:t>PINSEL_FUNC_0</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dirty="0">
                          <a:effectLst/>
                        </a:rPr>
                        <a:t>PINSEL_FUNC_1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dirty="0">
                          <a:effectLst/>
                        </a:rPr>
                        <a:t>PINSEL_FUNC_2</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tc>
                  <a:txBody>
                    <a:bodyPr/>
                    <a:lstStyle/>
                    <a:p>
                      <a:pPr algn="l" fontAlgn="t"/>
                      <a:r>
                        <a:rPr lang="en-IN">
                          <a:effectLst/>
                        </a:rPr>
                        <a:t>PINSEL_FUNC_3</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57574342"/>
                  </a:ext>
                </a:extLst>
              </a:tr>
              <a:tr h="350734">
                <a:tc>
                  <a:txBody>
                    <a:bodyPr/>
                    <a:lstStyle/>
                    <a:p>
                      <a:pPr fontAlgn="t"/>
                      <a:r>
                        <a:rPr lang="en-IN">
                          <a:effectLst/>
                        </a:rPr>
                        <a:t>P0.0</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19</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GPIO</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TXD0</a:t>
                      </a:r>
                      <a:endParaRPr lang="en-IN">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PWM1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endParaRPr lang="en-IN">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10444274"/>
                  </a:ext>
                </a:extLst>
              </a:tr>
              <a:tr h="350734">
                <a:tc>
                  <a:txBody>
                    <a:bodyPr/>
                    <a:lstStyle/>
                    <a:p>
                      <a:pPr fontAlgn="t"/>
                      <a:r>
                        <a:rPr lang="en-IN">
                          <a:effectLst/>
                        </a:rPr>
                        <a:t>P0.1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21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GPIO</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b="1">
                          <a:effectLst/>
                        </a:rPr>
                        <a:t>RXD0</a:t>
                      </a:r>
                      <a:endParaRPr lang="en-IN">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PWM3</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EINT0</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457025116"/>
                  </a:ext>
                </a:extLst>
              </a:tr>
              <a:tr h="350734">
                <a:tc>
                  <a:txBody>
                    <a:bodyPr/>
                    <a:lstStyle/>
                    <a:p>
                      <a:pPr fontAlgn="t"/>
                      <a:r>
                        <a:rPr lang="en-IN">
                          <a:effectLst/>
                        </a:rPr>
                        <a:t>P0_8</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33</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GPIO</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b="1">
                          <a:effectLst/>
                        </a:rPr>
                        <a:t>TXD1</a:t>
                      </a:r>
                      <a:endParaRPr lang="en-IN">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PWM4</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AD1.1</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40306820"/>
                  </a:ext>
                </a:extLst>
              </a:tr>
              <a:tr h="350734">
                <a:tc>
                  <a:txBody>
                    <a:bodyPr/>
                    <a:lstStyle/>
                    <a:p>
                      <a:pPr fontAlgn="t"/>
                      <a:r>
                        <a:rPr lang="en-IN">
                          <a:effectLst/>
                        </a:rPr>
                        <a:t>P0.9</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34</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GPIO</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b="1">
                          <a:effectLst/>
                        </a:rPr>
                        <a:t>RXD1</a:t>
                      </a:r>
                      <a:endParaRPr lang="en-IN">
                        <a:effectLst/>
                      </a:endParaRP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a:effectLst/>
                        </a:rPr>
                        <a:t>PWM6</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fontAlgn="t"/>
                      <a:r>
                        <a:rPr lang="en-IN" dirty="0">
                          <a:effectLst/>
                        </a:rPr>
                        <a:t>EINT3</a:t>
                      </a:r>
                    </a:p>
                  </a:txBody>
                  <a:tcPr marL="31750" marR="31750" marT="31750" marB="3175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07308146"/>
                  </a:ext>
                </a:extLst>
              </a:tr>
            </a:tbl>
          </a:graphicData>
        </a:graphic>
      </p:graphicFrame>
      <p:sp>
        <p:nvSpPr>
          <p:cNvPr id="5" name="Rectangle 1">
            <a:extLst>
              <a:ext uri="{FF2B5EF4-FFF2-40B4-BE49-F238E27FC236}">
                <a16:creationId xmlns:a16="http://schemas.microsoft.com/office/drawing/2014/main" id="{C5A9A717-ACA1-4312-8449-BBBC99961C10}"/>
              </a:ext>
            </a:extLst>
          </p:cNvPr>
          <p:cNvSpPr>
            <a:spLocks noChangeArrowheads="1"/>
          </p:cNvSpPr>
          <p:nvPr/>
        </p:nvSpPr>
        <p:spPr bwMode="auto">
          <a:xfrm>
            <a:off x="3165928" y="3667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902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0B65-98D1-421C-AFDE-8B10CA067F0A}"/>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7CDAEFF7-1E8A-436B-8DAC-462B71E28C2C}"/>
              </a:ext>
            </a:extLst>
          </p:cNvPr>
          <p:cNvSpPr>
            <a:spLocks noGrp="1"/>
          </p:cNvSpPr>
          <p:nvPr>
            <p:ph idx="1"/>
          </p:nvPr>
        </p:nvSpPr>
        <p:spPr>
          <a:xfrm>
            <a:off x="1130270" y="1877854"/>
            <a:ext cx="9603275" cy="3294576"/>
          </a:xfrm>
        </p:spPr>
        <p:txBody>
          <a:bodyPr>
            <a:noAutofit/>
          </a:bodyPr>
          <a:lstStyle/>
          <a:p>
            <a:pPr marL="0" indent="0">
              <a:buNone/>
            </a:pPr>
            <a:r>
              <a:rPr lang="en-US" sz="1600" b="1" dirty="0"/>
              <a:t>Features of UART0</a:t>
            </a:r>
          </a:p>
          <a:p>
            <a:r>
              <a:rPr lang="en-US" sz="1600" dirty="0"/>
              <a:t>16 byte Receive and Transmit FIFOs</a:t>
            </a:r>
          </a:p>
          <a:p>
            <a:r>
              <a:rPr lang="en-US" sz="1600" dirty="0"/>
              <a:t>Built-in fractional baud rate generator with </a:t>
            </a:r>
            <a:r>
              <a:rPr lang="en-US" sz="1600" dirty="0" err="1"/>
              <a:t>autobauding</a:t>
            </a:r>
            <a:r>
              <a:rPr lang="en-US" sz="1600" dirty="0"/>
              <a:t> capabilities</a:t>
            </a:r>
          </a:p>
          <a:p>
            <a:r>
              <a:rPr lang="en-US" sz="1600" dirty="0"/>
              <a:t>Software flow control through TXEN bit in Transmit Enable Register</a:t>
            </a:r>
          </a:p>
          <a:p>
            <a:pPr marL="0" indent="0">
              <a:buNone/>
            </a:pPr>
            <a:r>
              <a:rPr lang="en-US" sz="1600" b="1" dirty="0"/>
              <a:t>Features of UART1</a:t>
            </a:r>
          </a:p>
          <a:p>
            <a:r>
              <a:rPr lang="en-US" sz="1600" dirty="0"/>
              <a:t>16 byte Receive and Transmit FIFOs</a:t>
            </a:r>
          </a:p>
          <a:p>
            <a:r>
              <a:rPr lang="en-US" sz="1600" dirty="0"/>
              <a:t>Built-in fractional baud rate generator with </a:t>
            </a:r>
            <a:r>
              <a:rPr lang="en-US" sz="1600" dirty="0" err="1"/>
              <a:t>autobauding</a:t>
            </a:r>
            <a:r>
              <a:rPr lang="en-US" sz="1600" dirty="0"/>
              <a:t> capabilities</a:t>
            </a:r>
          </a:p>
          <a:p>
            <a:r>
              <a:rPr lang="en-US" sz="1600" dirty="0"/>
              <a:t>Software and hardware flow control implementation possible</a:t>
            </a:r>
          </a:p>
          <a:p>
            <a:r>
              <a:rPr lang="en-US" sz="1600" dirty="0"/>
              <a:t>Standard modem interface signals included with flow control (auto-CTS/RTS) fully supported in hardware</a:t>
            </a:r>
            <a:endParaRPr lang="en-IN" sz="1600" dirty="0"/>
          </a:p>
        </p:txBody>
      </p:sp>
    </p:spTree>
    <p:extLst>
      <p:ext uri="{BB962C8B-B14F-4D97-AF65-F5344CB8AC3E}">
        <p14:creationId xmlns:p14="http://schemas.microsoft.com/office/powerpoint/2010/main" val="413852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9B23-72E4-4FF3-B018-161ACBE1B079}"/>
              </a:ext>
            </a:extLst>
          </p:cNvPr>
          <p:cNvSpPr>
            <a:spLocks noGrp="1"/>
          </p:cNvSpPr>
          <p:nvPr>
            <p:ph type="title"/>
          </p:nvPr>
        </p:nvSpPr>
        <p:spPr/>
        <p:txBody>
          <a:bodyPr/>
          <a:lstStyle/>
          <a:p>
            <a:r>
              <a:rPr lang="en-IN" dirty="0"/>
              <a:t>LPC2148 UART Pins</a:t>
            </a:r>
          </a:p>
        </p:txBody>
      </p:sp>
      <p:pic>
        <p:nvPicPr>
          <p:cNvPr id="5" name="Content Placeholder 4">
            <a:extLst>
              <a:ext uri="{FF2B5EF4-FFF2-40B4-BE49-F238E27FC236}">
                <a16:creationId xmlns:a16="http://schemas.microsoft.com/office/drawing/2014/main" id="{EA2CB580-D2EC-47DD-8BAF-B3F4AE8C3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171" y="1523999"/>
            <a:ext cx="7217229" cy="4502125"/>
          </a:xfrm>
        </p:spPr>
      </p:pic>
    </p:spTree>
    <p:extLst>
      <p:ext uri="{BB962C8B-B14F-4D97-AF65-F5344CB8AC3E}">
        <p14:creationId xmlns:p14="http://schemas.microsoft.com/office/powerpoint/2010/main" val="107243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6817-CCC1-4830-8CC4-D497C3B5846B}"/>
              </a:ext>
            </a:extLst>
          </p:cNvPr>
          <p:cNvSpPr>
            <a:spLocks noGrp="1"/>
          </p:cNvSpPr>
          <p:nvPr>
            <p:ph type="title"/>
          </p:nvPr>
        </p:nvSpPr>
        <p:spPr/>
        <p:txBody>
          <a:bodyPr/>
          <a:lstStyle/>
          <a:p>
            <a:r>
              <a:rPr lang="en-US" dirty="0"/>
              <a:t>UART Pins</a:t>
            </a:r>
            <a:endParaRPr lang="en-IN" dirty="0"/>
          </a:p>
        </p:txBody>
      </p:sp>
      <p:sp>
        <p:nvSpPr>
          <p:cNvPr id="3" name="Content Placeholder 2">
            <a:extLst>
              <a:ext uri="{FF2B5EF4-FFF2-40B4-BE49-F238E27FC236}">
                <a16:creationId xmlns:a16="http://schemas.microsoft.com/office/drawing/2014/main" id="{EB83878C-F11B-4E94-B000-B1BE3C7B6579}"/>
              </a:ext>
            </a:extLst>
          </p:cNvPr>
          <p:cNvSpPr>
            <a:spLocks noGrp="1"/>
          </p:cNvSpPr>
          <p:nvPr>
            <p:ph idx="1"/>
          </p:nvPr>
        </p:nvSpPr>
        <p:spPr/>
        <p:txBody>
          <a:bodyPr>
            <a:normAutofit lnSpcReduction="10000"/>
          </a:bodyPr>
          <a:lstStyle/>
          <a:p>
            <a:pPr marL="0" indent="0">
              <a:buNone/>
            </a:pPr>
            <a:r>
              <a:rPr lang="en-IN" b="1" dirty="0"/>
              <a:t>UART0 </a:t>
            </a:r>
          </a:p>
          <a:p>
            <a:r>
              <a:rPr lang="en-IN" b="1" dirty="0"/>
              <a:t>TXD0 (Output pin): </a:t>
            </a:r>
            <a:r>
              <a:rPr lang="en-IN" dirty="0"/>
              <a:t>Serial Transmit data pin.</a:t>
            </a:r>
          </a:p>
          <a:p>
            <a:r>
              <a:rPr lang="en-IN" b="1" dirty="0"/>
              <a:t>RXD0 (Input pin): </a:t>
            </a:r>
            <a:r>
              <a:rPr lang="en-IN" dirty="0"/>
              <a:t>Serial Receive data pin.</a:t>
            </a:r>
          </a:p>
          <a:p>
            <a:pPr marL="0" indent="0">
              <a:buNone/>
            </a:pPr>
            <a:endParaRPr lang="en-IN" dirty="0"/>
          </a:p>
          <a:p>
            <a:pPr marL="0" indent="0" algn="l">
              <a:buNone/>
            </a:pPr>
            <a:r>
              <a:rPr lang="en-US" b="1" i="0" dirty="0">
                <a:solidFill>
                  <a:srgbClr val="000000"/>
                </a:solidFill>
                <a:effectLst/>
                <a:latin typeface="Roboto" panose="02000000000000000000" pitchFamily="2" charset="0"/>
              </a:rPr>
              <a:t>UART1 :</a:t>
            </a:r>
            <a:endParaRPr lang="en-US" b="0" i="0" dirty="0">
              <a:solidFill>
                <a:srgbClr val="000000"/>
              </a:solidFill>
              <a:effectLst/>
              <a:latin typeface="Roboto" panose="02000000000000000000" pitchFamily="2" charset="0"/>
            </a:endParaRPr>
          </a:p>
          <a:p>
            <a:pPr algn="l"/>
            <a:r>
              <a:rPr lang="en-US" b="1" i="0" dirty="0">
                <a:solidFill>
                  <a:srgbClr val="000000"/>
                </a:solidFill>
                <a:effectLst/>
                <a:latin typeface="Roboto" panose="02000000000000000000" pitchFamily="2" charset="0"/>
              </a:rPr>
              <a:t>TXD1</a:t>
            </a:r>
            <a:r>
              <a:rPr lang="en-US" b="0" i="0" dirty="0">
                <a:solidFill>
                  <a:srgbClr val="000000"/>
                </a:solidFill>
                <a:effectLst/>
                <a:latin typeface="Roboto" panose="02000000000000000000" pitchFamily="2" charset="0"/>
              </a:rPr>
              <a:t> (Output pin): Serial Transmit data pin.</a:t>
            </a:r>
          </a:p>
          <a:p>
            <a:pPr algn="l"/>
            <a:r>
              <a:rPr lang="en-US" b="1" i="0" dirty="0">
                <a:solidFill>
                  <a:srgbClr val="000000"/>
                </a:solidFill>
                <a:effectLst/>
                <a:latin typeface="Roboto" panose="02000000000000000000" pitchFamily="2" charset="0"/>
              </a:rPr>
              <a:t>RXD1</a:t>
            </a:r>
            <a:r>
              <a:rPr lang="en-US" b="0" i="0" dirty="0">
                <a:solidFill>
                  <a:srgbClr val="000000"/>
                </a:solidFill>
                <a:effectLst/>
                <a:latin typeface="Roboto" panose="02000000000000000000" pitchFamily="2" charset="0"/>
              </a:rPr>
              <a:t> (Input pin): Serial Receive data pin.</a:t>
            </a:r>
          </a:p>
          <a:p>
            <a:pPr marL="0" indent="0">
              <a:buNone/>
            </a:pPr>
            <a:endParaRPr lang="en-IN" dirty="0"/>
          </a:p>
        </p:txBody>
      </p:sp>
    </p:spTree>
    <p:extLst>
      <p:ext uri="{BB962C8B-B14F-4D97-AF65-F5344CB8AC3E}">
        <p14:creationId xmlns:p14="http://schemas.microsoft.com/office/powerpoint/2010/main" val="21994530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c90fe2fb-20ec-474e-a4aa-cc7350ed3e5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25843EC68C6B4092AF615701677C69" ma:contentTypeVersion="3" ma:contentTypeDescription="Create a new document." ma:contentTypeScope="" ma:versionID="5158ad1c775b371198db1a752b61110b">
  <xsd:schema xmlns:xsd="http://www.w3.org/2001/XMLSchema" xmlns:xs="http://www.w3.org/2001/XMLSchema" xmlns:p="http://schemas.microsoft.com/office/2006/metadata/properties" xmlns:ns2="c90fe2fb-20ec-474e-a4aa-cc7350ed3e58" targetNamespace="http://schemas.microsoft.com/office/2006/metadata/properties" ma:root="true" ma:fieldsID="702fa6f5516963e16994e4dca9cc99a4" ns2:_="">
    <xsd:import namespace="c90fe2fb-20ec-474e-a4aa-cc7350ed3e58"/>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0fe2fb-20ec-474e-a4aa-cc7350ed3e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CB3F8D-81B1-4FDB-AF96-8EDD88DDABBA}">
  <ds:schemaRefs>
    <ds:schemaRef ds:uri="http://schemas.microsoft.com/office/2006/metadata/properties"/>
    <ds:schemaRef ds:uri="http://schemas.microsoft.com/office/infopath/2007/PartnerControls"/>
    <ds:schemaRef ds:uri="c90fe2fb-20ec-474e-a4aa-cc7350ed3e58"/>
  </ds:schemaRefs>
</ds:datastoreItem>
</file>

<file path=customXml/itemProps2.xml><?xml version="1.0" encoding="utf-8"?>
<ds:datastoreItem xmlns:ds="http://schemas.openxmlformats.org/officeDocument/2006/customXml" ds:itemID="{2F2FE622-CE74-4FE2-84AA-3527383C76F1}">
  <ds:schemaRefs>
    <ds:schemaRef ds:uri="http://schemas.microsoft.com/sharepoint/v3/contenttype/forms"/>
  </ds:schemaRefs>
</ds:datastoreItem>
</file>

<file path=customXml/itemProps3.xml><?xml version="1.0" encoding="utf-8"?>
<ds:datastoreItem xmlns:ds="http://schemas.openxmlformats.org/officeDocument/2006/customXml" ds:itemID="{EE6D20FE-A730-487F-9F63-DFC6D94B5B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0fe2fb-20ec-474e-a4aa-cc7350ed3e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724</TotalTime>
  <Words>1847</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Menlo</vt:lpstr>
      <vt:lpstr>Roboto</vt:lpstr>
      <vt:lpstr>Gallery</vt:lpstr>
      <vt:lpstr>UART</vt:lpstr>
      <vt:lpstr>Introduction</vt:lpstr>
      <vt:lpstr>PowerPoint Presentation</vt:lpstr>
      <vt:lpstr>Basics of UART</vt:lpstr>
      <vt:lpstr>PowerPoint Presentation</vt:lpstr>
      <vt:lpstr>LPC2148 UART communication</vt:lpstr>
      <vt:lpstr>Features</vt:lpstr>
      <vt:lpstr>LPC2148 UART Pins</vt:lpstr>
      <vt:lpstr>UART Pins</vt:lpstr>
      <vt:lpstr>UART1 Pins</vt:lpstr>
      <vt:lpstr>UART Registers</vt:lpstr>
      <vt:lpstr>U0RBR (UART0 Receive Buffer Register) </vt:lpstr>
      <vt:lpstr> U0THR (UART0 Transmit Holding Register) </vt:lpstr>
      <vt:lpstr> U0FDR (UART0 Fractional Divider Register)</vt:lpstr>
      <vt:lpstr>U0FDR (UART0 Fractional Divider Register)</vt:lpstr>
      <vt:lpstr> U0LCR (UART0 Line Control Register)</vt:lpstr>
      <vt:lpstr>U0LCR (UART0 Line Control Register)</vt:lpstr>
      <vt:lpstr>U0DLL and U0DLM (UART0 Divisor Latch Registers)</vt:lpstr>
      <vt:lpstr>Programming of UART0</vt:lpstr>
      <vt:lpstr>Programming of UART0</vt:lpstr>
      <vt:lpstr>Programming of UART0</vt:lpstr>
      <vt:lpstr>Programming of UART0</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UART</dc:title>
  <dc:creator>Deepthi rajmohan</dc:creator>
  <cp:lastModifiedBy>S Abhishek</cp:lastModifiedBy>
  <cp:revision>2</cp:revision>
  <dcterms:created xsi:type="dcterms:W3CDTF">2021-11-15T08:33:48Z</dcterms:created>
  <dcterms:modified xsi:type="dcterms:W3CDTF">2021-12-12T14:20:02Z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0x010100FA25843EC68C6B4092AF615701677C69</vt:lpwstr>
  </property>
  <property fmtid="{D5CDD505-2E9C-101B-9397-08002B2CF9AE}" pid="3" name="Order">
    <vt:r8>374900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