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8" r:id="rId12"/>
    <p:sldId id="279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2828" y="242061"/>
            <a:ext cx="300634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9255" y="1932178"/>
            <a:ext cx="9874250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ns/org" TargetMode="External"/><Relationship Id="rId2" Type="http://schemas.openxmlformats.org/officeDocument/2006/relationships/hyperlink" Target="http://www.w3.org/2000/01/rdf-sche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ample.com/site/1234" TargetMode="External"/><Relationship Id="rId5" Type="http://schemas.openxmlformats.org/officeDocument/2006/relationships/hyperlink" Target="http://publications.europa.eu/resource/authority/corporate-body/PUBL" TargetMode="External"/><Relationship Id="rId4" Type="http://schemas.openxmlformats.org/officeDocument/2006/relationships/hyperlink" Target="http://www.w3.org/ns/loc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vocab-dcat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w3.org/2000/01/rdf-sche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data.europa.eu/en/data/publisher/publ" TargetMode="External"/><Relationship Id="rId5" Type="http://schemas.openxmlformats.org/officeDocument/2006/relationships/hyperlink" Target="http://publications.europa.eu/resource/authority/file-type/" TargetMode="External"/><Relationship Id="rId4" Type="http://schemas.openxmlformats.org/officeDocument/2006/relationships/hyperlink" Target="http://purl.org/dc/term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dc/terms/" TargetMode="External"/><Relationship Id="rId2" Type="http://schemas.openxmlformats.org/officeDocument/2006/relationships/hyperlink" Target="http://www.w3.org/TR/vocab-dca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open-data.europa.eu/en/data/publisher/publ" TargetMode="External"/><Relationship Id="rId4" Type="http://schemas.openxmlformats.org/officeDocument/2006/relationships/hyperlink" Target="http://publications.europa.eu/resource/authority/file-typ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.com/~jsmit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x.com/~jsmit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org/owned_by" TargetMode="External"/><Relationship Id="rId2" Type="http://schemas.openxmlformats.org/officeDocument/2006/relationships/hyperlink" Target="http://ex.com/~jsmi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.com/staff.html#id173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x.com/staff.html" TargetMode="External"/><Relationship Id="rId2" Type="http://schemas.openxmlformats.org/officeDocument/2006/relationships/hyperlink" Target="http://term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.com/~jsmit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org/" TargetMode="External"/><Relationship Id="rId2" Type="http://schemas.openxmlformats.org/officeDocument/2006/relationships/hyperlink" Target="http://www.w3.org/...rdf-syntax-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x.com/staff.html#id1734" TargetMode="External"/><Relationship Id="rId4" Type="http://schemas.openxmlformats.org/officeDocument/2006/relationships/hyperlink" Target="http://ex.com/~jsmit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1986" y="506094"/>
            <a:ext cx="156591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19CSE452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3779" y="506094"/>
            <a:ext cx="271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SEMANTIC</a:t>
            </a:r>
            <a:r>
              <a:rPr sz="2800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WEB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9568" y="506094"/>
            <a:ext cx="1092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1065" algn="l"/>
              </a:tabLst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3 0 0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994" y="1667437"/>
            <a:ext cx="5374640" cy="22898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Meta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RDF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Graph Representation of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RDF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Semantic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A5E5-9380-48BC-AA9D-2AF08652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9DA38-13E1-4FE5-BFB8-0A3A361D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255" y="1932178"/>
            <a:ext cx="9874250" cy="5170646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rdf:RDF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xmlns:rdf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="http://www.w3.org/1999/02/22-rdf-syntax-ns#"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xmlns:si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="https://www.w3schools.com/rdf/"&gt;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rdf:Description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rdf:about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="https://www.w3schools.com"&gt;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si:title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W3Schools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si:title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si:author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Egil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Refsnes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si:author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rdf:Description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rdf:RDF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36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791B-0578-432C-AFA6-1E60B253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EDB651-D6E5-4E1E-9E00-3FAD1C687319}"/>
              </a:ext>
            </a:extLst>
          </p:cNvPr>
          <p:cNvGraphicFramePr>
            <a:graphicFrameLocks noGrp="1"/>
          </p:cNvGraphicFramePr>
          <p:nvPr/>
        </p:nvGraphicFramePr>
        <p:xfrm>
          <a:off x="2218716" y="1990884"/>
          <a:ext cx="7754568" cy="2103120"/>
        </p:xfrm>
        <a:graphic>
          <a:graphicData uri="http://schemas.openxmlformats.org/drawingml/2006/table">
            <a:tbl>
              <a:tblPr/>
              <a:tblGrid>
                <a:gridCol w="1292428">
                  <a:extLst>
                    <a:ext uri="{9D8B030D-6E8A-4147-A177-3AD203B41FA5}">
                      <a16:colId xmlns:a16="http://schemas.microsoft.com/office/drawing/2014/main" val="987956656"/>
                    </a:ext>
                  </a:extLst>
                </a:gridCol>
                <a:gridCol w="1292428">
                  <a:extLst>
                    <a:ext uri="{9D8B030D-6E8A-4147-A177-3AD203B41FA5}">
                      <a16:colId xmlns:a16="http://schemas.microsoft.com/office/drawing/2014/main" val="4030627225"/>
                    </a:ext>
                  </a:extLst>
                </a:gridCol>
                <a:gridCol w="1292428">
                  <a:extLst>
                    <a:ext uri="{9D8B030D-6E8A-4147-A177-3AD203B41FA5}">
                      <a16:colId xmlns:a16="http://schemas.microsoft.com/office/drawing/2014/main" val="3122944409"/>
                    </a:ext>
                  </a:extLst>
                </a:gridCol>
                <a:gridCol w="1292428">
                  <a:extLst>
                    <a:ext uri="{9D8B030D-6E8A-4147-A177-3AD203B41FA5}">
                      <a16:colId xmlns:a16="http://schemas.microsoft.com/office/drawing/2014/main" val="2602742530"/>
                    </a:ext>
                  </a:extLst>
                </a:gridCol>
                <a:gridCol w="1292428">
                  <a:extLst>
                    <a:ext uri="{9D8B030D-6E8A-4147-A177-3AD203B41FA5}">
                      <a16:colId xmlns:a16="http://schemas.microsoft.com/office/drawing/2014/main" val="2361871055"/>
                    </a:ext>
                  </a:extLst>
                </a:gridCol>
                <a:gridCol w="1292428">
                  <a:extLst>
                    <a:ext uri="{9D8B030D-6E8A-4147-A177-3AD203B41FA5}">
                      <a16:colId xmlns:a16="http://schemas.microsoft.com/office/drawing/2014/main" val="30802907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12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Title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Artist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Country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Company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Price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Year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16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Empire Burlesque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Bob Dylan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USA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Columbia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10.90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1985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692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Hide your heart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Bonnie Tyler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UK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CBS Records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9.90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233639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CDCEA33-AD0B-4C68-9D17-ACA26ED5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7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0D50-B163-47F1-BF7E-1D34CF9B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B7FB8-ECFE-4E88-B729-C474E15AA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76324-350A-41D0-B532-42806DC0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1475"/>
            <a:ext cx="103632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4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995" y="51054"/>
            <a:ext cx="370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 and XML</a:t>
            </a:r>
            <a:r>
              <a:rPr spc="-114" dirty="0"/>
              <a:t> </a:t>
            </a:r>
            <a:r>
              <a:rPr spc="-10" dirty="0"/>
              <a:t>difference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621" y="645032"/>
            <a:ext cx="67506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  <a:tab pos="957580" algn="l"/>
                <a:tab pos="1669414" algn="l"/>
                <a:tab pos="2896235" algn="l"/>
                <a:tab pos="3949700" algn="l"/>
                <a:tab pos="4650740" algn="l"/>
                <a:tab pos="5222240" algn="l"/>
                <a:tab pos="5984240" algn="l"/>
                <a:tab pos="6357620" algn="l"/>
              </a:tabLst>
            </a:pP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d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nce	bet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een	RDF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	XML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826" y="949832"/>
            <a:ext cx="64065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4920" algn="l"/>
                <a:tab pos="1741805" algn="l"/>
                <a:tab pos="2530475" algn="l"/>
                <a:tab pos="2993390" algn="l"/>
                <a:tab pos="4020820" algn="l"/>
                <a:tab pos="4386580" algn="l"/>
                <a:tab pos="5026660" algn="l"/>
                <a:tab pos="5843905" algn="l"/>
              </a:tabLst>
            </a:pPr>
            <a:r>
              <a:rPr sz="2000" dirty="0">
                <a:latin typeface="Times New Roman"/>
                <a:cs typeface="Times New Roman"/>
              </a:rPr>
              <a:t>XML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10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t	d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fine	the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eaning	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da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a,	exc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pt	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64845" algn="l"/>
                <a:tab pos="978535" algn="l"/>
                <a:tab pos="1236345" algn="l"/>
                <a:tab pos="2465070" algn="l"/>
                <a:tab pos="3288029" algn="l"/>
                <a:tab pos="430403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there	is	</a:t>
            </a:r>
            <a:r>
              <a:rPr sz="2000" dirty="0">
                <a:latin typeface="Times New Roman"/>
                <a:cs typeface="Times New Roman"/>
              </a:rPr>
              <a:t>a	</a:t>
            </a:r>
            <a:r>
              <a:rPr sz="2000" spc="-5" dirty="0">
                <a:latin typeface="Times New Roman"/>
                <a:cs typeface="Times New Roman"/>
              </a:rPr>
              <a:t>commonly	agreed	meaning	</a:t>
            </a:r>
            <a:r>
              <a:rPr sz="2000" dirty="0">
                <a:latin typeface="Times New Roman"/>
                <a:cs typeface="Times New Roman"/>
              </a:rPr>
              <a:t>between </a:t>
            </a:r>
            <a:r>
              <a:rPr sz="2000" spc="-5" dirty="0">
                <a:latin typeface="Times New Roman"/>
                <a:cs typeface="Times New Roman"/>
              </a:rPr>
              <a:t>exchanging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826" y="1559813"/>
            <a:ext cx="64077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562100" algn="l"/>
                <a:tab pos="2114550" algn="l"/>
                <a:tab pos="2437130" algn="l"/>
                <a:tab pos="3519170" algn="l"/>
                <a:tab pos="4491990" algn="l"/>
                <a:tab pos="5128895" algn="l"/>
                <a:tab pos="5537200" algn="l"/>
              </a:tabLst>
            </a:pP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rti</a:t>
            </a:r>
            <a:r>
              <a:rPr sz="2000" spc="-10" dirty="0">
                <a:latin typeface="Times New Roman"/>
                <a:cs typeface="Times New Roman"/>
              </a:rPr>
              <a:t>es</a:t>
            </a:r>
            <a:r>
              <a:rPr sz="2000" dirty="0">
                <a:latin typeface="Times New Roman"/>
                <a:cs typeface="Times New Roman"/>
              </a:rPr>
              <a:t>. 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RDF	has	a	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	d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fin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way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nt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pret  </a:t>
            </a:r>
            <a:r>
              <a:rPr sz="2000" spc="-5" dirty="0">
                <a:latin typeface="Times New Roman"/>
                <a:cs typeface="Times New Roman"/>
              </a:rPr>
              <a:t>statements.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621" y="2474213"/>
            <a:ext cx="674941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 spc="-5" dirty="0">
                <a:latin typeface="Times New Roman"/>
                <a:cs typeface="Times New Roman"/>
              </a:rPr>
              <a:t>standard interpretation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tag nesting mechanism </a:t>
            </a:r>
            <a:r>
              <a:rPr sz="2000" spc="-10" dirty="0">
                <a:latin typeface="Times New Roman"/>
                <a:cs typeface="Times New Roman"/>
              </a:rPr>
              <a:t>of  </a:t>
            </a:r>
            <a:r>
              <a:rPr sz="2000" dirty="0">
                <a:latin typeface="Times New Roman"/>
                <a:cs typeface="Times New Roman"/>
              </a:rPr>
              <a:t>XML. </a:t>
            </a:r>
            <a:r>
              <a:rPr sz="2000" spc="-5" dirty="0">
                <a:latin typeface="Times New Roman"/>
                <a:cs typeface="Times New Roman"/>
              </a:rPr>
              <a:t>The nesting of tag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B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interpreted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three  different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9892" y="3693667"/>
            <a:ext cx="23768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Α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part of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Β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Α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subset of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Β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Α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property of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Β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826" y="4913121"/>
            <a:ext cx="64071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In XML shown - </a:t>
            </a:r>
            <a:r>
              <a:rPr sz="2000" spc="-5" dirty="0">
                <a:latin typeface="Times New Roman"/>
                <a:cs typeface="Times New Roman"/>
              </a:rPr>
              <a:t>nesting of lecturer tag inside </a:t>
            </a:r>
            <a:r>
              <a:rPr sz="2000" dirty="0">
                <a:latin typeface="Times New Roman"/>
                <a:cs typeface="Times New Roman"/>
              </a:rPr>
              <a:t>faculty </a:t>
            </a:r>
            <a:r>
              <a:rPr sz="2000" spc="-5" dirty="0">
                <a:latin typeface="Times New Roman"/>
                <a:cs typeface="Times New Roman"/>
              </a:rPr>
              <a:t>tag is  </a:t>
            </a:r>
            <a:r>
              <a:rPr sz="2000" dirty="0">
                <a:latin typeface="Times New Roman"/>
                <a:cs typeface="Times New Roman"/>
              </a:rPr>
              <a:t>actually a </a:t>
            </a:r>
            <a:r>
              <a:rPr sz="2000" spc="-5" dirty="0">
                <a:latin typeface="Times New Roman"/>
                <a:cs typeface="Times New Roman"/>
              </a:rPr>
              <a:t>subset relation, nesting of name tag inside either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826" y="5522772"/>
            <a:ext cx="64071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lecturer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course tags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property relation, and </a:t>
            </a:r>
            <a:r>
              <a:rPr sz="2000" spc="-25" dirty="0">
                <a:latin typeface="Times New Roman"/>
                <a:cs typeface="Times New Roman"/>
              </a:rPr>
              <a:t>finally,  </a:t>
            </a:r>
            <a:r>
              <a:rPr sz="2000" spc="-5" dirty="0">
                <a:latin typeface="Times New Roman"/>
                <a:cs typeface="Times New Roman"/>
              </a:rPr>
              <a:t>nesting of student tags </a:t>
            </a:r>
            <a:r>
              <a:rPr sz="2000" spc="-10" dirty="0">
                <a:latin typeface="Times New Roman"/>
                <a:cs typeface="Times New Roman"/>
              </a:rPr>
              <a:t>inside </a:t>
            </a:r>
            <a:r>
              <a:rPr sz="2000" dirty="0">
                <a:latin typeface="Times New Roman"/>
                <a:cs typeface="Times New Roman"/>
              </a:rPr>
              <a:t>course </a:t>
            </a:r>
            <a:r>
              <a:rPr sz="2000" spc="-5" dirty="0">
                <a:latin typeface="Times New Roman"/>
                <a:cs typeface="Times New Roman"/>
              </a:rPr>
              <a:t>tag </a:t>
            </a:r>
            <a:r>
              <a:rPr sz="2000" spc="-10" dirty="0">
                <a:latin typeface="Times New Roman"/>
                <a:cs typeface="Times New Roman"/>
              </a:rPr>
              <a:t>implies </a:t>
            </a:r>
            <a:r>
              <a:rPr sz="2000" spc="-5" dirty="0">
                <a:latin typeface="Times New Roman"/>
                <a:cs typeface="Times New Roman"/>
              </a:rPr>
              <a:t>that  students are </a:t>
            </a:r>
            <a:r>
              <a:rPr sz="2000" dirty="0">
                <a:latin typeface="Times New Roman"/>
                <a:cs typeface="Times New Roman"/>
              </a:rPr>
              <a:t>part of a </a:t>
            </a:r>
            <a:r>
              <a:rPr sz="2000" spc="-5" dirty="0">
                <a:latin typeface="Times New Roman"/>
                <a:cs typeface="Times New Roman"/>
              </a:rPr>
              <a:t>course. In </a:t>
            </a:r>
            <a:r>
              <a:rPr sz="2000" dirty="0">
                <a:latin typeface="Times New Roman"/>
                <a:cs typeface="Times New Roman"/>
              </a:rPr>
              <a:t>RDF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RDF </a:t>
            </a:r>
            <a:r>
              <a:rPr sz="2000" spc="-10" dirty="0">
                <a:latin typeface="Times New Roman"/>
                <a:cs typeface="Times New Roman"/>
              </a:rPr>
              <a:t>Schema  </a:t>
            </a:r>
            <a:r>
              <a:rPr sz="2000" dirty="0">
                <a:latin typeface="Times New Roman"/>
                <a:cs typeface="Times New Roman"/>
              </a:rPr>
              <a:t>there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standard interpretation for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those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6870" y="1418082"/>
            <a:ext cx="402526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&lt;faculty&gt;</a:t>
            </a:r>
            <a:endParaRPr sz="20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&lt;lecturer&gt;</a:t>
            </a:r>
            <a:endParaRPr sz="2000">
              <a:latin typeface="Carlito"/>
              <a:cs typeface="Carlito"/>
            </a:endParaRPr>
          </a:p>
          <a:p>
            <a:pPr marL="2971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&lt;name&gt;John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Smith&lt;/name&gt;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&lt;teaches&gt;</a:t>
            </a:r>
            <a:endParaRPr sz="2000">
              <a:latin typeface="Carlito"/>
              <a:cs typeface="Carlito"/>
            </a:endParaRPr>
          </a:p>
          <a:p>
            <a:pPr marL="5842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&lt;course&gt;</a:t>
            </a:r>
            <a:endParaRPr sz="2000">
              <a:latin typeface="Carlito"/>
              <a:cs typeface="Carlito"/>
            </a:endParaRPr>
          </a:p>
          <a:p>
            <a:pPr marL="9829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&lt;name&gt;Algorithms&lt;/name&gt;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&lt;student&gt;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aem153&lt;/student&gt;</a:t>
            </a:r>
            <a:endParaRPr sz="2000">
              <a:latin typeface="Carlito"/>
              <a:cs typeface="Carlito"/>
            </a:endParaRPr>
          </a:p>
          <a:p>
            <a:pPr marL="9829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&lt;student&gt;aem202&lt;/student&gt;</a:t>
            </a:r>
            <a:endParaRPr sz="2000">
              <a:latin typeface="Carlito"/>
              <a:cs typeface="Carlito"/>
            </a:endParaRPr>
          </a:p>
          <a:p>
            <a:pPr marL="64008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&lt;/course&gt;</a:t>
            </a:r>
            <a:endParaRPr sz="2000">
              <a:latin typeface="Carlito"/>
              <a:cs typeface="Carlito"/>
            </a:endParaRPr>
          </a:p>
          <a:p>
            <a:pPr marL="4114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&lt;/teaches&gt;</a:t>
            </a:r>
            <a:endParaRPr sz="2000">
              <a:latin typeface="Carlito"/>
              <a:cs typeface="Carlito"/>
            </a:endParaRPr>
          </a:p>
          <a:p>
            <a:pPr marL="2971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&lt;/lecturer&gt;</a:t>
            </a:r>
            <a:endParaRPr sz="2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&lt;/faculty&gt;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408" y="872439"/>
            <a:ext cx="10977880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&lt;rdf:RDF</a:t>
            </a:r>
            <a:endParaRPr sz="2000">
              <a:latin typeface="Carlito"/>
              <a:cs typeface="Carlito"/>
            </a:endParaRPr>
          </a:p>
          <a:p>
            <a:pPr marL="927100" marR="4211955" indent="5588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xmlns:rdfs</a:t>
            </a:r>
            <a:r>
              <a:rPr sz="2000" spc="-10" dirty="0">
                <a:latin typeface="Carlito"/>
                <a:cs typeface="Carlito"/>
                <a:hlinkClick r:id="rId2"/>
              </a:rPr>
              <a:t>=“h</a:t>
            </a:r>
            <a:r>
              <a:rPr sz="2000" spc="-10" dirty="0">
                <a:latin typeface="Carlito"/>
                <a:cs typeface="Carlito"/>
              </a:rPr>
              <a:t>t</a:t>
            </a:r>
            <a:r>
              <a:rPr sz="2000" spc="-10" dirty="0">
                <a:latin typeface="Carlito"/>
                <a:cs typeface="Carlito"/>
                <a:hlinkClick r:id="rId2"/>
              </a:rPr>
              <a:t>tp:</a:t>
            </a:r>
            <a:r>
              <a:rPr sz="2000" spc="-10" dirty="0">
                <a:latin typeface="Carlito"/>
                <a:cs typeface="Carlito"/>
              </a:rPr>
              <a:t>/</a:t>
            </a:r>
            <a:r>
              <a:rPr sz="2000" spc="-10" dirty="0">
                <a:latin typeface="Carlito"/>
                <a:cs typeface="Carlito"/>
                <a:hlinkClick r:id="rId2"/>
              </a:rPr>
              <a:t>/www.w3.org/2000/01/rdf-schema#” </a:t>
            </a:r>
            <a:r>
              <a:rPr sz="2000" spc="-10" dirty="0">
                <a:latin typeface="Carlito"/>
                <a:cs typeface="Carlito"/>
              </a:rPr>
              <a:t> xmlns:org</a:t>
            </a:r>
            <a:r>
              <a:rPr sz="2000" spc="-10" dirty="0">
                <a:latin typeface="Carlito"/>
                <a:cs typeface="Carlito"/>
                <a:hlinkClick r:id="rId3"/>
              </a:rPr>
              <a:t>=“h</a:t>
            </a:r>
            <a:r>
              <a:rPr sz="2000" spc="-10" dirty="0">
                <a:latin typeface="Carlito"/>
                <a:cs typeface="Carlito"/>
              </a:rPr>
              <a:t>t</a:t>
            </a:r>
            <a:r>
              <a:rPr sz="2000" spc="-10" dirty="0">
                <a:latin typeface="Carlito"/>
                <a:cs typeface="Carlito"/>
                <a:hlinkClick r:id="rId3"/>
              </a:rPr>
              <a:t>tp:</a:t>
            </a:r>
            <a:r>
              <a:rPr sz="2000" spc="-10" dirty="0">
                <a:latin typeface="Carlito"/>
                <a:cs typeface="Carlito"/>
              </a:rPr>
              <a:t>/</a:t>
            </a:r>
            <a:r>
              <a:rPr sz="2000" spc="-10" dirty="0">
                <a:latin typeface="Carlito"/>
                <a:cs typeface="Carlito"/>
                <a:hlinkClick r:id="rId3"/>
              </a:rPr>
              <a:t>/www.w3.org/ns/org#” </a:t>
            </a:r>
            <a:r>
              <a:rPr sz="2000" spc="-10" dirty="0">
                <a:latin typeface="Carlito"/>
                <a:cs typeface="Carlito"/>
              </a:rPr>
              <a:t> xmlns:locn</a:t>
            </a:r>
            <a:r>
              <a:rPr sz="2000" spc="-10" dirty="0">
                <a:latin typeface="Carlito"/>
                <a:cs typeface="Carlito"/>
                <a:hlinkClick r:id="rId4"/>
              </a:rPr>
              <a:t>=“h</a:t>
            </a:r>
            <a:r>
              <a:rPr sz="2000" spc="-10" dirty="0">
                <a:latin typeface="Carlito"/>
                <a:cs typeface="Carlito"/>
              </a:rPr>
              <a:t>t</a:t>
            </a:r>
            <a:r>
              <a:rPr sz="2000" spc="-10" dirty="0">
                <a:latin typeface="Carlito"/>
                <a:cs typeface="Carlito"/>
                <a:hlinkClick r:id="rId4"/>
              </a:rPr>
              <a:t>tp:</a:t>
            </a:r>
            <a:r>
              <a:rPr sz="2000" spc="-10" dirty="0">
                <a:latin typeface="Carlito"/>
                <a:cs typeface="Carlito"/>
              </a:rPr>
              <a:t>/</a:t>
            </a:r>
            <a:r>
              <a:rPr sz="2000" spc="-10" dirty="0">
                <a:latin typeface="Carlito"/>
                <a:cs typeface="Carlito"/>
                <a:hlinkClick r:id="rId4"/>
              </a:rPr>
              <a:t>/www.w3.org/ns/locn#”</a:t>
            </a:r>
            <a:r>
              <a:rPr sz="2000" spc="-45" dirty="0">
                <a:latin typeface="Carlito"/>
                <a:cs typeface="Carlito"/>
                <a:hlinkClick r:id="rId4"/>
              </a:rPr>
              <a:t> </a:t>
            </a:r>
            <a:r>
              <a:rPr sz="2000" dirty="0">
                <a:latin typeface="Carlito"/>
                <a:cs typeface="Carlito"/>
              </a:rPr>
              <a:t>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&lt;org:Organization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rdf:about=“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  <a:hlinkClick r:id="rId5"/>
              </a:rPr>
              <a:t>http://publications.europa.eu/resource/authority/corporate-body/PUBL</a:t>
            </a:r>
            <a:r>
              <a:rPr sz="2000" spc="-10" dirty="0">
                <a:latin typeface="Carlito"/>
                <a:cs typeface="Carlito"/>
              </a:rPr>
              <a:t>”&gt;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&lt;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rdfs:label</a:t>
            </a:r>
            <a:r>
              <a:rPr sz="2000" spc="-10" dirty="0">
                <a:latin typeface="Carlito"/>
                <a:cs typeface="Carlito"/>
              </a:rPr>
              <a:t>&gt; </a:t>
            </a:r>
            <a:r>
              <a:rPr sz="2000" spc="-5" dirty="0">
                <a:latin typeface="Carlito"/>
                <a:cs typeface="Carlito"/>
              </a:rPr>
              <a:t>“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Publications Office</a:t>
            </a:r>
            <a:r>
              <a:rPr sz="2000" spc="-5" dirty="0">
                <a:latin typeface="Carlito"/>
                <a:cs typeface="Carlito"/>
              </a:rPr>
              <a:t>”&lt;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/rdfs:label&gt;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&lt;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org:hasSite</a:t>
            </a:r>
            <a:r>
              <a:rPr sz="2000" spc="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rdf:resource=“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  <a:hlinkClick r:id="rId6"/>
              </a:rPr>
              <a:t>http://example.com/site/1234</a:t>
            </a:r>
            <a:r>
              <a:rPr sz="2000" spc="-10" dirty="0">
                <a:latin typeface="Carlito"/>
                <a:cs typeface="Carlito"/>
              </a:rPr>
              <a:t>”/&gt;</a:t>
            </a:r>
            <a:endParaRPr sz="2000">
              <a:latin typeface="Carlito"/>
              <a:cs typeface="Carlito"/>
            </a:endParaRPr>
          </a:p>
          <a:p>
            <a:pPr marL="126364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&lt;/org:Organization&gt;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6364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&lt;locn:Address </a:t>
            </a:r>
            <a:r>
              <a:rPr sz="2000" spc="-10" dirty="0">
                <a:latin typeface="Carlito"/>
                <a:cs typeface="Carlito"/>
              </a:rPr>
              <a:t>rdf:about=“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  <a:hlinkClick r:id="rId6"/>
              </a:rPr>
              <a:t>http://example.com/site/1234</a:t>
            </a:r>
            <a:r>
              <a:rPr sz="2000" spc="-10" dirty="0">
                <a:latin typeface="Carlito"/>
                <a:cs typeface="Carlito"/>
              </a:rPr>
              <a:t>”/&gt;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locn:fullAddress</a:t>
            </a:r>
            <a:r>
              <a:rPr sz="2000" spc="-5" dirty="0">
                <a:latin typeface="Carlito"/>
                <a:cs typeface="Carlito"/>
              </a:rPr>
              <a:t>&gt;”2, </a:t>
            </a:r>
            <a:r>
              <a:rPr sz="2000" dirty="0">
                <a:latin typeface="Carlito"/>
                <a:cs typeface="Carlito"/>
              </a:rPr>
              <a:t>rue </a:t>
            </a:r>
            <a:r>
              <a:rPr sz="2000" spc="-25" dirty="0">
                <a:latin typeface="Carlito"/>
                <a:cs typeface="Carlito"/>
              </a:rPr>
              <a:t>Mercier, </a:t>
            </a:r>
            <a:r>
              <a:rPr sz="2000" dirty="0">
                <a:latin typeface="Carlito"/>
                <a:cs typeface="Carlito"/>
              </a:rPr>
              <a:t>2985 </a:t>
            </a:r>
            <a:r>
              <a:rPr sz="2000" spc="-10" dirty="0">
                <a:latin typeface="Carlito"/>
                <a:cs typeface="Carlito"/>
              </a:rPr>
              <a:t>Luxembourg,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LUXEMBOURG”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&lt;/locn:fullAddress&gt;</a:t>
            </a:r>
            <a:endParaRPr sz="2000">
              <a:latin typeface="Carlito"/>
              <a:cs typeface="Carlito"/>
            </a:endParaRPr>
          </a:p>
          <a:p>
            <a:pPr marL="126364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&lt;/locn:Address&gt;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&lt;/rdf:RDF&gt;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9089" y="193039"/>
            <a:ext cx="60426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RDF Representation in XML</a:t>
            </a:r>
            <a:r>
              <a:rPr sz="3200" spc="-210" dirty="0"/>
              <a:t> </a:t>
            </a:r>
            <a:r>
              <a:rPr sz="3200" dirty="0"/>
              <a:t>Format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45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1525" y="923290"/>
            <a:ext cx="92284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RDF </a:t>
            </a:r>
            <a:r>
              <a:rPr sz="2400" dirty="0">
                <a:latin typeface="Times New Roman"/>
                <a:cs typeface="Times New Roman"/>
              </a:rPr>
              <a:t>is a general syntax for representing data on 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Web.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Every piece of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expressed in </a:t>
            </a:r>
            <a:r>
              <a:rPr sz="2400" spc="-5" dirty="0">
                <a:latin typeface="Times New Roman"/>
                <a:cs typeface="Times New Roman"/>
              </a:rPr>
              <a:t>RDF </a:t>
            </a:r>
            <a:r>
              <a:rPr sz="2400" dirty="0">
                <a:latin typeface="Times New Roman"/>
                <a:cs typeface="Times New Roman"/>
              </a:rPr>
              <a:t>is represented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triple: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01065" indent="-343535">
              <a:lnSpc>
                <a:spcPct val="100000"/>
              </a:lnSpc>
              <a:buFont typeface="Arial"/>
              <a:buChar char="•"/>
              <a:tabLst>
                <a:tab pos="901065" algn="l"/>
                <a:tab pos="9017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Subject – </a:t>
            </a:r>
            <a:r>
              <a:rPr sz="2400" dirty="0">
                <a:latin typeface="Times New Roman"/>
                <a:cs typeface="Times New Roman"/>
              </a:rPr>
              <a:t>a resource, which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identified with 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URI.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901065" indent="-343535">
              <a:lnSpc>
                <a:spcPct val="100000"/>
              </a:lnSpc>
              <a:buFont typeface="Arial"/>
              <a:buChar char="•"/>
              <a:tabLst>
                <a:tab pos="901065" algn="l"/>
                <a:tab pos="9017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Predicate –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URI-identified </a:t>
            </a:r>
            <a:r>
              <a:rPr sz="2400" dirty="0">
                <a:latin typeface="Times New Roman"/>
                <a:cs typeface="Times New Roman"/>
              </a:rPr>
              <a:t>reused specification of the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901065" indent="-343535">
              <a:lnSpc>
                <a:spcPct val="100000"/>
              </a:lnSpc>
              <a:buFont typeface="Arial"/>
              <a:buChar char="•"/>
              <a:tabLst>
                <a:tab pos="901065" algn="l"/>
                <a:tab pos="9017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Object – </a:t>
            </a:r>
            <a:r>
              <a:rPr sz="2400" dirty="0">
                <a:latin typeface="Times New Roman"/>
                <a:cs typeface="Times New Roman"/>
              </a:rPr>
              <a:t>a resource or literal to which the subject is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177" y="4759498"/>
            <a:ext cx="10275571" cy="165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647" y="504452"/>
            <a:ext cx="10265169" cy="5777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119" y="51054"/>
            <a:ext cx="1782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 /</a:t>
            </a:r>
            <a:r>
              <a:rPr spc="-80" dirty="0"/>
              <a:t> </a:t>
            </a:r>
            <a:r>
              <a:rPr spc="-5" dirty="0"/>
              <a:t>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275" y="463295"/>
            <a:ext cx="10189845" cy="42475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rlito"/>
                <a:cs typeface="Carlito"/>
              </a:rPr>
              <a:t>&lt;rdf:RDF</a:t>
            </a:r>
            <a:endParaRPr sz="18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xmlns:rdfs=“</a:t>
            </a:r>
            <a:r>
              <a:rPr sz="1800" spc="-10" dirty="0">
                <a:latin typeface="Carlito"/>
                <a:cs typeface="Carlito"/>
                <a:hlinkClick r:id="rId2"/>
              </a:rPr>
              <a:t>http://www.w3.org/2000/01/rdf-schema#”</a:t>
            </a:r>
            <a:endParaRPr sz="1800">
              <a:latin typeface="Carlito"/>
              <a:cs typeface="Carlito"/>
            </a:endParaRPr>
          </a:p>
          <a:p>
            <a:pPr marL="247650">
              <a:lnSpc>
                <a:spcPct val="100000"/>
              </a:lnSpc>
              <a:tabLst>
                <a:tab pos="5247005" algn="l"/>
              </a:tabLst>
            </a:pPr>
            <a:r>
              <a:rPr sz="1800" spc="-10" dirty="0">
                <a:latin typeface="Carlito"/>
                <a:cs typeface="Carlito"/>
              </a:rPr>
              <a:t>xmlns:dca</a:t>
            </a:r>
            <a:r>
              <a:rPr sz="1800" spc="-10" dirty="0">
                <a:latin typeface="Carlito"/>
                <a:cs typeface="Carlito"/>
                <a:hlinkClick r:id="rId3"/>
              </a:rPr>
              <a:t>t=“ht</a:t>
            </a:r>
            <a:r>
              <a:rPr sz="1800" spc="-10" dirty="0">
                <a:latin typeface="Carlito"/>
                <a:cs typeface="Carlito"/>
              </a:rPr>
              <a:t>tp</a:t>
            </a:r>
            <a:r>
              <a:rPr sz="1800" spc="-10" dirty="0">
                <a:latin typeface="Carlito"/>
                <a:cs typeface="Carlito"/>
                <a:hlinkClick r:id="rId3"/>
              </a:rPr>
              <a:t>://w</a:t>
            </a:r>
            <a:r>
              <a:rPr sz="1800" spc="-10" dirty="0">
                <a:latin typeface="Carlito"/>
                <a:cs typeface="Carlito"/>
              </a:rPr>
              <a:t>w</a:t>
            </a:r>
            <a:r>
              <a:rPr sz="1800" spc="-10" dirty="0">
                <a:latin typeface="Carlito"/>
                <a:cs typeface="Carlito"/>
                <a:hlinkClick r:id="rId3"/>
              </a:rPr>
              <a:t>w.w3.org/TR/vocab-dcat/“</a:t>
            </a:r>
            <a:r>
              <a:rPr sz="1800" spc="-10" dirty="0">
                <a:latin typeface="Carlito"/>
                <a:cs typeface="Carlito"/>
              </a:rPr>
              <a:t>	</a:t>
            </a:r>
            <a:r>
              <a:rPr sz="1800" b="1" spc="-5" dirty="0">
                <a:latin typeface="Carlito"/>
                <a:cs typeface="Carlito"/>
              </a:rPr>
              <a:t>Description </a:t>
            </a:r>
            <a:r>
              <a:rPr sz="1800" b="1" dirty="0">
                <a:latin typeface="Carlito"/>
                <a:cs typeface="Carlito"/>
              </a:rPr>
              <a:t>of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prefixes</a:t>
            </a:r>
            <a:endParaRPr sz="1800">
              <a:latin typeface="Carlito"/>
              <a:cs typeface="Carlito"/>
            </a:endParaRPr>
          </a:p>
          <a:p>
            <a:pPr marL="24765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xmlns:dct</a:t>
            </a:r>
            <a:r>
              <a:rPr sz="1800" spc="-5" dirty="0">
                <a:latin typeface="Carlito"/>
                <a:cs typeface="Carlito"/>
                <a:hlinkClick r:id="rId4"/>
              </a:rPr>
              <a:t>=“http://purl.org/dc/terms/”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&lt;dcat:Dataset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rdf:about=“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  <a:hlinkClick r:id="rId5"/>
              </a:rPr>
              <a:t>http://publications.europa.eu/resource/authority/file-type/</a:t>
            </a:r>
            <a:r>
              <a:rPr sz="1800" spc="-5" dirty="0">
                <a:latin typeface="Carlito"/>
                <a:cs typeface="Carlito"/>
              </a:rPr>
              <a:t>”&gt;</a:t>
            </a:r>
            <a:endParaRPr sz="1800">
              <a:latin typeface="Carlito"/>
              <a:cs typeface="Carlito"/>
            </a:endParaRPr>
          </a:p>
          <a:p>
            <a:pPr marL="24765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dct:title</a:t>
            </a:r>
            <a:r>
              <a:rPr sz="1800" spc="-5" dirty="0">
                <a:latin typeface="Carlito"/>
                <a:cs typeface="Carlito"/>
              </a:rPr>
              <a:t>&gt; “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File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types Name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Authority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List</a:t>
            </a:r>
            <a:r>
              <a:rPr sz="1800" dirty="0">
                <a:latin typeface="Carlito"/>
                <a:cs typeface="Carlito"/>
              </a:rPr>
              <a:t>”&lt;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/dct:title&gt;</a:t>
            </a:r>
            <a:endParaRPr sz="1800">
              <a:latin typeface="Carlito"/>
              <a:cs typeface="Carlito"/>
            </a:endParaRPr>
          </a:p>
          <a:p>
            <a:pPr marL="24765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dc:publisher</a:t>
            </a:r>
            <a:r>
              <a:rPr sz="1800" spc="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rdf:resource=“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  <a:hlinkClick r:id="rId6"/>
              </a:rPr>
              <a:t>http://open-data.europa.eu/en/data/publisher/publ</a:t>
            </a:r>
            <a:r>
              <a:rPr sz="1800" spc="-10" dirty="0">
                <a:latin typeface="Carlito"/>
                <a:cs typeface="Carlito"/>
              </a:rPr>
              <a:t>”/&gt;</a:t>
            </a:r>
            <a:endParaRPr sz="18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&lt;/dcat:Dataset&gt;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&lt;dct:Publisher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rdf:about=“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  <a:hlinkClick r:id="rId6"/>
              </a:rPr>
              <a:t>http://open-data.europa.eu/en/data/publisher/publ</a:t>
            </a:r>
            <a:r>
              <a:rPr sz="1800" spc="-10" dirty="0">
                <a:latin typeface="Carlito"/>
                <a:cs typeface="Carlito"/>
              </a:rPr>
              <a:t>”/&gt;</a:t>
            </a:r>
            <a:endParaRPr sz="1800">
              <a:latin typeface="Carlito"/>
              <a:cs typeface="Carlito"/>
            </a:endParaRPr>
          </a:p>
          <a:p>
            <a:pPr marL="24765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dct:title</a:t>
            </a:r>
            <a:r>
              <a:rPr sz="1800" spc="-5" dirty="0">
                <a:latin typeface="Carlito"/>
                <a:cs typeface="Carlito"/>
              </a:rPr>
              <a:t>&gt;”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Publications</a:t>
            </a:r>
            <a:r>
              <a:rPr sz="1800" spc="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Office</a:t>
            </a:r>
            <a:r>
              <a:rPr sz="1800" spc="-5" dirty="0">
                <a:latin typeface="Carlito"/>
                <a:cs typeface="Carlito"/>
              </a:rPr>
              <a:t>”&lt;/dct:title&gt;</a:t>
            </a:r>
            <a:endParaRPr sz="18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tabLst>
                <a:tab pos="4826000" algn="l"/>
              </a:tabLst>
            </a:pPr>
            <a:r>
              <a:rPr sz="1800" spc="-5" dirty="0">
                <a:latin typeface="Carlito"/>
                <a:cs typeface="Carlito"/>
              </a:rPr>
              <a:t>&lt;/dct:Publisher&gt;	</a:t>
            </a:r>
            <a:r>
              <a:rPr sz="1800" b="1" spc="-5" dirty="0">
                <a:latin typeface="Carlito"/>
                <a:cs typeface="Carlito"/>
              </a:rPr>
              <a:t>Description </a:t>
            </a:r>
            <a:r>
              <a:rPr sz="1800" b="1" dirty="0">
                <a:latin typeface="Carlito"/>
                <a:cs typeface="Carlito"/>
              </a:rPr>
              <a:t>of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20" dirty="0">
                <a:latin typeface="Carlito"/>
                <a:cs typeface="Carlito"/>
              </a:rPr>
              <a:t>Triples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&lt;/rdf:RDF&gt;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0367" y="4835652"/>
            <a:ext cx="1786651" cy="14302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41546" y="5054600"/>
            <a:ext cx="69475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RDF/XML is currently the only syntax that is standardised by</a:t>
            </a:r>
            <a:r>
              <a:rPr sz="2000" spc="-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W3C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4760" y="95834"/>
            <a:ext cx="292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RDF </a:t>
            </a:r>
            <a:r>
              <a:rPr spc="-5" dirty="0"/>
              <a:t>/ </a:t>
            </a:r>
            <a:r>
              <a:rPr spc="-20" dirty="0"/>
              <a:t>Turtle</a:t>
            </a:r>
            <a:r>
              <a:rPr spc="-90" dirty="0"/>
              <a:t> </a:t>
            </a:r>
            <a:r>
              <a:rPr dirty="0"/>
              <a:t>Syntax</a:t>
            </a:r>
          </a:p>
        </p:txBody>
      </p:sp>
      <p:sp>
        <p:nvSpPr>
          <p:cNvPr id="3" name="object 3"/>
          <p:cNvSpPr/>
          <p:nvPr/>
        </p:nvSpPr>
        <p:spPr>
          <a:xfrm>
            <a:off x="1165860" y="620268"/>
            <a:ext cx="10191115" cy="3694429"/>
          </a:xfrm>
          <a:custGeom>
            <a:avLst/>
            <a:gdLst/>
            <a:ahLst/>
            <a:cxnLst/>
            <a:rect l="l" t="t" r="r" b="b"/>
            <a:pathLst>
              <a:path w="10191115" h="3694429">
                <a:moveTo>
                  <a:pt x="0" y="3694176"/>
                </a:moveTo>
                <a:lnTo>
                  <a:pt x="10190988" y="3694176"/>
                </a:lnTo>
                <a:lnTo>
                  <a:pt x="10190988" y="0"/>
                </a:lnTo>
                <a:lnTo>
                  <a:pt x="0" y="0"/>
                </a:lnTo>
                <a:lnTo>
                  <a:pt x="0" y="36941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1185" y="913257"/>
            <a:ext cx="2144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Description </a:t>
            </a:r>
            <a:r>
              <a:rPr sz="1800" b="1" dirty="0">
                <a:latin typeface="Carlito"/>
                <a:cs typeface="Carlito"/>
              </a:rPr>
              <a:t>of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prefixes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604" y="913257"/>
            <a:ext cx="4860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@prefix dcat: </a:t>
            </a:r>
            <a:r>
              <a:rPr sz="1800" spc="-10" dirty="0">
                <a:latin typeface="Carlito"/>
                <a:cs typeface="Carlito"/>
                <a:hlinkClick r:id="rId2"/>
              </a:rPr>
              <a:t>&lt;h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2"/>
              </a:rPr>
              <a:t>tp://www.w3.org/TR/vocab-dcat/&gt; </a:t>
            </a:r>
            <a:r>
              <a:rPr sz="1800" spc="-10" dirty="0">
                <a:latin typeface="Carlito"/>
                <a:cs typeface="Carlito"/>
              </a:rPr>
              <a:t> @prefix </a:t>
            </a:r>
            <a:r>
              <a:rPr sz="1800" spc="-5" dirty="0">
                <a:latin typeface="Carlito"/>
                <a:cs typeface="Carlito"/>
              </a:rPr>
              <a:t>dct: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  <a:hlinkClick r:id="rId3"/>
              </a:rPr>
              <a:t>&lt;h</a:t>
            </a:r>
            <a:r>
              <a:rPr sz="1800" spc="-5" dirty="0">
                <a:latin typeface="Carlito"/>
                <a:cs typeface="Carlito"/>
              </a:rPr>
              <a:t>t</a:t>
            </a:r>
            <a:r>
              <a:rPr sz="1800" spc="-5" dirty="0">
                <a:latin typeface="Carlito"/>
                <a:cs typeface="Carlito"/>
                <a:hlinkClick r:id="rId3"/>
              </a:rPr>
              <a:t>tp://purl.org/dc/terms/.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604" y="1736597"/>
            <a:ext cx="66611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820419" indent="-157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&lt;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  <a:hlinkClick r:id="rId4"/>
              </a:rPr>
              <a:t>http://publications.europa.eu/resource/authority/file-type/</a:t>
            </a:r>
            <a:r>
              <a:rPr sz="1800" spc="-5" dirty="0">
                <a:latin typeface="Carlito"/>
                <a:cs typeface="Carlito"/>
              </a:rPr>
              <a:t>&gt; 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&lt;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dcat:Dataset</a:t>
            </a:r>
            <a:r>
              <a:rPr sz="1800" spc="-10" dirty="0">
                <a:latin typeface="Carlito"/>
                <a:cs typeface="Carlito"/>
              </a:rPr>
              <a:t>&gt;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;</a:t>
            </a:r>
            <a:endParaRPr sz="1800">
              <a:latin typeface="Carlito"/>
              <a:cs typeface="Carlito"/>
            </a:endParaRPr>
          </a:p>
          <a:p>
            <a:pPr marL="156845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dct:title </a:t>
            </a:r>
            <a:r>
              <a:rPr sz="1800" spc="-5" dirty="0">
                <a:latin typeface="Carlito"/>
                <a:cs typeface="Carlito"/>
              </a:rPr>
              <a:t>“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File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types Name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Authority</a:t>
            </a:r>
            <a:r>
              <a:rPr sz="1800" spc="4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List</a:t>
            </a:r>
            <a:r>
              <a:rPr sz="1800" spc="-5" dirty="0">
                <a:latin typeface="Carlito"/>
                <a:cs typeface="Carlito"/>
              </a:rPr>
              <a:t>“;</a:t>
            </a:r>
            <a:endParaRPr sz="1800">
              <a:latin typeface="Carlito"/>
              <a:cs typeface="Carlito"/>
            </a:endParaRPr>
          </a:p>
          <a:p>
            <a:pPr marL="156845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dct:publisher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&lt;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  <a:hlinkClick r:id="rId5"/>
              </a:rPr>
              <a:t>http://open-data.europa.eu/en/data/publisher/publ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&gt;</a:t>
            </a:r>
            <a:r>
              <a:rPr sz="1800" spc="2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604" y="3107893"/>
            <a:ext cx="51098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&lt;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  <a:hlinkClick r:id="rId5"/>
              </a:rPr>
              <a:t>http://open-data.europa.eu/en/data/publisher/publ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1568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&lt;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dct:publisher</a:t>
            </a:r>
            <a:r>
              <a:rPr sz="1800" spc="-5" dirty="0">
                <a:latin typeface="Carlito"/>
                <a:cs typeface="Carlito"/>
              </a:rPr>
              <a:t>&gt;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;</a:t>
            </a:r>
            <a:endParaRPr sz="1800">
              <a:latin typeface="Carlito"/>
              <a:cs typeface="Carlito"/>
            </a:endParaRPr>
          </a:p>
          <a:p>
            <a:pPr marL="156845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dct:title </a:t>
            </a:r>
            <a:r>
              <a:rPr sz="1800" spc="-10" dirty="0">
                <a:latin typeface="Carlito"/>
                <a:cs typeface="Carlito"/>
              </a:rPr>
              <a:t>“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Publications Office”</a:t>
            </a:r>
            <a:r>
              <a:rPr sz="1800" spc="6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9369" y="3657092"/>
            <a:ext cx="2018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Description </a:t>
            </a:r>
            <a:r>
              <a:rPr sz="1800" b="1" dirty="0">
                <a:latin typeface="Carlito"/>
                <a:cs typeface="Carlito"/>
              </a:rPr>
              <a:t>of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20" dirty="0">
                <a:latin typeface="Carlito"/>
                <a:cs typeface="Carlito"/>
              </a:rPr>
              <a:t>Triples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0367" y="4698491"/>
            <a:ext cx="1531248" cy="11319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41546" y="5046979"/>
            <a:ext cx="3880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20" dirty="0">
                <a:solidFill>
                  <a:srgbClr val="FF0000"/>
                </a:solidFill>
                <a:latin typeface="Carlito"/>
                <a:cs typeface="Carlito"/>
              </a:rPr>
              <a:t>Turtle </a:t>
            </a:r>
            <a:r>
              <a:rPr sz="2000" i="1" spc="-5" dirty="0">
                <a:solidFill>
                  <a:srgbClr val="FF0000"/>
                </a:solidFill>
                <a:latin typeface="Carlito"/>
                <a:cs typeface="Carlito"/>
              </a:rPr>
              <a:t>will be standardised </a:t>
            </a:r>
            <a:r>
              <a:rPr sz="2000" i="1" dirty="0">
                <a:solidFill>
                  <a:srgbClr val="FF0000"/>
                </a:solidFill>
                <a:latin typeface="Carlito"/>
                <a:cs typeface="Carlito"/>
              </a:rPr>
              <a:t>in RDF</a:t>
            </a:r>
            <a:r>
              <a:rPr sz="2000" i="1" spc="-11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rlito"/>
                <a:cs typeface="Carlito"/>
              </a:rPr>
              <a:t>1.1.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841" y="258826"/>
            <a:ext cx="41871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How to </a:t>
            </a:r>
            <a:r>
              <a:rPr sz="2600" spc="-5" dirty="0"/>
              <a:t>represent </a:t>
            </a:r>
            <a:r>
              <a:rPr sz="2600" dirty="0"/>
              <a:t>data in RDF</a:t>
            </a:r>
            <a:r>
              <a:rPr sz="2600" spc="-90" dirty="0"/>
              <a:t> </a:t>
            </a:r>
            <a:r>
              <a:rPr sz="2600" dirty="0"/>
              <a:t>-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894578" y="258826"/>
            <a:ext cx="48120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C00000"/>
                </a:solidFill>
                <a:latin typeface="Times New Roman"/>
                <a:cs typeface="Times New Roman"/>
              </a:rPr>
              <a:t>Classes, </a:t>
            </a:r>
            <a:r>
              <a:rPr sz="2600" dirty="0">
                <a:solidFill>
                  <a:srgbClr val="C00000"/>
                </a:solidFill>
                <a:latin typeface="Times New Roman"/>
                <a:cs typeface="Times New Roman"/>
              </a:rPr>
              <a:t>properties and</a:t>
            </a:r>
            <a:r>
              <a:rPr sz="2600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00000"/>
                </a:solidFill>
                <a:latin typeface="Times New Roman"/>
                <a:cs typeface="Times New Roman"/>
              </a:rPr>
              <a:t>vocabularies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2461" y="834644"/>
            <a:ext cx="978154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RDF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Vocabulary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“A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vocabulary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comprising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classes,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properties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relationships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which can be used for </a:t>
            </a:r>
            <a:r>
              <a:rPr sz="2400" dirty="0">
                <a:latin typeface="Times New Roman"/>
                <a:cs typeface="Times New Roman"/>
              </a:rPr>
              <a:t>describing </a:t>
            </a:r>
            <a:r>
              <a:rPr sz="2400" spc="-5" dirty="0">
                <a:latin typeface="Times New Roman"/>
                <a:cs typeface="Times New Roman"/>
              </a:rPr>
              <a:t>your data 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metadata.”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RDF </a:t>
            </a:r>
            <a:r>
              <a:rPr sz="2400" spc="-30" dirty="0">
                <a:latin typeface="Times New Roman"/>
                <a:cs typeface="Times New Roman"/>
              </a:rPr>
              <a:t>Vocabularies </a:t>
            </a:r>
            <a:r>
              <a:rPr sz="2400" dirty="0">
                <a:latin typeface="Times New Roman"/>
                <a:cs typeface="Times New Roman"/>
              </a:rPr>
              <a:t>are sets of </a:t>
            </a:r>
            <a:r>
              <a:rPr sz="2400" spc="-5" dirty="0">
                <a:latin typeface="Times New Roman"/>
                <a:cs typeface="Times New Roman"/>
              </a:rPr>
              <a:t>terms </a:t>
            </a:r>
            <a:r>
              <a:rPr sz="2400" dirty="0">
                <a:latin typeface="Times New Roman"/>
                <a:cs typeface="Times New Roman"/>
              </a:rPr>
              <a:t>used to describe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things.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654050" marR="4573905" algn="just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term is either a class or a </a:t>
            </a:r>
            <a:r>
              <a:rPr sz="2400" spc="-20" dirty="0">
                <a:latin typeface="Times New Roman"/>
                <a:cs typeface="Times New Roman"/>
              </a:rPr>
              <a:t>property.  </a:t>
            </a:r>
            <a:r>
              <a:rPr sz="2400" dirty="0">
                <a:latin typeface="Times New Roman"/>
                <a:cs typeface="Times New Roman"/>
              </a:rPr>
              <a:t>Object type properties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(relationships)  Data type properties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(attributes)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0872" y="242061"/>
            <a:ext cx="134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</a:t>
            </a:r>
            <a:r>
              <a:rPr spc="-15" dirty="0"/>
              <a:t>a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4261" y="1166240"/>
            <a:ext cx="939736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640205" algn="l"/>
                <a:tab pos="2162810" algn="l"/>
                <a:tab pos="2823210" algn="l"/>
                <a:tab pos="3430904" algn="l"/>
                <a:tab pos="4106545" algn="l"/>
                <a:tab pos="5474970" algn="l"/>
                <a:tab pos="7065009" algn="l"/>
                <a:tab pos="7894320" algn="l"/>
                <a:tab pos="8671560" algn="l"/>
              </a:tabLst>
            </a:pPr>
            <a:r>
              <a:rPr sz="2400" dirty="0">
                <a:latin typeface="Times New Roman"/>
                <a:cs typeface="Times New Roman"/>
              </a:rPr>
              <a:t>Metadata	are	data	that	give	additional	</a:t>
            </a:r>
            <a:r>
              <a:rPr sz="2400" spc="-5" dirty="0">
                <a:latin typeface="Times New Roman"/>
                <a:cs typeface="Times New Roman"/>
              </a:rPr>
              <a:t>information	</a:t>
            </a:r>
            <a:r>
              <a:rPr sz="2400" dirty="0">
                <a:latin typeface="Times New Roman"/>
                <a:cs typeface="Times New Roman"/>
              </a:rPr>
              <a:t>about	other	data.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635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  <a:tab pos="992505" algn="l"/>
                <a:tab pos="231076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	example</a:t>
            </a:r>
            <a:r>
              <a:rPr sz="2400" spc="-5" dirty="0">
                <a:latin typeface="Times New Roman"/>
                <a:cs typeface="Times New Roman"/>
              </a:rPr>
              <a:t>,	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title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web page </a:t>
            </a:r>
            <a:r>
              <a:rPr sz="2400" dirty="0">
                <a:latin typeface="Times New Roman"/>
                <a:cs typeface="Times New Roman"/>
              </a:rPr>
              <a:t>or the </a:t>
            </a:r>
            <a:r>
              <a:rPr sz="2400" spc="-15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of its </a:t>
            </a:r>
            <a:r>
              <a:rPr sz="2400" spc="-5" dirty="0">
                <a:latin typeface="Times New Roman"/>
                <a:cs typeface="Times New Roman"/>
              </a:rPr>
              <a:t>creator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15" dirty="0">
                <a:latin typeface="Times New Roman"/>
                <a:cs typeface="Times New Roman"/>
              </a:rPr>
              <a:t>be  </a:t>
            </a:r>
            <a:r>
              <a:rPr sz="2400" spc="-5" dirty="0">
                <a:latin typeface="Times New Roman"/>
                <a:cs typeface="Times New Roman"/>
              </a:rPr>
              <a:t>metadata </a:t>
            </a:r>
            <a:r>
              <a:rPr sz="2400" dirty="0">
                <a:latin typeface="Times New Roman"/>
                <a:cs typeface="Times New Roman"/>
              </a:rPr>
              <a:t>about the </a:t>
            </a:r>
            <a:r>
              <a:rPr sz="2400" spc="-5" dirty="0">
                <a:latin typeface="Times New Roman"/>
                <a:cs typeface="Times New Roman"/>
              </a:rPr>
              <a:t>web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635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  <a:tab pos="1742439" algn="l"/>
                <a:tab pos="3316604" algn="l"/>
              </a:tabLst>
            </a:pPr>
            <a:r>
              <a:rPr sz="2400" spc="-5" dirty="0">
                <a:latin typeface="Times New Roman"/>
                <a:cs typeface="Times New Roman"/>
              </a:rPr>
              <a:t>W3C </a:t>
            </a:r>
            <a:r>
              <a:rPr sz="2400" dirty="0">
                <a:latin typeface="Times New Roman"/>
                <a:cs typeface="Times New Roman"/>
              </a:rPr>
              <a:t>language (standard) for </a:t>
            </a:r>
            <a:r>
              <a:rPr sz="2400" spc="-5" dirty="0">
                <a:latin typeface="Times New Roman"/>
                <a:cs typeface="Times New Roman"/>
              </a:rPr>
              <a:t>describing metadata </a:t>
            </a:r>
            <a:r>
              <a:rPr sz="2400" dirty="0">
                <a:latin typeface="Times New Roman"/>
                <a:cs typeface="Times New Roman"/>
              </a:rPr>
              <a:t>for the </a:t>
            </a:r>
            <a:r>
              <a:rPr sz="2400" spc="-75" dirty="0">
                <a:latin typeface="Times New Roman"/>
                <a:cs typeface="Times New Roman"/>
              </a:rPr>
              <a:t>Web </a:t>
            </a:r>
            <a:r>
              <a:rPr sz="2400" dirty="0">
                <a:latin typeface="Times New Roman"/>
                <a:cs typeface="Times New Roman"/>
              </a:rPr>
              <a:t>is RDF  (Resource	Description	</a:t>
            </a:r>
            <a:r>
              <a:rPr sz="2400" spc="-5" dirty="0">
                <a:latin typeface="Times New Roman"/>
                <a:cs typeface="Times New Roman"/>
              </a:rPr>
              <a:t>Framework)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42900" marR="5080" indent="-342900" algn="r">
              <a:lnSpc>
                <a:spcPct val="100000"/>
              </a:lnSpc>
              <a:buFont typeface="Arial"/>
              <a:buChar char="•"/>
              <a:tabLst>
                <a:tab pos="342900" algn="l"/>
                <a:tab pos="343535" algn="l"/>
                <a:tab pos="1360805" algn="l"/>
                <a:tab pos="1837689" algn="l"/>
                <a:tab pos="2822575" algn="l"/>
                <a:tab pos="3232785" algn="l"/>
                <a:tab pos="4012565" algn="l"/>
                <a:tab pos="5046345" algn="l"/>
                <a:tab pos="5776595" algn="l"/>
                <a:tab pos="6844665" algn="l"/>
                <a:tab pos="7493000" algn="l"/>
                <a:tab pos="9117330" algn="l"/>
              </a:tabLst>
            </a:pPr>
            <a:r>
              <a:rPr sz="2400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ich	is	rather	a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ata	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odel	th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s	the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cl</a:t>
            </a:r>
            <a:r>
              <a:rPr sz="2400" dirty="0">
                <a:latin typeface="Times New Roman"/>
                <a:cs typeface="Times New Roman"/>
              </a:rPr>
              <a:t>ara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	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1404620" algn="l"/>
                <a:tab pos="3030855" algn="l"/>
                <a:tab pos="3576954" algn="l"/>
                <a:tab pos="5085715" algn="l"/>
                <a:tab pos="5951220" algn="l"/>
                <a:tab pos="7105650" algn="l"/>
                <a:tab pos="7800340" algn="l"/>
              </a:tabLst>
            </a:pPr>
            <a:r>
              <a:rPr sz="2400" dirty="0">
                <a:latin typeface="Times New Roman"/>
                <a:cs typeface="Times New Roman"/>
              </a:rPr>
              <a:t>addi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ional	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fo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ation	(or	prope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ties)	abo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xisting	</a:t>
            </a:r>
            <a:r>
              <a:rPr sz="2400" spc="-5" dirty="0">
                <a:latin typeface="Times New Roman"/>
                <a:cs typeface="Times New Roman"/>
              </a:rPr>
              <a:t>web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re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ources,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942340" algn="l"/>
              </a:tabLst>
            </a:pPr>
            <a:r>
              <a:rPr sz="2400" dirty="0">
                <a:latin typeface="Times New Roman"/>
                <a:cs typeface="Times New Roman"/>
              </a:rPr>
              <a:t>e.g.	</a:t>
            </a:r>
            <a:r>
              <a:rPr sz="2400" spc="-75" dirty="0">
                <a:latin typeface="Times New Roman"/>
                <a:cs typeface="Times New Roman"/>
              </a:rPr>
              <a:t>Web </a:t>
            </a:r>
            <a:r>
              <a:rPr sz="2400" dirty="0">
                <a:latin typeface="Times New Roman"/>
                <a:cs typeface="Times New Roman"/>
              </a:rPr>
              <a:t>pages, </a:t>
            </a:r>
            <a:r>
              <a:rPr sz="2400" spc="-75" dirty="0">
                <a:latin typeface="Times New Roman"/>
                <a:cs typeface="Times New Roman"/>
              </a:rPr>
              <a:t>Web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722" y="242061"/>
            <a:ext cx="6650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are classes, relationships and</a:t>
            </a:r>
            <a:r>
              <a:rPr spc="5" dirty="0"/>
              <a:t> </a:t>
            </a:r>
            <a:r>
              <a:rPr spc="-5" dirty="0"/>
              <a:t>properties?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189" y="1200403"/>
            <a:ext cx="991997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Class.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 that </a:t>
            </a:r>
            <a:r>
              <a:rPr sz="2400" spc="-5" dirty="0">
                <a:latin typeface="Times New Roman"/>
                <a:cs typeface="Times New Roman"/>
              </a:rPr>
              <a:t>represents </a:t>
            </a:r>
            <a:r>
              <a:rPr sz="2400" dirty="0">
                <a:latin typeface="Times New Roman"/>
                <a:cs typeface="Times New Roman"/>
              </a:rPr>
              <a:t>things in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real </a:t>
            </a:r>
            <a:r>
              <a:rPr sz="2400" spc="-5" dirty="0">
                <a:latin typeface="Times New Roman"/>
                <a:cs typeface="Times New Roman"/>
              </a:rPr>
              <a:t>and/or information </a:t>
            </a:r>
            <a:r>
              <a:rPr sz="2400" dirty="0">
                <a:latin typeface="Times New Roman"/>
                <a:cs typeface="Times New Roman"/>
              </a:rPr>
              <a:t>world,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e.g. </a:t>
            </a:r>
            <a:r>
              <a:rPr sz="2400" dirty="0">
                <a:latin typeface="Times New Roman"/>
                <a:cs typeface="Times New Roman"/>
              </a:rPr>
              <a:t>a person, an </a:t>
            </a:r>
            <a:r>
              <a:rPr sz="2400" spc="-5" dirty="0">
                <a:latin typeface="Times New Roman"/>
                <a:cs typeface="Times New Roman"/>
              </a:rPr>
              <a:t>organisation, </a:t>
            </a:r>
            <a:r>
              <a:rPr sz="2400" dirty="0">
                <a:latin typeface="Times New Roman"/>
                <a:cs typeface="Times New Roman"/>
              </a:rPr>
              <a:t>a concepts such as “health”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“freedom”.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Relationship.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link </a:t>
            </a:r>
            <a:r>
              <a:rPr sz="2400" spc="-10" dirty="0">
                <a:latin typeface="Times New Roman"/>
                <a:cs typeface="Times New Roman"/>
              </a:rPr>
              <a:t>between </a:t>
            </a:r>
            <a:r>
              <a:rPr sz="2400" spc="-5" dirty="0">
                <a:latin typeface="Times New Roman"/>
                <a:cs typeface="Times New Roman"/>
              </a:rPr>
              <a:t>two classes;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link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document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10" dirty="0">
                <a:latin typeface="Times New Roman"/>
                <a:cs typeface="Times New Roman"/>
              </a:rPr>
              <a:t>organisation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published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(i.e. </a:t>
            </a:r>
            <a:r>
              <a:rPr sz="2400" spc="-10" dirty="0">
                <a:latin typeface="Times New Roman"/>
                <a:cs typeface="Times New Roman"/>
              </a:rPr>
              <a:t>organisation </a:t>
            </a:r>
            <a:r>
              <a:rPr sz="2400" spc="-5" dirty="0">
                <a:latin typeface="Times New Roman"/>
                <a:cs typeface="Times New Roman"/>
              </a:rPr>
              <a:t>publishes document),  or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link </a:t>
            </a:r>
            <a:r>
              <a:rPr sz="2400" dirty="0">
                <a:latin typeface="Times New Roman"/>
                <a:cs typeface="Times New Roman"/>
              </a:rPr>
              <a:t>between a </a:t>
            </a:r>
            <a:r>
              <a:rPr sz="2400" spc="-10" dirty="0">
                <a:latin typeface="Times New Roman"/>
                <a:cs typeface="Times New Roman"/>
              </a:rPr>
              <a:t>map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5" dirty="0">
                <a:latin typeface="Times New Roman"/>
                <a:cs typeface="Times New Roman"/>
              </a:rPr>
              <a:t>geographic region it depicts (i.e. map  depicts geographic region).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RDF relationships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encoded as object </a:t>
            </a:r>
            <a:r>
              <a:rPr sz="2400" dirty="0">
                <a:latin typeface="Times New Roman"/>
                <a:cs typeface="Times New Roman"/>
              </a:rPr>
              <a:t>type  properties.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Property. </a:t>
            </a:r>
            <a:r>
              <a:rPr sz="2400" spc="-5" dirty="0">
                <a:latin typeface="Times New Roman"/>
                <a:cs typeface="Times New Roman"/>
              </a:rPr>
              <a:t>A characteristic </a:t>
            </a:r>
            <a:r>
              <a:rPr sz="2400" dirty="0">
                <a:latin typeface="Times New Roman"/>
                <a:cs typeface="Times New Roman"/>
              </a:rPr>
              <a:t>of a class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particular dimension </a:t>
            </a:r>
            <a:r>
              <a:rPr sz="2400" dirty="0">
                <a:latin typeface="Times New Roman"/>
                <a:cs typeface="Times New Roman"/>
              </a:rPr>
              <a:t>such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the legal  </a:t>
            </a:r>
            <a:r>
              <a:rPr sz="2400" spc="-5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of an </a:t>
            </a:r>
            <a:r>
              <a:rPr sz="2400" spc="-5" dirty="0">
                <a:latin typeface="Times New Roman"/>
                <a:cs typeface="Times New Roman"/>
              </a:rPr>
              <a:t>organisation </a:t>
            </a:r>
            <a:r>
              <a:rPr sz="2400" dirty="0">
                <a:latin typeface="Times New Roman"/>
                <a:cs typeface="Times New Roman"/>
              </a:rPr>
              <a:t>or the date and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that an observation </a:t>
            </a:r>
            <a:r>
              <a:rPr sz="2400" spc="-5" dirty="0">
                <a:latin typeface="Times New Roman"/>
                <a:cs typeface="Times New Roman"/>
              </a:rPr>
              <a:t>was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made.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9371" y="792283"/>
            <a:ext cx="9994998" cy="5458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6484" y="242061"/>
            <a:ext cx="3853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Reusing RDF</a:t>
            </a:r>
            <a:r>
              <a:rPr spc="-35" dirty="0"/>
              <a:t> </a:t>
            </a:r>
            <a:r>
              <a:rPr spc="-5" dirty="0"/>
              <a:t>vocabularies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2461" y="860763"/>
            <a:ext cx="9780905" cy="49942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Reuse greatly aids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interoperability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722630" marR="5080" algn="just">
              <a:lnSpc>
                <a:spcPct val="100499"/>
              </a:lnSpc>
              <a:spcBef>
                <a:spcPts val="190"/>
              </a:spcBef>
            </a:pPr>
            <a:r>
              <a:rPr sz="2200" spc="-10" dirty="0">
                <a:latin typeface="Times New Roman"/>
                <a:cs typeface="Times New Roman"/>
              </a:rPr>
              <a:t>Use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dcterms:created,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example,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value for which should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a data typed  date such as 2013-02-21^^xsd:date, is immediately process able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many  machines. If </a:t>
            </a:r>
            <a:r>
              <a:rPr sz="2200" dirty="0">
                <a:latin typeface="Times New Roman"/>
                <a:cs typeface="Times New Roman"/>
              </a:rPr>
              <a:t>your </a:t>
            </a:r>
            <a:r>
              <a:rPr sz="2200" spc="-10" dirty="0">
                <a:latin typeface="Times New Roman"/>
                <a:cs typeface="Times New Roman"/>
              </a:rPr>
              <a:t>schema </a:t>
            </a:r>
            <a:r>
              <a:rPr sz="2200" spc="-5" dirty="0">
                <a:latin typeface="Times New Roman"/>
                <a:cs typeface="Times New Roman"/>
              </a:rPr>
              <a:t>encourages data publishers to use a </a:t>
            </a:r>
            <a:r>
              <a:rPr sz="2200" spc="-10" dirty="0">
                <a:latin typeface="Times New Roman"/>
                <a:cs typeface="Times New Roman"/>
              </a:rPr>
              <a:t>different </a:t>
            </a:r>
            <a:r>
              <a:rPr sz="2200" spc="-5" dirty="0">
                <a:latin typeface="Times New Roman"/>
                <a:cs typeface="Times New Roman"/>
              </a:rPr>
              <a:t>term and  date format, such as </a:t>
            </a:r>
            <a:r>
              <a:rPr sz="2200" spc="-10" dirty="0">
                <a:latin typeface="Times New Roman"/>
                <a:cs typeface="Times New Roman"/>
              </a:rPr>
              <a:t>ex:date </a:t>
            </a:r>
            <a:r>
              <a:rPr sz="2200" spc="-5" dirty="0">
                <a:latin typeface="Times New Roman"/>
                <a:cs typeface="Times New Roman"/>
              </a:rPr>
              <a:t>"21 February 2013" – data published using your  </a:t>
            </a:r>
            <a:r>
              <a:rPr sz="2200" spc="-10" dirty="0">
                <a:latin typeface="Times New Roman"/>
                <a:cs typeface="Times New Roman"/>
              </a:rPr>
              <a:t>schema </a:t>
            </a:r>
            <a:r>
              <a:rPr sz="2200" spc="-5" dirty="0">
                <a:latin typeface="Times New Roman"/>
                <a:cs typeface="Times New Roman"/>
              </a:rPr>
              <a:t>will require </a:t>
            </a:r>
            <a:r>
              <a:rPr sz="2200" dirty="0">
                <a:latin typeface="Times New Roman"/>
                <a:cs typeface="Times New Roman"/>
              </a:rPr>
              <a:t>further </a:t>
            </a:r>
            <a:r>
              <a:rPr sz="2200" spc="-5" dirty="0">
                <a:latin typeface="Times New Roman"/>
                <a:cs typeface="Times New Roman"/>
              </a:rPr>
              <a:t>processing to </a:t>
            </a:r>
            <a:r>
              <a:rPr sz="2200" spc="-10" dirty="0">
                <a:latin typeface="Times New Roman"/>
                <a:cs typeface="Times New Roman"/>
              </a:rPr>
              <a:t>make </a:t>
            </a:r>
            <a:r>
              <a:rPr sz="2200" spc="-5" dirty="0">
                <a:latin typeface="Times New Roman"/>
                <a:cs typeface="Times New Roman"/>
              </a:rPr>
              <a:t>it the </a:t>
            </a:r>
            <a:r>
              <a:rPr sz="2200" spc="-10" dirty="0">
                <a:latin typeface="Times New Roman"/>
                <a:cs typeface="Times New Roman"/>
              </a:rPr>
              <a:t>same </a:t>
            </a:r>
            <a:r>
              <a:rPr sz="2200" spc="-5" dirty="0">
                <a:latin typeface="Times New Roman"/>
                <a:cs typeface="Times New Roman"/>
              </a:rPr>
              <a:t>as </a:t>
            </a:r>
            <a:r>
              <a:rPr sz="2200" dirty="0">
                <a:latin typeface="Times New Roman"/>
                <a:cs typeface="Times New Roman"/>
              </a:rPr>
              <a:t>everyone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else's.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Reuse adds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credibility </a:t>
            </a:r>
            <a:r>
              <a:rPr sz="2400" dirty="0">
                <a:latin typeface="Times New Roman"/>
                <a:cs typeface="Times New Roman"/>
              </a:rPr>
              <a:t>to your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schema.</a:t>
            </a:r>
            <a:endParaRPr sz="2400">
              <a:latin typeface="Times New Roman"/>
              <a:cs typeface="Times New Roman"/>
            </a:endParaRPr>
          </a:p>
          <a:p>
            <a:pPr marL="654050">
              <a:lnSpc>
                <a:spcPct val="100000"/>
              </a:lnSpc>
              <a:spcBef>
                <a:spcPts val="200"/>
              </a:spcBef>
              <a:tabLst>
                <a:tab pos="8884920" algn="l"/>
              </a:tabLst>
            </a:pPr>
            <a:r>
              <a:rPr sz="2200" spc="-5" dirty="0">
                <a:latin typeface="Times New Roman"/>
                <a:cs typeface="Times New Roman"/>
              </a:rPr>
              <a:t>It shows that it has been published with care and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professionalism,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again,	this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200" spc="-5" dirty="0">
                <a:latin typeface="Times New Roman"/>
                <a:cs typeface="Times New Roman"/>
              </a:rPr>
              <a:t>promotes its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reuse.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Reuse is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easier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cheaper</a:t>
            </a:r>
            <a:r>
              <a:rPr sz="2400" spc="-1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54050" marR="6350" algn="just">
              <a:lnSpc>
                <a:spcPct val="101800"/>
              </a:lnSpc>
              <a:spcBef>
                <a:spcPts val="150"/>
              </a:spcBef>
            </a:pPr>
            <a:r>
              <a:rPr sz="2200" spc="-5" dirty="0">
                <a:latin typeface="Times New Roman"/>
                <a:cs typeface="Times New Roman"/>
              </a:rPr>
              <a:t>Reusing </a:t>
            </a:r>
            <a:r>
              <a:rPr sz="2200" spc="-10" dirty="0">
                <a:latin typeface="Times New Roman"/>
                <a:cs typeface="Times New Roman"/>
              </a:rPr>
              <a:t>classes </a:t>
            </a:r>
            <a:r>
              <a:rPr sz="2200" spc="-5" dirty="0">
                <a:latin typeface="Times New Roman"/>
                <a:cs typeface="Times New Roman"/>
              </a:rPr>
              <a:t>and properties </a:t>
            </a:r>
            <a:r>
              <a:rPr sz="2200" dirty="0">
                <a:latin typeface="Times New Roman"/>
                <a:cs typeface="Times New Roman"/>
              </a:rPr>
              <a:t>from </a:t>
            </a:r>
            <a:r>
              <a:rPr sz="2200" spc="-5" dirty="0">
                <a:latin typeface="Times New Roman"/>
                <a:cs typeface="Times New Roman"/>
              </a:rPr>
              <a:t>well </a:t>
            </a:r>
            <a:r>
              <a:rPr sz="2200" dirty="0">
                <a:latin typeface="Times New Roman"/>
                <a:cs typeface="Times New Roman"/>
              </a:rPr>
              <a:t>defined </a:t>
            </a:r>
            <a:r>
              <a:rPr sz="2200" spc="-5" dirty="0">
                <a:latin typeface="Times New Roman"/>
                <a:cs typeface="Times New Roman"/>
              </a:rPr>
              <a:t>and properly hosted  vocabularies avoids </a:t>
            </a:r>
            <a:r>
              <a:rPr sz="2200" dirty="0">
                <a:latin typeface="Times New Roman"/>
                <a:cs typeface="Times New Roman"/>
              </a:rPr>
              <a:t>your </a:t>
            </a:r>
            <a:r>
              <a:rPr sz="2200" spc="-5" dirty="0">
                <a:latin typeface="Times New Roman"/>
                <a:cs typeface="Times New Roman"/>
              </a:rPr>
              <a:t>having to replicate that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effort.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7" y="242061"/>
            <a:ext cx="2601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50" dirty="0"/>
              <a:t> </a:t>
            </a:r>
            <a:r>
              <a:rPr spc="-5" dirty="0"/>
              <a:t>vocabularies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370" y="889457"/>
            <a:ext cx="9947910" cy="575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97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1970" algn="l"/>
                <a:tab pos="52260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rdf:Resource</a:t>
            </a:r>
            <a:endParaRPr sz="2400">
              <a:latin typeface="Times New Roman"/>
              <a:cs typeface="Times New Roman"/>
            </a:endParaRPr>
          </a:p>
          <a:p>
            <a:pPr marL="979169" marR="8890" lvl="1" indent="-3429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979169" algn="l"/>
                <a:tab pos="979805" algn="l"/>
              </a:tabLst>
            </a:pPr>
            <a:r>
              <a:rPr sz="2200" spc="-5" dirty="0">
                <a:latin typeface="Times New Roman"/>
                <a:cs typeface="Times New Roman"/>
              </a:rPr>
              <a:t>It is an attribute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property element. Resource is an </a:t>
            </a:r>
            <a:r>
              <a:rPr sz="2200" dirty="0">
                <a:latin typeface="Times New Roman"/>
                <a:cs typeface="Times New Roman"/>
              </a:rPr>
              <a:t>entity </a:t>
            </a:r>
            <a:r>
              <a:rPr sz="2200" spc="-5" dirty="0">
                <a:latin typeface="Times New Roman"/>
                <a:cs typeface="Times New Roman"/>
              </a:rPr>
              <a:t>described with  </a:t>
            </a:r>
            <a:r>
              <a:rPr sz="2200" spc="-10" dirty="0">
                <a:latin typeface="Times New Roman"/>
                <a:cs typeface="Times New Roman"/>
              </a:rPr>
              <a:t>meta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  <a:p>
            <a:pPr marL="442595" indent="-344170">
              <a:lnSpc>
                <a:spcPct val="100000"/>
              </a:lnSpc>
              <a:buFont typeface="Arial"/>
              <a:buChar char="•"/>
              <a:tabLst>
                <a:tab pos="442595" algn="l"/>
                <a:tab pos="443230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rdf:Property</a:t>
            </a:r>
            <a:endParaRPr sz="2200">
              <a:latin typeface="Times New Roman"/>
              <a:cs typeface="Times New Roman"/>
            </a:endParaRPr>
          </a:p>
          <a:p>
            <a:pPr marL="899794" lvl="1" indent="-343535">
              <a:lnSpc>
                <a:spcPct val="100000"/>
              </a:lnSpc>
              <a:buFont typeface="Arial"/>
              <a:buChar char="•"/>
              <a:tabLst>
                <a:tab pos="899794" algn="l"/>
                <a:tab pos="90043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Properties are special </a:t>
            </a:r>
            <a:r>
              <a:rPr sz="2200" dirty="0">
                <a:latin typeface="Times New Roman"/>
                <a:cs typeface="Times New Roman"/>
              </a:rPr>
              <a:t>type of </a:t>
            </a:r>
            <a:r>
              <a:rPr sz="2200" spc="-5" dirty="0">
                <a:latin typeface="Times New Roman"/>
                <a:cs typeface="Times New Roman"/>
              </a:rPr>
              <a:t>resource used as predicate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triples.</a:t>
            </a:r>
            <a:endParaRPr sz="2200">
              <a:latin typeface="Times New Roman"/>
              <a:cs typeface="Times New Roman"/>
            </a:endParaRPr>
          </a:p>
          <a:p>
            <a:pPr marL="512445" indent="-414020">
              <a:lnSpc>
                <a:spcPct val="100000"/>
              </a:lnSpc>
              <a:buFont typeface="Arial"/>
              <a:buChar char="•"/>
              <a:tabLst>
                <a:tab pos="512445" algn="l"/>
                <a:tab pos="51308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rdf:subPropertyOf</a:t>
            </a:r>
            <a:endParaRPr sz="2200">
              <a:latin typeface="Times New Roman"/>
              <a:cs typeface="Times New Roman"/>
            </a:endParaRPr>
          </a:p>
          <a:p>
            <a:pPr marL="899794" marR="508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99794" algn="l"/>
                <a:tab pos="900430" algn="l"/>
              </a:tabLst>
            </a:pPr>
            <a:r>
              <a:rPr sz="2200" spc="-5" dirty="0">
                <a:latin typeface="Times New Roman"/>
                <a:cs typeface="Times New Roman"/>
              </a:rPr>
              <a:t>Applies to properties and </a:t>
            </a:r>
            <a:r>
              <a:rPr sz="2200" spc="-10" dirty="0">
                <a:latin typeface="Times New Roman"/>
                <a:cs typeface="Times New Roman"/>
              </a:rPr>
              <a:t>must </a:t>
            </a:r>
            <a:r>
              <a:rPr sz="2200" dirty="0">
                <a:latin typeface="Times New Roman"/>
                <a:cs typeface="Times New Roman"/>
              </a:rPr>
              <a:t>be interpreted </a:t>
            </a:r>
            <a:r>
              <a:rPr sz="2200" spc="-5" dirty="0">
                <a:latin typeface="Times New Roman"/>
                <a:cs typeface="Times New Roman"/>
              </a:rPr>
              <a:t>as subset relation between the  relations they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denote.</a:t>
            </a:r>
            <a:endParaRPr sz="2200">
              <a:latin typeface="Times New Roman"/>
              <a:cs typeface="Times New Roman"/>
            </a:endParaRPr>
          </a:p>
          <a:p>
            <a:pPr marL="442595" indent="-344170">
              <a:lnSpc>
                <a:spcPct val="100000"/>
              </a:lnSpc>
              <a:buFont typeface="Arial"/>
              <a:buChar char="•"/>
              <a:tabLst>
                <a:tab pos="442595" algn="l"/>
                <a:tab pos="443230" algn="l"/>
                <a:tab pos="1768475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rdfs:Class,	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rdfs:type,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rdfs:subClassOf</a:t>
            </a:r>
            <a:endParaRPr sz="2200">
              <a:latin typeface="Times New Roman"/>
              <a:cs typeface="Times New Roman"/>
            </a:endParaRPr>
          </a:p>
          <a:p>
            <a:pPr marL="899794" lvl="1" indent="-343535">
              <a:lnSpc>
                <a:spcPct val="100000"/>
              </a:lnSpc>
              <a:buFont typeface="Arial"/>
              <a:buChar char="•"/>
              <a:tabLst>
                <a:tab pos="899794" algn="l"/>
                <a:tab pos="900430" algn="l"/>
                <a:tab pos="9841865" algn="l"/>
              </a:tabLst>
            </a:pPr>
            <a:r>
              <a:rPr sz="2200" spc="-5" dirty="0">
                <a:latin typeface="Times New Roman"/>
                <a:cs typeface="Times New Roman"/>
              </a:rPr>
              <a:t>Clas</a:t>
            </a:r>
            <a:r>
              <a:rPr sz="2200" spc="-15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es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ot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resources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</a:t>
            </a:r>
            <a:r>
              <a:rPr sz="2200" spc="-5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eans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erty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rdf:type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-</a:t>
            </a:r>
            <a:endParaRPr sz="2200">
              <a:latin typeface="Times New Roman"/>
              <a:cs typeface="Times New Roman"/>
            </a:endParaRPr>
          </a:p>
          <a:p>
            <a:pPr marL="899794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instrances.</a:t>
            </a:r>
            <a:endParaRPr sz="2200">
              <a:latin typeface="Times New Roman"/>
              <a:cs typeface="Times New Roman"/>
            </a:endParaRPr>
          </a:p>
          <a:p>
            <a:pPr marL="899794" lvl="1" indent="-343535">
              <a:lnSpc>
                <a:spcPct val="100000"/>
              </a:lnSpc>
              <a:buFont typeface="Arial"/>
              <a:buChar char="•"/>
              <a:tabLst>
                <a:tab pos="899794" algn="l"/>
                <a:tab pos="900430" algn="l"/>
              </a:tabLst>
            </a:pPr>
            <a:r>
              <a:rPr sz="2200" spc="-5" dirty="0">
                <a:latin typeface="Times New Roman"/>
                <a:cs typeface="Times New Roman"/>
              </a:rPr>
              <a:t>Its hierarchy is denoted with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rdfs:subClassOf</a:t>
            </a:r>
            <a:endParaRPr sz="2200">
              <a:latin typeface="Times New Roman"/>
              <a:cs typeface="Times New Roman"/>
            </a:endParaRPr>
          </a:p>
          <a:p>
            <a:pPr marL="425450" indent="-413384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rdfs:domain and</a:t>
            </a:r>
            <a:r>
              <a:rPr sz="22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rdfs:range</a:t>
            </a:r>
            <a:endParaRPr sz="2200">
              <a:latin typeface="Times New Roman"/>
              <a:cs typeface="Times New Roman"/>
            </a:endParaRPr>
          </a:p>
          <a:p>
            <a:pPr marL="953135" lvl="1" indent="-483870">
              <a:lnSpc>
                <a:spcPct val="100000"/>
              </a:lnSpc>
              <a:buFont typeface="Arial"/>
              <a:buChar char="•"/>
              <a:tabLst>
                <a:tab pos="953135" algn="l"/>
                <a:tab pos="953769" algn="l"/>
                <a:tab pos="2591435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rdfs:domain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:	is a </a:t>
            </a:r>
            <a:r>
              <a:rPr sz="2200" dirty="0">
                <a:latin typeface="Times New Roman"/>
                <a:cs typeface="Times New Roman"/>
              </a:rPr>
              <a:t>property </a:t>
            </a:r>
            <a:r>
              <a:rPr sz="2200" spc="-5" dirty="0">
                <a:latin typeface="Times New Roman"/>
                <a:cs typeface="Times New Roman"/>
              </a:rPr>
              <a:t>used to indicate that a particular </a:t>
            </a:r>
            <a:r>
              <a:rPr sz="2200" dirty="0">
                <a:latin typeface="Times New Roman"/>
                <a:cs typeface="Times New Roman"/>
              </a:rPr>
              <a:t>property </a:t>
            </a:r>
            <a:r>
              <a:rPr sz="2200" spc="-5" dirty="0">
                <a:latin typeface="Times New Roman"/>
                <a:cs typeface="Times New Roman"/>
              </a:rPr>
              <a:t>applies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toa</a:t>
            </a:r>
            <a:endParaRPr sz="22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designed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class.</a:t>
            </a:r>
            <a:endParaRPr sz="2200">
              <a:latin typeface="Times New Roman"/>
              <a:cs typeface="Times New Roman"/>
            </a:endParaRPr>
          </a:p>
          <a:p>
            <a:pPr marL="812800" marR="6985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82650" algn="l"/>
                <a:tab pos="883285" algn="l"/>
                <a:tab pos="2145030" algn="l"/>
                <a:tab pos="2481580" algn="l"/>
                <a:tab pos="2797175" algn="l"/>
                <a:tab pos="3050540" algn="l"/>
                <a:tab pos="4127500" algn="l"/>
                <a:tab pos="4769485" algn="l"/>
                <a:tab pos="5115560" algn="l"/>
                <a:tab pos="6127750" algn="l"/>
                <a:tab pos="6805930" algn="l"/>
                <a:tab pos="7276465" algn="l"/>
                <a:tab pos="8119745" algn="l"/>
                <a:tab pos="8610600" algn="l"/>
                <a:tab pos="8863330" algn="l"/>
              </a:tabLst>
            </a:pPr>
            <a:r>
              <a:rPr dirty="0"/>
              <a:t>	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rdfs:ran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: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pro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erty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icate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val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es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particular  property are instances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designated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class.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7" y="242061"/>
            <a:ext cx="2601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50" dirty="0"/>
              <a:t> </a:t>
            </a:r>
            <a:r>
              <a:rPr spc="-5" dirty="0"/>
              <a:t>vocabularies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213" y="889457"/>
            <a:ext cx="9859010" cy="173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rdfs:Literal</a:t>
            </a:r>
            <a:endParaRPr sz="2400">
              <a:latin typeface="Times New Roman"/>
              <a:cs typeface="Times New Roman"/>
            </a:endParaRPr>
          </a:p>
          <a:p>
            <a:pPr marL="892175" marR="5080" lvl="1" indent="-3429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892175" algn="l"/>
                <a:tab pos="892810" algn="l"/>
              </a:tabLst>
            </a:pPr>
            <a:r>
              <a:rPr sz="2200" spc="-5" dirty="0">
                <a:latin typeface="Times New Roman"/>
                <a:cs typeface="Times New Roman"/>
              </a:rPr>
              <a:t>Denoting a set </a:t>
            </a:r>
            <a:r>
              <a:rPr sz="2200" dirty="0">
                <a:latin typeface="Times New Roman"/>
                <a:cs typeface="Times New Roman"/>
              </a:rPr>
              <a:t>of literal, </a:t>
            </a:r>
            <a:r>
              <a:rPr sz="2200" spc="-5" dirty="0">
                <a:latin typeface="Times New Roman"/>
                <a:cs typeface="Times New Roman"/>
              </a:rPr>
              <a:t>is declared </a:t>
            </a:r>
            <a:r>
              <a:rPr sz="2200" dirty="0">
                <a:latin typeface="Times New Roman"/>
                <a:cs typeface="Times New Roman"/>
              </a:rPr>
              <a:t>as </a:t>
            </a:r>
            <a:r>
              <a:rPr sz="2200" spc="-5" dirty="0">
                <a:latin typeface="Times New Roman"/>
                <a:cs typeface="Times New Roman"/>
              </a:rPr>
              <a:t>a class. Mainly used in the range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properties.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rdfs:Container</a:t>
            </a:r>
            <a:endParaRPr sz="22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  <a:tab pos="6924675" algn="l"/>
              </a:tabLst>
            </a:pPr>
            <a:r>
              <a:rPr sz="2200" spc="-5" dirty="0">
                <a:latin typeface="Times New Roman"/>
                <a:cs typeface="Times New Roman"/>
              </a:rPr>
              <a:t>Are collections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resources. Modelled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instance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	one the </a:t>
            </a:r>
            <a:r>
              <a:rPr sz="2200" spc="-5" dirty="0">
                <a:latin typeface="Times New Roman"/>
                <a:cs typeface="Times New Roman"/>
              </a:rPr>
              <a:t>three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subclasses: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2464" y="2598242"/>
            <a:ext cx="4930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53210" algn="l"/>
                <a:tab pos="1868805" algn="l"/>
                <a:tab pos="3036570" algn="l"/>
                <a:tab pos="4685665" algn="l"/>
              </a:tabLst>
            </a:pPr>
            <a:r>
              <a:rPr sz="2200" spc="-5" dirty="0">
                <a:latin typeface="Times New Roman"/>
                <a:cs typeface="Times New Roman"/>
              </a:rPr>
              <a:t>Me</a:t>
            </a:r>
            <a:r>
              <a:rPr sz="2200" spc="-20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rs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ip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elled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auto</a:t>
            </a:r>
            <a:r>
              <a:rPr sz="2200" spc="-20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atically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as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213" y="2598242"/>
            <a:ext cx="469709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7825">
              <a:lnSpc>
                <a:spcPct val="100000"/>
              </a:lnSpc>
              <a:spcBef>
                <a:spcPts val="95"/>
              </a:spcBef>
              <a:tabLst>
                <a:tab pos="2701290" algn="l"/>
                <a:tab pos="3853179" algn="l"/>
              </a:tabLst>
            </a:pPr>
            <a:r>
              <a:rPr sz="2200" spc="-5" dirty="0">
                <a:latin typeface="Times New Roman"/>
                <a:cs typeface="Times New Roman"/>
              </a:rPr>
              <a:t>rdf:Bag,	</a:t>
            </a:r>
            <a:r>
              <a:rPr sz="2200" dirty="0">
                <a:latin typeface="Times New Roman"/>
                <a:cs typeface="Times New Roman"/>
              </a:rPr>
              <a:t>rdf:Seq,	</a:t>
            </a:r>
            <a:r>
              <a:rPr sz="2200" spc="-5" dirty="0">
                <a:latin typeface="Times New Roman"/>
                <a:cs typeface="Times New Roman"/>
              </a:rPr>
              <a:t>rdf:Alt.</a:t>
            </a:r>
            <a:endParaRPr sz="2200">
              <a:latin typeface="Times New Roman"/>
              <a:cs typeface="Times New Roman"/>
            </a:endParaRPr>
          </a:p>
          <a:p>
            <a:pPr marL="256222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rdf:_1,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rdf:_2…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rdfs:Label,</a:t>
            </a:r>
            <a:r>
              <a:rPr sz="2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rdfs:comment.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3926" y="3604640"/>
            <a:ext cx="6656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Used for </a:t>
            </a:r>
            <a:r>
              <a:rPr sz="2200" spc="-10" dirty="0">
                <a:latin typeface="Times New Roman"/>
                <a:cs typeface="Times New Roman"/>
              </a:rPr>
              <a:t>human </a:t>
            </a:r>
            <a:r>
              <a:rPr sz="2200" dirty="0">
                <a:latin typeface="Times New Roman"/>
                <a:cs typeface="Times New Roman"/>
              </a:rPr>
              <a:t>readability </a:t>
            </a:r>
            <a:r>
              <a:rPr sz="2200" spc="-5" dirty="0">
                <a:latin typeface="Times New Roman"/>
                <a:cs typeface="Times New Roman"/>
              </a:rPr>
              <a:t>text with longer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description.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3259" y="242061"/>
            <a:ext cx="4815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 Description</a:t>
            </a:r>
            <a:r>
              <a:rPr spc="-60" dirty="0"/>
              <a:t> </a:t>
            </a:r>
            <a:r>
              <a:rPr spc="-5" dirty="0"/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4261" y="1166240"/>
            <a:ext cx="939863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RDF </a:t>
            </a:r>
            <a:r>
              <a:rPr sz="2400" dirty="0">
                <a:latin typeface="Times New Roman"/>
                <a:cs typeface="Times New Roman"/>
              </a:rPr>
              <a:t>stands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Resource: </a:t>
            </a:r>
            <a:r>
              <a:rPr sz="2400" spc="-5" dirty="0">
                <a:latin typeface="Times New Roman"/>
                <a:cs typeface="Times New Roman"/>
              </a:rPr>
              <a:t>Everything that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a unique </a:t>
            </a:r>
            <a:r>
              <a:rPr sz="2400" spc="-5" dirty="0">
                <a:latin typeface="Times New Roman"/>
                <a:cs typeface="Times New Roman"/>
              </a:rPr>
              <a:t>identifier </a:t>
            </a:r>
            <a:r>
              <a:rPr sz="2400" dirty="0">
                <a:latin typeface="Times New Roman"/>
                <a:cs typeface="Times New Roman"/>
              </a:rPr>
              <a:t>(URI), e.g. </a:t>
            </a:r>
            <a:r>
              <a:rPr sz="2400" spc="-5" dirty="0">
                <a:latin typeface="Times New Roman"/>
                <a:cs typeface="Times New Roman"/>
              </a:rPr>
              <a:t>pages,  </a:t>
            </a:r>
            <a:r>
              <a:rPr sz="2400" dirty="0">
                <a:latin typeface="Times New Roman"/>
                <a:cs typeface="Times New Roman"/>
              </a:rPr>
              <a:t>places, people, dogs,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products...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Description: </a:t>
            </a:r>
            <a:r>
              <a:rPr sz="2400" spc="-5" dirty="0">
                <a:latin typeface="Times New Roman"/>
                <a:cs typeface="Times New Roman"/>
              </a:rPr>
              <a:t>attributes, </a:t>
            </a:r>
            <a:r>
              <a:rPr sz="2400" dirty="0">
                <a:latin typeface="Times New Roman"/>
                <a:cs typeface="Times New Roman"/>
              </a:rPr>
              <a:t>features, and relations of 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Framework: </a:t>
            </a:r>
            <a:r>
              <a:rPr sz="2400" spc="-5" dirty="0">
                <a:latin typeface="Times New Roman"/>
                <a:cs typeface="Times New Roman"/>
              </a:rPr>
              <a:t>model, </a:t>
            </a:r>
            <a:r>
              <a:rPr sz="2400" dirty="0">
                <a:latin typeface="Times New Roman"/>
                <a:cs typeface="Times New Roman"/>
              </a:rPr>
              <a:t>languages and syntaxes for these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RDF was </a:t>
            </a:r>
            <a:r>
              <a:rPr sz="2400" dirty="0">
                <a:latin typeface="Times New Roman"/>
                <a:cs typeface="Times New Roman"/>
              </a:rPr>
              <a:t>published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W3C </a:t>
            </a:r>
            <a:r>
              <a:rPr sz="2400" spc="-5" dirty="0">
                <a:latin typeface="Times New Roman"/>
                <a:cs typeface="Times New Roman"/>
              </a:rPr>
              <a:t>recommendation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1999.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RDF was </a:t>
            </a:r>
            <a:r>
              <a:rPr sz="2400" dirty="0">
                <a:latin typeface="Times New Roman"/>
                <a:cs typeface="Times New Roman"/>
              </a:rPr>
              <a:t>originally introduced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data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metadata.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RDF was </a:t>
            </a:r>
            <a:r>
              <a:rPr sz="2400" dirty="0">
                <a:latin typeface="Times New Roman"/>
                <a:cs typeface="Times New Roman"/>
              </a:rPr>
              <a:t>generalised to cover knowledge of all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kinds.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3259" y="242061"/>
            <a:ext cx="4815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 Description</a:t>
            </a:r>
            <a:r>
              <a:rPr spc="-60" dirty="0"/>
              <a:t> </a:t>
            </a:r>
            <a:r>
              <a:rPr spc="-5" dirty="0"/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242" y="924559"/>
            <a:ext cx="939800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Main construct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RDF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the statement, which asserts </a:t>
            </a:r>
            <a:r>
              <a:rPr sz="2400" dirty="0">
                <a:latin typeface="Times New Roman"/>
                <a:cs typeface="Times New Roman"/>
              </a:rPr>
              <a:t>a property value  for a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composed by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subject (the resource for which the </a:t>
            </a:r>
            <a:r>
              <a:rPr sz="2400" dirty="0">
                <a:latin typeface="Times New Roman"/>
                <a:cs typeface="Times New Roman"/>
              </a:rPr>
              <a:t>property </a:t>
            </a:r>
            <a:r>
              <a:rPr sz="2400" spc="-5" dirty="0">
                <a:latin typeface="Times New Roman"/>
                <a:cs typeface="Times New Roman"/>
              </a:rPr>
              <a:t>value 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asserted </a:t>
            </a:r>
            <a:r>
              <a:rPr sz="2400" dirty="0">
                <a:latin typeface="Times New Roman"/>
                <a:cs typeface="Times New Roman"/>
              </a:rPr>
              <a:t>for), a </a:t>
            </a:r>
            <a:r>
              <a:rPr sz="2400" spc="-5" dirty="0">
                <a:latin typeface="Times New Roman"/>
                <a:cs typeface="Times New Roman"/>
              </a:rPr>
              <a:t>predicate (which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of the property) and </a:t>
            </a:r>
            <a:r>
              <a:rPr sz="2400" spc="-10" dirty="0">
                <a:latin typeface="Times New Roman"/>
                <a:cs typeface="Times New Roman"/>
              </a:rPr>
              <a:t>an  </a:t>
            </a:r>
            <a:r>
              <a:rPr sz="2400" spc="-5" dirty="0">
                <a:latin typeface="Times New Roman"/>
                <a:cs typeface="Times New Roman"/>
              </a:rPr>
              <a:t>object (which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the value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property </a:t>
            </a:r>
            <a:r>
              <a:rPr sz="2400" spc="-1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specific </a:t>
            </a:r>
            <a:r>
              <a:rPr sz="2400" dirty="0">
                <a:latin typeface="Times New Roman"/>
                <a:cs typeface="Times New Roman"/>
              </a:rPr>
              <a:t>resource  subject).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881380" algn="l"/>
              </a:tabLst>
            </a:pPr>
            <a:r>
              <a:rPr sz="2400" spc="-5" dirty="0">
                <a:latin typeface="Times New Roman"/>
                <a:cs typeface="Times New Roman"/>
              </a:rPr>
              <a:t>An	example </a:t>
            </a:r>
            <a:r>
              <a:rPr sz="2400" dirty="0">
                <a:latin typeface="Times New Roman"/>
                <a:cs typeface="Times New Roman"/>
              </a:rPr>
              <a:t>of an </a:t>
            </a:r>
            <a:r>
              <a:rPr sz="2400" spc="-5" dirty="0">
                <a:latin typeface="Times New Roman"/>
                <a:cs typeface="Times New Roman"/>
              </a:rPr>
              <a:t>RDF statement </a:t>
            </a:r>
            <a:r>
              <a:rPr sz="2400" dirty="0">
                <a:latin typeface="Times New Roman"/>
                <a:cs typeface="Times New Roman"/>
              </a:rPr>
              <a:t>is 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145415" algn="ctr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web page </a:t>
            </a:r>
            <a:r>
              <a:rPr sz="2400" i="1" dirty="0">
                <a:latin typeface="Times New Roman"/>
                <a:cs typeface="Times New Roman"/>
                <a:hlinkClick r:id="rId2"/>
              </a:rPr>
              <a:t>http://ex.com/~jsmith </a:t>
            </a:r>
            <a:r>
              <a:rPr sz="2400" i="1" dirty="0">
                <a:latin typeface="Times New Roman"/>
                <a:cs typeface="Times New Roman"/>
              </a:rPr>
              <a:t>is owned by John</a:t>
            </a:r>
            <a:r>
              <a:rPr sz="24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Smith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54050" marR="5715">
              <a:lnSpc>
                <a:spcPct val="100000"/>
              </a:lnSpc>
              <a:tabLst>
                <a:tab pos="1609725" algn="l"/>
                <a:tab pos="2192020" algn="l"/>
                <a:tab pos="3266440" algn="l"/>
                <a:tab pos="3729990" algn="l"/>
                <a:tab pos="4313555" algn="l"/>
                <a:tab pos="5688330" algn="l"/>
                <a:tab pos="6102985" algn="l"/>
                <a:tab pos="9011285" algn="l"/>
              </a:tabLst>
            </a:pPr>
            <a:r>
              <a:rPr sz="2400" spc="-5" dirty="0">
                <a:latin typeface="Times New Roman"/>
                <a:cs typeface="Times New Roman"/>
              </a:rPr>
              <a:t>where	the	subj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ct	of	the	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tate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  <a:hlinkClick r:id="rId2"/>
              </a:rPr>
              <a:t>h</a:t>
            </a:r>
            <a:r>
              <a:rPr sz="2400" dirty="0">
                <a:latin typeface="Times New Roman"/>
                <a:cs typeface="Times New Roman"/>
                <a:hlinkClick r:id="rId2"/>
              </a:rPr>
              <a:t>tt</a:t>
            </a:r>
            <a:r>
              <a:rPr sz="2400" spc="-5" dirty="0">
                <a:latin typeface="Times New Roman"/>
                <a:cs typeface="Times New Roman"/>
                <a:hlinkClick r:id="rId2"/>
              </a:rPr>
              <a:t>p</a:t>
            </a:r>
            <a:r>
              <a:rPr sz="2400" spc="-10" dirty="0">
                <a:latin typeface="Times New Roman"/>
                <a:cs typeface="Times New Roman"/>
                <a:hlinkClick r:id="rId2"/>
              </a:rPr>
              <a:t>:</a:t>
            </a:r>
            <a:r>
              <a:rPr sz="2400" dirty="0">
                <a:latin typeface="Times New Roman"/>
                <a:cs typeface="Times New Roman"/>
                <a:hlinkClick r:id="rId2"/>
              </a:rPr>
              <a:t>//ex</a:t>
            </a:r>
            <a:r>
              <a:rPr sz="2400" spc="-15" dirty="0">
                <a:latin typeface="Times New Roman"/>
                <a:cs typeface="Times New Roman"/>
                <a:hlinkClick r:id="rId2"/>
              </a:rPr>
              <a:t>.</a:t>
            </a:r>
            <a:r>
              <a:rPr sz="2400" dirty="0">
                <a:latin typeface="Times New Roman"/>
                <a:cs typeface="Times New Roman"/>
                <a:hlinkClick r:id="rId2"/>
              </a:rPr>
              <a:t>co</a:t>
            </a:r>
            <a:r>
              <a:rPr sz="2400" spc="-20" dirty="0">
                <a:latin typeface="Times New Roman"/>
                <a:cs typeface="Times New Roman"/>
                <a:hlinkClick r:id="rId2"/>
              </a:rPr>
              <a:t>m</a:t>
            </a:r>
            <a:r>
              <a:rPr sz="2400" dirty="0">
                <a:latin typeface="Times New Roman"/>
                <a:cs typeface="Times New Roman"/>
                <a:hlinkClick r:id="rId2"/>
              </a:rPr>
              <a:t>/~</a:t>
            </a:r>
            <a:r>
              <a:rPr sz="2400" spc="5" dirty="0">
                <a:latin typeface="Times New Roman"/>
                <a:cs typeface="Times New Roman"/>
                <a:hlinkClick r:id="rId2"/>
              </a:rPr>
              <a:t>j</a:t>
            </a:r>
            <a:r>
              <a:rPr sz="2400" spc="-15" dirty="0">
                <a:latin typeface="Times New Roman"/>
                <a:cs typeface="Times New Roman"/>
                <a:hlinkClick r:id="rId2"/>
              </a:rPr>
              <a:t>s</a:t>
            </a:r>
            <a:r>
              <a:rPr sz="2400" spc="-20" dirty="0">
                <a:latin typeface="Times New Roman"/>
                <a:cs typeface="Times New Roman"/>
                <a:hlinkClick r:id="rId2"/>
              </a:rPr>
              <a:t>m</a:t>
            </a:r>
            <a:r>
              <a:rPr sz="2400" dirty="0">
                <a:latin typeface="Times New Roman"/>
                <a:cs typeface="Times New Roman"/>
                <a:hlinkClick r:id="rId2"/>
              </a:rPr>
              <a:t>i</a:t>
            </a:r>
            <a:r>
              <a:rPr sz="2400" spc="5" dirty="0">
                <a:latin typeface="Times New Roman"/>
                <a:cs typeface="Times New Roman"/>
                <a:hlinkClick r:id="rId2"/>
              </a:rPr>
              <a:t>t</a:t>
            </a:r>
            <a:r>
              <a:rPr sz="2400" dirty="0">
                <a:latin typeface="Times New Roman"/>
                <a:cs typeface="Times New Roman"/>
                <a:hlinkClick r:id="rId2"/>
              </a:rPr>
              <a:t>h,</a:t>
            </a:r>
            <a:r>
              <a:rPr sz="2400" dirty="0">
                <a:latin typeface="Times New Roman"/>
                <a:cs typeface="Times New Roman"/>
              </a:rPr>
              <a:t>	the  predicate is owned by and John </a:t>
            </a:r>
            <a:r>
              <a:rPr sz="2400" spc="-5" dirty="0">
                <a:latin typeface="Times New Roman"/>
                <a:cs typeface="Times New Roman"/>
              </a:rPr>
              <a:t>Smith </a:t>
            </a:r>
            <a:r>
              <a:rPr sz="2400" dirty="0">
                <a:latin typeface="Times New Roman"/>
                <a:cs typeface="Times New Roman"/>
              </a:rPr>
              <a:t>is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4363" y="242061"/>
            <a:ext cx="39135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Graph RDF</a:t>
            </a:r>
            <a:r>
              <a:rPr spc="-20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527" y="1229690"/>
            <a:ext cx="9398635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258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web page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http://ex.com/~jsmith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owned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 John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Smith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Fig. shows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representation </a:t>
            </a:r>
            <a:r>
              <a:rPr sz="2400" dirty="0">
                <a:latin typeface="Times New Roman"/>
                <a:cs typeface="Times New Roman"/>
              </a:rPr>
              <a:t>of an </a:t>
            </a:r>
            <a:r>
              <a:rPr sz="2400" spc="-5" dirty="0">
                <a:latin typeface="Times New Roman"/>
                <a:cs typeface="Times New Roman"/>
              </a:rPr>
              <a:t>RDF statement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directed, labelled  </a:t>
            </a:r>
            <a:r>
              <a:rPr sz="2400" dirty="0">
                <a:latin typeface="Times New Roman"/>
                <a:cs typeface="Times New Roman"/>
              </a:rPr>
              <a:t>graph, </a:t>
            </a:r>
            <a:r>
              <a:rPr sz="2400" spc="-5" dirty="0">
                <a:latin typeface="Times New Roman"/>
                <a:cs typeface="Times New Roman"/>
              </a:rPr>
              <a:t>where the subject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5" dirty="0">
                <a:latin typeface="Times New Roman"/>
                <a:cs typeface="Times New Roman"/>
              </a:rPr>
              <a:t>object </a:t>
            </a:r>
            <a:r>
              <a:rPr sz="2400" dirty="0">
                <a:latin typeface="Times New Roman"/>
                <a:cs typeface="Times New Roman"/>
              </a:rPr>
              <a:t>are nodes and the </a:t>
            </a:r>
            <a:r>
              <a:rPr sz="2400" spc="-5" dirty="0">
                <a:latin typeface="Times New Roman"/>
                <a:cs typeface="Times New Roman"/>
              </a:rPr>
              <a:t>predicate  </a:t>
            </a:r>
            <a:r>
              <a:rPr sz="2400" dirty="0">
                <a:latin typeface="Times New Roman"/>
                <a:cs typeface="Times New Roman"/>
              </a:rPr>
              <a:t>is an arc, directed from the subject node to the object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2635" y="4239451"/>
            <a:ext cx="6793703" cy="806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1979" y="409193"/>
            <a:ext cx="6191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Graph RDF Representation – Semantic</a:t>
            </a:r>
            <a:r>
              <a:rPr spc="20" dirty="0"/>
              <a:t> </a:t>
            </a:r>
            <a:r>
              <a:rPr spc="-5" dirty="0"/>
              <a:t>Net</a:t>
            </a:r>
          </a:p>
        </p:txBody>
      </p:sp>
      <p:sp>
        <p:nvSpPr>
          <p:cNvPr id="3" name="object 3"/>
          <p:cNvSpPr/>
          <p:nvPr/>
        </p:nvSpPr>
        <p:spPr>
          <a:xfrm>
            <a:off x="987306" y="1008238"/>
            <a:ext cx="10394469" cy="4999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45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9255" y="834644"/>
            <a:ext cx="987488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subject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statement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always </a:t>
            </a:r>
            <a:r>
              <a:rPr sz="2400" dirty="0">
                <a:latin typeface="Times New Roman"/>
                <a:cs typeface="Times New Roman"/>
              </a:rPr>
              <a:t>a resource, </a:t>
            </a:r>
            <a:r>
              <a:rPr sz="2400" spc="-5" dirty="0">
                <a:latin typeface="Times New Roman"/>
                <a:cs typeface="Times New Roman"/>
              </a:rPr>
              <a:t>whereas the object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either  </a:t>
            </a:r>
            <a:r>
              <a:rPr sz="2400" dirty="0">
                <a:latin typeface="Times New Roman"/>
                <a:cs typeface="Times New Roman"/>
              </a:rPr>
              <a:t>be a literal value (e.g. a date, a </a:t>
            </a:r>
            <a:r>
              <a:rPr sz="2400" spc="-20" dirty="0">
                <a:latin typeface="Times New Roman"/>
                <a:cs typeface="Times New Roman"/>
              </a:rPr>
              <a:t>number, </a:t>
            </a:r>
            <a:r>
              <a:rPr sz="2400" dirty="0">
                <a:latin typeface="Times New Roman"/>
                <a:cs typeface="Times New Roman"/>
              </a:rPr>
              <a:t>or a string) or another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Predicates </a:t>
            </a:r>
            <a:r>
              <a:rPr sz="2400" dirty="0">
                <a:latin typeface="Times New Roman"/>
                <a:cs typeface="Times New Roman"/>
              </a:rPr>
              <a:t>are also considered as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resources.</a:t>
            </a:r>
            <a:endParaRPr sz="2400">
              <a:latin typeface="Times New Roman"/>
              <a:cs typeface="Times New Roman"/>
            </a:endParaRPr>
          </a:p>
          <a:p>
            <a:pPr marL="355600" marR="889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Resources </a:t>
            </a:r>
            <a:r>
              <a:rPr sz="2400" spc="-5" dirty="0">
                <a:latin typeface="Times New Roman"/>
                <a:cs typeface="Times New Roman"/>
              </a:rPr>
              <a:t>are uniquely identified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web with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URIs </a:t>
            </a:r>
            <a:r>
              <a:rPr sz="2400" spc="-5" dirty="0">
                <a:latin typeface="Times New Roman"/>
                <a:cs typeface="Times New Roman"/>
              </a:rPr>
              <a:t>(Uniform </a:t>
            </a:r>
            <a:r>
              <a:rPr sz="2400" dirty="0">
                <a:latin typeface="Times New Roman"/>
                <a:cs typeface="Times New Roman"/>
              </a:rPr>
              <a:t>Resource  Identifiers), even if they do not correspond to accessible </a:t>
            </a:r>
            <a:r>
              <a:rPr sz="2400" spc="-5" dirty="0">
                <a:latin typeface="Times New Roman"/>
                <a:cs typeface="Times New Roman"/>
              </a:rPr>
              <a:t>web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example,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John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Smith </a:t>
            </a:r>
            <a:r>
              <a:rPr sz="2400" spc="-5" dirty="0">
                <a:latin typeface="Times New Roman"/>
                <a:cs typeface="Times New Roman"/>
              </a:rPr>
              <a:t>can be considered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web resource </a:t>
            </a:r>
            <a:r>
              <a:rPr sz="2400" dirty="0">
                <a:latin typeface="Times New Roman"/>
                <a:cs typeface="Times New Roman"/>
              </a:rPr>
              <a:t>and have a  </a:t>
            </a:r>
            <a:r>
              <a:rPr sz="2400" spc="-10" dirty="0">
                <a:latin typeface="Times New Roman"/>
                <a:cs typeface="Times New Roman"/>
              </a:rPr>
              <a:t>URI </a:t>
            </a:r>
            <a:r>
              <a:rPr sz="2400" dirty="0">
                <a:latin typeface="Times New Roman"/>
                <a:cs typeface="Times New Roman"/>
              </a:rPr>
              <a:t>associated 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him.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Furthermore, the predicate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owned by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considered as </a:t>
            </a:r>
            <a:r>
              <a:rPr sz="2400" dirty="0">
                <a:latin typeface="Times New Roman"/>
                <a:cs typeface="Times New Roman"/>
              </a:rPr>
              <a:t>a term declared  in a specific </a:t>
            </a:r>
            <a:r>
              <a:rPr sz="2400" spc="-5" dirty="0">
                <a:latin typeface="Times New Roman"/>
                <a:cs typeface="Times New Roman"/>
              </a:rPr>
              <a:t>web document, </a:t>
            </a:r>
            <a:r>
              <a:rPr sz="2400" dirty="0">
                <a:latin typeface="Times New Roman"/>
                <a:cs typeface="Times New Roman"/>
              </a:rPr>
              <a:t>it can also be represented by 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URI.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URIs </a:t>
            </a:r>
            <a:r>
              <a:rPr sz="2400" spc="-10" dirty="0">
                <a:latin typeface="Times New Roman"/>
                <a:cs typeface="Times New Roman"/>
              </a:rPr>
              <a:t>offers </a:t>
            </a:r>
            <a:r>
              <a:rPr sz="2400" spc="-5" dirty="0">
                <a:latin typeface="Times New Roman"/>
                <a:cs typeface="Times New Roman"/>
              </a:rPr>
              <a:t>clarity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attribution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referencing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vast space 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web.</a:t>
            </a:r>
            <a:endParaRPr sz="24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  <a:tab pos="2347595" algn="l"/>
                <a:tab pos="662432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replace the </a:t>
            </a:r>
            <a:r>
              <a:rPr sz="2400" spc="-5" dirty="0">
                <a:latin typeface="Times New Roman"/>
                <a:cs typeface="Times New Roman"/>
              </a:rPr>
              <a:t>predicate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5" dirty="0">
                <a:latin typeface="Times New Roman"/>
                <a:cs typeface="Times New Roman"/>
              </a:rPr>
              <a:t>object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URIs, </a:t>
            </a:r>
            <a:r>
              <a:rPr sz="2400" dirty="0">
                <a:latin typeface="Times New Roman"/>
                <a:cs typeface="Times New Roman"/>
              </a:rPr>
              <a:t>the previous </a:t>
            </a:r>
            <a:r>
              <a:rPr sz="2400" spc="-5" dirty="0">
                <a:latin typeface="Times New Roman"/>
                <a:cs typeface="Times New Roman"/>
              </a:rPr>
              <a:t>statement  </a:t>
            </a:r>
            <a:r>
              <a:rPr sz="2400" dirty="0">
                <a:latin typeface="Times New Roman"/>
                <a:cs typeface="Times New Roman"/>
              </a:rPr>
              <a:t>beco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s:	</a:t>
            </a:r>
            <a:r>
              <a:rPr sz="2400" i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</a:t>
            </a:r>
            <a:r>
              <a:rPr sz="2400" i="1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t</a:t>
            </a:r>
            <a:r>
              <a:rPr sz="2400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p</a:t>
            </a:r>
            <a:r>
              <a:rPr sz="2400" i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://</a:t>
            </a:r>
            <a:r>
              <a:rPr sz="2400" i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e</a:t>
            </a:r>
            <a:r>
              <a:rPr sz="2400" i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x.com/</a:t>
            </a:r>
            <a:r>
              <a:rPr sz="2400" i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~</a:t>
            </a:r>
            <a:r>
              <a:rPr sz="2400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jsmi</a:t>
            </a:r>
            <a:r>
              <a:rPr sz="2400" i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th</a:t>
            </a:r>
            <a:r>
              <a:rPr sz="2400" i="1" dirty="0">
                <a:solidFill>
                  <a:srgbClr val="0462C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p: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te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s.o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g/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wned_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b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http://ex.com/staff.html#id1734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45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9255" y="834644"/>
            <a:ext cx="98717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Same web document consists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several smaller components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resources, </a:t>
            </a:r>
            <a:r>
              <a:rPr sz="2400" dirty="0">
                <a:latin typeface="Times New Roman"/>
                <a:cs typeface="Times New Roman"/>
              </a:rPr>
              <a:t>or  it declares several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993775" algn="l"/>
                <a:tab pos="1664335" algn="l"/>
                <a:tab pos="2063750" algn="l"/>
                <a:tab pos="2345690" algn="l"/>
                <a:tab pos="3525520" algn="l"/>
                <a:tab pos="4638040" algn="l"/>
                <a:tab pos="5036185" algn="l"/>
                <a:tab pos="5318125" algn="l"/>
                <a:tab pos="6530975" algn="l"/>
                <a:tab pos="7406005" algn="l"/>
                <a:tab pos="8025130" algn="l"/>
                <a:tab pos="9087485" algn="l"/>
                <a:tab pos="9484995" algn="l"/>
              </a:tabLst>
            </a:pPr>
            <a:r>
              <a:rPr sz="2400" dirty="0">
                <a:latin typeface="Times New Roman"/>
                <a:cs typeface="Times New Roman"/>
              </a:rPr>
              <a:t>Full	</a:t>
            </a:r>
            <a:r>
              <a:rPr sz="2400" spc="-10" dirty="0">
                <a:latin typeface="Times New Roman"/>
                <a:cs typeface="Times New Roman"/>
              </a:rPr>
              <a:t>UR</a:t>
            </a:r>
            <a:r>
              <a:rPr sz="2400" dirty="0">
                <a:latin typeface="Times New Roman"/>
                <a:cs typeface="Times New Roman"/>
              </a:rPr>
              <a:t>I	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a	resour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	consists	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a	co</a:t>
            </a:r>
            <a:r>
              <a:rPr sz="2400" spc="-10" dirty="0">
                <a:latin typeface="Times New Roman"/>
                <a:cs typeface="Times New Roman"/>
              </a:rPr>
              <a:t>mm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	prefix	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address	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3508" y="1932178"/>
            <a:ext cx="276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4905" algn="l"/>
                <a:tab pos="1584960" algn="l"/>
                <a:tab pos="2161540" algn="l"/>
              </a:tabLst>
            </a:pPr>
            <a:r>
              <a:rPr sz="2400" dirty="0">
                <a:latin typeface="Times New Roman"/>
                <a:cs typeface="Times New Roman"/>
              </a:rPr>
              <a:t>anch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r)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the	fo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54020" algn="just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containing document) and </a:t>
            </a:r>
            <a:r>
              <a:rPr dirty="0"/>
              <a:t>an </a:t>
            </a:r>
            <a:r>
              <a:rPr spc="-5" dirty="0"/>
              <a:t>internal local name </a:t>
            </a:r>
            <a:r>
              <a:rPr dirty="0"/>
              <a:t>(or  address#localName.</a:t>
            </a: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pc="-5" dirty="0"/>
              <a:t>Namespaces </a:t>
            </a:r>
            <a:r>
              <a:rPr dirty="0"/>
              <a:t>are aliases for those address</a:t>
            </a:r>
            <a:r>
              <a:rPr spc="-35" dirty="0"/>
              <a:t> </a:t>
            </a:r>
            <a:r>
              <a:rPr dirty="0"/>
              <a:t>prefixes</a:t>
            </a: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/>
              <a:t>They </a:t>
            </a:r>
            <a:r>
              <a:rPr spc="-5" dirty="0"/>
              <a:t>are commonly </a:t>
            </a:r>
            <a:r>
              <a:rPr dirty="0"/>
              <a:t>used to </a:t>
            </a:r>
            <a:r>
              <a:rPr spc="-5" dirty="0"/>
              <a:t>collect </a:t>
            </a:r>
            <a:r>
              <a:rPr dirty="0"/>
              <a:t>resources </a:t>
            </a:r>
            <a:r>
              <a:rPr spc="-5" dirty="0"/>
              <a:t>within </a:t>
            </a:r>
            <a:r>
              <a:rPr dirty="0"/>
              <a:t>the </a:t>
            </a:r>
            <a:r>
              <a:rPr spc="-10" dirty="0"/>
              <a:t>same </a:t>
            </a:r>
            <a:r>
              <a:rPr spc="-5" dirty="0"/>
              <a:t>context </a:t>
            </a:r>
            <a:r>
              <a:rPr dirty="0"/>
              <a:t>and  can </a:t>
            </a:r>
            <a:r>
              <a:rPr spc="-5" dirty="0"/>
              <a:t>also </a:t>
            </a:r>
            <a:r>
              <a:rPr spc="-10" dirty="0"/>
              <a:t>be </a:t>
            </a:r>
            <a:r>
              <a:rPr dirty="0"/>
              <a:t>used to shorten the </a:t>
            </a:r>
            <a:r>
              <a:rPr spc="-5" dirty="0"/>
              <a:t>URIs </a:t>
            </a:r>
            <a:r>
              <a:rPr spc="5" dirty="0"/>
              <a:t>of </a:t>
            </a:r>
            <a:r>
              <a:rPr dirty="0"/>
              <a:t>the resources, in </a:t>
            </a:r>
            <a:r>
              <a:rPr spc="-5" dirty="0"/>
              <a:t>the </a:t>
            </a:r>
            <a:r>
              <a:rPr dirty="0"/>
              <a:t>form  </a:t>
            </a:r>
            <a:r>
              <a:rPr spc="-5" dirty="0"/>
              <a:t>namespace:localName.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6566" y="4127119"/>
            <a:ext cx="754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05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prefix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9255" y="4127119"/>
            <a:ext cx="925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ix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term</a:t>
            </a:r>
            <a:r>
              <a:rPr sz="24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9582" y="4127119"/>
            <a:ext cx="3194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  <a:tabLst>
                <a:tab pos="588645" algn="l"/>
                <a:tab pos="1196975" algn="l"/>
                <a:tab pos="1856739" algn="l"/>
                <a:tab pos="2654300" algn="l"/>
              </a:tabLst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ta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the	</a:t>
            </a:r>
            <a:r>
              <a:rPr sz="2400" spc="-5" dirty="0">
                <a:latin typeface="Times New Roman"/>
                <a:cs typeface="Times New Roman"/>
              </a:rPr>
              <a:t>URI  </a:t>
            </a:r>
            <a:r>
              <a:rPr sz="2400" dirty="0">
                <a:latin typeface="Times New Roman"/>
                <a:cs typeface="Times New Roman"/>
              </a:rPr>
              <a:t>the	URI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http://terms.org/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9255" y="4127119"/>
            <a:ext cx="45593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080" indent="-3556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 example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assign 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http://ex.com/staff.html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the  the above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becomes: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5260" y="5590438"/>
            <a:ext cx="6251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3714" algn="l"/>
                <a:tab pos="3611245" algn="l"/>
              </a:tabLst>
            </a:pPr>
            <a:r>
              <a:rPr sz="2400" spc="-5" dirty="0">
                <a:latin typeface="Times New Roman"/>
                <a:cs typeface="Times New Roman"/>
              </a:rPr>
              <a:t>staff:id1734	terms:owner	</a:t>
            </a:r>
            <a:r>
              <a:rPr sz="2400" spc="-5" dirty="0">
                <a:latin typeface="Times New Roman"/>
                <a:cs typeface="Times New Roman"/>
                <a:hlinkClick r:id="rId4"/>
              </a:rPr>
              <a:t>http://ex.com/~jsmith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7304" y="51054"/>
            <a:ext cx="2109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90" dirty="0"/>
              <a:t> </a:t>
            </a:r>
            <a:r>
              <a:rPr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983" y="570687"/>
            <a:ext cx="10283190" cy="587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RDF is </a:t>
            </a:r>
            <a:r>
              <a:rPr sz="2400" spc="-5" dirty="0">
                <a:latin typeface="Times New Roman"/>
                <a:cs typeface="Times New Roman"/>
              </a:rPr>
              <a:t>located on </a:t>
            </a:r>
            <a:r>
              <a:rPr sz="2400" dirty="0">
                <a:latin typeface="Times New Roman"/>
                <a:cs typeface="Times New Roman"/>
              </a:rPr>
              <a:t>top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XML </a:t>
            </a:r>
            <a:r>
              <a:rPr sz="2400" spc="-5" dirty="0">
                <a:latin typeface="Times New Roman"/>
                <a:cs typeface="Times New Roman"/>
              </a:rPr>
              <a:t>in the Semantic </a:t>
            </a:r>
            <a:r>
              <a:rPr sz="2400" spc="-75" dirty="0">
                <a:latin typeface="Times New Roman"/>
                <a:cs typeface="Times New Roman"/>
              </a:rPr>
              <a:t>Web </a:t>
            </a:r>
            <a:r>
              <a:rPr sz="2400" spc="-5" dirty="0">
                <a:latin typeface="Times New Roman"/>
                <a:cs typeface="Times New Roman"/>
              </a:rPr>
              <a:t>therefore </a:t>
            </a:r>
            <a:r>
              <a:rPr sz="2400" spc="-10" dirty="0">
                <a:latin typeface="Times New Roman"/>
                <a:cs typeface="Times New Roman"/>
              </a:rPr>
              <a:t>RDF </a:t>
            </a:r>
            <a:r>
              <a:rPr sz="2400" dirty="0">
                <a:latin typeface="Times New Roman"/>
                <a:cs typeface="Times New Roman"/>
              </a:rPr>
              <a:t>has  </a:t>
            </a:r>
            <a:r>
              <a:rPr sz="2400" spc="-5" dirty="0">
                <a:latin typeface="Times New Roman"/>
                <a:cs typeface="Times New Roman"/>
              </a:rPr>
              <a:t>XML </a:t>
            </a:r>
            <a:r>
              <a:rPr sz="2400" dirty="0">
                <a:latin typeface="Times New Roman"/>
                <a:cs typeface="Times New Roman"/>
              </a:rPr>
              <a:t>syntax. </a:t>
            </a:r>
            <a:r>
              <a:rPr sz="2400" spc="-15" dirty="0">
                <a:latin typeface="Times New Roman"/>
                <a:cs typeface="Times New Roman"/>
              </a:rPr>
              <a:t>However, </a:t>
            </a:r>
            <a:r>
              <a:rPr sz="2400" dirty="0">
                <a:latin typeface="Times New Roman"/>
                <a:cs typeface="Times New Roman"/>
              </a:rPr>
              <a:t>this syntax is used for tool </a:t>
            </a:r>
            <a:r>
              <a:rPr sz="2400" spc="-5" dirty="0">
                <a:latin typeface="Times New Roman"/>
                <a:cs typeface="Times New Roman"/>
              </a:rPr>
              <a:t>compatibility reasons, </a:t>
            </a:r>
            <a:r>
              <a:rPr sz="2400" dirty="0">
                <a:latin typeface="Times New Roman"/>
                <a:cs typeface="Times New Roman"/>
              </a:rPr>
              <a:t>since  the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languages have </a:t>
            </a:r>
            <a:r>
              <a:rPr sz="2400" spc="-5" dirty="0">
                <a:latin typeface="Times New Roman"/>
                <a:cs typeface="Times New Roman"/>
              </a:rPr>
              <a:t>completely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semantics.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RDF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represented in three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ways: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spc="-5" dirty="0">
                <a:latin typeface="Times New Roman"/>
                <a:cs typeface="Times New Roman"/>
              </a:rPr>
              <a:t>RDF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Graph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spc="-5" dirty="0">
                <a:latin typeface="Times New Roman"/>
                <a:cs typeface="Times New Roman"/>
              </a:rPr>
              <a:t>RDF/XML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spc="-10" dirty="0">
                <a:latin typeface="Times New Roman"/>
                <a:cs typeface="Times New Roman"/>
              </a:rPr>
              <a:t>RDF/Turtle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617220" algn="l"/>
                <a:tab pos="2385695" algn="l"/>
              </a:tabLst>
            </a:pPr>
            <a:r>
              <a:rPr sz="2200" spc="-5" dirty="0">
                <a:latin typeface="Times New Roman"/>
                <a:cs typeface="Times New Roman"/>
              </a:rPr>
              <a:t>For	example,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RDF	</a:t>
            </a:r>
            <a:r>
              <a:rPr sz="2200" spc="-5" dirty="0">
                <a:latin typeface="Times New Roman"/>
                <a:cs typeface="Times New Roman"/>
              </a:rPr>
              <a:t>statement example in RDF/XML syntax is represented as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follows: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041400" marR="4262755" indent="-102933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&lt;rdf:RDF </a:t>
            </a:r>
            <a:r>
              <a:rPr sz="2000" spc="-10" dirty="0">
                <a:latin typeface="Carlito"/>
                <a:cs typeface="Carlito"/>
              </a:rPr>
              <a:t>xmlns:rdf</a:t>
            </a:r>
            <a:r>
              <a:rPr sz="2000" spc="-10" dirty="0">
                <a:latin typeface="Carlito"/>
                <a:cs typeface="Carlito"/>
                <a:hlinkClick r:id="rId2"/>
              </a:rPr>
              <a:t>=‘h</a:t>
            </a:r>
            <a:r>
              <a:rPr sz="2000" spc="-10" dirty="0">
                <a:latin typeface="Carlito"/>
                <a:cs typeface="Carlito"/>
              </a:rPr>
              <a:t>t</a:t>
            </a:r>
            <a:r>
              <a:rPr sz="2000" spc="-10" dirty="0">
                <a:latin typeface="Carlito"/>
                <a:cs typeface="Carlito"/>
                <a:hlinkClick r:id="rId2"/>
              </a:rPr>
              <a:t>tp</a:t>
            </a:r>
            <a:r>
              <a:rPr sz="2000" spc="-10" dirty="0">
                <a:latin typeface="Carlito"/>
                <a:cs typeface="Carlito"/>
              </a:rPr>
              <a:t>:</a:t>
            </a:r>
            <a:r>
              <a:rPr sz="2000" spc="-10" dirty="0">
                <a:latin typeface="Carlito"/>
                <a:cs typeface="Carlito"/>
                <a:hlinkClick r:id="rId2"/>
              </a:rPr>
              <a:t>//www.w3.org/...rdf-syntax-ns#’ 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xmlns:term</a:t>
            </a:r>
            <a:r>
              <a:rPr sz="2000" spc="-5" dirty="0">
                <a:latin typeface="Carlito"/>
                <a:cs typeface="Carlito"/>
                <a:hlinkClick r:id="rId3"/>
              </a:rPr>
              <a:t>="h</a:t>
            </a:r>
            <a:r>
              <a:rPr sz="2000" spc="-5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  <a:hlinkClick r:id="rId3"/>
              </a:rPr>
              <a:t>tp</a:t>
            </a:r>
            <a:r>
              <a:rPr sz="2000" spc="-5" dirty="0">
                <a:latin typeface="Carlito"/>
                <a:cs typeface="Carlito"/>
              </a:rPr>
              <a:t>:</a:t>
            </a:r>
            <a:r>
              <a:rPr sz="2000" spc="-5" dirty="0">
                <a:latin typeface="Carlito"/>
                <a:cs typeface="Carlito"/>
                <a:hlinkClick r:id="rId3"/>
              </a:rPr>
              <a:t>//terms.org/</a:t>
            </a:r>
            <a:r>
              <a:rPr sz="2000" spc="-5" dirty="0">
                <a:latin typeface="Carlito"/>
                <a:cs typeface="Carlito"/>
              </a:rPr>
              <a:t>"&gt;</a:t>
            </a:r>
            <a:endParaRPr sz="2000">
              <a:latin typeface="Carlito"/>
              <a:cs typeface="Carlito"/>
            </a:endParaRPr>
          </a:p>
          <a:p>
            <a:pPr marL="71056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&lt;rdf:Description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rd</a:t>
            </a:r>
            <a:r>
              <a:rPr sz="2000" spc="-5" dirty="0">
                <a:latin typeface="Carlito"/>
                <a:cs typeface="Carlito"/>
                <a:hlinkClick r:id="rId4"/>
              </a:rPr>
              <a:t>f:about="h</a:t>
            </a:r>
            <a:r>
              <a:rPr sz="2000" spc="-5" dirty="0">
                <a:latin typeface="Carlito"/>
                <a:cs typeface="Carlito"/>
              </a:rPr>
              <a:t>ttp://e</a:t>
            </a:r>
            <a:r>
              <a:rPr sz="2000" spc="-5" dirty="0">
                <a:latin typeface="Carlito"/>
                <a:cs typeface="Carlito"/>
                <a:hlinkClick r:id="rId4"/>
              </a:rPr>
              <a:t>x.com/~jsmith/"&gt;</a:t>
            </a:r>
            <a:endParaRPr sz="2000">
              <a:latin typeface="Carlito"/>
              <a:cs typeface="Carlito"/>
            </a:endParaRPr>
          </a:p>
          <a:p>
            <a:pPr marL="15684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&lt;term:owned_by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rdf:resour</a:t>
            </a:r>
            <a:r>
              <a:rPr sz="2000" spc="-10" dirty="0">
                <a:latin typeface="Carlito"/>
                <a:cs typeface="Carlito"/>
                <a:hlinkClick r:id="rId5"/>
              </a:rPr>
              <a:t>ce="h</a:t>
            </a:r>
            <a:r>
              <a:rPr sz="2000" spc="-10" dirty="0">
                <a:latin typeface="Carlito"/>
                <a:cs typeface="Carlito"/>
              </a:rPr>
              <a:t>ttp:</a:t>
            </a:r>
            <a:r>
              <a:rPr sz="2000" spc="-10" dirty="0">
                <a:latin typeface="Carlito"/>
                <a:cs typeface="Carlito"/>
                <a:hlinkClick r:id="rId5"/>
              </a:rPr>
              <a:t>//ex.com/staff.html#id1734</a:t>
            </a:r>
            <a:r>
              <a:rPr sz="2000" spc="-10" dirty="0">
                <a:latin typeface="Carlito"/>
                <a:cs typeface="Carlito"/>
              </a:rPr>
              <a:t>"/&gt;</a:t>
            </a:r>
            <a:endParaRPr sz="2000">
              <a:latin typeface="Carlito"/>
              <a:cs typeface="Carlito"/>
            </a:endParaRPr>
          </a:p>
          <a:p>
            <a:pPr marL="65405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&lt;/rdf:Description&gt;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&lt;/rdf:RDF&gt;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4E277A939DC44931CF34FC2E37FC7" ma:contentTypeVersion="2" ma:contentTypeDescription="Create a new document." ma:contentTypeScope="" ma:versionID="d321cb4098f74431a882519c6dad6428">
  <xsd:schema xmlns:xsd="http://www.w3.org/2001/XMLSchema" xmlns:xs="http://www.w3.org/2001/XMLSchema" xmlns:p="http://schemas.microsoft.com/office/2006/metadata/properties" xmlns:ns2="0a541d1c-bf3d-463d-bcfa-725b78978114" targetNamespace="http://schemas.microsoft.com/office/2006/metadata/properties" ma:root="true" ma:fieldsID="d0151745a3fc570a97e6bd839d5b97fb" ns2:_="">
    <xsd:import namespace="0a541d1c-bf3d-463d-bcfa-725b789781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41d1c-bf3d-463d-bcfa-725b789781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8DDC75-A691-4A04-A70D-4DF4BA025CDA}"/>
</file>

<file path=customXml/itemProps2.xml><?xml version="1.0" encoding="utf-8"?>
<ds:datastoreItem xmlns:ds="http://schemas.openxmlformats.org/officeDocument/2006/customXml" ds:itemID="{8F96B87D-4123-4247-B49E-3D35A4D1AAB3}"/>
</file>

<file path=customXml/itemProps3.xml><?xml version="1.0" encoding="utf-8"?>
<ds:datastoreItem xmlns:ds="http://schemas.openxmlformats.org/officeDocument/2006/customXml" ds:itemID="{E835F079-1D31-4445-BAE2-FE712EAE556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2426</Words>
  <Application>Microsoft Office PowerPoint</Application>
  <PresentationFormat>Widescreen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Carlito</vt:lpstr>
      <vt:lpstr>Consolas</vt:lpstr>
      <vt:lpstr>Times New Roman</vt:lpstr>
      <vt:lpstr>Office Theme</vt:lpstr>
      <vt:lpstr>PowerPoint Presentation</vt:lpstr>
      <vt:lpstr>Metadata</vt:lpstr>
      <vt:lpstr>Resource Description Framework</vt:lpstr>
      <vt:lpstr>Resource Description Framework</vt:lpstr>
      <vt:lpstr>Graph RDF Representation</vt:lpstr>
      <vt:lpstr>Graph RDF Representation – Semantic Net</vt:lpstr>
      <vt:lpstr>RDF Representation</vt:lpstr>
      <vt:lpstr>RDF Representation</vt:lpstr>
      <vt:lpstr>RDF Structure</vt:lpstr>
      <vt:lpstr>PowerPoint Presentation</vt:lpstr>
      <vt:lpstr>PowerPoint Presentation</vt:lpstr>
      <vt:lpstr>PowerPoint Presentation</vt:lpstr>
      <vt:lpstr>RDF and XML difference</vt:lpstr>
      <vt:lpstr>RDF Representation in XML Format</vt:lpstr>
      <vt:lpstr>RDF Representation</vt:lpstr>
      <vt:lpstr>PowerPoint Presentation</vt:lpstr>
      <vt:lpstr>RDF / XML</vt:lpstr>
      <vt:lpstr>RDF / Turtle Syntax</vt:lpstr>
      <vt:lpstr>How to represent data in RDF -</vt:lpstr>
      <vt:lpstr>What are classes, relationships and properties?</vt:lpstr>
      <vt:lpstr>PowerPoint Presentation</vt:lpstr>
      <vt:lpstr>Reusing RDF vocabularies</vt:lpstr>
      <vt:lpstr>RDF vocabularies</vt:lpstr>
      <vt:lpstr>RDF vocabularies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18CSA318  -  CRYPTOGRAPHY AND CYBER SECURITY</dc:title>
  <dc:creator>Subbhulakshmi</dc:creator>
  <cp:lastModifiedBy>Anjali T</cp:lastModifiedBy>
  <cp:revision>4</cp:revision>
  <dcterms:created xsi:type="dcterms:W3CDTF">2022-07-02T09:00:31Z</dcterms:created>
  <dcterms:modified xsi:type="dcterms:W3CDTF">2022-07-04T04:52:04Z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2022-07-02T00:00:00Z</vt:filetime>
  </property>
  <property fmtid="{D5CDD505-2E9C-101B-9397-08002B2CF9AE}" pid="5" name="ContentTypeId">
    <vt:lpwstr>0x0101006FC4E277A939DC44931CF34FC2E37FC7</vt:lpwstr>
  </property>
</Properties>
</file>