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9577" y="-69637"/>
            <a:ext cx="5892845" cy="119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7933" y="1377822"/>
            <a:ext cx="8676132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shop.fake/cd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ecshop.fake/cd/Beat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shop.fake/cd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cshop.fake/cd/Beat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shop.fake/cd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cshop.fake/cd/Beat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recshop.fake/cd/Beatles/Ringo" TargetMode="External"/><Relationship Id="rId3" Type="http://schemas.openxmlformats.org/officeDocument/2006/relationships/hyperlink" Target="http://recshop.fake/cd" TargetMode="External"/><Relationship Id="rId7" Type="http://schemas.openxmlformats.org/officeDocument/2006/relationships/hyperlink" Target="http://recshop.fake/cd/Beatles/Paul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cshop.fake/cd/Beatles/John" TargetMode="External"/><Relationship Id="rId5" Type="http://schemas.openxmlformats.org/officeDocument/2006/relationships/hyperlink" Target="http://recshop.fake/cd/Beatles/George" TargetMode="External"/><Relationship Id="rId4" Type="http://schemas.openxmlformats.org/officeDocument/2006/relationships/hyperlink" Target="http://recshop.fake/cd/Beatl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0/01/rdf-schema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#Resource" TargetMode="External"/><Relationship Id="rId4" Type="http://schemas.openxmlformats.org/officeDocument/2006/relationships/hyperlink" Target="http://www.w3.org/2000/01/rdf-schema#Clas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ns/locn" TargetMode="External"/><Relationship Id="rId2" Type="http://schemas.openxmlformats.org/officeDocument/2006/relationships/hyperlink" Target="http://www.w3.org/2000/01/rdf-schem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pedia.org/page/Brussels" TargetMode="External"/><Relationship Id="rId4" Type="http://schemas.openxmlformats.org/officeDocument/2006/relationships/hyperlink" Target="http://example.org/org/123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02/22-rdf-syntax-ns#Property" TargetMode="External"/><Relationship Id="rId2" Type="http://schemas.openxmlformats.org/officeDocument/2006/relationships/hyperlink" Target="http://www.w3.org/2000/01/rdf-schema#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3/example/classes#Numb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0/01/rdf-schema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#Class" TargetMode="External"/><Relationship Id="rId4" Type="http://schemas.openxmlformats.org/officeDocument/2006/relationships/hyperlink" Target="http://www.animals.fake/animal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0/01/rdf-schema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imals.fake/anima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clc.org/DC/" TargetMode="External"/><Relationship Id="rId2" Type="http://schemas.openxmlformats.org/officeDocument/2006/relationships/hyperlink" Target="http://www.w3.org/RDF/RD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mith@home.net" TargetMode="External"/><Relationship Id="rId5" Type="http://schemas.openxmlformats.org/officeDocument/2006/relationships/hyperlink" Target="http://uri-of-Document-1/" TargetMode="External"/><Relationship Id="rId4" Type="http://schemas.openxmlformats.org/officeDocument/2006/relationships/hyperlink" Target="http://person.org/BusinessCar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D-rdf-syntax" TargetMode="External"/><Relationship Id="rId2" Type="http://schemas.openxmlformats.org/officeDocument/2006/relationships/hyperlink" Target="http://foo.bar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scription.org/schem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0/01/rdf-schema#Cla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506094"/>
            <a:ext cx="156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</a:t>
            </a:r>
            <a:r>
              <a:rPr lang="en-IN" spc="-5" dirty="0"/>
              <a:t>9CSE452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73779" y="506094"/>
            <a:ext cx="271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SEMANTIC</a:t>
            </a:r>
            <a:r>
              <a:rPr sz="28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9568" y="506094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3 0 0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1744802"/>
            <a:ext cx="1501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RDFS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4339" y="51054"/>
            <a:ext cx="234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152" y="726948"/>
            <a:ext cx="4000500" cy="2586355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The &lt;rdf:Seq&gt;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Element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1440" marR="83820" algn="just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&lt;rdf:Seq&gt; element is used </a:t>
            </a:r>
            <a:r>
              <a:rPr sz="1800" spc="-15" dirty="0">
                <a:latin typeface="Carlito"/>
                <a:cs typeface="Carlito"/>
              </a:rPr>
              <a:t>to  </a:t>
            </a:r>
            <a:r>
              <a:rPr sz="1800" spc="-5" dirty="0">
                <a:latin typeface="Carlito"/>
                <a:cs typeface="Carlito"/>
              </a:rPr>
              <a:t>describe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ordered list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values </a:t>
            </a:r>
            <a:r>
              <a:rPr sz="1800" spc="-15" dirty="0">
                <a:latin typeface="Carlito"/>
                <a:cs typeface="Carlito"/>
              </a:rPr>
              <a:t>(For  </a:t>
            </a:r>
            <a:r>
              <a:rPr sz="1800" spc="-10" dirty="0">
                <a:latin typeface="Carlito"/>
                <a:cs typeface="Carlito"/>
              </a:rPr>
              <a:t>example, </a:t>
            </a:r>
            <a:r>
              <a:rPr sz="1800" spc="-5" dirty="0">
                <a:latin typeface="Carlito"/>
                <a:cs typeface="Carlito"/>
              </a:rPr>
              <a:t>in alphabetical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order).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rlito"/>
              <a:cs typeface="Carlito"/>
            </a:endParaRPr>
          </a:p>
          <a:p>
            <a:pPr marL="91440" marR="83820" algn="just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&lt;rdf:Seq&gt; element </a:t>
            </a:r>
            <a:r>
              <a:rPr sz="1800" spc="-15" dirty="0">
                <a:latin typeface="Carlito"/>
                <a:cs typeface="Carlito"/>
              </a:rPr>
              <a:t>may </a:t>
            </a:r>
            <a:r>
              <a:rPr sz="1800" spc="-10" dirty="0">
                <a:latin typeface="Carlito"/>
                <a:cs typeface="Carlito"/>
              </a:rPr>
              <a:t>contain  duplicate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values.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9888" y="726948"/>
            <a:ext cx="6096000" cy="5633085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rlito"/>
                <a:cs typeface="Carlito"/>
              </a:rPr>
              <a:t>Example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&lt;?xml</a:t>
            </a:r>
            <a:r>
              <a:rPr sz="1800" spc="-10" dirty="0">
                <a:latin typeface="Carlito"/>
                <a:cs typeface="Carlito"/>
              </a:rPr>
              <a:t> version="1.0"?&gt;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</a:t>
            </a:r>
            <a:endParaRPr sz="1800">
              <a:latin typeface="Carlito"/>
              <a:cs typeface="Carlito"/>
            </a:endParaRPr>
          </a:p>
          <a:p>
            <a:pPr marL="92075" marR="441959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xmlns:rdf</a:t>
            </a:r>
            <a:r>
              <a:rPr sz="1800" spc="-10" dirty="0">
                <a:latin typeface="Carlito"/>
                <a:cs typeface="Carlito"/>
                <a:hlinkClick r:id="rId2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2"/>
              </a:rPr>
              <a:t>w.w3.org/1999/02/22-rdf-syntax-ns#" 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xmlns:cd</a:t>
            </a:r>
            <a:r>
              <a:rPr sz="1800" spc="-15" dirty="0">
                <a:latin typeface="Carlito"/>
                <a:cs typeface="Carlito"/>
                <a:hlinkClick r:id="rId3"/>
              </a:rPr>
              <a:t>="h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  <a:hlinkClick r:id="rId3"/>
              </a:rPr>
              <a:t>tp://w</a:t>
            </a:r>
            <a:r>
              <a:rPr sz="1800" spc="-15" dirty="0">
                <a:latin typeface="Carlito"/>
                <a:cs typeface="Carlito"/>
              </a:rPr>
              <a:t>w</a:t>
            </a:r>
            <a:r>
              <a:rPr sz="1800" spc="-15" dirty="0">
                <a:latin typeface="Carlito"/>
                <a:cs typeface="Carlito"/>
                <a:hlinkClick r:id="rId3"/>
              </a:rPr>
              <a:t>w.recshop.fake/cd#</a:t>
            </a:r>
            <a:r>
              <a:rPr sz="1800" spc="-15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075" marR="13036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&lt;rdf:Description  rdf:about</a:t>
            </a:r>
            <a:r>
              <a:rPr sz="1800" spc="-10" dirty="0">
                <a:latin typeface="Carlito"/>
                <a:cs typeface="Carlito"/>
                <a:hlinkClick r:id="rId4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4"/>
              </a:rPr>
              <a:t>w.recshop.fake/cd/Beatles</a:t>
            </a:r>
            <a:r>
              <a:rPr sz="1800" spc="-10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 marL="1974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&lt;cd:artist&gt;</a:t>
            </a:r>
            <a:endParaRPr sz="1800">
              <a:latin typeface="Carlito"/>
              <a:cs typeface="Carlito"/>
            </a:endParaRPr>
          </a:p>
          <a:p>
            <a:pPr marL="30099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&lt;rdf:Seq&gt;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&lt;rdf:li&gt;George&lt;/rdf:li&gt;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&lt;rdf:li&gt;John&lt;/rdf:li&gt;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&lt;rdf:li&gt;Paul&lt;/rdf:li&gt;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&lt;rdf:li&gt;Ringo&lt;/rdf:li&gt;</a:t>
            </a:r>
            <a:endParaRPr sz="1800">
              <a:latin typeface="Carlito"/>
              <a:cs typeface="Carlito"/>
            </a:endParaRPr>
          </a:p>
          <a:p>
            <a:pPr marL="30099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&lt;/rdf:Seq&gt;</a:t>
            </a:r>
            <a:endParaRPr sz="1800">
              <a:latin typeface="Carlito"/>
              <a:cs typeface="Carlito"/>
            </a:endParaRPr>
          </a:p>
          <a:p>
            <a:pPr marL="1974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&lt;/cd:artist&gt;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4339" y="51054"/>
            <a:ext cx="234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199" y="637413"/>
            <a:ext cx="8118475" cy="5819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&lt;?xml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version="1.0"?&gt;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&lt;rdf:RDF</a:t>
            </a:r>
            <a:endParaRPr sz="2000">
              <a:latin typeface="Carlito"/>
              <a:cs typeface="Carlito"/>
            </a:endParaRPr>
          </a:p>
          <a:p>
            <a:pPr marL="12700" marR="1926589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xmlns:r</a:t>
            </a:r>
            <a:r>
              <a:rPr sz="2000" spc="-10" dirty="0">
                <a:latin typeface="Carlito"/>
                <a:cs typeface="Carlito"/>
                <a:hlinkClick r:id="rId2"/>
              </a:rPr>
              <a:t>df="h</a:t>
            </a:r>
            <a:r>
              <a:rPr sz="2000" spc="-10" dirty="0">
                <a:latin typeface="Carlito"/>
                <a:cs typeface="Carlito"/>
              </a:rPr>
              <a:t>ttp:</a:t>
            </a:r>
            <a:r>
              <a:rPr sz="2000" spc="-10" dirty="0">
                <a:latin typeface="Carlito"/>
                <a:cs typeface="Carlito"/>
                <a:hlinkClick r:id="rId2"/>
              </a:rPr>
              <a:t>//www.w3.org/1999/02/22-rdf-syntax-ns#" </a:t>
            </a:r>
            <a:r>
              <a:rPr sz="2000" spc="-10" dirty="0">
                <a:latin typeface="Carlito"/>
                <a:cs typeface="Carlito"/>
              </a:rPr>
              <a:t> xmlns:cd</a:t>
            </a:r>
            <a:r>
              <a:rPr sz="2000" spc="-10" dirty="0">
                <a:latin typeface="Carlito"/>
                <a:cs typeface="Carlito"/>
                <a:hlinkClick r:id="rId3"/>
              </a:rPr>
              <a:t>="h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3"/>
              </a:rPr>
              <a:t>tp:</a:t>
            </a:r>
            <a:r>
              <a:rPr sz="2000" spc="-10" dirty="0">
                <a:latin typeface="Carlito"/>
                <a:cs typeface="Carlito"/>
              </a:rPr>
              <a:t>/</a:t>
            </a:r>
            <a:r>
              <a:rPr sz="2000" spc="-10" dirty="0">
                <a:latin typeface="Carlito"/>
                <a:cs typeface="Carlito"/>
                <a:hlinkClick r:id="rId3"/>
              </a:rPr>
              <a:t>/www.recshop.fake/cd#"&gt;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tabLst>
                <a:tab pos="2886710" algn="l"/>
              </a:tabLst>
            </a:pPr>
            <a:r>
              <a:rPr sz="2000" spc="-5" dirty="0">
                <a:latin typeface="Carlito"/>
                <a:cs typeface="Carlito"/>
              </a:rPr>
              <a:t>&lt;rdf:Description	</a:t>
            </a:r>
            <a:r>
              <a:rPr sz="2000" spc="-10" dirty="0">
                <a:latin typeface="Carlito"/>
                <a:cs typeface="Carlito"/>
              </a:rPr>
              <a:t>rdf:about</a:t>
            </a:r>
            <a:r>
              <a:rPr sz="2000" spc="-10" dirty="0">
                <a:latin typeface="Carlito"/>
                <a:cs typeface="Carlito"/>
                <a:hlinkClick r:id="rId4"/>
              </a:rPr>
              <a:t>="h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4"/>
              </a:rPr>
              <a:t>tp:</a:t>
            </a:r>
            <a:r>
              <a:rPr sz="2000" spc="-10" dirty="0">
                <a:latin typeface="Carlito"/>
                <a:cs typeface="Carlito"/>
              </a:rPr>
              <a:t>/</a:t>
            </a:r>
            <a:r>
              <a:rPr sz="2000" spc="-10" dirty="0">
                <a:latin typeface="Carlito"/>
                <a:cs typeface="Carlito"/>
                <a:hlinkClick r:id="rId4"/>
              </a:rPr>
              <a:t>/www.recshop.fake/cd/Beatles"&gt;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&lt;cd:artist&gt;</a:t>
            </a:r>
            <a:endParaRPr sz="2000">
              <a:latin typeface="Carlito"/>
              <a:cs typeface="Carlito"/>
            </a:endParaRPr>
          </a:p>
          <a:p>
            <a:pPr marL="20701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&lt;rdf:Bag&gt;</a:t>
            </a:r>
            <a:endParaRPr sz="2000">
              <a:latin typeface="Carlito"/>
              <a:cs typeface="Carlito"/>
            </a:endParaRPr>
          </a:p>
          <a:p>
            <a:pPr marL="30988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&lt;rdf:li&gt;John&lt;/rdf:li&gt;</a:t>
            </a:r>
            <a:endParaRPr sz="2000">
              <a:latin typeface="Carlito"/>
              <a:cs typeface="Carlito"/>
            </a:endParaRPr>
          </a:p>
          <a:p>
            <a:pPr marL="30988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&lt;rdf:li&gt;Paul&lt;/rdf:li&gt;</a:t>
            </a:r>
            <a:endParaRPr sz="2000">
              <a:latin typeface="Carlito"/>
              <a:cs typeface="Carlito"/>
            </a:endParaRPr>
          </a:p>
          <a:p>
            <a:pPr marL="30988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&lt;rdf:li&gt;George&lt;/rdf:li&gt;</a:t>
            </a:r>
            <a:endParaRPr sz="2000">
              <a:latin typeface="Carlito"/>
              <a:cs typeface="Carlito"/>
            </a:endParaRPr>
          </a:p>
          <a:p>
            <a:pPr marL="30988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&lt;rdf:li&gt;Ringo&lt;/rdf:li&gt;</a:t>
            </a:r>
            <a:endParaRPr sz="2000">
              <a:latin typeface="Carlito"/>
              <a:cs typeface="Carlito"/>
            </a:endParaRPr>
          </a:p>
          <a:p>
            <a:pPr marL="2070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&lt;/rdf:Bag&gt;</a:t>
            </a:r>
            <a:endParaRPr sz="2000">
              <a:latin typeface="Carlito"/>
              <a:cs typeface="Carlito"/>
            </a:endParaRPr>
          </a:p>
          <a:p>
            <a:pPr marR="5247005" algn="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</a:t>
            </a:r>
            <a:r>
              <a:rPr sz="2000" spc="-30" dirty="0">
                <a:latin typeface="Carlito"/>
                <a:cs typeface="Carlito"/>
              </a:rPr>
              <a:t>/</a:t>
            </a:r>
            <a:r>
              <a:rPr sz="2000" dirty="0">
                <a:latin typeface="Carlito"/>
                <a:cs typeface="Carlito"/>
              </a:rPr>
              <a:t>c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:arti</a:t>
            </a:r>
            <a:r>
              <a:rPr sz="2000" spc="-35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&gt;</a:t>
            </a:r>
            <a:endParaRPr sz="2000">
              <a:latin typeface="Carlito"/>
              <a:cs typeface="Carlito"/>
            </a:endParaRPr>
          </a:p>
          <a:p>
            <a:pPr marR="5283835" algn="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</a:t>
            </a:r>
            <a:r>
              <a:rPr sz="2000" spc="5" dirty="0">
                <a:latin typeface="Carlito"/>
                <a:cs typeface="Carlito"/>
              </a:rPr>
              <a:t>/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df</a:t>
            </a:r>
            <a:r>
              <a:rPr sz="2000" spc="5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Descr</a:t>
            </a:r>
            <a:r>
              <a:rPr sz="2000" spc="-10" dirty="0">
                <a:latin typeface="Carlito"/>
                <a:cs typeface="Carlito"/>
              </a:rPr>
              <a:t>ip</a:t>
            </a:r>
            <a:r>
              <a:rPr sz="2000" dirty="0">
                <a:latin typeface="Carlito"/>
                <a:cs typeface="Carlito"/>
              </a:rPr>
              <a:t>tio</a:t>
            </a:r>
            <a:r>
              <a:rPr sz="2000" spc="10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&lt;/rdf:RDF&gt;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230" y="51054"/>
            <a:ext cx="2552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 Containers</a:t>
            </a:r>
            <a:r>
              <a:rPr spc="-45" dirty="0"/>
              <a:t> </a:t>
            </a:r>
            <a:r>
              <a:rPr spc="-5" dirty="0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04" y="726948"/>
            <a:ext cx="3999229" cy="1478280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&lt;rdf:Alt&gt;</a:t>
            </a:r>
            <a:r>
              <a:rPr sz="18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Element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0805" marR="84455" algn="just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&lt;rdf:Alt&gt; element is used </a:t>
            </a:r>
            <a:r>
              <a:rPr sz="1800" spc="-15" dirty="0">
                <a:latin typeface="Carlito"/>
                <a:cs typeface="Carlito"/>
              </a:rPr>
              <a:t>to  </a:t>
            </a:r>
            <a:r>
              <a:rPr sz="1800" spc="-5" dirty="0">
                <a:latin typeface="Carlito"/>
                <a:cs typeface="Carlito"/>
              </a:rPr>
              <a:t>describe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alternative </a:t>
            </a:r>
            <a:r>
              <a:rPr sz="1800" spc="-5" dirty="0">
                <a:latin typeface="Carlito"/>
                <a:cs typeface="Carlito"/>
              </a:rPr>
              <a:t>values </a:t>
            </a:r>
            <a:r>
              <a:rPr sz="1800" spc="-10" dirty="0">
                <a:latin typeface="Carlito"/>
                <a:cs typeface="Carlito"/>
              </a:rPr>
              <a:t>(the  </a:t>
            </a:r>
            <a:r>
              <a:rPr sz="1800" spc="-5" dirty="0">
                <a:latin typeface="Carlito"/>
                <a:cs typeface="Carlito"/>
              </a:rPr>
              <a:t>user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select only one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values).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7759" y="726948"/>
            <a:ext cx="6995159" cy="4802505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&lt;?xml</a:t>
            </a:r>
            <a:r>
              <a:rPr sz="1800" spc="-10" dirty="0">
                <a:latin typeface="Carlito"/>
                <a:cs typeface="Carlito"/>
              </a:rPr>
              <a:t> version="1.0"?&gt;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</a:t>
            </a:r>
            <a:endParaRPr sz="1800">
              <a:latin typeface="Carlito"/>
              <a:cs typeface="Carlito"/>
            </a:endParaRPr>
          </a:p>
          <a:p>
            <a:pPr marL="90805" marR="134112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xmlns:rdf</a:t>
            </a:r>
            <a:r>
              <a:rPr sz="1800" spc="-10" dirty="0">
                <a:latin typeface="Carlito"/>
                <a:cs typeface="Carlito"/>
                <a:hlinkClick r:id="rId2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2"/>
              </a:rPr>
              <a:t>w.w3.org/1999/02/22-rdf-syntax-ns#</a:t>
            </a:r>
            <a:r>
              <a:rPr sz="1800" spc="-10" dirty="0">
                <a:latin typeface="Carlito"/>
                <a:cs typeface="Carlito"/>
              </a:rPr>
              <a:t>"  </a:t>
            </a:r>
            <a:r>
              <a:rPr sz="1800" spc="-15" dirty="0">
                <a:latin typeface="Carlito"/>
                <a:cs typeface="Carlito"/>
              </a:rPr>
              <a:t>xmlns:cd</a:t>
            </a:r>
            <a:r>
              <a:rPr sz="1800" spc="-15" dirty="0">
                <a:latin typeface="Carlito"/>
                <a:cs typeface="Carlito"/>
                <a:hlinkClick r:id="rId3"/>
              </a:rPr>
              <a:t>="h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  <a:hlinkClick r:id="rId3"/>
              </a:rPr>
              <a:t>tp://w</a:t>
            </a:r>
            <a:r>
              <a:rPr sz="1800" spc="-15" dirty="0">
                <a:latin typeface="Carlito"/>
                <a:cs typeface="Carlito"/>
              </a:rPr>
              <a:t>w</a:t>
            </a:r>
            <a:r>
              <a:rPr sz="1800" spc="-15" dirty="0">
                <a:latin typeface="Carlito"/>
                <a:cs typeface="Carlito"/>
                <a:hlinkClick r:id="rId3"/>
              </a:rPr>
              <a:t>w.recshop.fake/cd#</a:t>
            </a:r>
            <a:r>
              <a:rPr sz="1800" spc="-15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0513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&lt;rdf:Description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</a:t>
            </a:r>
            <a:r>
              <a:rPr sz="1800" spc="-10" dirty="0">
                <a:latin typeface="Carlito"/>
                <a:cs typeface="Carlito"/>
                <a:hlinkClick r:id="rId4"/>
              </a:rPr>
              <a:t>f:about="h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tp://www.recshop.fake/cd/Beatles</a:t>
            </a:r>
            <a:r>
              <a:rPr sz="1800" spc="-10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 marL="6673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&lt;cd:format&gt;</a:t>
            </a:r>
            <a:endParaRPr sz="1800">
              <a:latin typeface="Carlito"/>
              <a:cs typeface="Carlito"/>
            </a:endParaRPr>
          </a:p>
          <a:p>
            <a:pPr marL="11626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&lt;rdf:Alt&gt;</a:t>
            </a:r>
            <a:endParaRPr sz="1800">
              <a:latin typeface="Carlito"/>
              <a:cs typeface="Carlito"/>
            </a:endParaRPr>
          </a:p>
          <a:p>
            <a:pPr marL="13728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&lt;rdf:li&gt;CD&lt;/rdf:li&gt;</a:t>
            </a:r>
            <a:endParaRPr sz="1800">
              <a:latin typeface="Carlito"/>
              <a:cs typeface="Carlito"/>
            </a:endParaRPr>
          </a:p>
          <a:p>
            <a:pPr marL="13728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&lt;rdf:li&gt;Record&lt;/rdf:li&gt;</a:t>
            </a:r>
            <a:endParaRPr sz="1800">
              <a:latin typeface="Carlito"/>
              <a:cs typeface="Carlito"/>
            </a:endParaRPr>
          </a:p>
          <a:p>
            <a:pPr marL="137287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&lt;rdf:li&gt;Tape&lt;/rdf:li&gt;</a:t>
            </a:r>
            <a:endParaRPr sz="1800">
              <a:latin typeface="Carlito"/>
              <a:cs typeface="Carlito"/>
            </a:endParaRPr>
          </a:p>
          <a:p>
            <a:pPr marL="111125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&lt;/rdf:Alt&gt;</a:t>
            </a:r>
            <a:endParaRPr sz="1800">
              <a:latin typeface="Carlito"/>
              <a:cs typeface="Carlito"/>
            </a:endParaRPr>
          </a:p>
          <a:p>
            <a:pPr marL="5099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&lt;/cd:format&gt;</a:t>
            </a:r>
            <a:endParaRPr sz="1800">
              <a:latin typeface="Carlito"/>
              <a:cs typeface="Carlito"/>
            </a:endParaRPr>
          </a:p>
          <a:p>
            <a:pPr marL="35306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715" y="51054"/>
            <a:ext cx="2424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091" y="726948"/>
            <a:ext cx="9406255" cy="2862580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RDF </a:t>
            </a:r>
            <a:r>
              <a:rPr sz="1800" spc="-10" dirty="0">
                <a:latin typeface="Carlito"/>
                <a:cs typeface="Carlito"/>
              </a:rPr>
              <a:t>collections </a:t>
            </a:r>
            <a:r>
              <a:rPr sz="1800" spc="-5" dirty="0">
                <a:latin typeface="Carlito"/>
                <a:cs typeface="Carlito"/>
              </a:rPr>
              <a:t>describe </a:t>
            </a:r>
            <a:r>
              <a:rPr sz="1800" spc="-10" dirty="0">
                <a:latin typeface="Carlito"/>
                <a:cs typeface="Carlito"/>
              </a:rPr>
              <a:t>groups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40" dirty="0">
                <a:latin typeface="Carlito"/>
                <a:cs typeface="Carlito"/>
              </a:rPr>
              <a:t>ONLY </a:t>
            </a:r>
            <a:r>
              <a:rPr sz="1800" spc="-10" dirty="0">
                <a:latin typeface="Carlito"/>
                <a:cs typeface="Carlito"/>
              </a:rPr>
              <a:t>contain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specified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members.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rdf:parseType="Collection"</a:t>
            </a:r>
            <a:r>
              <a:rPr sz="1800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Attribute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1440" marR="831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As seen </a:t>
            </a:r>
            <a:r>
              <a:rPr sz="1800" spc="-25" dirty="0">
                <a:latin typeface="Carlito"/>
                <a:cs typeface="Carlito"/>
              </a:rPr>
              <a:t>earlier,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15" dirty="0">
                <a:latin typeface="Carlito"/>
                <a:cs typeface="Carlito"/>
              </a:rPr>
              <a:t>says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containing resources are members </a:t>
            </a:r>
            <a:r>
              <a:rPr sz="1800" dirty="0">
                <a:latin typeface="Carlito"/>
                <a:cs typeface="Carlito"/>
              </a:rPr>
              <a:t>- </a:t>
            </a:r>
            <a:r>
              <a:rPr sz="1800" spc="-5" dirty="0">
                <a:latin typeface="Carlito"/>
                <a:cs typeface="Carlito"/>
              </a:rPr>
              <a:t>it does not </a:t>
            </a:r>
            <a:r>
              <a:rPr sz="1800" spc="-15" dirty="0">
                <a:latin typeface="Carlito"/>
                <a:cs typeface="Carlito"/>
              </a:rPr>
              <a:t>say </a:t>
            </a:r>
            <a:r>
              <a:rPr sz="1800" spc="-5" dirty="0">
                <a:latin typeface="Carlito"/>
                <a:cs typeface="Carlito"/>
              </a:rPr>
              <a:t>that  other members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not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allowed.</a:t>
            </a:r>
            <a:endParaRPr sz="1800">
              <a:latin typeface="Carlito"/>
              <a:cs typeface="Carlito"/>
            </a:endParaRPr>
          </a:p>
          <a:p>
            <a:pPr marL="91440" marR="941705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RDF </a:t>
            </a:r>
            <a:r>
              <a:rPr sz="1800" spc="-10" dirty="0">
                <a:latin typeface="Carlito"/>
                <a:cs typeface="Carlito"/>
              </a:rPr>
              <a:t>collections are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describe </a:t>
            </a:r>
            <a:r>
              <a:rPr sz="1800" spc="-10" dirty="0">
                <a:latin typeface="Carlito"/>
                <a:cs typeface="Carlito"/>
              </a:rPr>
              <a:t>groups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40" dirty="0">
                <a:latin typeface="Carlito"/>
                <a:cs typeface="Carlito"/>
              </a:rPr>
              <a:t>ONLY </a:t>
            </a:r>
            <a:r>
              <a:rPr sz="1800" spc="-10" dirty="0">
                <a:latin typeface="Carlito"/>
                <a:cs typeface="Carlito"/>
              </a:rPr>
              <a:t>contain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specified members. 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collection </a:t>
            </a:r>
            <a:r>
              <a:rPr sz="1800" spc="-5" dirty="0">
                <a:latin typeface="Carlito"/>
                <a:cs typeface="Carlito"/>
              </a:rPr>
              <a:t>is described by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attribute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rdf:parseType="Collection".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715" y="51054"/>
            <a:ext cx="2424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Collections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35863" y="795527"/>
            <a:ext cx="9406255" cy="4802505"/>
          </a:xfrm>
          <a:custGeom>
            <a:avLst/>
            <a:gdLst/>
            <a:ahLst/>
            <a:cxnLst/>
            <a:rect l="l" t="t" r="r" b="b"/>
            <a:pathLst>
              <a:path w="9406255" h="4802505">
                <a:moveTo>
                  <a:pt x="0" y="4802124"/>
                </a:moveTo>
                <a:lnTo>
                  <a:pt x="9406128" y="4802124"/>
                </a:lnTo>
                <a:lnTo>
                  <a:pt x="9406128" y="0"/>
                </a:lnTo>
                <a:lnTo>
                  <a:pt x="0" y="0"/>
                </a:lnTo>
                <a:lnTo>
                  <a:pt x="0" y="4802124"/>
                </a:lnTo>
                <a:close/>
              </a:path>
            </a:pathLst>
          </a:custGeom>
          <a:ln w="9143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999" y="813561"/>
            <a:ext cx="840994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&lt;?xml</a:t>
            </a:r>
            <a:r>
              <a:rPr sz="1800" spc="-10" dirty="0">
                <a:latin typeface="Carlito"/>
                <a:cs typeface="Carlito"/>
              </a:rPr>
              <a:t> version="1.0"?&gt;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</a:t>
            </a:r>
            <a:endParaRPr sz="1800">
              <a:latin typeface="Carlito"/>
              <a:cs typeface="Carlito"/>
            </a:endParaRPr>
          </a:p>
          <a:p>
            <a:pPr marR="284797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xmlns:rdf</a:t>
            </a:r>
            <a:r>
              <a:rPr sz="1800" spc="-10" dirty="0">
                <a:latin typeface="Carlito"/>
                <a:cs typeface="Carlito"/>
                <a:hlinkClick r:id="rId2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2"/>
              </a:rPr>
              <a:t>//www.w3.org/1999/02/22-rdf-syntax-ns#" </a:t>
            </a:r>
            <a:r>
              <a:rPr sz="1800" spc="-10" dirty="0">
                <a:latin typeface="Carlito"/>
                <a:cs typeface="Carlito"/>
              </a:rPr>
              <a:t> xmlns:cd</a:t>
            </a:r>
            <a:r>
              <a:rPr sz="1800" spc="-10" dirty="0">
                <a:latin typeface="Carlito"/>
                <a:cs typeface="Carlito"/>
                <a:hlinkClick r:id="rId3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3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3"/>
              </a:rPr>
              <a:t>//recshop.fake/cd#</a:t>
            </a:r>
            <a:r>
              <a:rPr sz="1800" spc="-10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14400">
              <a:lnSpc>
                <a:spcPct val="100000"/>
              </a:lnSpc>
              <a:tabLst>
                <a:tab pos="2682240" algn="l"/>
              </a:tabLst>
            </a:pPr>
            <a:r>
              <a:rPr sz="1800" spc="-10" dirty="0">
                <a:latin typeface="Carlito"/>
                <a:cs typeface="Carlito"/>
              </a:rPr>
              <a:t>&lt;rdf:Description	rdf:abou</a:t>
            </a:r>
            <a:r>
              <a:rPr sz="1800" spc="-10" dirty="0">
                <a:latin typeface="Carlito"/>
                <a:cs typeface="Carlito"/>
                <a:hlinkClick r:id="rId4"/>
              </a:rPr>
              <a:t>t="h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4"/>
              </a:rPr>
              <a:t>//recshop.fake/cd/Beatles</a:t>
            </a:r>
            <a:r>
              <a:rPr sz="1800" spc="-10" dirty="0">
                <a:latin typeface="Carlito"/>
                <a:cs typeface="Carlito"/>
              </a:rPr>
              <a:t>"&gt;</a:t>
            </a:r>
            <a:endParaRPr sz="1800">
              <a:latin typeface="Carlito"/>
              <a:cs typeface="Carlito"/>
            </a:endParaRPr>
          </a:p>
          <a:p>
            <a:pPr marL="128143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&lt;cd:artist </a:t>
            </a:r>
            <a:r>
              <a:rPr sz="1800" spc="-10" dirty="0">
                <a:latin typeface="Carlito"/>
                <a:cs typeface="Carlito"/>
              </a:rPr>
              <a:t>rdf:parseType="Collection"&gt;</a:t>
            </a:r>
            <a:endParaRPr sz="1800">
              <a:latin typeface="Carlito"/>
              <a:cs typeface="Carlito"/>
            </a:endParaRPr>
          </a:p>
          <a:p>
            <a:pPr marL="1828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rdf:abou</a:t>
            </a:r>
            <a:r>
              <a:rPr sz="1800" spc="-10" dirty="0">
                <a:latin typeface="Carlito"/>
                <a:cs typeface="Carlito"/>
                <a:hlinkClick r:id="rId5"/>
              </a:rPr>
              <a:t>t="h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5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5"/>
              </a:rPr>
              <a:t>//recshop.fake/cd/Beatles/George"/&gt;</a:t>
            </a:r>
            <a:endParaRPr sz="1800">
              <a:latin typeface="Carlito"/>
              <a:cs typeface="Carlito"/>
            </a:endParaRPr>
          </a:p>
          <a:p>
            <a:pPr marL="1828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rdf:abou</a:t>
            </a:r>
            <a:r>
              <a:rPr sz="1800" spc="-10" dirty="0">
                <a:latin typeface="Carlito"/>
                <a:cs typeface="Carlito"/>
                <a:hlinkClick r:id="rId6"/>
              </a:rPr>
              <a:t>t="h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6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6"/>
              </a:rPr>
              <a:t>//recshop.fake/cd/Beatles/John</a:t>
            </a:r>
            <a:r>
              <a:rPr sz="1800" spc="-10" dirty="0">
                <a:latin typeface="Carlito"/>
                <a:cs typeface="Carlito"/>
              </a:rPr>
              <a:t>"/&gt;</a:t>
            </a:r>
            <a:endParaRPr sz="1800">
              <a:latin typeface="Carlito"/>
              <a:cs typeface="Carlito"/>
            </a:endParaRPr>
          </a:p>
          <a:p>
            <a:pPr marL="18808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rdf:abou</a:t>
            </a:r>
            <a:r>
              <a:rPr sz="1800" spc="-10" dirty="0">
                <a:latin typeface="Carlito"/>
                <a:cs typeface="Carlito"/>
                <a:hlinkClick r:id="rId7"/>
              </a:rPr>
              <a:t>t="h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7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7"/>
              </a:rPr>
              <a:t>//recshop.fake/cd/Beatles/Paul"/&gt;</a:t>
            </a:r>
            <a:endParaRPr sz="1800">
              <a:latin typeface="Carlito"/>
              <a:cs typeface="Carlito"/>
            </a:endParaRPr>
          </a:p>
          <a:p>
            <a:pPr marL="1828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rdf:abou</a:t>
            </a:r>
            <a:r>
              <a:rPr sz="1800" spc="-10" dirty="0">
                <a:latin typeface="Carlito"/>
                <a:cs typeface="Carlito"/>
                <a:hlinkClick r:id="rId8"/>
              </a:rPr>
              <a:t>t="h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8"/>
              </a:rPr>
              <a:t>tp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10" dirty="0">
                <a:latin typeface="Carlito"/>
                <a:cs typeface="Carlito"/>
                <a:hlinkClick r:id="rId8"/>
              </a:rPr>
              <a:t>//recshop.fake/cd/Beatles/Ringo"/&gt;</a:t>
            </a:r>
            <a:endParaRPr sz="1800">
              <a:latin typeface="Carlito"/>
              <a:cs typeface="Carlito"/>
            </a:endParaRPr>
          </a:p>
          <a:p>
            <a:pPr marL="12052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&lt;/cd:artist&gt;</a:t>
            </a:r>
            <a:endParaRPr sz="1800">
              <a:latin typeface="Carlito"/>
              <a:cs typeface="Carlito"/>
            </a:endParaRPr>
          </a:p>
          <a:p>
            <a:pPr marL="78613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39065" marR="485775" algn="ctr">
              <a:lnSpc>
                <a:spcPct val="100000"/>
              </a:lnSpc>
              <a:spcBef>
                <a:spcPts val="1045"/>
              </a:spcBef>
            </a:pPr>
            <a:r>
              <a:rPr spc="-5" dirty="0"/>
              <a:t>RDFS</a:t>
            </a:r>
            <a:r>
              <a:rPr spc="15" dirty="0"/>
              <a:t> </a:t>
            </a:r>
            <a:r>
              <a:rPr spc="-5" dirty="0"/>
              <a:t>Example</a:t>
            </a:r>
          </a:p>
          <a:p>
            <a:pPr marL="582295" marR="5080" indent="-431165">
              <a:lnSpc>
                <a:spcPct val="100000"/>
              </a:lnSpc>
              <a:spcBef>
                <a:spcPts val="610"/>
              </a:spcBef>
            </a:pP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xmlns:rdf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  <a:hlinkClick r:id="rId2"/>
              </a:rPr>
              <a:t>="h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  <a:hlinkClick r:id="rId2"/>
              </a:rPr>
              <a:t>tp://w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w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  <a:hlinkClick r:id="rId2"/>
              </a:rPr>
              <a:t>w.w3.org/1999/02/22-rdf-syntax-ns#" 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 xmlns:rdfs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  <a:hlinkClick r:id="rId3"/>
              </a:rPr>
              <a:t>="h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  <a:hlinkClick r:id="rId3"/>
              </a:rPr>
              <a:t>tp://w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w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  <a:hlinkClick r:id="rId3"/>
              </a:rPr>
              <a:t>w.w3.org/2000/01/rdf-schema#"&gt;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483" y="554863"/>
            <a:ext cx="2207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&lt;rdf:RDF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xml:lang="en“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933" y="1377822"/>
            <a:ext cx="826706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ID="MotorVehicle"&gt;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4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tp://www.w3.org/2000/01/rdf-schema#Class"/&gt;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&lt;rdfs:subClassOf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rdf:resource</a:t>
            </a:r>
            <a:r>
              <a:rPr sz="1800" spc="-10" dirty="0">
                <a:latin typeface="Carlito"/>
                <a:cs typeface="Carlito"/>
                <a:hlinkClick r:id="rId5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5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5"/>
              </a:rPr>
              <a:t>w.w3.org/2000/01/rdf-schema#Resource"/&gt;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ID="PassengerVehicle"&gt;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4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tp://www.w3.org/2000/01/rdf-schema#Class"/&gt;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&lt;rdfs:subClassOf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rdf:resource="#MotorVehicle"/&gt;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ID="Truck"&gt;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4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tp://www.w3.org/2000/01/rdf-schema#Class"/&gt;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&lt;rdfs:subClassOf rdf:resource="#MotorVehicle"/&gt;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3883" y="51054"/>
            <a:ext cx="354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 Domain and</a:t>
            </a:r>
            <a:r>
              <a:rPr spc="-40" dirty="0"/>
              <a:t> </a:t>
            </a:r>
            <a:r>
              <a:rPr spc="-5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27" y="638936"/>
            <a:ext cx="9150985" cy="487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Defining </a:t>
            </a:r>
            <a:r>
              <a:rPr sz="1800" spc="-5" dirty="0">
                <a:latin typeface="Carlito"/>
                <a:cs typeface="Carlito"/>
              </a:rPr>
              <a:t>domain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range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restrictions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926465" marR="3024505" indent="-9144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 xmlns:rdfs=“</a:t>
            </a:r>
            <a:r>
              <a:rPr sz="1800" spc="-10" dirty="0">
                <a:latin typeface="Carlito"/>
                <a:cs typeface="Carlito"/>
                <a:hlinkClick r:id="rId2"/>
              </a:rPr>
              <a:t>http://www.w3.org/2000/01/rdf-schema#” </a:t>
            </a:r>
            <a:r>
              <a:rPr sz="1800" spc="-10" dirty="0">
                <a:latin typeface="Carlito"/>
                <a:cs typeface="Carlito"/>
              </a:rPr>
              <a:t> xmlns:org=“htpp://example.org/organisation-schema”  xmlns:locn=“</a:t>
            </a:r>
            <a:r>
              <a:rPr sz="1800" spc="-10" dirty="0">
                <a:latin typeface="Carlito"/>
                <a:cs typeface="Carlito"/>
                <a:hlinkClick r:id="rId3"/>
              </a:rPr>
              <a:t>http://www.w3.org/ns/locn#”&gt;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&lt;rdf:Property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rdf:about=“org:isLocated"&gt;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&lt;rdfs:label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xml:lang="en"&gt;isLocated&lt;/rdfs:label&gt;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&lt;rdfs:comment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xml:lang:”en”&gt;</a:t>
            </a:r>
            <a:endParaRPr sz="180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The official address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registered </a:t>
            </a:r>
            <a:r>
              <a:rPr sz="1800" spc="-20" dirty="0">
                <a:latin typeface="Carlito"/>
                <a:cs typeface="Carlito"/>
              </a:rPr>
              <a:t>organisation’s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headquarters.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&lt;/rdfs:comment&gt;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&lt;rdfs:domain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rdf:resource=“org:Organisation”/&gt;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&lt;rdfs:range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rdf:resource=“locn:Address”&gt;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&lt;/rdf:Property&gt;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66795" algn="l"/>
                <a:tab pos="5517515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http://example.org/org/1234</a:t>
            </a:r>
            <a:r>
              <a:rPr sz="2200" spc="-5" dirty="0">
                <a:solidFill>
                  <a:srgbClr val="0462C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org:isLocated	</a:t>
            </a:r>
            <a:r>
              <a:rPr sz="2200" spc="-5" dirty="0">
                <a:latin typeface="Times New Roman"/>
                <a:cs typeface="Times New Roman"/>
                <a:hlinkClick r:id="rId5"/>
              </a:rPr>
              <a:t>http://dbpedia.org/page/Brussels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486" y="51054"/>
            <a:ext cx="2266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RDFS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27" y="638936"/>
            <a:ext cx="8844915" cy="578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ID="Van"&gt;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2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tp://www.w3.org/2000/01/rdf-schema#Class"/&gt;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&lt;rdfs:subClassOf</a:t>
            </a:r>
            <a:r>
              <a:rPr sz="1800" spc="-10" dirty="0">
                <a:latin typeface="Carlito"/>
                <a:cs typeface="Carlito"/>
              </a:rPr>
              <a:t> rdf:resource="#MotorVehicle"/&gt;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ID="MiniVan"&gt;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2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tp://www.w3.org/2000/01/rdf-schema#Class"/&gt;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&lt;rdfs:subClassOf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rdf:resource="#Van"/&gt;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&lt;rdfs:subClassOf</a:t>
            </a:r>
            <a:r>
              <a:rPr sz="1800" spc="-10" dirty="0">
                <a:latin typeface="Carlito"/>
                <a:cs typeface="Carlito"/>
              </a:rPr>
              <a:t> rdf:resource="#PassengerVehicle"/&gt;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ID="registeredTo"&gt;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3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3"/>
              </a:rPr>
              <a:t>tp://www.w3.org/1999/02/22-rdf-syntax-ns#Property"/&gt;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&lt;rdfs:domain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rdf:resource="#MotorVehicle"/&gt;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&lt;rdfs:range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rdf:resource="#Person"/&gt;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&lt;rdf:Description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ID="rearSeatLegRoom"&gt;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resource=</a:t>
            </a:r>
            <a:r>
              <a:rPr sz="1800" spc="-10" dirty="0">
                <a:latin typeface="Carlito"/>
                <a:cs typeface="Carlito"/>
                <a:hlinkClick r:id="rId3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3"/>
              </a:rPr>
              <a:t>tp://www.w3.org/1999/02/22-rdf-syntax-ns#Property"/&gt;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&lt;rdfs:domain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rdf:resource="#PassengerVehicle"/&gt;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&lt;rdfs:domain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rdf:resource="#Minivan"/&gt;</a:t>
            </a:r>
            <a:endParaRPr sz="180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&lt;rdfs:range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</a:t>
            </a:r>
            <a:r>
              <a:rPr sz="1800" spc="-10" dirty="0">
                <a:latin typeface="Carlito"/>
                <a:cs typeface="Carlito"/>
                <a:hlinkClick r:id="rId4"/>
              </a:rPr>
              <a:t>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tp://www.w3.org/2000/03/example/classes#Number"/&gt;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486" y="51054"/>
            <a:ext cx="2266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RDFS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908" y="638936"/>
            <a:ext cx="8789035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&lt;?xml</a:t>
            </a:r>
            <a:r>
              <a:rPr sz="1800" spc="-10" dirty="0">
                <a:latin typeface="Carlito"/>
                <a:cs typeface="Carlito"/>
              </a:rPr>
              <a:t> version="1.0"?&gt;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</a:t>
            </a:r>
            <a:endParaRPr sz="1800">
              <a:latin typeface="Carlito"/>
              <a:cs typeface="Carlito"/>
            </a:endParaRPr>
          </a:p>
          <a:p>
            <a:pPr marL="12700" marR="32143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xmlns:rdf</a:t>
            </a:r>
            <a:r>
              <a:rPr sz="1800" spc="-10" dirty="0">
                <a:latin typeface="Carlito"/>
                <a:cs typeface="Carlito"/>
                <a:hlinkClick r:id="rId2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tp://www.w3.org/1999/02/22-rdf-syntax-ns#</a:t>
            </a:r>
            <a:r>
              <a:rPr sz="1800" spc="-10" dirty="0">
                <a:latin typeface="Carlito"/>
                <a:cs typeface="Carlito"/>
              </a:rPr>
              <a:t>"  xmlns:rdfs</a:t>
            </a:r>
            <a:r>
              <a:rPr sz="1800" spc="-10" dirty="0">
                <a:latin typeface="Carlito"/>
                <a:cs typeface="Carlito"/>
                <a:hlinkClick r:id="rId3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3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3"/>
              </a:rPr>
              <a:t>w.w3.org/2000/01/rdf-schema#" </a:t>
            </a:r>
            <a:r>
              <a:rPr sz="1800" spc="-10" dirty="0">
                <a:latin typeface="Carlito"/>
                <a:cs typeface="Carlito"/>
              </a:rPr>
              <a:t> xml:base</a:t>
            </a:r>
            <a:r>
              <a:rPr sz="1800" spc="-10" dirty="0">
                <a:latin typeface="Carlito"/>
                <a:cs typeface="Carlito"/>
                <a:hlinkClick r:id="rId4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4"/>
              </a:rPr>
              <a:t>w.animals.fake/animals#"&gt;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&lt;rdf:Description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rdf:ID="animal"&gt;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</a:t>
            </a:r>
            <a:r>
              <a:rPr sz="1800" spc="-10" dirty="0">
                <a:latin typeface="Carlito"/>
                <a:cs typeface="Carlito"/>
                <a:hlinkClick r:id="rId5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5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5"/>
              </a:rPr>
              <a:t>w.w3.org/2000/01/rdf-schema#Class"/&gt;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&lt;rdf:Description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rdf:ID="horse"&gt;</a:t>
            </a:r>
            <a:endParaRPr sz="1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&lt;rdf:type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</a:t>
            </a:r>
            <a:r>
              <a:rPr sz="1800" spc="-10" dirty="0">
                <a:latin typeface="Carlito"/>
                <a:cs typeface="Carlito"/>
                <a:hlinkClick r:id="rId5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5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5"/>
              </a:rPr>
              <a:t>w.w3.org/2000/01/rdf-schema#Class"/&gt;</a:t>
            </a:r>
            <a:endParaRPr sz="1800">
              <a:latin typeface="Carlito"/>
              <a:cs typeface="Carlito"/>
            </a:endParaRPr>
          </a:p>
          <a:p>
            <a:pPr marL="189357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&lt;rdfs:subClassOf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rdf:resource="#animal"/&gt;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2336" y="51054"/>
            <a:ext cx="187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Blank</a:t>
            </a:r>
            <a:r>
              <a:rPr spc="-65" dirty="0"/>
              <a:t> </a:t>
            </a:r>
            <a:r>
              <a:rPr spc="-5" dirty="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2178404" y="878144"/>
            <a:ext cx="6861355" cy="3213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8173" y="506094"/>
            <a:ext cx="314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 Schema</a:t>
            </a:r>
            <a:r>
              <a:rPr spc="-60" dirty="0"/>
              <a:t> </a:t>
            </a:r>
            <a:r>
              <a:rPr spc="-5" dirty="0"/>
              <a:t>(RDFS)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70176"/>
            <a:ext cx="7988934" cy="29127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RDFS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Concepts such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Resource , Literal,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Datatype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Relationships such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subClassOf, subPropertyOf, </a:t>
            </a:r>
            <a:r>
              <a:rPr sz="2000" spc="-5" dirty="0">
                <a:latin typeface="Times New Roman"/>
                <a:cs typeface="Times New Roman"/>
              </a:rPr>
              <a:t>domain,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Provides the </a:t>
            </a:r>
            <a:r>
              <a:rPr sz="2000" spc="-5" dirty="0">
                <a:latin typeface="Times New Roman"/>
                <a:cs typeface="Times New Roman"/>
              </a:rPr>
              <a:t>means 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latin typeface="Times New Roman"/>
                <a:cs typeface="Times New Roman"/>
              </a:rPr>
              <a:t>Classes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Times New Roman"/>
                <a:cs typeface="Times New Roman"/>
              </a:rPr>
              <a:t>Hierarches of classes 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486" y="51054"/>
            <a:ext cx="2266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RDFS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908" y="638936"/>
            <a:ext cx="9857740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Since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RDFS </a:t>
            </a:r>
            <a:r>
              <a:rPr sz="1800" spc="-5" dirty="0">
                <a:latin typeface="Carlito"/>
                <a:cs typeface="Carlito"/>
              </a:rPr>
              <a:t>class is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RDF </a:t>
            </a:r>
            <a:r>
              <a:rPr sz="1800" spc="-10" dirty="0">
                <a:latin typeface="Carlito"/>
                <a:cs typeface="Carlito"/>
              </a:rPr>
              <a:t>resource we can abbreviate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example </a:t>
            </a:r>
            <a:r>
              <a:rPr sz="1800" spc="-5" dirty="0">
                <a:latin typeface="Carlito"/>
                <a:cs typeface="Carlito"/>
              </a:rPr>
              <a:t>above by using </a:t>
            </a:r>
            <a:r>
              <a:rPr sz="1800" spc="-10" dirty="0">
                <a:latin typeface="Carlito"/>
                <a:cs typeface="Carlito"/>
              </a:rPr>
              <a:t>rdfs:Class instead </a:t>
            </a:r>
            <a:r>
              <a:rPr sz="1800" spc="-5" dirty="0">
                <a:latin typeface="Carlito"/>
                <a:cs typeface="Carlito"/>
              </a:rPr>
              <a:t>of  rdf:Description,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drop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rdf:type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information: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&lt;?xml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version="1.0"?&gt;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</a:t>
            </a:r>
            <a:endParaRPr sz="1800">
              <a:latin typeface="Carlito"/>
              <a:cs typeface="Carlito"/>
            </a:endParaRPr>
          </a:p>
          <a:p>
            <a:pPr marL="12700" marR="428307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xmlns:rdf</a:t>
            </a:r>
            <a:r>
              <a:rPr sz="1800" spc="-10" dirty="0">
                <a:latin typeface="Carlito"/>
                <a:cs typeface="Carlito"/>
                <a:hlinkClick r:id="rId2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2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2"/>
              </a:rPr>
              <a:t>w.w3.org/1999/02/22-rdf-syntax-ns#" </a:t>
            </a:r>
            <a:r>
              <a:rPr sz="1800" spc="-10" dirty="0">
                <a:latin typeface="Carlito"/>
                <a:cs typeface="Carlito"/>
              </a:rPr>
              <a:t> xmlns:rdfs</a:t>
            </a:r>
            <a:r>
              <a:rPr sz="1800" spc="-10" dirty="0">
                <a:latin typeface="Carlito"/>
                <a:cs typeface="Carlito"/>
                <a:hlinkClick r:id="rId3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3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3"/>
              </a:rPr>
              <a:t>w.w3.org/2000/01/rdf-schema#" </a:t>
            </a:r>
            <a:r>
              <a:rPr sz="1800" spc="-10" dirty="0">
                <a:latin typeface="Carlito"/>
                <a:cs typeface="Carlito"/>
              </a:rPr>
              <a:t> xml:base</a:t>
            </a:r>
            <a:r>
              <a:rPr sz="1800" spc="-10" dirty="0">
                <a:latin typeface="Carlito"/>
                <a:cs typeface="Carlito"/>
                <a:hlinkClick r:id="rId4"/>
              </a:rPr>
              <a:t>="h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  <a:hlinkClick r:id="rId4"/>
              </a:rPr>
              <a:t>tp://w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4"/>
              </a:rPr>
              <a:t>w.animals.fake/animals#"&gt;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&lt;rdfs:Class rdf:ID="animal"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/&gt;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&lt;rdfs:Class</a:t>
            </a:r>
            <a:r>
              <a:rPr sz="1800" spc="-10" dirty="0">
                <a:latin typeface="Carlito"/>
                <a:cs typeface="Carlito"/>
              </a:rPr>
              <a:t> rdf:ID="horse"&gt;</a:t>
            </a:r>
            <a:endParaRPr sz="1800">
              <a:latin typeface="Carlito"/>
              <a:cs typeface="Carlito"/>
            </a:endParaRPr>
          </a:p>
          <a:p>
            <a:pPr marL="194691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&lt;rdfs:subClassOf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rdf:resource="#animal"/&gt;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&lt;/rdfs:Class&gt;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6594" y="184657"/>
          <a:ext cx="10640060" cy="6215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384">
                <a:tc gridSpan="2"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Basic RDF</a:t>
                      </a:r>
                      <a:r>
                        <a:rPr sz="1600" b="1" spc="3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Vocabulary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78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TERM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5016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rdf:RDF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an RD/XML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document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the beginning of the description of an RDF</a:t>
                      </a:r>
                      <a:r>
                        <a:rPr sz="1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650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rdf:about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 attribute of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rdf:Description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the subject of RDF statement, which is URIref obtained as</a:t>
                      </a:r>
                      <a:r>
                        <a:rPr sz="16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follows: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-the value of rdf:about , if it is a</a:t>
                      </a:r>
                      <a:r>
                        <a:rPr sz="16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URDref,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-the concatenation of the base URI and the value of rdf:about , if it is not a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URIref.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9556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 attribute of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rdf:Description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the subject of RDF statements, which is URIref obtained by concatenating the base URI</a:t>
                      </a:r>
                      <a:r>
                        <a:rPr sz="16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symbol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# and the value of</a:t>
                      </a:r>
                      <a:r>
                        <a:rPr sz="1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rdf:ID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0145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rdf:resource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 attribute of a property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the object of the RDF statement, which is the URIref obtained as</a:t>
                      </a:r>
                      <a:r>
                        <a:rPr sz="16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-the value of ref:resource, it is</a:t>
                      </a:r>
                      <a:r>
                        <a:rPr sz="16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URIref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 the concatenation of the base URI and the value of rdf:resources, it it not a</a:t>
                      </a:r>
                      <a:r>
                        <a:rPr sz="16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URIref.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349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rdf:type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built-in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with a predefined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Has an attribute rdf:resource, whose value represents a class of</a:t>
                      </a:r>
                      <a:r>
                        <a:rPr sz="1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resources.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091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rdf:datatype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 attribute of property element, whose value is an XML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schema</a:t>
                      </a:r>
                      <a:r>
                        <a:rPr sz="16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datatype.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40967" y="156082"/>
          <a:ext cx="9716769" cy="215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384">
                <a:tc gridSpan="2"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Basic Container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Vocabulary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5016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rdf:Seq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a sequence of resources or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literals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1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rdf:Bag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a ‘bag’ / set of resources or literals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rdf:alt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a list of resources or literals that represents</a:t>
                      </a:r>
                      <a:r>
                        <a:rPr sz="1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alternatives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rdf:li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Indicates an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of a sequence, bag, or alternative</a:t>
                      </a:r>
                      <a:r>
                        <a:rPr sz="1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0967" y="2453513"/>
          <a:ext cx="9716769" cy="4398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501">
                <a:tc gridSpan="2"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Basic RDF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Schema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Vocabulary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98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resource denoting a class of all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classes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50165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rdfs:subClassOf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property that defines a class as a subclass of another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90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rdfs:Property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resource denoting the class of all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properties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42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rdfs:domain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property used to indicate that a particular property applies to a designated</a:t>
                      </a:r>
                      <a:r>
                        <a:rPr sz="16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43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rdfs:range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property used to indicate that the value of a particular property are instance of a</a:t>
                      </a:r>
                      <a:r>
                        <a:rPr sz="16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designated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43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rdfs:subPropertyOf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property that indicates that a property is a sub property of another</a:t>
                      </a:r>
                      <a:r>
                        <a:rPr sz="16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rdfs:Datatype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resource used to indicate that a given URIref identifies a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843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rdfs:comment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Property used to associate a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comment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resource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368">
                <a:tc>
                  <a:txBody>
                    <a:bodyPr/>
                    <a:lstStyle/>
                    <a:p>
                      <a:pPr marL="50165">
                        <a:lnSpc>
                          <a:spcPts val="18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rdfs:label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Property used to assign a different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resource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71" y="242061"/>
            <a:ext cx="2066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932176" y="1668779"/>
            <a:ext cx="5605418" cy="217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546" y="51054"/>
            <a:ext cx="2066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907796"/>
            <a:ext cx="718439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&lt;?xml:namespace ns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5" dirty="0">
                <a:latin typeface="Carlito"/>
                <a:cs typeface="Carlito"/>
                <a:hlinkClick r:id="rId2"/>
              </a:rPr>
              <a:t>"h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  <a:hlinkClick r:id="rId2"/>
              </a:rPr>
              <a:t>tp://www.w3.org/RDF/RDF/" </a:t>
            </a:r>
            <a:r>
              <a:rPr sz="1800" spc="-10" dirty="0">
                <a:latin typeface="Carlito"/>
                <a:cs typeface="Carlito"/>
              </a:rPr>
              <a:t>prefix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"RDF"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?&gt;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&lt;?xml:namespace ns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  <a:hlinkClick r:id="rId3"/>
              </a:rPr>
              <a:t>"h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  <a:hlinkClick r:id="rId3"/>
              </a:rPr>
              <a:t>tp://purl.oclc.org/DC/" </a:t>
            </a:r>
            <a:r>
              <a:rPr sz="1800" spc="-10" dirty="0">
                <a:latin typeface="Carlito"/>
                <a:cs typeface="Carlito"/>
              </a:rPr>
              <a:t>prefix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"DC"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?&gt;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&lt;?xml:namespace ns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  <a:hlinkClick r:id="rId4"/>
              </a:rPr>
              <a:t>"h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  <a:hlinkClick r:id="rId4"/>
              </a:rPr>
              <a:t>tp://person.org/BusinessCard/" </a:t>
            </a:r>
            <a:r>
              <a:rPr sz="1800" spc="-10" dirty="0">
                <a:latin typeface="Carlito"/>
                <a:cs typeface="Carlito"/>
              </a:rPr>
              <a:t>prefix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"CARD"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?&gt;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&lt;RDF:RDF&gt;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&lt;RDF:Description RDF:HREF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  <a:hlinkClick r:id="rId5"/>
              </a:rPr>
              <a:t>"h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  <a:hlinkClick r:id="rId5"/>
              </a:rPr>
              <a:t>tp://uri-of-Document-1"&gt;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&lt;DC:Creator </a:t>
            </a:r>
            <a:r>
              <a:rPr sz="1800" spc="-5" dirty="0">
                <a:latin typeface="Carlito"/>
                <a:cs typeface="Carlito"/>
              </a:rPr>
              <a:t>RDF:HREF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"#Creator_001"/&gt;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&lt;RDF:Description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ID="Creator_001"&gt;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&lt;CARD:Name&gt;John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Smith&lt;/CARD:Name&gt;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&lt;CARD:Emai</a:t>
            </a:r>
            <a:r>
              <a:rPr sz="1800" spc="-5" dirty="0">
                <a:latin typeface="Carlito"/>
                <a:cs typeface="Carlito"/>
                <a:hlinkClick r:id="rId6"/>
              </a:rPr>
              <a:t>l&gt;smith@home.ne</a:t>
            </a:r>
            <a:r>
              <a:rPr sz="1800" spc="-5" dirty="0">
                <a:latin typeface="Carlito"/>
                <a:cs typeface="Carlito"/>
              </a:rPr>
              <a:t>t&lt;/CARD:Email&gt;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&lt;CARD:Affiliation&gt;Home,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Inc.&lt;/CARD:Affiliation&gt;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&lt;/RDF:Description&gt;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&lt;/RDF:RDF&gt;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71" y="242061"/>
            <a:ext cx="2066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784" y="1250950"/>
            <a:ext cx="78492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2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Statement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	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Author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  <a:hlinkClick r:id="rId2"/>
              </a:rPr>
              <a:t>of </a:t>
            </a:r>
            <a:r>
              <a:rPr sz="2400" spc="-10" dirty="0">
                <a:solidFill>
                  <a:srgbClr val="00AFEF"/>
                </a:solidFill>
                <a:latin typeface="Times New Roman"/>
                <a:cs typeface="Times New Roman"/>
                <a:hlinkClick r:id="rId2"/>
              </a:rPr>
              <a:t>http://foo.bar.org/index.html </a:t>
            </a:r>
            <a:r>
              <a:rPr sz="2400" spc="-5" dirty="0">
                <a:solidFill>
                  <a:srgbClr val="00AFE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John</a:t>
            </a:r>
            <a:r>
              <a:rPr sz="2400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imes New Roman"/>
                <a:cs typeface="Times New Roman"/>
              </a:rPr>
              <a:t>Doe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&lt;?xml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version="1.0"?&gt;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784" y="2714371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&lt;rdf:RDF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533" y="2714371"/>
            <a:ext cx="66713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xmlns:rdf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“</a:t>
            </a:r>
            <a:r>
              <a:rPr sz="2400" spc="-10" dirty="0">
                <a:latin typeface="Times New Roman"/>
                <a:cs typeface="Times New Roman"/>
                <a:hlinkClick r:id="rId3"/>
              </a:rPr>
              <a:t>http://www.w3.org/TR/WD-rdf-syntax#”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xmlns:s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spc="-5" dirty="0">
                <a:latin typeface="Times New Roman"/>
                <a:cs typeface="Times New Roman"/>
                <a:hlinkClick r:id="rId4"/>
              </a:rPr>
              <a:t>http://description.org/schema/"&gt;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784" y="3811904"/>
            <a:ext cx="77711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&lt;rdf:Description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about=</a:t>
            </a:r>
            <a:r>
              <a:rPr sz="2400" spc="-10" dirty="0">
                <a:latin typeface="Times New Roman"/>
                <a:cs typeface="Times New Roman"/>
                <a:hlinkClick r:id="rId2"/>
              </a:rPr>
              <a:t>"http://foo.b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  <a:hlinkClick r:id="rId2"/>
              </a:rPr>
              <a:t>r.org/index.html"</a:t>
            </a:r>
            <a:r>
              <a:rPr sz="2400" spc="-1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&lt;s:Author&gt;John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Doe&lt;/s:Author&gt;</a:t>
            </a:r>
            <a:endParaRPr sz="2400">
              <a:latin typeface="Times New Roman"/>
              <a:cs typeface="Times New Roman"/>
            </a:endParaRPr>
          </a:p>
          <a:p>
            <a:pPr marR="361632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&lt;/rdf:Description&gt;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&lt;/rdf:RDF&gt;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71" y="242061"/>
            <a:ext cx="2066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898904" y="972311"/>
            <a:ext cx="7920355" cy="2136775"/>
          </a:xfrm>
          <a:custGeom>
            <a:avLst/>
            <a:gdLst/>
            <a:ahLst/>
            <a:cxnLst/>
            <a:rect l="l" t="t" r="r" b="b"/>
            <a:pathLst>
              <a:path w="7920355" h="2136775">
                <a:moveTo>
                  <a:pt x="0" y="1791462"/>
                </a:moveTo>
                <a:lnTo>
                  <a:pt x="16912" y="1737239"/>
                </a:lnTo>
                <a:lnTo>
                  <a:pt x="46184" y="1702535"/>
                </a:lnTo>
                <a:lnTo>
                  <a:pt x="88965" y="1669208"/>
                </a:lnTo>
                <a:lnTo>
                  <a:pt x="144491" y="1637451"/>
                </a:lnTo>
                <a:lnTo>
                  <a:pt x="212001" y="1607454"/>
                </a:lnTo>
                <a:lnTo>
                  <a:pt x="250012" y="1593175"/>
                </a:lnTo>
                <a:lnTo>
                  <a:pt x="290732" y="1579407"/>
                </a:lnTo>
                <a:lnTo>
                  <a:pt x="334068" y="1566175"/>
                </a:lnTo>
                <a:lnTo>
                  <a:pt x="379922" y="1553503"/>
                </a:lnTo>
                <a:lnTo>
                  <a:pt x="428201" y="1541413"/>
                </a:lnTo>
                <a:lnTo>
                  <a:pt x="478808" y="1529930"/>
                </a:lnTo>
                <a:lnTo>
                  <a:pt x="531649" y="1519079"/>
                </a:lnTo>
                <a:lnTo>
                  <a:pt x="586627" y="1508882"/>
                </a:lnTo>
                <a:lnTo>
                  <a:pt x="643649" y="1499363"/>
                </a:lnTo>
                <a:lnTo>
                  <a:pt x="702618" y="1490548"/>
                </a:lnTo>
                <a:lnTo>
                  <a:pt x="763440" y="1482458"/>
                </a:lnTo>
                <a:lnTo>
                  <a:pt x="826018" y="1475119"/>
                </a:lnTo>
                <a:lnTo>
                  <a:pt x="890258" y="1468553"/>
                </a:lnTo>
                <a:lnTo>
                  <a:pt x="956064" y="1462786"/>
                </a:lnTo>
                <a:lnTo>
                  <a:pt x="1023342" y="1457841"/>
                </a:lnTo>
                <a:lnTo>
                  <a:pt x="1091995" y="1453741"/>
                </a:lnTo>
                <a:lnTo>
                  <a:pt x="1161928" y="1450511"/>
                </a:lnTo>
                <a:lnTo>
                  <a:pt x="1233047" y="1448174"/>
                </a:lnTo>
                <a:lnTo>
                  <a:pt x="1305255" y="1446754"/>
                </a:lnTo>
                <a:lnTo>
                  <a:pt x="1378458" y="1446276"/>
                </a:lnTo>
                <a:lnTo>
                  <a:pt x="1451660" y="1446754"/>
                </a:lnTo>
                <a:lnTo>
                  <a:pt x="1523868" y="1448174"/>
                </a:lnTo>
                <a:lnTo>
                  <a:pt x="1594987" y="1450511"/>
                </a:lnTo>
                <a:lnTo>
                  <a:pt x="1664920" y="1453741"/>
                </a:lnTo>
                <a:lnTo>
                  <a:pt x="1733573" y="1457841"/>
                </a:lnTo>
                <a:lnTo>
                  <a:pt x="1800851" y="1462786"/>
                </a:lnTo>
                <a:lnTo>
                  <a:pt x="1866657" y="1468553"/>
                </a:lnTo>
                <a:lnTo>
                  <a:pt x="1930897" y="1475119"/>
                </a:lnTo>
                <a:lnTo>
                  <a:pt x="1993475" y="1482458"/>
                </a:lnTo>
                <a:lnTo>
                  <a:pt x="2054297" y="1490548"/>
                </a:lnTo>
                <a:lnTo>
                  <a:pt x="2113266" y="1499363"/>
                </a:lnTo>
                <a:lnTo>
                  <a:pt x="2170288" y="1508882"/>
                </a:lnTo>
                <a:lnTo>
                  <a:pt x="2225266" y="1519079"/>
                </a:lnTo>
                <a:lnTo>
                  <a:pt x="2278107" y="1529930"/>
                </a:lnTo>
                <a:lnTo>
                  <a:pt x="2328714" y="1541413"/>
                </a:lnTo>
                <a:lnTo>
                  <a:pt x="2376993" y="1553503"/>
                </a:lnTo>
                <a:lnTo>
                  <a:pt x="2422847" y="1566175"/>
                </a:lnTo>
                <a:lnTo>
                  <a:pt x="2466183" y="1579407"/>
                </a:lnTo>
                <a:lnTo>
                  <a:pt x="2506903" y="1593175"/>
                </a:lnTo>
                <a:lnTo>
                  <a:pt x="2544914" y="1607454"/>
                </a:lnTo>
                <a:lnTo>
                  <a:pt x="2580119" y="1622221"/>
                </a:lnTo>
                <a:lnTo>
                  <a:pt x="2641733" y="1653122"/>
                </a:lnTo>
                <a:lnTo>
                  <a:pt x="2690981" y="1685687"/>
                </a:lnTo>
                <a:lnTo>
                  <a:pt x="2727103" y="1719726"/>
                </a:lnTo>
                <a:lnTo>
                  <a:pt x="2749335" y="1755048"/>
                </a:lnTo>
                <a:lnTo>
                  <a:pt x="2756916" y="1791462"/>
                </a:lnTo>
                <a:lnTo>
                  <a:pt x="2755005" y="1809793"/>
                </a:lnTo>
                <a:lnTo>
                  <a:pt x="2740003" y="1845684"/>
                </a:lnTo>
                <a:lnTo>
                  <a:pt x="2710731" y="1880388"/>
                </a:lnTo>
                <a:lnTo>
                  <a:pt x="2667950" y="1913715"/>
                </a:lnTo>
                <a:lnTo>
                  <a:pt x="2612424" y="1945472"/>
                </a:lnTo>
                <a:lnTo>
                  <a:pt x="2544914" y="1975469"/>
                </a:lnTo>
                <a:lnTo>
                  <a:pt x="2506903" y="1989748"/>
                </a:lnTo>
                <a:lnTo>
                  <a:pt x="2466183" y="2003516"/>
                </a:lnTo>
                <a:lnTo>
                  <a:pt x="2422847" y="2016748"/>
                </a:lnTo>
                <a:lnTo>
                  <a:pt x="2376993" y="2029420"/>
                </a:lnTo>
                <a:lnTo>
                  <a:pt x="2328714" y="2041510"/>
                </a:lnTo>
                <a:lnTo>
                  <a:pt x="2278107" y="2052993"/>
                </a:lnTo>
                <a:lnTo>
                  <a:pt x="2225266" y="2063844"/>
                </a:lnTo>
                <a:lnTo>
                  <a:pt x="2170288" y="2074041"/>
                </a:lnTo>
                <a:lnTo>
                  <a:pt x="2113266" y="2083560"/>
                </a:lnTo>
                <a:lnTo>
                  <a:pt x="2054297" y="2092375"/>
                </a:lnTo>
                <a:lnTo>
                  <a:pt x="1993475" y="2100465"/>
                </a:lnTo>
                <a:lnTo>
                  <a:pt x="1930897" y="2107804"/>
                </a:lnTo>
                <a:lnTo>
                  <a:pt x="1866657" y="2114370"/>
                </a:lnTo>
                <a:lnTo>
                  <a:pt x="1800851" y="2120137"/>
                </a:lnTo>
                <a:lnTo>
                  <a:pt x="1733573" y="2125082"/>
                </a:lnTo>
                <a:lnTo>
                  <a:pt x="1664920" y="2129182"/>
                </a:lnTo>
                <a:lnTo>
                  <a:pt x="1594987" y="2132412"/>
                </a:lnTo>
                <a:lnTo>
                  <a:pt x="1523868" y="2134749"/>
                </a:lnTo>
                <a:lnTo>
                  <a:pt x="1451660" y="2136169"/>
                </a:lnTo>
                <a:lnTo>
                  <a:pt x="1378458" y="2136648"/>
                </a:lnTo>
                <a:lnTo>
                  <a:pt x="1305255" y="2136169"/>
                </a:lnTo>
                <a:lnTo>
                  <a:pt x="1233047" y="2134749"/>
                </a:lnTo>
                <a:lnTo>
                  <a:pt x="1161928" y="2132412"/>
                </a:lnTo>
                <a:lnTo>
                  <a:pt x="1091995" y="2129182"/>
                </a:lnTo>
                <a:lnTo>
                  <a:pt x="1023342" y="2125082"/>
                </a:lnTo>
                <a:lnTo>
                  <a:pt x="956064" y="2120137"/>
                </a:lnTo>
                <a:lnTo>
                  <a:pt x="890258" y="2114370"/>
                </a:lnTo>
                <a:lnTo>
                  <a:pt x="826018" y="2107804"/>
                </a:lnTo>
                <a:lnTo>
                  <a:pt x="763440" y="2100465"/>
                </a:lnTo>
                <a:lnTo>
                  <a:pt x="702618" y="2092375"/>
                </a:lnTo>
                <a:lnTo>
                  <a:pt x="643649" y="2083560"/>
                </a:lnTo>
                <a:lnTo>
                  <a:pt x="586627" y="2074041"/>
                </a:lnTo>
                <a:lnTo>
                  <a:pt x="531649" y="2063844"/>
                </a:lnTo>
                <a:lnTo>
                  <a:pt x="478808" y="2052993"/>
                </a:lnTo>
                <a:lnTo>
                  <a:pt x="428201" y="2041510"/>
                </a:lnTo>
                <a:lnTo>
                  <a:pt x="379922" y="2029420"/>
                </a:lnTo>
                <a:lnTo>
                  <a:pt x="334068" y="2016748"/>
                </a:lnTo>
                <a:lnTo>
                  <a:pt x="290732" y="2003516"/>
                </a:lnTo>
                <a:lnTo>
                  <a:pt x="250012" y="1989748"/>
                </a:lnTo>
                <a:lnTo>
                  <a:pt x="212001" y="1975469"/>
                </a:lnTo>
                <a:lnTo>
                  <a:pt x="176796" y="1960702"/>
                </a:lnTo>
                <a:lnTo>
                  <a:pt x="115182" y="1929801"/>
                </a:lnTo>
                <a:lnTo>
                  <a:pt x="65934" y="1897236"/>
                </a:lnTo>
                <a:lnTo>
                  <a:pt x="29812" y="1863197"/>
                </a:lnTo>
                <a:lnTo>
                  <a:pt x="7580" y="1827875"/>
                </a:lnTo>
                <a:lnTo>
                  <a:pt x="0" y="1791462"/>
                </a:lnTo>
                <a:close/>
              </a:path>
              <a:path w="7920355" h="2136775">
                <a:moveTo>
                  <a:pt x="4818888" y="1765553"/>
                </a:moveTo>
                <a:lnTo>
                  <a:pt x="4836311" y="1713779"/>
                </a:lnTo>
                <a:lnTo>
                  <a:pt x="4866440" y="1680696"/>
                </a:lnTo>
                <a:lnTo>
                  <a:pt x="4910433" y="1648989"/>
                </a:lnTo>
                <a:lnTo>
                  <a:pt x="4967476" y="1618852"/>
                </a:lnTo>
                <a:lnTo>
                  <a:pt x="5036759" y="1590480"/>
                </a:lnTo>
                <a:lnTo>
                  <a:pt x="5075736" y="1577016"/>
                </a:lnTo>
                <a:lnTo>
                  <a:pt x="5117469" y="1564068"/>
                </a:lnTo>
                <a:lnTo>
                  <a:pt x="5161855" y="1551658"/>
                </a:lnTo>
                <a:lnTo>
                  <a:pt x="5208793" y="1539811"/>
                </a:lnTo>
                <a:lnTo>
                  <a:pt x="5258182" y="1528552"/>
                </a:lnTo>
                <a:lnTo>
                  <a:pt x="5309921" y="1517905"/>
                </a:lnTo>
                <a:lnTo>
                  <a:pt x="5363906" y="1507894"/>
                </a:lnTo>
                <a:lnTo>
                  <a:pt x="5420038" y="1498544"/>
                </a:lnTo>
                <a:lnTo>
                  <a:pt x="5478215" y="1489879"/>
                </a:lnTo>
                <a:lnTo>
                  <a:pt x="5538335" y="1481923"/>
                </a:lnTo>
                <a:lnTo>
                  <a:pt x="5600296" y="1474702"/>
                </a:lnTo>
                <a:lnTo>
                  <a:pt x="5663997" y="1468239"/>
                </a:lnTo>
                <a:lnTo>
                  <a:pt x="5729337" y="1462558"/>
                </a:lnTo>
                <a:lnTo>
                  <a:pt x="5796214" y="1457684"/>
                </a:lnTo>
                <a:lnTo>
                  <a:pt x="5864527" y="1453642"/>
                </a:lnTo>
                <a:lnTo>
                  <a:pt x="5934173" y="1450456"/>
                </a:lnTo>
                <a:lnTo>
                  <a:pt x="6005052" y="1448150"/>
                </a:lnTo>
                <a:lnTo>
                  <a:pt x="6077062" y="1446748"/>
                </a:lnTo>
                <a:lnTo>
                  <a:pt x="6150102" y="1446276"/>
                </a:lnTo>
                <a:lnTo>
                  <a:pt x="6223141" y="1446748"/>
                </a:lnTo>
                <a:lnTo>
                  <a:pt x="6295151" y="1448150"/>
                </a:lnTo>
                <a:lnTo>
                  <a:pt x="6366030" y="1450456"/>
                </a:lnTo>
                <a:lnTo>
                  <a:pt x="6435676" y="1453642"/>
                </a:lnTo>
                <a:lnTo>
                  <a:pt x="6503989" y="1457684"/>
                </a:lnTo>
                <a:lnTo>
                  <a:pt x="6570866" y="1462558"/>
                </a:lnTo>
                <a:lnTo>
                  <a:pt x="6636206" y="1468239"/>
                </a:lnTo>
                <a:lnTo>
                  <a:pt x="6699907" y="1474702"/>
                </a:lnTo>
                <a:lnTo>
                  <a:pt x="6761868" y="1481923"/>
                </a:lnTo>
                <a:lnTo>
                  <a:pt x="6821988" y="1489879"/>
                </a:lnTo>
                <a:lnTo>
                  <a:pt x="6880165" y="1498544"/>
                </a:lnTo>
                <a:lnTo>
                  <a:pt x="6936297" y="1507894"/>
                </a:lnTo>
                <a:lnTo>
                  <a:pt x="6990282" y="1517905"/>
                </a:lnTo>
                <a:lnTo>
                  <a:pt x="7042021" y="1528552"/>
                </a:lnTo>
                <a:lnTo>
                  <a:pt x="7091410" y="1539811"/>
                </a:lnTo>
                <a:lnTo>
                  <a:pt x="7138348" y="1551658"/>
                </a:lnTo>
                <a:lnTo>
                  <a:pt x="7182734" y="1564068"/>
                </a:lnTo>
                <a:lnTo>
                  <a:pt x="7224467" y="1577016"/>
                </a:lnTo>
                <a:lnTo>
                  <a:pt x="7263444" y="1590480"/>
                </a:lnTo>
                <a:lnTo>
                  <a:pt x="7299564" y="1604433"/>
                </a:lnTo>
                <a:lnTo>
                  <a:pt x="7362829" y="1633712"/>
                </a:lnTo>
                <a:lnTo>
                  <a:pt x="7413449" y="1664659"/>
                </a:lnTo>
                <a:lnTo>
                  <a:pt x="7450611" y="1697078"/>
                </a:lnTo>
                <a:lnTo>
                  <a:pt x="7473504" y="1730774"/>
                </a:lnTo>
                <a:lnTo>
                  <a:pt x="7481316" y="1765553"/>
                </a:lnTo>
                <a:lnTo>
                  <a:pt x="7479346" y="1783066"/>
                </a:lnTo>
                <a:lnTo>
                  <a:pt x="7450611" y="1834029"/>
                </a:lnTo>
                <a:lnTo>
                  <a:pt x="7413449" y="1866448"/>
                </a:lnTo>
                <a:lnTo>
                  <a:pt x="7362829" y="1897395"/>
                </a:lnTo>
                <a:lnTo>
                  <a:pt x="7299564" y="1926674"/>
                </a:lnTo>
                <a:lnTo>
                  <a:pt x="7263444" y="1940627"/>
                </a:lnTo>
                <a:lnTo>
                  <a:pt x="7224467" y="1954091"/>
                </a:lnTo>
                <a:lnTo>
                  <a:pt x="7182734" y="1967039"/>
                </a:lnTo>
                <a:lnTo>
                  <a:pt x="7138348" y="1979449"/>
                </a:lnTo>
                <a:lnTo>
                  <a:pt x="7091410" y="1991296"/>
                </a:lnTo>
                <a:lnTo>
                  <a:pt x="7042021" y="2002555"/>
                </a:lnTo>
                <a:lnTo>
                  <a:pt x="6990282" y="2013202"/>
                </a:lnTo>
                <a:lnTo>
                  <a:pt x="6936297" y="2023213"/>
                </a:lnTo>
                <a:lnTo>
                  <a:pt x="6880165" y="2032563"/>
                </a:lnTo>
                <a:lnTo>
                  <a:pt x="6821988" y="2041228"/>
                </a:lnTo>
                <a:lnTo>
                  <a:pt x="6761868" y="2049184"/>
                </a:lnTo>
                <a:lnTo>
                  <a:pt x="6699907" y="2056405"/>
                </a:lnTo>
                <a:lnTo>
                  <a:pt x="6636206" y="2062868"/>
                </a:lnTo>
                <a:lnTo>
                  <a:pt x="6570866" y="2068549"/>
                </a:lnTo>
                <a:lnTo>
                  <a:pt x="6503989" y="2073423"/>
                </a:lnTo>
                <a:lnTo>
                  <a:pt x="6435676" y="2077465"/>
                </a:lnTo>
                <a:lnTo>
                  <a:pt x="6366030" y="2080651"/>
                </a:lnTo>
                <a:lnTo>
                  <a:pt x="6295151" y="2082957"/>
                </a:lnTo>
                <a:lnTo>
                  <a:pt x="6223141" y="2084359"/>
                </a:lnTo>
                <a:lnTo>
                  <a:pt x="6150102" y="2084832"/>
                </a:lnTo>
                <a:lnTo>
                  <a:pt x="6077062" y="2084359"/>
                </a:lnTo>
                <a:lnTo>
                  <a:pt x="6005052" y="2082957"/>
                </a:lnTo>
                <a:lnTo>
                  <a:pt x="5934173" y="2080651"/>
                </a:lnTo>
                <a:lnTo>
                  <a:pt x="5864527" y="2077465"/>
                </a:lnTo>
                <a:lnTo>
                  <a:pt x="5796214" y="2073423"/>
                </a:lnTo>
                <a:lnTo>
                  <a:pt x="5729337" y="2068549"/>
                </a:lnTo>
                <a:lnTo>
                  <a:pt x="5663997" y="2062868"/>
                </a:lnTo>
                <a:lnTo>
                  <a:pt x="5600296" y="2056405"/>
                </a:lnTo>
                <a:lnTo>
                  <a:pt x="5538335" y="2049184"/>
                </a:lnTo>
                <a:lnTo>
                  <a:pt x="5478215" y="2041228"/>
                </a:lnTo>
                <a:lnTo>
                  <a:pt x="5420038" y="2032563"/>
                </a:lnTo>
                <a:lnTo>
                  <a:pt x="5363906" y="2023213"/>
                </a:lnTo>
                <a:lnTo>
                  <a:pt x="5309921" y="2013202"/>
                </a:lnTo>
                <a:lnTo>
                  <a:pt x="5258182" y="2002555"/>
                </a:lnTo>
                <a:lnTo>
                  <a:pt x="5208793" y="1991296"/>
                </a:lnTo>
                <a:lnTo>
                  <a:pt x="5161855" y="1979449"/>
                </a:lnTo>
                <a:lnTo>
                  <a:pt x="5117469" y="1967039"/>
                </a:lnTo>
                <a:lnTo>
                  <a:pt x="5075736" y="1954091"/>
                </a:lnTo>
                <a:lnTo>
                  <a:pt x="5036759" y="1940627"/>
                </a:lnTo>
                <a:lnTo>
                  <a:pt x="5000639" y="1926674"/>
                </a:lnTo>
                <a:lnTo>
                  <a:pt x="4937374" y="1897395"/>
                </a:lnTo>
                <a:lnTo>
                  <a:pt x="4886754" y="1866448"/>
                </a:lnTo>
                <a:lnTo>
                  <a:pt x="4849592" y="1834029"/>
                </a:lnTo>
                <a:lnTo>
                  <a:pt x="4826699" y="1800333"/>
                </a:lnTo>
                <a:lnTo>
                  <a:pt x="4818888" y="1765553"/>
                </a:lnTo>
                <a:close/>
              </a:path>
              <a:path w="7920355" h="2136775">
                <a:moveTo>
                  <a:pt x="5094732" y="279653"/>
                </a:moveTo>
                <a:lnTo>
                  <a:pt x="5112062" y="235726"/>
                </a:lnTo>
                <a:lnTo>
                  <a:pt x="5142058" y="207611"/>
                </a:lnTo>
                <a:lnTo>
                  <a:pt x="5185896" y="180612"/>
                </a:lnTo>
                <a:lnTo>
                  <a:pt x="5242797" y="154884"/>
                </a:lnTo>
                <a:lnTo>
                  <a:pt x="5311979" y="130581"/>
                </a:lnTo>
                <a:lnTo>
                  <a:pt x="5350932" y="119013"/>
                </a:lnTo>
                <a:lnTo>
                  <a:pt x="5392662" y="107859"/>
                </a:lnTo>
                <a:lnTo>
                  <a:pt x="5437071" y="97139"/>
                </a:lnTo>
                <a:lnTo>
                  <a:pt x="5484064" y="86872"/>
                </a:lnTo>
                <a:lnTo>
                  <a:pt x="5533540" y="77077"/>
                </a:lnTo>
                <a:lnTo>
                  <a:pt x="5585404" y="67775"/>
                </a:lnTo>
                <a:lnTo>
                  <a:pt x="5639557" y="58983"/>
                </a:lnTo>
                <a:lnTo>
                  <a:pt x="5695903" y="50722"/>
                </a:lnTo>
                <a:lnTo>
                  <a:pt x="5754342" y="43010"/>
                </a:lnTo>
                <a:lnTo>
                  <a:pt x="5814778" y="35868"/>
                </a:lnTo>
                <a:lnTo>
                  <a:pt x="5877113" y="29314"/>
                </a:lnTo>
                <a:lnTo>
                  <a:pt x="5941249" y="23368"/>
                </a:lnTo>
                <a:lnTo>
                  <a:pt x="6007090" y="18049"/>
                </a:lnTo>
                <a:lnTo>
                  <a:pt x="6074536" y="13376"/>
                </a:lnTo>
                <a:lnTo>
                  <a:pt x="6143491" y="9369"/>
                </a:lnTo>
                <a:lnTo>
                  <a:pt x="6213857" y="6048"/>
                </a:lnTo>
                <a:lnTo>
                  <a:pt x="6285537" y="3431"/>
                </a:lnTo>
                <a:lnTo>
                  <a:pt x="6358432" y="1537"/>
                </a:lnTo>
                <a:lnTo>
                  <a:pt x="6432446" y="387"/>
                </a:lnTo>
                <a:lnTo>
                  <a:pt x="6507480" y="0"/>
                </a:lnTo>
                <a:lnTo>
                  <a:pt x="6582513" y="387"/>
                </a:lnTo>
                <a:lnTo>
                  <a:pt x="6656527" y="1537"/>
                </a:lnTo>
                <a:lnTo>
                  <a:pt x="6729422" y="3431"/>
                </a:lnTo>
                <a:lnTo>
                  <a:pt x="6801102" y="6048"/>
                </a:lnTo>
                <a:lnTo>
                  <a:pt x="6871468" y="9369"/>
                </a:lnTo>
                <a:lnTo>
                  <a:pt x="6940423" y="13376"/>
                </a:lnTo>
                <a:lnTo>
                  <a:pt x="7007869" y="18049"/>
                </a:lnTo>
                <a:lnTo>
                  <a:pt x="7073710" y="23368"/>
                </a:lnTo>
                <a:lnTo>
                  <a:pt x="7137846" y="29314"/>
                </a:lnTo>
                <a:lnTo>
                  <a:pt x="7200181" y="35868"/>
                </a:lnTo>
                <a:lnTo>
                  <a:pt x="7260617" y="43010"/>
                </a:lnTo>
                <a:lnTo>
                  <a:pt x="7319056" y="50722"/>
                </a:lnTo>
                <a:lnTo>
                  <a:pt x="7375402" y="58983"/>
                </a:lnTo>
                <a:lnTo>
                  <a:pt x="7429555" y="67775"/>
                </a:lnTo>
                <a:lnTo>
                  <a:pt x="7481419" y="77077"/>
                </a:lnTo>
                <a:lnTo>
                  <a:pt x="7530895" y="86872"/>
                </a:lnTo>
                <a:lnTo>
                  <a:pt x="7577888" y="97139"/>
                </a:lnTo>
                <a:lnTo>
                  <a:pt x="7622297" y="107859"/>
                </a:lnTo>
                <a:lnTo>
                  <a:pt x="7664027" y="119013"/>
                </a:lnTo>
                <a:lnTo>
                  <a:pt x="7702980" y="130581"/>
                </a:lnTo>
                <a:lnTo>
                  <a:pt x="7772162" y="154884"/>
                </a:lnTo>
                <a:lnTo>
                  <a:pt x="7829063" y="180612"/>
                </a:lnTo>
                <a:lnTo>
                  <a:pt x="7872901" y="207611"/>
                </a:lnTo>
                <a:lnTo>
                  <a:pt x="7902897" y="235726"/>
                </a:lnTo>
                <a:lnTo>
                  <a:pt x="7920228" y="279653"/>
                </a:lnTo>
                <a:lnTo>
                  <a:pt x="7918269" y="294504"/>
                </a:lnTo>
                <a:lnTo>
                  <a:pt x="7889679" y="337768"/>
                </a:lnTo>
                <a:lnTo>
                  <a:pt x="7852664" y="365345"/>
                </a:lnTo>
                <a:lnTo>
                  <a:pt x="7802196" y="391728"/>
                </a:lnTo>
                <a:lnTo>
                  <a:pt x="7739057" y="416762"/>
                </a:lnTo>
                <a:lnTo>
                  <a:pt x="7664027" y="440294"/>
                </a:lnTo>
                <a:lnTo>
                  <a:pt x="7622297" y="451448"/>
                </a:lnTo>
                <a:lnTo>
                  <a:pt x="7577888" y="462168"/>
                </a:lnTo>
                <a:lnTo>
                  <a:pt x="7530895" y="472435"/>
                </a:lnTo>
                <a:lnTo>
                  <a:pt x="7481419" y="482230"/>
                </a:lnTo>
                <a:lnTo>
                  <a:pt x="7429555" y="491532"/>
                </a:lnTo>
                <a:lnTo>
                  <a:pt x="7375402" y="500324"/>
                </a:lnTo>
                <a:lnTo>
                  <a:pt x="7319056" y="508585"/>
                </a:lnTo>
                <a:lnTo>
                  <a:pt x="7260617" y="516297"/>
                </a:lnTo>
                <a:lnTo>
                  <a:pt x="7200181" y="523439"/>
                </a:lnTo>
                <a:lnTo>
                  <a:pt x="7137846" y="529993"/>
                </a:lnTo>
                <a:lnTo>
                  <a:pt x="7073710" y="535939"/>
                </a:lnTo>
                <a:lnTo>
                  <a:pt x="7007869" y="541258"/>
                </a:lnTo>
                <a:lnTo>
                  <a:pt x="6940423" y="545931"/>
                </a:lnTo>
                <a:lnTo>
                  <a:pt x="6871468" y="549938"/>
                </a:lnTo>
                <a:lnTo>
                  <a:pt x="6801102" y="553259"/>
                </a:lnTo>
                <a:lnTo>
                  <a:pt x="6729422" y="555876"/>
                </a:lnTo>
                <a:lnTo>
                  <a:pt x="6656527" y="557770"/>
                </a:lnTo>
                <a:lnTo>
                  <a:pt x="6582513" y="558920"/>
                </a:lnTo>
                <a:lnTo>
                  <a:pt x="6507480" y="559308"/>
                </a:lnTo>
                <a:lnTo>
                  <a:pt x="6432446" y="558920"/>
                </a:lnTo>
                <a:lnTo>
                  <a:pt x="6358432" y="557770"/>
                </a:lnTo>
                <a:lnTo>
                  <a:pt x="6285537" y="555876"/>
                </a:lnTo>
                <a:lnTo>
                  <a:pt x="6213857" y="553259"/>
                </a:lnTo>
                <a:lnTo>
                  <a:pt x="6143491" y="549938"/>
                </a:lnTo>
                <a:lnTo>
                  <a:pt x="6074536" y="545931"/>
                </a:lnTo>
                <a:lnTo>
                  <a:pt x="6007090" y="541258"/>
                </a:lnTo>
                <a:lnTo>
                  <a:pt x="5941249" y="535939"/>
                </a:lnTo>
                <a:lnTo>
                  <a:pt x="5877113" y="529993"/>
                </a:lnTo>
                <a:lnTo>
                  <a:pt x="5814778" y="523439"/>
                </a:lnTo>
                <a:lnTo>
                  <a:pt x="5754342" y="516297"/>
                </a:lnTo>
                <a:lnTo>
                  <a:pt x="5695903" y="508585"/>
                </a:lnTo>
                <a:lnTo>
                  <a:pt x="5639557" y="500324"/>
                </a:lnTo>
                <a:lnTo>
                  <a:pt x="5585404" y="491532"/>
                </a:lnTo>
                <a:lnTo>
                  <a:pt x="5533540" y="482230"/>
                </a:lnTo>
                <a:lnTo>
                  <a:pt x="5484064" y="472435"/>
                </a:lnTo>
                <a:lnTo>
                  <a:pt x="5437071" y="462168"/>
                </a:lnTo>
                <a:lnTo>
                  <a:pt x="5392662" y="451448"/>
                </a:lnTo>
                <a:lnTo>
                  <a:pt x="5350932" y="440294"/>
                </a:lnTo>
                <a:lnTo>
                  <a:pt x="5311979" y="428726"/>
                </a:lnTo>
                <a:lnTo>
                  <a:pt x="5242797" y="404423"/>
                </a:lnTo>
                <a:lnTo>
                  <a:pt x="5185896" y="378695"/>
                </a:lnTo>
                <a:lnTo>
                  <a:pt x="5142058" y="351696"/>
                </a:lnTo>
                <a:lnTo>
                  <a:pt x="5112062" y="323581"/>
                </a:lnTo>
                <a:lnTo>
                  <a:pt x="5094732" y="27965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4638" y="2621660"/>
            <a:ext cx="2182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ID=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Times New Roman"/>
                <a:cs typeface="Times New Roman"/>
              </a:rPr>
              <a:t>Pas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eng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eh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5744" y="2620136"/>
            <a:ext cx="60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#Class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4940" y="1130046"/>
            <a:ext cx="158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"</a:t>
            </a:r>
            <a:r>
              <a:rPr sz="1800" dirty="0">
                <a:latin typeface="Carlito"/>
                <a:cs typeface="Carlito"/>
              </a:rPr>
              <a:t>#Mo</a:t>
            </a:r>
            <a:r>
              <a:rPr sz="1800" spc="-20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9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h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3133" y="1366138"/>
            <a:ext cx="3914140" cy="1437005"/>
          </a:xfrm>
          <a:custGeom>
            <a:avLst/>
            <a:gdLst/>
            <a:ahLst/>
            <a:cxnLst/>
            <a:rect l="l" t="t" r="r" b="b"/>
            <a:pathLst>
              <a:path w="3914140" h="1437005">
                <a:moveTo>
                  <a:pt x="3495294" y="1398397"/>
                </a:moveTo>
                <a:lnTo>
                  <a:pt x="3482594" y="1392047"/>
                </a:lnTo>
                <a:lnTo>
                  <a:pt x="3419094" y="1360297"/>
                </a:lnTo>
                <a:lnTo>
                  <a:pt x="3419094" y="1392047"/>
                </a:lnTo>
                <a:lnTo>
                  <a:pt x="1432687" y="1392047"/>
                </a:lnTo>
                <a:lnTo>
                  <a:pt x="1432687" y="1404747"/>
                </a:lnTo>
                <a:lnTo>
                  <a:pt x="3419094" y="1404747"/>
                </a:lnTo>
                <a:lnTo>
                  <a:pt x="3419094" y="1436497"/>
                </a:lnTo>
                <a:lnTo>
                  <a:pt x="3482594" y="1404747"/>
                </a:lnTo>
                <a:lnTo>
                  <a:pt x="3495294" y="1398397"/>
                </a:lnTo>
                <a:close/>
              </a:path>
              <a:path w="3914140" h="1437005">
                <a:moveTo>
                  <a:pt x="3914013" y="17653"/>
                </a:moveTo>
                <a:lnTo>
                  <a:pt x="3830701" y="0"/>
                </a:lnTo>
                <a:lnTo>
                  <a:pt x="3838702" y="30772"/>
                </a:lnTo>
                <a:lnTo>
                  <a:pt x="0" y="1030097"/>
                </a:lnTo>
                <a:lnTo>
                  <a:pt x="3302" y="1042416"/>
                </a:lnTo>
                <a:lnTo>
                  <a:pt x="3841877" y="42964"/>
                </a:lnTo>
                <a:lnTo>
                  <a:pt x="3849878" y="73660"/>
                </a:lnTo>
                <a:lnTo>
                  <a:pt x="3902659" y="27559"/>
                </a:lnTo>
                <a:lnTo>
                  <a:pt x="3914013" y="1765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10454" y="1754885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rdfs:subClassOf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2805" y="2497073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rdf: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4638" y="3969766"/>
            <a:ext cx="7372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&lt;rdf:Description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ID="PassengerVehicle"&gt;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&lt;rdf:type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resource=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"http://ww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.w3.org/2000/01/rdf-schema#Class"</a:t>
            </a:r>
            <a:r>
              <a:rPr sz="1800" spc="-5" dirty="0">
                <a:latin typeface="Times New Roman"/>
                <a:cs typeface="Times New Roman"/>
              </a:rPr>
              <a:t>/&gt;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&lt;rdfs:subClassOf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rdf:resource="#MotorVehicle"/&gt;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&lt;/rdf:Description&gt;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4339" y="51054"/>
            <a:ext cx="234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RDF</a:t>
            </a:r>
            <a:r>
              <a:rPr spc="-50" dirty="0"/>
              <a:t> </a:t>
            </a:r>
            <a:r>
              <a:rPr spc="-5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199" y="645033"/>
            <a:ext cx="9950450" cy="3560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RDF containers are used to describe group of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things.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The following RDF elements are used to describe </a:t>
            </a:r>
            <a:r>
              <a:rPr sz="2200" dirty="0">
                <a:latin typeface="Times New Roman"/>
                <a:cs typeface="Times New Roman"/>
              </a:rPr>
              <a:t>groups: </a:t>
            </a:r>
            <a:r>
              <a:rPr sz="2200" spc="-5" dirty="0">
                <a:latin typeface="Times New Roman"/>
                <a:cs typeface="Times New Roman"/>
              </a:rPr>
              <a:t>&lt;Bag&gt;, </a:t>
            </a:r>
            <a:r>
              <a:rPr sz="2200" dirty="0">
                <a:latin typeface="Times New Roman"/>
                <a:cs typeface="Times New Roman"/>
              </a:rPr>
              <a:t>&lt;Seq&gt;,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&lt;Alt&gt;.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&lt;rdf:Bag&gt;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element is </a:t>
            </a:r>
            <a:r>
              <a:rPr sz="2400" dirty="0">
                <a:latin typeface="Times New Roman"/>
                <a:cs typeface="Times New Roman"/>
              </a:rPr>
              <a:t>used to describe a list of values that do not have to be in a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  </a:t>
            </a:r>
            <a:r>
              <a:rPr sz="2400" spc="-25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&lt;rdf:Bag&gt;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contain duplicate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4E277A939DC44931CF34FC2E37FC7" ma:contentTypeVersion="2" ma:contentTypeDescription="Create a new document." ma:contentTypeScope="" ma:versionID="d321cb4098f74431a882519c6dad6428">
  <xsd:schema xmlns:xsd="http://www.w3.org/2001/XMLSchema" xmlns:xs="http://www.w3.org/2001/XMLSchema" xmlns:p="http://schemas.microsoft.com/office/2006/metadata/properties" xmlns:ns2="0a541d1c-bf3d-463d-bcfa-725b78978114" targetNamespace="http://schemas.microsoft.com/office/2006/metadata/properties" ma:root="true" ma:fieldsID="d0151745a3fc570a97e6bd839d5b97fb" ns2:_="">
    <xsd:import namespace="0a541d1c-bf3d-463d-bcfa-725b78978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1d1c-bf3d-463d-bcfa-725b78978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67C7B0-6B9F-43CB-8F20-90D9903EF6C3}"/>
</file>

<file path=customXml/itemProps2.xml><?xml version="1.0" encoding="utf-8"?>
<ds:datastoreItem xmlns:ds="http://schemas.openxmlformats.org/officeDocument/2006/customXml" ds:itemID="{BD6C493E-A364-485F-80DE-B1F3E2657182}"/>
</file>

<file path=customXml/itemProps3.xml><?xml version="1.0" encoding="utf-8"?>
<ds:datastoreItem xmlns:ds="http://schemas.openxmlformats.org/officeDocument/2006/customXml" ds:itemID="{10069561-1D2D-4761-B659-043EFDD741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2422</Words>
  <Application>Microsoft Office PowerPoint</Application>
  <PresentationFormat>Widescreen</PresentationFormat>
  <Paragraphs>292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Carlito</vt:lpstr>
      <vt:lpstr>Times New Roman</vt:lpstr>
      <vt:lpstr>Office Theme</vt:lpstr>
      <vt:lpstr>19CSE452</vt:lpstr>
      <vt:lpstr>RDF Schema (RDFS)</vt:lpstr>
      <vt:lpstr>PowerPoint Presentation</vt:lpstr>
      <vt:lpstr>PowerPoint Presentation</vt:lpstr>
      <vt:lpstr>RDF Example</vt:lpstr>
      <vt:lpstr>RDF Example</vt:lpstr>
      <vt:lpstr>RDF Example</vt:lpstr>
      <vt:lpstr>RDF Example</vt:lpstr>
      <vt:lpstr>RDF Containers</vt:lpstr>
      <vt:lpstr>RDF Containers</vt:lpstr>
      <vt:lpstr>RDF Containers</vt:lpstr>
      <vt:lpstr>RDF Containers -</vt:lpstr>
      <vt:lpstr>RDF Collections</vt:lpstr>
      <vt:lpstr>RDF Collections</vt:lpstr>
      <vt:lpstr>RDFS Example xmlns:rdf="http://www.w3.org/1999/02/22-rdf-syntax-ns#"  xmlns:rdfs="http://www.w3.org/2000/01/rdf-schema#"&gt;</vt:lpstr>
      <vt:lpstr>RDF Domain and Range</vt:lpstr>
      <vt:lpstr>RDFS Example</vt:lpstr>
      <vt:lpstr>RDFS Example</vt:lpstr>
      <vt:lpstr>Blank Nodes</vt:lpstr>
      <vt:lpstr>RDFS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18CSA318  -  CRYPTOGRAPHY AND CYBER SECURITY</dc:title>
  <dc:creator>Subbhulakshmi</dc:creator>
  <cp:lastModifiedBy>Anjali T</cp:lastModifiedBy>
  <cp:revision>1</cp:revision>
  <dcterms:created xsi:type="dcterms:W3CDTF">2022-07-05T05:37:14Z</dcterms:created>
  <dcterms:modified xsi:type="dcterms:W3CDTF">2022-07-05T08:09:35Z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2022-07-05T00:00:00Z</vt:filetime>
  </property>
  <property fmtid="{D5CDD505-2E9C-101B-9397-08002B2CF9AE}" pid="5" name="ContentTypeId">
    <vt:lpwstr>0x0101006FC4E277A939DC44931CF34FC2E37FC7</vt:lpwstr>
  </property>
</Properties>
</file>