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Abhishek Abhi" initials="SAA" lastIdx="1" clrIdx="0">
    <p:extLst>
      <p:ext uri="{19B8F6BF-5375-455C-9EA6-DF929625EA0E}">
        <p15:presenceInfo xmlns:p15="http://schemas.microsoft.com/office/powerpoint/2012/main" userId="f4861e02f35d29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9F0"/>
    <a:srgbClr val="001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4T15:13:40.883" idx="1">
    <p:pos x="7680" y="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09D5A2F-A7F1-409D-A357-B393EC6A8B5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32516876-E5B4-4F50-B266-2ABBC1D2ADA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584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5A2F-A7F1-409D-A357-B393EC6A8B5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6876-E5B4-4F50-B266-2ABBC1D2A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33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5A2F-A7F1-409D-A357-B393EC6A8B5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6876-E5B4-4F50-B266-2ABBC1D2A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02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5A2F-A7F1-409D-A357-B393EC6A8B5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6876-E5B4-4F50-B266-2ABBC1D2A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57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5A2F-A7F1-409D-A357-B393EC6A8B5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6876-E5B4-4F50-B266-2ABBC1D2ADA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533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5A2F-A7F1-409D-A357-B393EC6A8B5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6876-E5B4-4F50-B266-2ABBC1D2A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71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5A2F-A7F1-409D-A357-B393EC6A8B5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6876-E5B4-4F50-B266-2ABBC1D2A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42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5A2F-A7F1-409D-A357-B393EC6A8B5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6876-E5B4-4F50-B266-2ABBC1D2A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40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5A2F-A7F1-409D-A357-B393EC6A8B5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6876-E5B4-4F50-B266-2ABBC1D2A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74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5A2F-A7F1-409D-A357-B393EC6A8B5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6876-E5B4-4F50-B266-2ABBC1D2A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5A2F-A7F1-409D-A357-B393EC6A8B5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6876-E5B4-4F50-B266-2ABBC1D2A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19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09D5A2F-A7F1-409D-A357-B393EC6A8B5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32516876-E5B4-4F50-B266-2ABBC1D2A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639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011C824-1E7A-4B70-9E94-BBA71E3BA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E8A5D4-5D0F-49C3-9EBC-634838014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8043" y="513183"/>
            <a:ext cx="4973216" cy="2258008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rgbClr val="00B0F0"/>
                </a:solidFill>
              </a:rPr>
              <a:t>VIRTUAL ASSISTANT</a:t>
            </a:r>
            <a:endParaRPr lang="en-IN" sz="5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24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6 -1.85185E-6 C 0.06901 -1.85185E-6 0.125 0.05602 0.125 0.125 C 0.125 0.19398 0.06901 0.25 2.08333E-6 0.25 C -0.06901 0.25 -0.125 0.19398 -0.125 0.125 C -0.125 0.05602 -0.06901 -1.85185E-6 2.08333E-6 -1.85185E-6 Z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7C8202-9C0F-44B5-876E-AA8FEC796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99" y="177117"/>
            <a:ext cx="6913982" cy="650376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D9F0"/>
                </a:solidFill>
                <a:effectLst/>
                <a:latin typeface="Georgia" panose="02040502050405020303" pitchFamily="18" charset="0"/>
                <a:cs typeface="Lucida Sans Unicode" panose="020B0602030504020204" pitchFamily="34" charset="0"/>
              </a:rPr>
              <a:t>It comes under the area of ,</a:t>
            </a:r>
          </a:p>
          <a:p>
            <a:pPr marL="1828800" lvl="3" indent="-457200" algn="just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D9F0"/>
                </a:solidFill>
                <a:effectLst/>
                <a:latin typeface="Georgia" panose="02040502050405020303" pitchFamily="18" charset="0"/>
                <a:cs typeface="Lucida Sans Unicode" panose="020B0602030504020204" pitchFamily="34" charset="0"/>
              </a:rPr>
              <a:t>Natural Language Processing</a:t>
            </a:r>
          </a:p>
          <a:p>
            <a:pPr marL="1828800" lvl="3" indent="-457200" algn="just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D9F0"/>
                </a:solidFill>
                <a:effectLst/>
                <a:latin typeface="Georgia" panose="02040502050405020303" pitchFamily="18" charset="0"/>
                <a:cs typeface="Lucida Sans Unicode" panose="020B0602030504020204" pitchFamily="34" charset="0"/>
              </a:rPr>
              <a:t>Speech Recognition</a:t>
            </a:r>
          </a:p>
          <a:p>
            <a:pPr marL="1828800" lvl="3" indent="-457200" algn="just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D9F0"/>
                </a:solidFill>
                <a:latin typeface="Georgia" panose="02040502050405020303" pitchFamily="18" charset="0"/>
                <a:cs typeface="Lucida Sans Unicode" panose="020B0602030504020204" pitchFamily="34" charset="0"/>
              </a:rPr>
              <a:t>Convolutional Neural Network ( CNN )</a:t>
            </a:r>
            <a:endParaRPr lang="en-US" b="0" i="0" dirty="0">
              <a:solidFill>
                <a:srgbClr val="00D9F0"/>
              </a:solidFill>
              <a:effectLst/>
              <a:latin typeface="Georgia" panose="02040502050405020303" pitchFamily="18" charset="0"/>
              <a:cs typeface="Lucida Sans Unicode" panose="020B0602030504020204" pitchFamily="34" charset="0"/>
            </a:endParaRP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D9F0"/>
                </a:solidFill>
                <a:effectLst/>
                <a:latin typeface="Georgia" panose="02040502050405020303" pitchFamily="18" charset="0"/>
                <a:cs typeface="Lucida Sans Unicode" panose="020B0602030504020204" pitchFamily="34" charset="0"/>
              </a:rPr>
              <a:t>The device will convert the analog sound waves of the voice into a digital waveform that’s basically a string of numbers. </a:t>
            </a: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D9F0"/>
                </a:solidFill>
                <a:effectLst/>
                <a:latin typeface="Georgia" panose="02040502050405020303" pitchFamily="18" charset="0"/>
                <a:cs typeface="Lucida Sans Unicode" panose="020B0602030504020204" pitchFamily="34" charset="0"/>
              </a:rPr>
              <a:t>That, in turn, becomes a spectrogram which is broken up into frames processed to find the phonemes (i.e. the letters of the spoken language) that each frame contains.</a:t>
            </a:r>
            <a:endParaRPr lang="en-US" sz="2000" dirty="0">
              <a:solidFill>
                <a:srgbClr val="00D9F0"/>
              </a:solidFill>
              <a:latin typeface="Georgia" panose="02040502050405020303" pitchFamily="18" charset="0"/>
              <a:cs typeface="Lucida Sans Unicode" panose="020B0602030504020204" pitchFamily="34" charset="0"/>
            </a:endParaRP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D9F0"/>
                </a:solidFill>
                <a:effectLst/>
                <a:latin typeface="Georgia" panose="02040502050405020303" pitchFamily="18" charset="0"/>
                <a:cs typeface="Lucida Sans Unicode" panose="020B0602030504020204" pitchFamily="34" charset="0"/>
              </a:rPr>
              <a:t>The phonemes found in the frames are then compared to a phonetic dictionary to identify what’s been said.</a:t>
            </a: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D9F0"/>
                </a:solidFill>
                <a:latin typeface="Georgia" panose="02040502050405020303" pitchFamily="18" charset="0"/>
              </a:rPr>
              <a:t>A Spectrogram is a visual representation of the various frequencies of sound as they vary with time.</a:t>
            </a:r>
            <a:r>
              <a:rPr lang="en-US" altLang="en-US" sz="2000" dirty="0">
                <a:solidFill>
                  <a:srgbClr val="00D9F0"/>
                </a:solidFill>
                <a:latin typeface="Georgia" panose="02040502050405020303" pitchFamily="18" charset="0"/>
              </a:rPr>
              <a:t> </a:t>
            </a:r>
            <a:endParaRPr lang="en-US" sz="2000" b="0" i="0" dirty="0">
              <a:solidFill>
                <a:srgbClr val="00D9F0"/>
              </a:solidFill>
              <a:effectLst/>
              <a:latin typeface="Georgia" panose="02040502050405020303" pitchFamily="18" charset="0"/>
              <a:cs typeface="Lucida Sans Unicode" panose="020B0602030504020204" pitchFamily="34" charset="0"/>
            </a:endParaRP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D9F0"/>
                </a:solidFill>
                <a:latin typeface="Georgia" panose="02040502050405020303" pitchFamily="18" charset="0"/>
              </a:rPr>
              <a:t>An image is nothing but a matrix of pixel values</a:t>
            </a:r>
          </a:p>
          <a:p>
            <a:pPr>
              <a:buClr>
                <a:srgbClr val="00B0F0"/>
              </a:buClr>
            </a:pPr>
            <a:endParaRPr lang="en-US" sz="2000" dirty="0">
              <a:solidFill>
                <a:srgbClr val="00D9F0"/>
              </a:solidFill>
              <a:latin typeface="Georgia" panose="02040502050405020303" pitchFamily="18" charset="0"/>
            </a:endParaRP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rgbClr val="00D9F0"/>
              </a:solidFill>
              <a:effectLst/>
              <a:latin typeface="Georgia" panose="02040502050405020303" pitchFamily="18" charset="0"/>
              <a:cs typeface="Lucida Sans Unicode" panose="020B0602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F5F347-9FBB-4456-960E-595C33B6B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281" y="0"/>
            <a:ext cx="5156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7C8202-9C0F-44B5-876E-AA8FEC796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3" y="349241"/>
            <a:ext cx="6671388" cy="6508759"/>
          </a:xfrm>
        </p:spPr>
        <p:txBody>
          <a:bodyPr anchor="ctr">
            <a:normAutofit/>
          </a:bodyPr>
          <a:lstStyle/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D9F0"/>
                </a:solidFill>
                <a:latin typeface="Georgia" panose="02040502050405020303" pitchFamily="18" charset="0"/>
                <a:cs typeface="Lucida Sans Unicode" panose="020B0602030504020204" pitchFamily="34" charset="0"/>
              </a:rPr>
              <a:t>It is very common to convert the voice clips to spectrograms and then use a CNN (Convolutional Neural Network) to classify this. </a:t>
            </a:r>
            <a:endParaRPr lang="en-US" sz="2000" dirty="0">
              <a:solidFill>
                <a:srgbClr val="00D9F0"/>
              </a:solidFill>
              <a:latin typeface="Georgia" panose="02040502050405020303" pitchFamily="18" charset="0"/>
            </a:endParaRP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D9F0"/>
                </a:solidFill>
                <a:latin typeface="Georgia" panose="02040502050405020303" pitchFamily="18" charset="0"/>
              </a:rPr>
              <a:t>A convolutional neural network (CNN) is a specific type of artificial neural network that uses Perceptron.</a:t>
            </a: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D9F0"/>
                </a:solidFill>
                <a:latin typeface="Georgia" panose="02040502050405020303" pitchFamily="18" charset="0"/>
              </a:rPr>
              <a:t>Perceptron is a machine learning unit algorithm, for supervised learning, to analyze data. </a:t>
            </a: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D9F0"/>
                </a:solidFill>
                <a:latin typeface="Georgia" panose="02040502050405020303" pitchFamily="18" charset="0"/>
              </a:rPr>
              <a:t>It also helps to classify the given input data.</a:t>
            </a: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D9F0"/>
                </a:solidFill>
                <a:latin typeface="Georgia" panose="02040502050405020303" pitchFamily="18" charset="0"/>
              </a:rPr>
              <a:t>CNNs apply to image processing, natural language processing and other kinds of cognitive tasks.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D9F0"/>
                </a:solidFill>
                <a:latin typeface="Georgia" panose="02040502050405020303" pitchFamily="18" charset="0"/>
                <a:cs typeface="Lucida Sans Unicode" panose="020B0602030504020204" pitchFamily="34" charset="0"/>
              </a:rPr>
              <a:t>Automated speech recognition (ASR) 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D9F0"/>
                </a:solidFill>
                <a:latin typeface="Georgia" panose="02040502050405020303" pitchFamily="18" charset="0"/>
                <a:cs typeface="Lucida Sans Unicode" panose="020B0602030504020204" pitchFamily="34" charset="0"/>
              </a:rPr>
              <a:t>Natural language processing (NLP). </a:t>
            </a: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D9F0"/>
                </a:solidFill>
                <a:latin typeface="Georgia" panose="02040502050405020303" pitchFamily="18" charset="0"/>
                <a:cs typeface="Lucida Sans Unicode" panose="020B0602030504020204" pitchFamily="34" charset="0"/>
              </a:rPr>
              <a:t>ASR is the conversion of spoken word to text while NLP is the processing of the text to derive its meaning. </a:t>
            </a:r>
            <a:endParaRPr lang="en-US" sz="2000" dirty="0">
              <a:solidFill>
                <a:srgbClr val="00D9F0"/>
              </a:solidFill>
              <a:latin typeface="Georgia" panose="02040502050405020303" pitchFamily="18" charset="0"/>
            </a:endParaRP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00D9F0"/>
              </a:solidFill>
              <a:effectLst/>
              <a:latin typeface="Georgia" panose="02040502050405020303" pitchFamily="18" charset="0"/>
              <a:cs typeface="Lucida Sans Unicode" panose="020B0602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F5F347-9FBB-4456-960E-595C33B6B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355" y="0"/>
            <a:ext cx="5408645" cy="685800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1C2D2DF9-28B6-4372-A185-DED37CFAB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90" y="1817723"/>
            <a:ext cx="794385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79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1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6F3FBD-656B-4FB2-A749-E9D6E3BE7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1" t="4381" r="5949" b="9748"/>
          <a:stretch/>
        </p:blipFill>
        <p:spPr>
          <a:xfrm>
            <a:off x="832128" y="699796"/>
            <a:ext cx="5404482" cy="545840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A452E-E86F-489D-BEBE-7607CE065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902" y="699796"/>
            <a:ext cx="4165970" cy="205273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4FC157-340E-49B8-B66B-8141374FE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902" y="3529268"/>
            <a:ext cx="4165968" cy="262893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0587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F5F347-9FBB-4456-960E-595C33B6B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92" y="0"/>
            <a:ext cx="5306008" cy="68065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903CFF-CDC9-4A5B-993D-831C14E28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202" y="0"/>
            <a:ext cx="6829887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A7C8202-9C0F-44B5-876E-AA8FEC796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9898" y="5468645"/>
            <a:ext cx="4616389" cy="4988141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en-US" sz="4800" b="0" i="0" dirty="0">
                <a:solidFill>
                  <a:srgbClr val="00D9F0"/>
                </a:solidFill>
                <a:effectLst/>
                <a:latin typeface="Georgia" panose="02040502050405020303" pitchFamily="18" charset="0"/>
                <a:cs typeface="Lucida Sans Unicode" panose="020B0602030504020204" pitchFamily="34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96752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2 -0.018 0.033 -0.044 0.058 -0.044 C 0.095 -0.044 0.125 -0.017 0.125 0.017 C 0.125 0.028 0.122 0.038 0.116 0.047 C 0.117 0.047 0 0.182 0 0.183 C 0 0.182 -0.117 0.047 -0.116 0.047 C -0.122 0.038 -0.125 0.028 -0.125 0.017 C -0.125 -0.017 -0.095 -0.044 -0.057 -0.044 C -0.033 -0.044 -0.012 -0.018 0 0 Z" pathEditMode="relative" ptsTypes="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395</TotalTime>
  <Words>247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Schoolbook</vt:lpstr>
      <vt:lpstr>Georgia</vt:lpstr>
      <vt:lpstr>Wingdings</vt:lpstr>
      <vt:lpstr>Wingdings 2</vt:lpstr>
      <vt:lpstr>View</vt:lpstr>
      <vt:lpstr>VIRTUAL ASSISTANT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ASSISTANT</dc:title>
  <dc:creator>S Abhishek Abhi</dc:creator>
  <cp:lastModifiedBy>S Abhishek Abhi</cp:lastModifiedBy>
  <cp:revision>37</cp:revision>
  <dcterms:created xsi:type="dcterms:W3CDTF">2020-09-04T09:37:36Z</dcterms:created>
  <dcterms:modified xsi:type="dcterms:W3CDTF">2020-09-12T08:17:22Z</dcterms:modified>
</cp:coreProperties>
</file>